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8" r:id="rId5"/>
    <p:sldId id="269" r:id="rId6"/>
    <p:sldId id="271" r:id="rId7"/>
    <p:sldId id="273" r:id="rId8"/>
    <p:sldId id="272" r:id="rId9"/>
    <p:sldId id="27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5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176000" y="6324600"/>
            <a:ext cx="812800" cy="304800"/>
          </a:xfrm>
        </p:spPr>
        <p:txBody>
          <a:bodyPr/>
          <a:lstStyle>
            <a:lvl1pPr>
              <a:defRPr/>
            </a:lvl1pPr>
          </a:lstStyle>
          <a:p>
            <a:fld id="{19CC51A8-5736-4F9E-92D9-0D11EEB9B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7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8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BD15EF-E6B0-4EF8-B065-E7EAB8F5B159}" type="datetimeFigureOut">
              <a:rPr lang="en-US" smtClean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DF5ACC8-E045-46AB-A5DD-C34D69C284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about Research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Field: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 modeling analysis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401" y="926101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 for concentration!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704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Conclude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3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48220" cy="467866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2862" y="5342428"/>
            <a:ext cx="83100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Initial-Design Stage Finite Element Modeling of Automobile Body: </a:t>
            </a:r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Beam/Joint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462861" y="1472103"/>
            <a:ext cx="8189913" cy="3878997"/>
            <a:chOff x="539750" y="2590800"/>
            <a:chExt cx="8189913" cy="3878997"/>
          </a:xfrm>
        </p:grpSpPr>
        <p:pic>
          <p:nvPicPr>
            <p:cNvPr id="18" name="Picture 147" descr="final carframe"/>
            <p:cNvPicPr>
              <a:picLocks noChangeAspect="1" noChangeArrowheads="1"/>
            </p:cNvPicPr>
            <p:nvPr>
              <p:ph/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4343400"/>
              <a:ext cx="4310063" cy="1878013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6324600" y="3505200"/>
              <a:ext cx="2232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Shell/Plate</a:t>
              </a: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5410200" y="3810000"/>
              <a:ext cx="1295400" cy="927100"/>
            </a:xfrm>
            <a:custGeom>
              <a:avLst/>
              <a:gdLst>
                <a:gd name="T0" fmla="*/ 0 w 1152"/>
                <a:gd name="T1" fmla="*/ 576 h 576"/>
                <a:gd name="T2" fmla="*/ 576 w 1152"/>
                <a:gd name="T3" fmla="*/ 144 h 576"/>
                <a:gd name="T4" fmla="*/ 1152 w 1152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576">
                  <a:moveTo>
                    <a:pt x="0" y="576"/>
                  </a:moveTo>
                  <a:cubicBezTo>
                    <a:pt x="192" y="408"/>
                    <a:pt x="384" y="240"/>
                    <a:pt x="576" y="144"/>
                  </a:cubicBezTo>
                  <a:cubicBezTo>
                    <a:pt x="768" y="48"/>
                    <a:pt x="960" y="24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rgbClr val="0000FF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39750" y="2590800"/>
              <a:ext cx="4489450" cy="1944688"/>
              <a:chOff x="539750" y="2590800"/>
              <a:chExt cx="4489450" cy="1944688"/>
            </a:xfrm>
          </p:grpSpPr>
          <p:pic>
            <p:nvPicPr>
              <p:cNvPr id="30" name="Picture 2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750" y="2963863"/>
                <a:ext cx="4489450" cy="132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2"/>
                        </a:gs>
                        <a:gs pos="50000">
                          <a:schemeClr val="bg1"/>
                        </a:gs>
                        <a:gs pos="100000">
                          <a:schemeClr val="accent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" name="AutoShape 16"/>
              <p:cNvSpPr>
                <a:spLocks noChangeArrowheads="1"/>
              </p:cNvSpPr>
              <p:nvPr/>
            </p:nvSpPr>
            <p:spPr bwMode="auto">
              <a:xfrm>
                <a:off x="1676400" y="2590800"/>
                <a:ext cx="504825" cy="194468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7467600" y="4038600"/>
              <a:ext cx="990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 i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Beam</a:t>
              </a:r>
            </a:p>
          </p:txBody>
        </p:sp>
        <p:sp>
          <p:nvSpPr>
            <p:cNvPr id="23" name="Oval 31"/>
            <p:cNvSpPr>
              <a:spLocks noChangeArrowheads="1"/>
            </p:cNvSpPr>
            <p:nvPr/>
          </p:nvSpPr>
          <p:spPr bwMode="auto">
            <a:xfrm>
              <a:off x="1752600" y="28956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148"/>
            <p:cNvSpPr>
              <a:spLocks noChangeArrowheads="1"/>
            </p:cNvSpPr>
            <p:nvPr/>
          </p:nvSpPr>
          <p:spPr bwMode="auto">
            <a:xfrm rot="2105096">
              <a:off x="3352800" y="4572000"/>
              <a:ext cx="936625" cy="360363"/>
            </a:xfrm>
            <a:prstGeom prst="rightArrow">
              <a:avLst>
                <a:gd name="adj1" fmla="val 50000"/>
                <a:gd name="adj2" fmla="val 64978"/>
              </a:avLst>
            </a:prstGeom>
            <a:gradFill rotWithShape="1">
              <a:gsLst>
                <a:gs pos="0">
                  <a:srgbClr val="0000FF">
                    <a:gamma/>
                    <a:shade val="46275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6400800" y="4267200"/>
              <a:ext cx="1066800" cy="914400"/>
            </a:xfrm>
            <a:custGeom>
              <a:avLst/>
              <a:gdLst>
                <a:gd name="T0" fmla="*/ 0 w 2064"/>
                <a:gd name="T1" fmla="*/ 456 h 456"/>
                <a:gd name="T2" fmla="*/ 1488 w 2064"/>
                <a:gd name="T3" fmla="*/ 72 h 456"/>
                <a:gd name="T4" fmla="*/ 2064 w 2064"/>
                <a:gd name="T5" fmla="*/ 2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456">
                  <a:moveTo>
                    <a:pt x="0" y="456"/>
                  </a:moveTo>
                  <a:cubicBezTo>
                    <a:pt x="572" y="300"/>
                    <a:pt x="1144" y="144"/>
                    <a:pt x="1488" y="72"/>
                  </a:cubicBezTo>
                  <a:cubicBezTo>
                    <a:pt x="1832" y="0"/>
                    <a:pt x="1948" y="12"/>
                    <a:pt x="2064" y="24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 flipH="1">
              <a:off x="5562600" y="5715000"/>
              <a:ext cx="762000" cy="258763"/>
            </a:xfrm>
            <a:custGeom>
              <a:avLst/>
              <a:gdLst>
                <a:gd name="T0" fmla="*/ 0 w 2400"/>
                <a:gd name="T1" fmla="*/ 0 h 528"/>
                <a:gd name="T2" fmla="*/ 1872 w 2400"/>
                <a:gd name="T3" fmla="*/ 144 h 528"/>
                <a:gd name="T4" fmla="*/ 2400 w 2400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0" h="528">
                  <a:moveTo>
                    <a:pt x="0" y="0"/>
                  </a:moveTo>
                  <a:cubicBezTo>
                    <a:pt x="736" y="28"/>
                    <a:pt x="1472" y="56"/>
                    <a:pt x="1872" y="144"/>
                  </a:cubicBezTo>
                  <a:cubicBezTo>
                    <a:pt x="2272" y="232"/>
                    <a:pt x="2336" y="380"/>
                    <a:pt x="2400" y="528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AutoShape 149"/>
            <p:cNvSpPr>
              <a:spLocks noChangeArrowheads="1"/>
            </p:cNvSpPr>
            <p:nvPr/>
          </p:nvSpPr>
          <p:spPr bwMode="auto">
            <a:xfrm>
              <a:off x="6324600" y="5486400"/>
              <a:ext cx="228600" cy="3048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150"/>
            <p:cNvSpPr>
              <a:spLocks noChangeArrowheads="1"/>
            </p:cNvSpPr>
            <p:nvPr/>
          </p:nvSpPr>
          <p:spPr bwMode="auto">
            <a:xfrm>
              <a:off x="1676400" y="41148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3276600" y="5638800"/>
              <a:ext cx="2286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2400" i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Spring or Joint Rate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6199711" y="880006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Body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5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1307" y="2978151"/>
            <a:ext cx="2705995" cy="361974"/>
          </a:xfrm>
        </p:spPr>
        <p:txBody>
          <a:bodyPr/>
          <a:lstStyle/>
          <a:p>
            <a:fld id="{75F89154-142F-4897-B4DB-1A887FFBF725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2" name="Rectangle 76"/>
          <p:cNvSpPr>
            <a:spLocks noChangeArrowheads="1"/>
          </p:cNvSpPr>
          <p:nvPr/>
        </p:nvSpPr>
        <p:spPr bwMode="auto">
          <a:xfrm>
            <a:off x="4050394" y="2493282"/>
            <a:ext cx="1653664" cy="2492899"/>
          </a:xfrm>
          <a:prstGeom prst="rect">
            <a:avLst/>
          </a:prstGeom>
          <a:solidFill>
            <a:srgbClr val="FFCCCC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3474132" y="766082"/>
            <a:ext cx="3607994" cy="1208678"/>
            <a:chOff x="672" y="1248"/>
            <a:chExt cx="2304" cy="768"/>
          </a:xfrm>
        </p:grpSpPr>
        <p:pic>
          <p:nvPicPr>
            <p:cNvPr id="4150" name="Picture 5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96"/>
              <a:ext cx="2304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/>
                      </a:gs>
                      <a:gs pos="50000">
                        <a:schemeClr val="bg1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51" name="Oval 55"/>
            <p:cNvSpPr>
              <a:spLocks noChangeArrowheads="1"/>
            </p:cNvSpPr>
            <p:nvPr/>
          </p:nvSpPr>
          <p:spPr bwMode="auto">
            <a:xfrm>
              <a:off x="1152" y="1248"/>
              <a:ext cx="361" cy="768"/>
            </a:xfrm>
            <a:prstGeom prst="ellipse">
              <a:avLst/>
            </a:prstGeom>
            <a:solidFill>
              <a:srgbClr val="FF0066">
                <a:alpha val="10001"/>
              </a:srgbClr>
            </a:solidFill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153" name="Picture 5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94" y="3179082"/>
            <a:ext cx="1208679" cy="12842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4202794" y="4326775"/>
            <a:ext cx="1232120" cy="707886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000"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Plate/shell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4050394" y="2493282"/>
            <a:ext cx="1653664" cy="646331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Accurate Response</a:t>
            </a:r>
          </a:p>
        </p:txBody>
      </p:sp>
      <p:grpSp>
        <p:nvGrpSpPr>
          <p:cNvPr id="4196" name="Group 100"/>
          <p:cNvGrpSpPr>
            <a:grpSpLocks/>
          </p:cNvGrpSpPr>
          <p:nvPr/>
        </p:nvGrpSpPr>
        <p:grpSpPr bwMode="auto">
          <a:xfrm>
            <a:off x="8020732" y="837519"/>
            <a:ext cx="2405329" cy="2492899"/>
            <a:chOff x="4020" y="1071"/>
            <a:chExt cx="1536" cy="1584"/>
          </a:xfrm>
        </p:grpSpPr>
        <p:sp>
          <p:nvSpPr>
            <p:cNvPr id="4174" name="Rectangle 78"/>
            <p:cNvSpPr>
              <a:spLocks noChangeArrowheads="1"/>
            </p:cNvSpPr>
            <p:nvPr/>
          </p:nvSpPr>
          <p:spPr bwMode="auto">
            <a:xfrm>
              <a:off x="4020" y="1071"/>
              <a:ext cx="1056" cy="158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33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5" name="Text Box 79"/>
            <p:cNvSpPr txBox="1">
              <a:spLocks noChangeArrowheads="1"/>
            </p:cNvSpPr>
            <p:nvPr/>
          </p:nvSpPr>
          <p:spPr bwMode="auto">
            <a:xfrm>
              <a:off x="4020" y="1071"/>
              <a:ext cx="1056" cy="411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 Design Purpose</a:t>
              </a:r>
            </a:p>
          </p:txBody>
        </p:sp>
        <p:grpSp>
          <p:nvGrpSpPr>
            <p:cNvPr id="4154" name="Group 58"/>
            <p:cNvGrpSpPr>
              <a:grpSpLocks/>
            </p:cNvGrpSpPr>
            <p:nvPr/>
          </p:nvGrpSpPr>
          <p:grpSpPr bwMode="auto">
            <a:xfrm>
              <a:off x="4308" y="1503"/>
              <a:ext cx="528" cy="720"/>
              <a:chOff x="4704" y="2352"/>
              <a:chExt cx="1056" cy="1488"/>
            </a:xfrm>
          </p:grpSpPr>
          <p:sp>
            <p:nvSpPr>
              <p:cNvPr id="4155" name="Freeform 59"/>
              <p:cNvSpPr>
                <a:spLocks/>
              </p:cNvSpPr>
              <p:nvPr/>
            </p:nvSpPr>
            <p:spPr bwMode="auto">
              <a:xfrm>
                <a:off x="5080" y="2448"/>
                <a:ext cx="344" cy="1248"/>
              </a:xfrm>
              <a:custGeom>
                <a:avLst/>
                <a:gdLst>
                  <a:gd name="T0" fmla="*/ 344 w 344"/>
                  <a:gd name="T1" fmla="*/ 0 h 1248"/>
                  <a:gd name="T2" fmla="*/ 200 w 344"/>
                  <a:gd name="T3" fmla="*/ 240 h 1248"/>
                  <a:gd name="T4" fmla="*/ 56 w 344"/>
                  <a:gd name="T5" fmla="*/ 720 h 1248"/>
                  <a:gd name="T6" fmla="*/ 8 w 344"/>
                  <a:gd name="T7" fmla="*/ 1104 h 1248"/>
                  <a:gd name="T8" fmla="*/ 8 w 344"/>
                  <a:gd name="T9" fmla="*/ 1248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4" h="1248">
                    <a:moveTo>
                      <a:pt x="344" y="0"/>
                    </a:moveTo>
                    <a:cubicBezTo>
                      <a:pt x="296" y="60"/>
                      <a:pt x="248" y="120"/>
                      <a:pt x="200" y="240"/>
                    </a:cubicBezTo>
                    <a:cubicBezTo>
                      <a:pt x="152" y="360"/>
                      <a:pt x="88" y="576"/>
                      <a:pt x="56" y="720"/>
                    </a:cubicBezTo>
                    <a:cubicBezTo>
                      <a:pt x="24" y="864"/>
                      <a:pt x="16" y="1016"/>
                      <a:pt x="8" y="1104"/>
                    </a:cubicBezTo>
                    <a:cubicBezTo>
                      <a:pt x="0" y="1192"/>
                      <a:pt x="8" y="1176"/>
                      <a:pt x="8" y="124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oval" w="sm" len="med"/>
                <a:tailEnd type="oval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auto">
              <a:xfrm>
                <a:off x="5136" y="2352"/>
                <a:ext cx="624" cy="192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auto">
              <a:xfrm>
                <a:off x="4704" y="3552"/>
                <a:ext cx="768" cy="2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58" name="Text Box 62"/>
            <p:cNvSpPr txBox="1">
              <a:spLocks noChangeArrowheads="1"/>
            </p:cNvSpPr>
            <p:nvPr/>
          </p:nvSpPr>
          <p:spPr bwMode="auto">
            <a:xfrm>
              <a:off x="4308" y="2323"/>
              <a:ext cx="500" cy="25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FFCC00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0"/>
                </a:spcBef>
              </a:pPr>
              <a:r>
                <a:rPr lang="en-US" altLang="ko-KR" sz="2000">
                  <a:latin typeface="Times New Roman" panose="02020603050405020304" pitchFamily="18" charset="0"/>
                  <a:ea typeface="돋움" panose="020B0600000101010101" pitchFamily="34" charset="-127"/>
                  <a:cs typeface="Times New Roman" panose="02020603050405020304" pitchFamily="18" charset="0"/>
                </a:rPr>
                <a:t>Beam</a:t>
              </a:r>
            </a:p>
          </p:txBody>
        </p:sp>
        <p:sp>
          <p:nvSpPr>
            <p:cNvPr id="4181" name="Line 85"/>
            <p:cNvSpPr>
              <a:spLocks noChangeShapeType="1"/>
            </p:cNvSpPr>
            <p:nvPr/>
          </p:nvSpPr>
          <p:spPr bwMode="auto">
            <a:xfrm flipH="1">
              <a:off x="4692" y="1407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2" name="Text Box 86"/>
            <p:cNvSpPr txBox="1">
              <a:spLocks noChangeArrowheads="1"/>
            </p:cNvSpPr>
            <p:nvPr/>
          </p:nvSpPr>
          <p:spPr bwMode="auto">
            <a:xfrm>
              <a:off x="4980" y="1215"/>
              <a:ext cx="57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Spring</a:t>
              </a:r>
            </a:p>
          </p:txBody>
        </p:sp>
        <p:sp>
          <p:nvSpPr>
            <p:cNvPr id="4183" name="Line 87"/>
            <p:cNvSpPr>
              <a:spLocks noChangeShapeType="1"/>
            </p:cNvSpPr>
            <p:nvPr/>
          </p:nvSpPr>
          <p:spPr bwMode="auto">
            <a:xfrm flipH="1" flipV="1">
              <a:off x="4548" y="1887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4" name="Text Box 88"/>
            <p:cNvSpPr txBox="1">
              <a:spLocks noChangeArrowheads="1"/>
            </p:cNvSpPr>
            <p:nvPr/>
          </p:nvSpPr>
          <p:spPr bwMode="auto">
            <a:xfrm>
              <a:off x="4836" y="1887"/>
              <a:ext cx="57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</a:t>
              </a:r>
            </a:p>
          </p:txBody>
        </p:sp>
      </p:grpSp>
      <p:sp>
        <p:nvSpPr>
          <p:cNvPr id="4192" name="Text Box 96"/>
          <p:cNvSpPr txBox="1">
            <a:spLocks noChangeArrowheads="1"/>
          </p:cNvSpPr>
          <p:nvPr/>
        </p:nvSpPr>
        <p:spPr bwMode="auto">
          <a:xfrm>
            <a:off x="5741034" y="3728853"/>
            <a:ext cx="5938156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55600" indent="-355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1878013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20574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223678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4161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8733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3330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7877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42449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models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give more design freedom in initial body configuration, </a:t>
            </a:r>
          </a:p>
          <a:p>
            <a:pPr>
              <a:buFontTx/>
              <a:buChar char="-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are computationally much more efficient than Shell Models,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However, it is very difficult to have Good Beam Models.</a:t>
            </a:r>
          </a:p>
        </p:txBody>
      </p:sp>
      <p:sp>
        <p:nvSpPr>
          <p:cNvPr id="4194" name="Line 98"/>
          <p:cNvSpPr>
            <a:spLocks noChangeShapeType="1"/>
          </p:cNvSpPr>
          <p:nvPr/>
        </p:nvSpPr>
        <p:spPr bwMode="auto">
          <a:xfrm>
            <a:off x="4555219" y="1990044"/>
            <a:ext cx="212972" cy="4988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5" name="Line 99"/>
          <p:cNvSpPr>
            <a:spLocks noChangeShapeType="1"/>
          </p:cNvSpPr>
          <p:nvPr/>
        </p:nvSpPr>
        <p:spPr bwMode="auto">
          <a:xfrm>
            <a:off x="4913994" y="1485219"/>
            <a:ext cx="2699731" cy="2140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6683" y="2449008"/>
            <a:ext cx="2406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Beam Modeling ?</a:t>
            </a:r>
            <a:endParaRPr lang="en-US" altLang="ko-KR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D6FE1-60C4-4C15-8597-F13813B5700A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7440613" y="1338489"/>
            <a:ext cx="2743200" cy="1600200"/>
          </a:xfrm>
          <a:prstGeom prst="rect">
            <a:avLst/>
          </a:prstGeom>
          <a:solidFill>
            <a:srgbClr val="CCECFF"/>
          </a:solidFill>
          <a:ln w="190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40" name="Picture 2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1" y="1094015"/>
            <a:ext cx="2481263" cy="2633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911600" y="1267052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400">
                <a:latin typeface="Times New Roman" panose="02020603050405020304" pitchFamily="18" charset="0"/>
                <a:cs typeface="Times New Roman" panose="02020603050405020304" pitchFamily="18" charset="0"/>
              </a:rPr>
              <a:t>B-Pillar</a:t>
            </a:r>
          </a:p>
        </p:txBody>
      </p:sp>
      <p:pic>
        <p:nvPicPr>
          <p:cNvPr id="5159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1409928"/>
            <a:ext cx="16764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9757229" y="359977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 with open beams</a:t>
            </a:r>
          </a:p>
        </p:txBody>
      </p:sp>
      <p:pic>
        <p:nvPicPr>
          <p:cNvPr id="5176" name="Picture 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48" y="4344421"/>
            <a:ext cx="1371600" cy="104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78" name="Freeform 58"/>
          <p:cNvSpPr>
            <a:spLocks/>
          </p:cNvSpPr>
          <p:nvPr/>
        </p:nvSpPr>
        <p:spPr bwMode="auto">
          <a:xfrm>
            <a:off x="9464675" y="3920445"/>
            <a:ext cx="152400" cy="1524000"/>
          </a:xfrm>
          <a:custGeom>
            <a:avLst/>
            <a:gdLst>
              <a:gd name="T0" fmla="*/ 96 w 96"/>
              <a:gd name="T1" fmla="*/ 0 h 960"/>
              <a:gd name="T2" fmla="*/ 0 w 96"/>
              <a:gd name="T3" fmla="*/ 480 h 960"/>
              <a:gd name="T4" fmla="*/ 96 w 96"/>
              <a:gd name="T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0">
                <a:moveTo>
                  <a:pt x="96" y="0"/>
                </a:moveTo>
                <a:cubicBezTo>
                  <a:pt x="48" y="160"/>
                  <a:pt x="0" y="320"/>
                  <a:pt x="0" y="480"/>
                </a:cubicBezTo>
                <a:cubicBezTo>
                  <a:pt x="0" y="640"/>
                  <a:pt x="48" y="800"/>
                  <a:pt x="96" y="96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9" name="Freeform 59"/>
          <p:cNvSpPr>
            <a:spLocks/>
          </p:cNvSpPr>
          <p:nvPr/>
        </p:nvSpPr>
        <p:spPr bwMode="auto">
          <a:xfrm rot="10800000">
            <a:off x="11628381" y="3920445"/>
            <a:ext cx="152400" cy="1524000"/>
          </a:xfrm>
          <a:custGeom>
            <a:avLst/>
            <a:gdLst>
              <a:gd name="T0" fmla="*/ 96 w 96"/>
              <a:gd name="T1" fmla="*/ 0 h 960"/>
              <a:gd name="T2" fmla="*/ 0 w 96"/>
              <a:gd name="T3" fmla="*/ 480 h 960"/>
              <a:gd name="T4" fmla="*/ 96 w 96"/>
              <a:gd name="T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960">
                <a:moveTo>
                  <a:pt x="96" y="0"/>
                </a:moveTo>
                <a:cubicBezTo>
                  <a:pt x="48" y="160"/>
                  <a:pt x="0" y="320"/>
                  <a:pt x="0" y="480"/>
                </a:cubicBezTo>
                <a:cubicBezTo>
                  <a:pt x="0" y="640"/>
                  <a:pt x="48" y="800"/>
                  <a:pt x="96" y="96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 flipV="1">
            <a:off x="5424488" y="1986190"/>
            <a:ext cx="2519362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3926115" y="3799117"/>
            <a:ext cx="5105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743200" indent="-457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3200400" indent="-457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657600" indent="-457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4114800" indent="-4572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better Stiffness-to-Mass Ratios than Solid Beams</a:t>
            </a:r>
          </a:p>
          <a:p>
            <a:pPr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Have Higher </a:t>
            </a:r>
            <a:r>
              <a:rPr lang="en-US" altLang="ko-KR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Torsional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Rigidity than Open Beams</a:t>
            </a:r>
          </a:p>
          <a:p>
            <a:pPr>
              <a:buFontTx/>
              <a:buAutoNum type="arabicPeriod"/>
            </a:pP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their structural behavior is not so simple……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Auto Bodies, </a:t>
            </a:r>
            <a:r>
              <a:rPr lang="en-US" altLang="ko-K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Thin-walled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Beams are Used as the Main Load Carrying Members….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40675-AF29-4992-BD9B-152539CEC9D9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6039304" y="3202667"/>
            <a:ext cx="2720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4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Flexure/Bending</a:t>
            </a:r>
          </a:p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(2 D.O.F </a:t>
            </a:r>
            <a:r>
              <a:rPr lang="en-US" altLang="ko-KR" sz="16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X</a:t>
            </a: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 2 = 4 D.O.F)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9652453" y="3202667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4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Torsion</a:t>
            </a:r>
          </a:p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(1 D.O.F)</a:t>
            </a:r>
          </a:p>
        </p:txBody>
      </p:sp>
      <p:pic>
        <p:nvPicPr>
          <p:cNvPr id="107527" name="Picture 10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029" y="1567542"/>
            <a:ext cx="2309813" cy="17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8" name="Picture 10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8" y="1643742"/>
            <a:ext cx="266700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9" name="Picture 10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8" y="1643742"/>
            <a:ext cx="2508250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3926341" y="3202667"/>
            <a:ext cx="145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4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Extension</a:t>
            </a:r>
          </a:p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(1 D.O.F)</a:t>
            </a:r>
          </a:p>
        </p:txBody>
      </p:sp>
      <p:sp>
        <p:nvSpPr>
          <p:cNvPr id="107533" name="Rectangle 1037"/>
          <p:cNvSpPr>
            <a:spLocks noChangeArrowheads="1"/>
          </p:cNvSpPr>
          <p:nvPr/>
        </p:nvSpPr>
        <p:spPr bwMode="auto">
          <a:xfrm>
            <a:off x="7380741" y="3944030"/>
            <a:ext cx="1720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6 D.O.F</a:t>
            </a:r>
          </a:p>
        </p:txBody>
      </p:sp>
      <p:sp>
        <p:nvSpPr>
          <p:cNvPr id="107534" name="Text Box 1038"/>
          <p:cNvSpPr txBox="1">
            <a:spLocks noChangeArrowheads="1"/>
          </p:cNvSpPr>
          <p:nvPr/>
        </p:nvSpPr>
        <p:spPr bwMode="auto">
          <a:xfrm>
            <a:off x="3637416" y="1113518"/>
            <a:ext cx="7993062" cy="4429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300">
                <a:latin typeface="Times New Roman" panose="02020603050405020304" pitchFamily="18" charset="0"/>
                <a:cs typeface="Times New Roman" panose="02020603050405020304" pitchFamily="18" charset="0"/>
              </a:rPr>
              <a:t>* Usual Deformations: Extension, Bending and Torsion</a:t>
            </a:r>
          </a:p>
        </p:txBody>
      </p:sp>
      <p:sp>
        <p:nvSpPr>
          <p:cNvPr id="107535" name="AutoShape 1039"/>
          <p:cNvSpPr>
            <a:spLocks noChangeArrowheads="1"/>
          </p:cNvSpPr>
          <p:nvPr/>
        </p:nvSpPr>
        <p:spPr bwMode="auto">
          <a:xfrm>
            <a:off x="6085341" y="4086905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537" name="Group 1041"/>
          <p:cNvGrpSpPr>
            <a:grpSpLocks/>
          </p:cNvGrpSpPr>
          <p:nvPr/>
        </p:nvGrpSpPr>
        <p:grpSpPr bwMode="auto">
          <a:xfrm rot="4151385" flipV="1">
            <a:off x="7718878" y="2132692"/>
            <a:ext cx="412750" cy="1111250"/>
            <a:chOff x="3275" y="1859"/>
            <a:chExt cx="232" cy="671"/>
          </a:xfrm>
        </p:grpSpPr>
        <p:sp>
          <p:nvSpPr>
            <p:cNvPr id="107538" name="Freeform 1042"/>
            <p:cNvSpPr>
              <a:spLocks/>
            </p:cNvSpPr>
            <p:nvPr/>
          </p:nvSpPr>
          <p:spPr bwMode="auto">
            <a:xfrm>
              <a:off x="3275" y="2466"/>
              <a:ext cx="117" cy="64"/>
            </a:xfrm>
            <a:custGeom>
              <a:avLst/>
              <a:gdLst>
                <a:gd name="T0" fmla="*/ 0 w 1297"/>
                <a:gd name="T1" fmla="*/ 763 h 763"/>
                <a:gd name="T2" fmla="*/ 1297 w 1297"/>
                <a:gd name="T3" fmla="*/ 467 h 763"/>
                <a:gd name="T4" fmla="*/ 1126 w 1297"/>
                <a:gd name="T5" fmla="*/ 0 h 763"/>
                <a:gd name="T6" fmla="*/ 0 w 1297"/>
                <a:gd name="T7" fmla="*/ 76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763">
                  <a:moveTo>
                    <a:pt x="0" y="763"/>
                  </a:moveTo>
                  <a:lnTo>
                    <a:pt x="1297" y="467"/>
                  </a:lnTo>
                  <a:lnTo>
                    <a:pt x="1126" y="0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39" name="Freeform 1043"/>
            <p:cNvSpPr>
              <a:spLocks/>
            </p:cNvSpPr>
            <p:nvPr/>
          </p:nvSpPr>
          <p:spPr bwMode="auto">
            <a:xfrm>
              <a:off x="3275" y="2466"/>
              <a:ext cx="117" cy="64"/>
            </a:xfrm>
            <a:custGeom>
              <a:avLst/>
              <a:gdLst>
                <a:gd name="T0" fmla="*/ 0 w 1297"/>
                <a:gd name="T1" fmla="*/ 699 h 699"/>
                <a:gd name="T2" fmla="*/ 1297 w 1297"/>
                <a:gd name="T3" fmla="*/ 428 h 699"/>
                <a:gd name="T4" fmla="*/ 1126 w 1297"/>
                <a:gd name="T5" fmla="*/ 0 h 699"/>
                <a:gd name="T6" fmla="*/ 0 w 1297"/>
                <a:gd name="T7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699">
                  <a:moveTo>
                    <a:pt x="0" y="699"/>
                  </a:moveTo>
                  <a:lnTo>
                    <a:pt x="1297" y="428"/>
                  </a:lnTo>
                  <a:lnTo>
                    <a:pt x="1126" y="0"/>
                  </a:lnTo>
                  <a:lnTo>
                    <a:pt x="0" y="69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40" name="Freeform 1044"/>
            <p:cNvSpPr>
              <a:spLocks/>
            </p:cNvSpPr>
            <p:nvPr/>
          </p:nvSpPr>
          <p:spPr bwMode="auto">
            <a:xfrm>
              <a:off x="3275" y="1859"/>
              <a:ext cx="232" cy="671"/>
            </a:xfrm>
            <a:custGeom>
              <a:avLst/>
              <a:gdLst>
                <a:gd name="T0" fmla="*/ 0 w 2552"/>
                <a:gd name="T1" fmla="*/ 7382 h 7382"/>
                <a:gd name="T2" fmla="*/ 452 w 2552"/>
                <a:gd name="T3" fmla="*/ 7167 h 7382"/>
                <a:gd name="T4" fmla="*/ 875 w 2552"/>
                <a:gd name="T5" fmla="*/ 6899 h 7382"/>
                <a:gd name="T6" fmla="*/ 1262 w 2552"/>
                <a:gd name="T7" fmla="*/ 6581 h 7382"/>
                <a:gd name="T8" fmla="*/ 1606 w 2552"/>
                <a:gd name="T9" fmla="*/ 6218 h 7382"/>
                <a:gd name="T10" fmla="*/ 1903 w 2552"/>
                <a:gd name="T11" fmla="*/ 5815 h 7382"/>
                <a:gd name="T12" fmla="*/ 2149 w 2552"/>
                <a:gd name="T13" fmla="*/ 5379 h 7382"/>
                <a:gd name="T14" fmla="*/ 2339 w 2552"/>
                <a:gd name="T15" fmla="*/ 4916 h 7382"/>
                <a:gd name="T16" fmla="*/ 2471 w 2552"/>
                <a:gd name="T17" fmla="*/ 4433 h 7382"/>
                <a:gd name="T18" fmla="*/ 2542 w 2552"/>
                <a:gd name="T19" fmla="*/ 3938 h 7382"/>
                <a:gd name="T20" fmla="*/ 2552 w 2552"/>
                <a:gd name="T21" fmla="*/ 3438 h 7382"/>
                <a:gd name="T22" fmla="*/ 2500 w 2552"/>
                <a:gd name="T23" fmla="*/ 2940 h 7382"/>
                <a:gd name="T24" fmla="*/ 2388 w 2552"/>
                <a:gd name="T25" fmla="*/ 2452 h 7382"/>
                <a:gd name="T26" fmla="*/ 2216 w 2552"/>
                <a:gd name="T27" fmla="*/ 1982 h 7382"/>
                <a:gd name="T28" fmla="*/ 1988 w 2552"/>
                <a:gd name="T29" fmla="*/ 1536 h 7382"/>
                <a:gd name="T30" fmla="*/ 1707 w 2552"/>
                <a:gd name="T31" fmla="*/ 1122 h 7382"/>
                <a:gd name="T32" fmla="*/ 1378 w 2552"/>
                <a:gd name="T33" fmla="*/ 745 h 7382"/>
                <a:gd name="T34" fmla="*/ 1004 w 2552"/>
                <a:gd name="T35" fmla="*/ 412 h 7382"/>
                <a:gd name="T36" fmla="*/ 592 w 2552"/>
                <a:gd name="T37" fmla="*/ 127 h 7382"/>
                <a:gd name="T38" fmla="*/ 366 w 2552"/>
                <a:gd name="T39" fmla="*/ 0 h 7382"/>
                <a:gd name="T40" fmla="*/ 367 w 2552"/>
                <a:gd name="T41" fmla="*/ 0 h 7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2" h="7382">
                  <a:moveTo>
                    <a:pt x="0" y="7382"/>
                  </a:moveTo>
                  <a:lnTo>
                    <a:pt x="452" y="7167"/>
                  </a:lnTo>
                  <a:lnTo>
                    <a:pt x="875" y="6899"/>
                  </a:lnTo>
                  <a:lnTo>
                    <a:pt x="1262" y="6581"/>
                  </a:lnTo>
                  <a:lnTo>
                    <a:pt x="1606" y="6218"/>
                  </a:lnTo>
                  <a:lnTo>
                    <a:pt x="1903" y="5815"/>
                  </a:lnTo>
                  <a:lnTo>
                    <a:pt x="2149" y="5379"/>
                  </a:lnTo>
                  <a:lnTo>
                    <a:pt x="2339" y="4916"/>
                  </a:lnTo>
                  <a:lnTo>
                    <a:pt x="2471" y="4433"/>
                  </a:lnTo>
                  <a:lnTo>
                    <a:pt x="2542" y="3938"/>
                  </a:lnTo>
                  <a:lnTo>
                    <a:pt x="2552" y="3438"/>
                  </a:lnTo>
                  <a:lnTo>
                    <a:pt x="2500" y="2940"/>
                  </a:lnTo>
                  <a:lnTo>
                    <a:pt x="2388" y="2452"/>
                  </a:lnTo>
                  <a:lnTo>
                    <a:pt x="2216" y="1982"/>
                  </a:lnTo>
                  <a:lnTo>
                    <a:pt x="1988" y="1536"/>
                  </a:lnTo>
                  <a:lnTo>
                    <a:pt x="1707" y="1122"/>
                  </a:lnTo>
                  <a:lnTo>
                    <a:pt x="1378" y="745"/>
                  </a:lnTo>
                  <a:lnTo>
                    <a:pt x="1004" y="412"/>
                  </a:lnTo>
                  <a:lnTo>
                    <a:pt x="592" y="127"/>
                  </a:lnTo>
                  <a:lnTo>
                    <a:pt x="366" y="0"/>
                  </a:lnTo>
                  <a:lnTo>
                    <a:pt x="367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541" name="Line 1045"/>
          <p:cNvSpPr>
            <a:spLocks noChangeShapeType="1"/>
          </p:cNvSpPr>
          <p:nvPr/>
        </p:nvSpPr>
        <p:spPr bwMode="auto">
          <a:xfrm flipV="1">
            <a:off x="7598228" y="2329542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465" y="2298006"/>
            <a:ext cx="2701401" cy="1759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7030A0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Investigate deformation patterns:</a:t>
            </a:r>
            <a:endParaRPr lang="en-US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AE594-513D-4E10-B4F3-0349D924EF54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18" name="Rectangle 1026"/>
          <p:cNvSpPr>
            <a:spLocks noChangeArrowheads="1"/>
          </p:cNvSpPr>
          <p:nvPr>
            <p:ph type="title"/>
          </p:nvPr>
        </p:nvSpPr>
        <p:spPr bwMode="auto">
          <a:xfrm>
            <a:off x="371928" y="1302148"/>
            <a:ext cx="2685749" cy="4406105"/>
          </a:xfrm>
          <a:noFill/>
          <a:ln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66FF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Analysis for Straight Box Beams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9500" y="1071563"/>
            <a:ext cx="8291514" cy="5284787"/>
            <a:chOff x="3619500" y="1071563"/>
            <a:chExt cx="8291514" cy="5284787"/>
          </a:xfrm>
        </p:grpSpPr>
        <p:sp>
          <p:nvSpPr>
            <p:cNvPr id="111694" name="AutoShape 1102"/>
            <p:cNvSpPr>
              <a:spLocks noChangeArrowheads="1"/>
            </p:cNvSpPr>
            <p:nvPr/>
          </p:nvSpPr>
          <p:spPr bwMode="auto">
            <a:xfrm>
              <a:off x="4953000" y="3308350"/>
              <a:ext cx="6858000" cy="25908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38100">
              <a:solidFill>
                <a:srgbClr val="CC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84" name="Rectangle 1092"/>
            <p:cNvSpPr>
              <a:spLocks noChangeArrowheads="1"/>
            </p:cNvSpPr>
            <p:nvPr/>
          </p:nvSpPr>
          <p:spPr bwMode="auto">
            <a:xfrm>
              <a:off x="7034213" y="4064001"/>
              <a:ext cx="44435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pic>
          <p:nvPicPr>
            <p:cNvPr id="111685" name="Picture 109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413" y="3606800"/>
              <a:ext cx="2057400" cy="170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86" name="Picture 109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5213" y="3530600"/>
              <a:ext cx="1981200" cy="1924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87" name="Rectangle 1095"/>
            <p:cNvSpPr>
              <a:spLocks noChangeArrowheads="1"/>
            </p:cNvSpPr>
            <p:nvPr/>
          </p:nvSpPr>
          <p:spPr bwMode="auto">
            <a:xfrm>
              <a:off x="9396413" y="4064001"/>
              <a:ext cx="44435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1691" name="Rectangle 1099"/>
            <p:cNvSpPr>
              <a:spLocks noChangeArrowheads="1"/>
            </p:cNvSpPr>
            <p:nvPr/>
          </p:nvSpPr>
          <p:spPr bwMode="auto">
            <a:xfrm>
              <a:off x="7948613" y="5283201"/>
              <a:ext cx="1079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Distortion (1 DOF)</a:t>
              </a:r>
            </a:p>
          </p:txBody>
        </p:sp>
        <p:sp>
          <p:nvSpPr>
            <p:cNvPr id="111692" name="Rectangle 1100"/>
            <p:cNvSpPr>
              <a:spLocks noChangeArrowheads="1"/>
            </p:cNvSpPr>
            <p:nvPr/>
          </p:nvSpPr>
          <p:spPr bwMode="auto">
            <a:xfrm>
              <a:off x="10463213" y="5283201"/>
              <a:ext cx="9906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Warping(1 DOF)</a:t>
              </a:r>
            </a:p>
          </p:txBody>
        </p:sp>
        <p:sp>
          <p:nvSpPr>
            <p:cNvPr id="111696" name="Text Box 1104"/>
            <p:cNvSpPr txBox="1">
              <a:spLocks noChangeArrowheads="1"/>
            </p:cNvSpPr>
            <p:nvPr/>
          </p:nvSpPr>
          <p:spPr bwMode="auto">
            <a:xfrm>
              <a:off x="4267200" y="5899150"/>
              <a:ext cx="75628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These three DOF’s are coupled</a:t>
              </a:r>
              <a:r>
                <a:rPr lang="en-US" altLang="ko-KR" sz="24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Need New Analysis</a:t>
              </a:r>
              <a:endParaRPr lang="en-US" altLang="ko-KR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1671" name="Group 1079"/>
            <p:cNvGrpSpPr>
              <a:grpSpLocks/>
            </p:cNvGrpSpPr>
            <p:nvPr/>
          </p:nvGrpSpPr>
          <p:grpSpPr bwMode="auto">
            <a:xfrm>
              <a:off x="3619500" y="1174750"/>
              <a:ext cx="2552700" cy="1928813"/>
              <a:chOff x="360" y="1152"/>
              <a:chExt cx="1608" cy="1215"/>
            </a:xfrm>
          </p:grpSpPr>
          <p:sp>
            <p:nvSpPr>
              <p:cNvPr id="111621" name="Text Box 1029"/>
              <p:cNvSpPr txBox="1">
                <a:spLocks noChangeArrowheads="1"/>
              </p:cNvSpPr>
              <p:nvPr/>
            </p:nvSpPr>
            <p:spPr bwMode="auto">
              <a:xfrm>
                <a:off x="1728" y="163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11650" name="Rectangle 1058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11651" name="Rectangle 1059"/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1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11652" name="Rectangle 1060"/>
              <p:cNvSpPr>
                <a:spLocks noChangeArrowheads="1"/>
              </p:cNvSpPr>
              <p:nvPr/>
            </p:nvSpPr>
            <p:spPr bwMode="auto">
              <a:xfrm>
                <a:off x="360" y="1925"/>
                <a:ext cx="834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ko-KR" sz="2000" dirty="0">
                    <a:latin typeface="Times New Roman" panose="02020603050405020304" pitchFamily="18" charset="0"/>
                    <a:ea typeface="MS Gothic" panose="020B0609070205080204" pitchFamily="49" charset="-128"/>
                    <a:cs typeface="Times New Roman" panose="02020603050405020304" pitchFamily="18" charset="0"/>
                  </a:rPr>
                  <a:t>Straight Box Beam</a:t>
                </a:r>
              </a:p>
            </p:txBody>
          </p:sp>
          <p:pic>
            <p:nvPicPr>
              <p:cNvPr id="111656" name="Picture 106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1152"/>
                <a:ext cx="1270" cy="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11659" name="Picture 106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9213" y="3606801"/>
              <a:ext cx="1752600" cy="157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1663" name="Group 1071"/>
            <p:cNvGrpSpPr>
              <a:grpSpLocks/>
            </p:cNvGrpSpPr>
            <p:nvPr/>
          </p:nvGrpSpPr>
          <p:grpSpPr bwMode="auto">
            <a:xfrm>
              <a:off x="6705600" y="1144589"/>
              <a:ext cx="2171700" cy="1577975"/>
              <a:chOff x="2496" y="1200"/>
              <a:chExt cx="1368" cy="994"/>
            </a:xfrm>
          </p:grpSpPr>
          <p:pic>
            <p:nvPicPr>
              <p:cNvPr id="111655" name="Picture 106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6" y="1200"/>
                <a:ext cx="1104" cy="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62" name="Line 1070"/>
              <p:cNvSpPr>
                <a:spLocks noChangeShapeType="1"/>
              </p:cNvSpPr>
              <p:nvPr/>
            </p:nvSpPr>
            <p:spPr bwMode="auto">
              <a:xfrm>
                <a:off x="3384" y="1884"/>
                <a:ext cx="48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670" name="Group 1078"/>
            <p:cNvGrpSpPr>
              <a:grpSpLocks/>
            </p:cNvGrpSpPr>
            <p:nvPr/>
          </p:nvGrpSpPr>
          <p:grpSpPr bwMode="auto">
            <a:xfrm>
              <a:off x="9296400" y="1071563"/>
              <a:ext cx="2197100" cy="1714500"/>
              <a:chOff x="4176" y="1152"/>
              <a:chExt cx="1384" cy="1080"/>
            </a:xfrm>
          </p:grpSpPr>
          <p:pic>
            <p:nvPicPr>
              <p:cNvPr id="111657" name="Picture 106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76" y="1152"/>
                <a:ext cx="1104" cy="9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1664" name="Line 1072"/>
              <p:cNvSpPr>
                <a:spLocks noChangeShapeType="1"/>
              </p:cNvSpPr>
              <p:nvPr/>
            </p:nvSpPr>
            <p:spPr bwMode="auto">
              <a:xfrm>
                <a:off x="5076" y="1704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665" name="Line 1073"/>
              <p:cNvSpPr>
                <a:spLocks noChangeShapeType="1"/>
              </p:cNvSpPr>
              <p:nvPr/>
            </p:nvSpPr>
            <p:spPr bwMode="auto">
              <a:xfrm flipV="1">
                <a:off x="4800" y="1680"/>
                <a:ext cx="57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667" name="Freeform 1075"/>
              <p:cNvSpPr>
                <a:spLocks/>
              </p:cNvSpPr>
              <p:nvPr/>
            </p:nvSpPr>
            <p:spPr bwMode="auto">
              <a:xfrm>
                <a:off x="4896" y="1680"/>
                <a:ext cx="664" cy="320"/>
              </a:xfrm>
              <a:custGeom>
                <a:avLst/>
                <a:gdLst>
                  <a:gd name="T0" fmla="*/ 0 w 664"/>
                  <a:gd name="T1" fmla="*/ 192 h 320"/>
                  <a:gd name="T2" fmla="*/ 576 w 664"/>
                  <a:gd name="T3" fmla="*/ 288 h 320"/>
                  <a:gd name="T4" fmla="*/ 528 w 664"/>
                  <a:gd name="T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4" h="320">
                    <a:moveTo>
                      <a:pt x="0" y="192"/>
                    </a:moveTo>
                    <a:cubicBezTo>
                      <a:pt x="244" y="256"/>
                      <a:pt x="488" y="320"/>
                      <a:pt x="576" y="288"/>
                    </a:cubicBezTo>
                    <a:cubicBezTo>
                      <a:pt x="664" y="256"/>
                      <a:pt x="536" y="48"/>
                      <a:pt x="52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668" name="Freeform 1076"/>
              <p:cNvSpPr>
                <a:spLocks/>
              </p:cNvSpPr>
              <p:nvPr/>
            </p:nvSpPr>
            <p:spPr bwMode="auto">
              <a:xfrm>
                <a:off x="5184" y="1680"/>
                <a:ext cx="96" cy="528"/>
              </a:xfrm>
              <a:custGeom>
                <a:avLst/>
                <a:gdLst>
                  <a:gd name="T0" fmla="*/ 0 w 144"/>
                  <a:gd name="T1" fmla="*/ 0 h 432"/>
                  <a:gd name="T2" fmla="*/ 144 w 144"/>
                  <a:gd name="T3" fmla="*/ 192 h 432"/>
                  <a:gd name="T4" fmla="*/ 0 w 144"/>
                  <a:gd name="T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432">
                    <a:moveTo>
                      <a:pt x="0" y="0"/>
                    </a:moveTo>
                    <a:cubicBezTo>
                      <a:pt x="72" y="60"/>
                      <a:pt x="144" y="120"/>
                      <a:pt x="144" y="192"/>
                    </a:cubicBezTo>
                    <a:cubicBezTo>
                      <a:pt x="144" y="264"/>
                      <a:pt x="72" y="348"/>
                      <a:pt x="0" y="43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672" name="Text Box 1080"/>
            <p:cNvSpPr txBox="1">
              <a:spLocks noChangeArrowheads="1"/>
            </p:cNvSpPr>
            <p:nvPr/>
          </p:nvSpPr>
          <p:spPr bwMode="auto">
            <a:xfrm>
              <a:off x="6096000" y="1677988"/>
              <a:ext cx="6858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11673" name="Rectangle 1081"/>
            <p:cNvSpPr>
              <a:spLocks noChangeArrowheads="1"/>
            </p:cNvSpPr>
            <p:nvPr/>
          </p:nvSpPr>
          <p:spPr bwMode="auto">
            <a:xfrm>
              <a:off x="8839200" y="1677989"/>
              <a:ext cx="44435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1674" name="Rectangle 1082"/>
            <p:cNvSpPr>
              <a:spLocks noChangeArrowheads="1"/>
            </p:cNvSpPr>
            <p:nvPr/>
          </p:nvSpPr>
          <p:spPr bwMode="auto">
            <a:xfrm>
              <a:off x="4456113" y="4064001"/>
              <a:ext cx="44435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36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1675" name="Line 1083"/>
            <p:cNvSpPr>
              <a:spLocks noChangeShapeType="1"/>
            </p:cNvSpPr>
            <p:nvPr/>
          </p:nvSpPr>
          <p:spPr bwMode="auto">
            <a:xfrm>
              <a:off x="6557963" y="4654550"/>
              <a:ext cx="609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76" name="Line 1084"/>
            <p:cNvSpPr>
              <a:spLocks noChangeShapeType="1"/>
            </p:cNvSpPr>
            <p:nvPr/>
          </p:nvSpPr>
          <p:spPr bwMode="auto">
            <a:xfrm>
              <a:off x="6710363" y="4730750"/>
              <a:ext cx="609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77" name="Line 1085"/>
            <p:cNvSpPr>
              <a:spLocks noChangeShapeType="1"/>
            </p:cNvSpPr>
            <p:nvPr/>
          </p:nvSpPr>
          <p:spPr bwMode="auto">
            <a:xfrm>
              <a:off x="6710363" y="4730750"/>
              <a:ext cx="6096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83" name="Arc 1091"/>
            <p:cNvSpPr>
              <a:spLocks/>
            </p:cNvSpPr>
            <p:nvPr/>
          </p:nvSpPr>
          <p:spPr bwMode="auto">
            <a:xfrm flipH="1" flipV="1">
              <a:off x="6656388" y="4445000"/>
              <a:ext cx="311150" cy="685800"/>
            </a:xfrm>
            <a:custGeom>
              <a:avLst/>
              <a:gdLst>
                <a:gd name="G0" fmla="+- 17624 0 0"/>
                <a:gd name="G1" fmla="+- 21600 0 0"/>
                <a:gd name="G2" fmla="+- 21600 0 0"/>
                <a:gd name="T0" fmla="*/ 0 w 39224"/>
                <a:gd name="T1" fmla="*/ 9112 h 43200"/>
                <a:gd name="T2" fmla="*/ 1030 w 39224"/>
                <a:gd name="T3" fmla="*/ 35428 h 43200"/>
                <a:gd name="T4" fmla="*/ 17624 w 392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224" h="43200" fill="none" extrusionOk="0">
                  <a:moveTo>
                    <a:pt x="-1" y="9111"/>
                  </a:moveTo>
                  <a:cubicBezTo>
                    <a:pt x="4049" y="3396"/>
                    <a:pt x="10619" y="-1"/>
                    <a:pt x="17624" y="0"/>
                  </a:cubicBezTo>
                  <a:cubicBezTo>
                    <a:pt x="29553" y="0"/>
                    <a:pt x="39224" y="9670"/>
                    <a:pt x="39224" y="21600"/>
                  </a:cubicBezTo>
                  <a:cubicBezTo>
                    <a:pt x="39224" y="33529"/>
                    <a:pt x="29553" y="43200"/>
                    <a:pt x="17624" y="43200"/>
                  </a:cubicBezTo>
                  <a:cubicBezTo>
                    <a:pt x="11213" y="43200"/>
                    <a:pt x="5134" y="40352"/>
                    <a:pt x="1030" y="35427"/>
                  </a:cubicBezTo>
                </a:path>
                <a:path w="39224" h="43200" stroke="0" extrusionOk="0">
                  <a:moveTo>
                    <a:pt x="-1" y="9111"/>
                  </a:moveTo>
                  <a:cubicBezTo>
                    <a:pt x="4049" y="3396"/>
                    <a:pt x="10619" y="-1"/>
                    <a:pt x="17624" y="0"/>
                  </a:cubicBezTo>
                  <a:cubicBezTo>
                    <a:pt x="29553" y="0"/>
                    <a:pt x="39224" y="9670"/>
                    <a:pt x="39224" y="21600"/>
                  </a:cubicBezTo>
                  <a:cubicBezTo>
                    <a:pt x="39224" y="33529"/>
                    <a:pt x="29553" y="43200"/>
                    <a:pt x="17624" y="43200"/>
                  </a:cubicBezTo>
                  <a:cubicBezTo>
                    <a:pt x="11213" y="43200"/>
                    <a:pt x="5134" y="40352"/>
                    <a:pt x="1030" y="35427"/>
                  </a:cubicBezTo>
                  <a:lnTo>
                    <a:pt x="17624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88" name="Rectangle 1096"/>
            <p:cNvSpPr>
              <a:spLocks noChangeArrowheads="1"/>
            </p:cNvSpPr>
            <p:nvPr/>
          </p:nvSpPr>
          <p:spPr bwMode="auto">
            <a:xfrm>
              <a:off x="7315200" y="2668589"/>
              <a:ext cx="1079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Extension (1 DOF)</a:t>
              </a:r>
            </a:p>
          </p:txBody>
        </p:sp>
        <p:sp>
          <p:nvSpPr>
            <p:cNvPr id="111689" name="Rectangle 1097"/>
            <p:cNvSpPr>
              <a:spLocks noChangeArrowheads="1"/>
            </p:cNvSpPr>
            <p:nvPr/>
          </p:nvSpPr>
          <p:spPr bwMode="auto">
            <a:xfrm>
              <a:off x="9982200" y="2727326"/>
              <a:ext cx="17462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Flexure/Bending (4 DOF)</a:t>
              </a:r>
            </a:p>
          </p:txBody>
        </p:sp>
        <p:sp>
          <p:nvSpPr>
            <p:cNvPr id="111690" name="Rectangle 1098"/>
            <p:cNvSpPr>
              <a:spLocks noChangeArrowheads="1"/>
            </p:cNvSpPr>
            <p:nvPr/>
          </p:nvSpPr>
          <p:spPr bwMode="auto">
            <a:xfrm>
              <a:off x="5586414" y="5207001"/>
              <a:ext cx="9048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Torsion(1 DOF)</a:t>
              </a:r>
            </a:p>
          </p:txBody>
        </p:sp>
        <p:sp>
          <p:nvSpPr>
            <p:cNvPr id="111693" name="Rectangle 1101"/>
            <p:cNvSpPr>
              <a:spLocks noChangeArrowheads="1"/>
            </p:cNvSpPr>
            <p:nvPr/>
          </p:nvSpPr>
          <p:spPr bwMode="auto">
            <a:xfrm>
              <a:off x="5187951" y="3505201"/>
              <a:ext cx="6723063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9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8AFF0-BEBF-4D85-9802-204047EF9991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92287" y="1568676"/>
            <a:ext cx="7583713" cy="3525838"/>
            <a:chOff x="3592287" y="1568676"/>
            <a:chExt cx="7583713" cy="3525838"/>
          </a:xfrm>
        </p:grpSpPr>
        <p:sp>
          <p:nvSpPr>
            <p:cNvPr id="142339" name="Rectangle 1027"/>
            <p:cNvSpPr>
              <a:spLocks noChangeArrowheads="1"/>
            </p:cNvSpPr>
            <p:nvPr>
              <p:ph type="body" sz="half" idx="1"/>
            </p:nvPr>
          </p:nvSpPr>
          <p:spPr bwMode="auto">
            <a:xfrm>
              <a:off x="3592287" y="1856014"/>
              <a:ext cx="4916714" cy="3238500"/>
            </a:xfrm>
            <a:solidFill>
              <a:srgbClr val="CCFFFF"/>
            </a:solidFill>
            <a:ln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/>
            <a:p>
              <a:pPr marL="609600" indent="-609600">
                <a:buFontTx/>
                <a:buAutoNum type="arabicPeriod"/>
              </a:pPr>
              <a:r>
                <a:rPr lang="en-US" altLang="ko-KR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Thin-Walled “Straight” Box Beams and Results</a:t>
              </a:r>
            </a:p>
            <a:p>
              <a:pPr marL="609600" indent="-609600">
                <a:buFontTx/>
                <a:buAutoNum type="arabicPeriod"/>
              </a:pPr>
              <a:r>
                <a:rPr lang="en-US" altLang="ko-KR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“Curved” Box Beams and Results,</a:t>
              </a:r>
            </a:p>
            <a:p>
              <a:pPr marL="609600" indent="-609600">
                <a:buFontTx/>
                <a:buAutoNum type="arabicPeriod"/>
              </a:pPr>
              <a:r>
                <a:rPr lang="en-US" altLang="ko-KR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Thin-walled Closed Beams having General Sections (straight case)</a:t>
              </a:r>
            </a:p>
          </p:txBody>
        </p:sp>
        <p:pic>
          <p:nvPicPr>
            <p:cNvPr id="142342" name="Picture 103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874" y="1568676"/>
              <a:ext cx="11430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343" name="Picture 103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6074" y="2706915"/>
              <a:ext cx="1295400" cy="1093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345" name="Picture 1033"/>
            <p:cNvPicPr>
              <a:picLocks noChangeAspect="1" noChangeArrowheads="1"/>
            </p:cNvPicPr>
            <p:nvPr>
              <p:ph sz="half" idx="2"/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875" y="3791176"/>
              <a:ext cx="2016125" cy="1303338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2347" name="Line 1035"/>
            <p:cNvSpPr>
              <a:spLocks noChangeShapeType="1"/>
            </p:cNvSpPr>
            <p:nvPr/>
          </p:nvSpPr>
          <p:spPr bwMode="auto">
            <a:xfrm>
              <a:off x="8296274" y="2140176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48" name="Line 1036"/>
            <p:cNvSpPr>
              <a:spLocks noChangeShapeType="1"/>
            </p:cNvSpPr>
            <p:nvPr/>
          </p:nvSpPr>
          <p:spPr bwMode="auto">
            <a:xfrm>
              <a:off x="8296274" y="3499530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349" name="Line 1037"/>
            <p:cNvSpPr>
              <a:spLocks noChangeShapeType="1"/>
            </p:cNvSpPr>
            <p:nvPr/>
          </p:nvSpPr>
          <p:spPr bwMode="auto">
            <a:xfrm>
              <a:off x="8296274" y="4683805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3784" y="1555084"/>
            <a:ext cx="2781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ko-KR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Beam Theory Will Consider Additional Section Deformations!!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E763E-CAB8-4C6C-BCF2-08B31FC18AD1}" type="slidenum"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0" name="Text Box 1026"/>
          <p:cNvSpPr txBox="1">
            <a:spLocks noChangeArrowheads="1"/>
          </p:cNvSpPr>
          <p:nvPr>
            <p:ph type="title"/>
          </p:nvPr>
        </p:nvSpPr>
        <p:spPr bwMode="auto">
          <a:xfrm>
            <a:off x="340109" y="1455481"/>
            <a:ext cx="2524573" cy="38680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dirty="0">
                <a:solidFill>
                  <a:srgbClr val="7030A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Verification in a Curved Box Beam, Static (Out of Plane)</a:t>
            </a:r>
          </a:p>
        </p:txBody>
      </p:sp>
      <p:pic>
        <p:nvPicPr>
          <p:cNvPr id="119811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86" y="1913839"/>
            <a:ext cx="5029200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Line 1029"/>
          <p:cNvSpPr>
            <a:spLocks noChangeShapeType="1"/>
          </p:cNvSpPr>
          <p:nvPr/>
        </p:nvSpPr>
        <p:spPr bwMode="auto">
          <a:xfrm>
            <a:off x="9535886" y="2142439"/>
            <a:ext cx="457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4" name="Text Box 1030"/>
          <p:cNvSpPr txBox="1">
            <a:spLocks noChangeArrowheads="1"/>
          </p:cNvSpPr>
          <p:nvPr/>
        </p:nvSpPr>
        <p:spPr bwMode="auto">
          <a:xfrm>
            <a:off x="9445399" y="4655422"/>
            <a:ext cx="2151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0000FF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Timoshenko beam</a:t>
            </a:r>
          </a:p>
        </p:txBody>
      </p:sp>
      <p:sp>
        <p:nvSpPr>
          <p:cNvPr id="119815" name="Text Box 1031"/>
          <p:cNvSpPr txBox="1">
            <a:spLocks noChangeArrowheads="1"/>
          </p:cNvSpPr>
          <p:nvPr/>
        </p:nvSpPr>
        <p:spPr bwMode="auto">
          <a:xfrm>
            <a:off x="8411937" y="1762997"/>
            <a:ext cx="1569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00CC00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Plate element</a:t>
            </a:r>
          </a:p>
        </p:txBody>
      </p:sp>
      <p:sp>
        <p:nvSpPr>
          <p:cNvPr id="119816" name="Line 1032"/>
          <p:cNvSpPr>
            <a:spLocks noChangeShapeType="1"/>
          </p:cNvSpPr>
          <p:nvPr/>
        </p:nvSpPr>
        <p:spPr bwMode="auto">
          <a:xfrm>
            <a:off x="8316687" y="4123639"/>
            <a:ext cx="352425" cy="3048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7" name="Text Box 1033"/>
          <p:cNvSpPr txBox="1">
            <a:spLocks noChangeArrowheads="1"/>
          </p:cNvSpPr>
          <p:nvPr/>
        </p:nvSpPr>
        <p:spPr bwMode="auto">
          <a:xfrm>
            <a:off x="6964137" y="3744197"/>
            <a:ext cx="1600118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2000">
                <a:solidFill>
                  <a:srgbClr val="FF6600"/>
                </a:solidFill>
                <a:latin typeface="Times New Roman" panose="02020603050405020304" pitchFamily="18" charset="0"/>
                <a:ea typeface="돋움" panose="020B0600000101010101" pitchFamily="34" charset="-127"/>
                <a:cs typeface="Times New Roman" panose="02020603050405020304" pitchFamily="18" charset="0"/>
              </a:rPr>
              <a:t>Present Beam</a:t>
            </a:r>
          </a:p>
        </p:txBody>
      </p:sp>
      <p:grpSp>
        <p:nvGrpSpPr>
          <p:cNvPr id="119818" name="Group 1034"/>
          <p:cNvGrpSpPr>
            <a:grpSpLocks/>
          </p:cNvGrpSpPr>
          <p:nvPr/>
        </p:nvGrpSpPr>
        <p:grpSpPr bwMode="auto">
          <a:xfrm>
            <a:off x="3581175" y="1143000"/>
            <a:ext cx="3363290" cy="1384337"/>
            <a:chOff x="3926" y="183"/>
            <a:chExt cx="2154" cy="783"/>
          </a:xfrm>
        </p:grpSpPr>
        <p:grpSp>
          <p:nvGrpSpPr>
            <p:cNvPr id="119819" name="Group 1035"/>
            <p:cNvGrpSpPr>
              <a:grpSpLocks/>
            </p:cNvGrpSpPr>
            <p:nvPr/>
          </p:nvGrpSpPr>
          <p:grpSpPr bwMode="auto">
            <a:xfrm>
              <a:off x="5472" y="183"/>
              <a:ext cx="608" cy="783"/>
              <a:chOff x="4560" y="2641"/>
              <a:chExt cx="608" cy="783"/>
            </a:xfrm>
          </p:grpSpPr>
          <p:sp>
            <p:nvSpPr>
              <p:cNvPr id="119820" name="Text Box 1036"/>
              <p:cNvSpPr txBox="1">
                <a:spLocks noChangeArrowheads="1"/>
              </p:cNvSpPr>
              <p:nvPr/>
            </p:nvSpPr>
            <p:spPr bwMode="auto">
              <a:xfrm>
                <a:off x="4560" y="2641"/>
                <a:ext cx="608" cy="7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R=500mm</a:t>
                </a:r>
              </a:p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b=25mm</a:t>
                </a:r>
              </a:p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h=50mm</a:t>
                </a:r>
              </a:p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t=1mm</a:t>
                </a:r>
              </a:p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   =90deg</a:t>
                </a:r>
              </a:p>
              <a:p>
                <a:pPr algn="l" latinLnBrk="0">
                  <a:spcBef>
                    <a:spcPct val="0"/>
                  </a:spcBef>
                </a:pPr>
                <a:r>
                  <a:rPr lang="en-US" altLang="ko-KR" sz="1400">
                    <a:latin typeface="Times New Roman" panose="02020603050405020304" pitchFamily="18" charset="0"/>
                    <a:ea typeface="돋움" panose="020B0600000101010101" pitchFamily="34" charset="-127"/>
                    <a:cs typeface="Times New Roman" panose="02020603050405020304" pitchFamily="18" charset="0"/>
                  </a:rPr>
                  <a:t>V=1N</a:t>
                </a:r>
              </a:p>
            </p:txBody>
          </p:sp>
          <p:graphicFrame>
            <p:nvGraphicFramePr>
              <p:cNvPr id="119821" name="Object 1037"/>
              <p:cNvGraphicFramePr>
                <a:graphicFrameLocks noChangeAspect="1"/>
              </p:cNvGraphicFramePr>
              <p:nvPr/>
            </p:nvGraphicFramePr>
            <p:xfrm>
              <a:off x="4560" y="3168"/>
              <a:ext cx="12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name="수식" r:id="rId4" imgW="139680" imgH="164880" progId="Equation.3">
                      <p:embed/>
                    </p:oleObj>
                  </mc:Choice>
                  <mc:Fallback>
                    <p:oleObj name="수식" r:id="rId4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3168"/>
                            <a:ext cx="123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19822" name="Picture 103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40"/>
              <a:ext cx="1190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9823" name="Line 1039"/>
            <p:cNvSpPr>
              <a:spLocks noChangeShapeType="1"/>
            </p:cNvSpPr>
            <p:nvPr/>
          </p:nvSpPr>
          <p:spPr bwMode="auto">
            <a:xfrm flipV="1">
              <a:off x="5184" y="240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4" name="Text Box 1040"/>
            <p:cNvSpPr txBox="1">
              <a:spLocks noChangeArrowheads="1"/>
            </p:cNvSpPr>
            <p:nvPr/>
          </p:nvSpPr>
          <p:spPr bwMode="auto">
            <a:xfrm>
              <a:off x="4576" y="776"/>
              <a:ext cx="895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0"/>
                </a:spcBef>
              </a:pPr>
              <a:r>
                <a:rPr lang="en-US" altLang="ko-KR" sz="1200">
                  <a:latin typeface="Times New Roman" panose="02020603050405020304" pitchFamily="18" charset="0"/>
                  <a:ea typeface="돋움" panose="020B0600000101010101" pitchFamily="34" charset="-127"/>
                  <a:cs typeface="Times New Roman" panose="02020603050405020304" pitchFamily="18" charset="0"/>
                </a:rPr>
                <a:t>Rigidly constrained</a:t>
              </a:r>
            </a:p>
          </p:txBody>
        </p:sp>
        <p:sp>
          <p:nvSpPr>
            <p:cNvPr id="119825" name="Text Box 1041"/>
            <p:cNvSpPr txBox="1">
              <a:spLocks noChangeArrowheads="1"/>
            </p:cNvSpPr>
            <p:nvPr/>
          </p:nvSpPr>
          <p:spPr bwMode="auto">
            <a:xfrm>
              <a:off x="3926" y="776"/>
              <a:ext cx="343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latinLnBrk="0">
                <a:spcBef>
                  <a:spcPct val="0"/>
                </a:spcBef>
              </a:pPr>
              <a:r>
                <a:rPr lang="en-US" altLang="ko-KR" sz="1200">
                  <a:latin typeface="Times New Roman" panose="02020603050405020304" pitchFamily="18" charset="0"/>
                  <a:ea typeface="돋움" panose="020B0600000101010101" pitchFamily="34" charset="-127"/>
                  <a:cs typeface="Times New Roman" panose="02020603050405020304" pitchFamily="18" charset="0"/>
                </a:rPr>
                <a:t>Fixed</a:t>
              </a:r>
            </a:p>
          </p:txBody>
        </p:sp>
      </p:grpSp>
      <p:grpSp>
        <p:nvGrpSpPr>
          <p:cNvPr id="119840" name="Group 1056"/>
          <p:cNvGrpSpPr>
            <a:grpSpLocks/>
          </p:cNvGrpSpPr>
          <p:nvPr/>
        </p:nvGrpSpPr>
        <p:grpSpPr bwMode="auto">
          <a:xfrm>
            <a:off x="3897087" y="1340753"/>
            <a:ext cx="385763" cy="955675"/>
            <a:chOff x="672" y="887"/>
            <a:chExt cx="243" cy="602"/>
          </a:xfrm>
        </p:grpSpPr>
        <p:sp>
          <p:nvSpPr>
            <p:cNvPr id="119826" name="Line 1042"/>
            <p:cNvSpPr>
              <a:spLocks noChangeShapeType="1"/>
            </p:cNvSpPr>
            <p:nvPr/>
          </p:nvSpPr>
          <p:spPr bwMode="auto">
            <a:xfrm>
              <a:off x="672" y="948"/>
              <a:ext cx="24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7" name="Line 1043"/>
            <p:cNvSpPr>
              <a:spLocks noChangeShapeType="1"/>
            </p:cNvSpPr>
            <p:nvPr/>
          </p:nvSpPr>
          <p:spPr bwMode="auto">
            <a:xfrm>
              <a:off x="733" y="948"/>
              <a:ext cx="182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8" name="Line 1044"/>
            <p:cNvSpPr>
              <a:spLocks noChangeShapeType="1"/>
            </p:cNvSpPr>
            <p:nvPr/>
          </p:nvSpPr>
          <p:spPr bwMode="auto">
            <a:xfrm>
              <a:off x="672" y="1068"/>
              <a:ext cx="182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29" name="Line 1045"/>
            <p:cNvSpPr>
              <a:spLocks noChangeShapeType="1"/>
            </p:cNvSpPr>
            <p:nvPr/>
          </p:nvSpPr>
          <p:spPr bwMode="auto">
            <a:xfrm>
              <a:off x="672" y="1188"/>
              <a:ext cx="6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0" name="Line 1046"/>
            <p:cNvSpPr>
              <a:spLocks noChangeShapeType="1"/>
            </p:cNvSpPr>
            <p:nvPr/>
          </p:nvSpPr>
          <p:spPr bwMode="auto">
            <a:xfrm>
              <a:off x="854" y="1068"/>
              <a:ext cx="61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1" name="Line 1047"/>
            <p:cNvSpPr>
              <a:spLocks noChangeShapeType="1"/>
            </p:cNvSpPr>
            <p:nvPr/>
          </p:nvSpPr>
          <p:spPr bwMode="auto">
            <a:xfrm>
              <a:off x="793" y="1008"/>
              <a:ext cx="12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2" name="Line 1048"/>
            <p:cNvSpPr>
              <a:spLocks noChangeShapeType="1"/>
            </p:cNvSpPr>
            <p:nvPr/>
          </p:nvSpPr>
          <p:spPr bwMode="auto">
            <a:xfrm>
              <a:off x="672" y="887"/>
              <a:ext cx="24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3" name="Line 1049"/>
            <p:cNvSpPr>
              <a:spLocks noChangeShapeType="1"/>
            </p:cNvSpPr>
            <p:nvPr/>
          </p:nvSpPr>
          <p:spPr bwMode="auto">
            <a:xfrm>
              <a:off x="672" y="1008"/>
              <a:ext cx="24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834" name="Line 1050"/>
            <p:cNvSpPr>
              <a:spLocks noChangeShapeType="1"/>
            </p:cNvSpPr>
            <p:nvPr/>
          </p:nvSpPr>
          <p:spPr bwMode="auto">
            <a:xfrm>
              <a:off x="672" y="1128"/>
              <a:ext cx="121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9812" name="Line 1028"/>
          <p:cNvSpPr>
            <a:spLocks noChangeShapeType="1"/>
          </p:cNvSpPr>
          <p:nvPr/>
        </p:nvSpPr>
        <p:spPr bwMode="auto">
          <a:xfrm flipH="1" flipV="1">
            <a:off x="9231086" y="4504639"/>
            <a:ext cx="350838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5665" y="6009814"/>
            <a:ext cx="8857733" cy="484161"/>
            <a:chOff x="3382295" y="6042312"/>
            <a:chExt cx="8163286" cy="331382"/>
          </a:xfrm>
        </p:grpSpPr>
        <p:sp>
          <p:nvSpPr>
            <p:cNvPr id="119836" name="Rectangle 1052"/>
            <p:cNvSpPr>
              <a:spLocks noChangeArrowheads="1"/>
            </p:cNvSpPr>
            <p:nvPr/>
          </p:nvSpPr>
          <p:spPr bwMode="auto">
            <a:xfrm>
              <a:off x="3382295" y="6057709"/>
              <a:ext cx="6084906" cy="315985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Present Theory : Torsion + Flexure + </a:t>
              </a:r>
              <a:r>
                <a:rPr lang="en-US" altLang="ko-KR" sz="2400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Bending +</a:t>
              </a:r>
              <a:endParaRPr lang="en-US" altLang="ko-KR" sz="2400" dirty="0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19837" name="Rectangle 1053"/>
            <p:cNvSpPr>
              <a:spLocks noChangeArrowheads="1"/>
            </p:cNvSpPr>
            <p:nvPr/>
          </p:nvSpPr>
          <p:spPr bwMode="auto">
            <a:xfrm>
              <a:off x="8956062" y="6042312"/>
              <a:ext cx="2589519" cy="31598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Warping + Distortion</a:t>
              </a:r>
              <a:endPara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19838" name="Rectangle 1054"/>
          <p:cNvSpPr>
            <a:spLocks noChangeArrowheads="1"/>
          </p:cNvSpPr>
          <p:nvPr/>
        </p:nvSpPr>
        <p:spPr bwMode="auto">
          <a:xfrm>
            <a:off x="10172475" y="4984064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(3DOF)</a:t>
            </a:r>
          </a:p>
        </p:txBody>
      </p:sp>
      <p:sp>
        <p:nvSpPr>
          <p:cNvPr id="119839" name="Rectangle 1055"/>
          <p:cNvSpPr>
            <a:spLocks noChangeArrowheads="1"/>
          </p:cNvSpPr>
          <p:nvPr/>
        </p:nvSpPr>
        <p:spPr bwMode="auto">
          <a:xfrm>
            <a:off x="7243537" y="4117289"/>
            <a:ext cx="997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(5DOF)</a:t>
            </a:r>
          </a:p>
        </p:txBody>
      </p:sp>
    </p:spTree>
    <p:extLst>
      <p:ext uri="{BB962C8B-B14F-4D97-AF65-F5344CB8AC3E}">
        <p14:creationId xmlns:p14="http://schemas.microsoft.com/office/powerpoint/2010/main" val="30114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2305</TotalTime>
  <Words>311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돋움</vt:lpstr>
      <vt:lpstr>굴림</vt:lpstr>
      <vt:lpstr>HYGothic-Medium</vt:lpstr>
      <vt:lpstr>MS Gothic</vt:lpstr>
      <vt:lpstr>Corbel</vt:lpstr>
      <vt:lpstr>Times New Roman</vt:lpstr>
      <vt:lpstr>Wingdings</vt:lpstr>
      <vt:lpstr>Wingdings 2</vt:lpstr>
      <vt:lpstr>Frame</vt:lpstr>
      <vt:lpstr>Microsoft Equation 3.0</vt:lpstr>
      <vt:lpstr>Introduce about Research Field: Beam modeling analysis</vt:lpstr>
      <vt:lpstr>Contents</vt:lpstr>
      <vt:lpstr>Introduction </vt:lpstr>
      <vt:lpstr>PowerPoint Presentation</vt:lpstr>
      <vt:lpstr>In Auto Bodies, Thin-walled Closed Beams are Used as the Main Load Carrying Members…. </vt:lpstr>
      <vt:lpstr>PowerPoint Presentation</vt:lpstr>
      <vt:lpstr>Analysis for Straight Box Beams</vt:lpstr>
      <vt:lpstr>PowerPoint Presentation</vt:lpstr>
      <vt:lpstr>Verification in a Curved Box Beam, Static (Out of Plane)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about research field</dc:title>
  <dc:creator>opt</dc:creator>
  <cp:lastModifiedBy>opt</cp:lastModifiedBy>
  <cp:revision>21</cp:revision>
  <dcterms:created xsi:type="dcterms:W3CDTF">2014-11-03T07:48:21Z</dcterms:created>
  <dcterms:modified xsi:type="dcterms:W3CDTF">2014-11-11T00:07:25Z</dcterms:modified>
</cp:coreProperties>
</file>