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2007" autoAdjust="0"/>
  </p:normalViewPr>
  <p:slideViewPr>
    <p:cSldViewPr>
      <p:cViewPr varScale="1">
        <p:scale>
          <a:sx n="82" d="100"/>
          <a:sy n="82" d="100"/>
        </p:scale>
        <p:origin x="60" y="2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E2ECEF9-B028-47D6-A986-8D84A19EF068}" type="datetime2">
              <a:rPr lang="en-US" smtClean="0"/>
              <a:t>Tuesday, October 28,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BE0-1BF3-40AF-83EB-BE7AF422DA05}" type="datetime2">
              <a:rPr lang="en-US" smtClean="0"/>
              <a:t>Tuesday, October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FFF-85F9-411E-9E9C-AB0AEF8450DA}" type="datetime2">
              <a:rPr lang="en-US" smtClean="0"/>
              <a:t>Tuesday, October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E795-2D8D-44A4-A69D-D24894F7B147}" type="datetime2">
              <a:rPr lang="en-US" smtClean="0"/>
              <a:t>Tuesday, October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1236-C72F-4C82-9509-DB7E5D7FFC79}" type="datetime2">
              <a:rPr lang="en-US" smtClean="0"/>
              <a:t>Tuesday, October 28,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3B0-C4A7-4254-A53B-8C0D39C89282}" type="datetime2">
              <a:rPr lang="en-US" smtClean="0"/>
              <a:t>Tuesday, October 28,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4FEC-2D4F-4F2E-83B5-1597CE97D62C}" type="datetime2">
              <a:rPr lang="en-US" smtClean="0"/>
              <a:t>Tuesday, October 28,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5D7F-7ED6-44FB-BAA3-0D84592E9176}" type="datetime2">
              <a:rPr lang="en-US" smtClean="0"/>
              <a:t>Tuesday, October 28,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287-51E3-4B71-9301-7FAB4C58167D}" type="datetime2">
              <a:rPr lang="en-US" smtClean="0"/>
              <a:t>Tuesday, October 28,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22F-1515-4971-80BD-8ABC4351EEAF}" type="datetime2">
              <a:rPr lang="en-US" smtClean="0"/>
              <a:t>Tuesday, October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A28594A-7BFF-4DB1-8063-54FCB8B5BE2C}" type="datetime2">
              <a:rPr lang="en-US" smtClean="0"/>
              <a:t>Tuesday, October 28,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99CFDBC-9CAA-4C1F-8F63-51D28DB43A25}" type="datetime2">
              <a:rPr lang="en-US" smtClean="0"/>
              <a:t>Tuesday, October 28,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-13741" y="1729461"/>
            <a:ext cx="4629754" cy="923838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en-US" sz="2800" spc="3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Behavior of material</a:t>
            </a:r>
            <a:br>
              <a:rPr lang="en-US" sz="2800" spc="3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2800" spc="3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Chapter 6</a:t>
            </a:r>
            <a:endParaRPr lang="en-US" sz="2800" spc="300" dirty="0">
              <a:ln>
                <a:solidFill>
                  <a:schemeClr val="bg1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5200135" y="4550225"/>
            <a:ext cx="2886224" cy="50898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Doan Manh Hung</a:t>
            </a:r>
            <a:endParaRPr kumimoji="0" lang="en-US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6626" y="6096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Oct 10</a:t>
            </a:r>
            <a:r>
              <a:rPr lang="en-US" altLang="ko-KR" baseline="30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16950" y="1775681"/>
            <a:ext cx="583185" cy="3283527"/>
            <a:chOff x="4267199" y="1511170"/>
            <a:chExt cx="583185" cy="26882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58792" y="1511170"/>
              <a:ext cx="0" cy="81182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8791" y="3539946"/>
              <a:ext cx="1" cy="65949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267199" y="2557429"/>
              <a:ext cx="583185" cy="795253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782"/>
            <a:ext cx="899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MECHANICAL AND AEROSPACE ENGINEERING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43134"/>
            <a:ext cx="4490344" cy="41565"/>
            <a:chOff x="2055030" y="1463669"/>
            <a:chExt cx="2304256" cy="544908"/>
          </a:xfrm>
        </p:grpSpPr>
        <p:sp>
          <p:nvSpPr>
            <p:cNvPr id="18" name="Rectangle 17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 sz="1600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69874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1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7170" name="Picture 2" descr="C:\Users\opt\AppData\Local\Temp\x10sctmp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5" y="1447800"/>
            <a:ext cx="8287387" cy="39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04800"/>
            <a:ext cx="8079581" cy="698741"/>
          </a:xfrm>
        </p:spPr>
        <p:txBody>
          <a:bodyPr>
            <a:noAutofit/>
          </a:bodyPr>
          <a:lstStyle/>
          <a:p>
            <a:r>
              <a:rPr lang="en-US" sz="4400" dirty="0" smtClean="0"/>
              <a:t>Non Steady-State Diffusion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219201"/>
            <a:ext cx="8065294" cy="1066799"/>
          </a:xfrm>
        </p:spPr>
        <p:txBody>
          <a:bodyPr/>
          <a:lstStyle/>
          <a:p>
            <a:r>
              <a:rPr lang="en-US" dirty="0" smtClean="0"/>
              <a:t>The diffusion flux and the concentration gradient at some particular point in a solid vary with time, with a net accumulation or depletion of the diffusing species resulting.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8194" name="Picture 2" descr="C:\Users\opt\AppData\Local\Temp\x10sctmp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2" y="2438400"/>
            <a:ext cx="7876318" cy="28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5715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Fick’s first law is no longer convenient =&gt; Fick’s second law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2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04800"/>
            <a:ext cx="8079581" cy="69874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Fick’s second law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2362199"/>
            <a:ext cx="8065294" cy="1219201"/>
          </a:xfrm>
        </p:spPr>
        <p:txBody>
          <a:bodyPr/>
          <a:lstStyle/>
          <a:p>
            <a:r>
              <a:rPr lang="en-US" dirty="0" smtClean="0"/>
              <a:t>The solution are possible when physically meaningful boundary conditions are specified.</a:t>
            </a:r>
          </a:p>
          <a:p>
            <a:r>
              <a:rPr lang="en-US" dirty="0" smtClean="0"/>
              <a:t>The B.C: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9220" name="Picture 4" descr="C:\Users\opt\AppData\Local\Temp\x10sctmp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13" y="1262449"/>
            <a:ext cx="1996679" cy="107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opt\AppData\Local\Temp\x10sctmp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6663418" cy="10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4850" y="4606383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Apply B.C to equation above, have:</a:t>
            </a:r>
          </a:p>
        </p:txBody>
      </p:sp>
      <p:pic>
        <p:nvPicPr>
          <p:cNvPr id="9224" name="Picture 8" descr="C:\Users\opt\AppData\Local\Temp\x10sctmp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73576"/>
            <a:ext cx="3625056" cy="92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4400" y="5202327"/>
                <a:ext cx="3848100" cy="104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Where: </a:t>
                </a:r>
                <a:r>
                  <a:rPr lang="en-US" sz="2000" dirty="0" err="1" smtClean="0"/>
                  <a:t>erf</a:t>
                </a:r>
                <a:r>
                  <a:rPr lang="en-US" sz="2000" dirty="0" smtClean="0"/>
                  <a:t>(x/2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e>
                    </m:rad>
                  </m:oMath>
                </a14:m>
                <a:r>
                  <a:rPr lang="en-US" sz="2000" dirty="0" smtClean="0"/>
                  <a:t>) is Gaussian error function, a partial listing is given next slide table.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02327"/>
                <a:ext cx="3848100" cy="1043684"/>
              </a:xfrm>
              <a:prstGeom prst="rect">
                <a:avLst/>
              </a:prstGeom>
              <a:blipFill rotWithShape="0">
                <a:blip r:embed="rId5"/>
                <a:stretch>
                  <a:fillRect l="-1585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90" y="304800"/>
            <a:ext cx="8079581" cy="6987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Tabulation of Error Function Values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10242" name="Picture 2" descr="C:\Users\opt\AppData\Local\Temp\x10sctmp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15696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7196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Concentration profile for non steady-state diffusion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11266" name="Picture 2" descr="C:\Users\opt\AppData\Local\Temp\x10sctmp16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r="3626"/>
          <a:stretch/>
        </p:blipFill>
        <p:spPr bwMode="auto">
          <a:xfrm>
            <a:off x="0" y="1600200"/>
            <a:ext cx="895366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04800"/>
            <a:ext cx="8079581" cy="698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1026" name="Picture 2" descr="C:\Users\opt\AppData\Local\Temp\x10sctmp19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7"/>
          <a:stretch/>
        </p:blipFill>
        <p:spPr bwMode="auto">
          <a:xfrm>
            <a:off x="693598" y="1877931"/>
            <a:ext cx="7678222" cy="185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pt\AppData\Local\Temp\x10sctmp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0391"/>
          <a:stretch/>
        </p:blipFill>
        <p:spPr bwMode="auto">
          <a:xfrm>
            <a:off x="693598" y="3733800"/>
            <a:ext cx="7678222" cy="6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7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2050" name="Picture 2" descr="C:\Users\opt\AppData\Local\Temp\x10sctmp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650"/>
            <a:ext cx="5943600" cy="67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6991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</a:t>
            </a:r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12290" name="Picture 2" descr="C:\Users\opt\AppData\Local\Temp\x10sctmp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29475" cy="12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opt\AppData\Local\Temp\x10sctmp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2642231"/>
            <a:ext cx="72294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98" y="152400"/>
            <a:ext cx="8079581" cy="872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Chapter 6: Diffusion Mechanism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19" y="1371600"/>
            <a:ext cx="8065294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What are the two atomic mechanisms of diffusion?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How to distinguish between steady-state and non steady-state?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Fick’s first and second law equation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Factor that Influence Diffusion.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Diffusion in Ionic and Polymeric Material.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228600"/>
            <a:ext cx="8079581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Diffusion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47801"/>
            <a:ext cx="8065294" cy="3505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Phenomenon of material transport by atomic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diffusion couple, is formed by joining bars of two different metal together so that there is intimate contact between the two faces.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Impurity diffusion or inter-diffusion.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smtClean="0"/>
              <a:t>Self-diffusion.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7013"/>
            <a:ext cx="8079581" cy="98187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copper-nickel diffusion couple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5" name="Picture 2" descr="C:\Users\opt\AppData\Local\Temp\x10sctm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4" y="1151372"/>
            <a:ext cx="8874403" cy="265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pt\AppData\Local\Temp\x10sctmp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8" y="3810000"/>
            <a:ext cx="830015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76" y="304800"/>
            <a:ext cx="8079581" cy="698741"/>
          </a:xfrm>
        </p:spPr>
        <p:txBody>
          <a:bodyPr>
            <a:noAutofit/>
          </a:bodyPr>
          <a:lstStyle/>
          <a:p>
            <a:r>
              <a:rPr lang="en-US" sz="4400" dirty="0" smtClean="0"/>
              <a:t>Diffusion Mechanism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9" y="1219200"/>
            <a:ext cx="8065294" cy="37661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condition: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There must be empty adjacent 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atom must have sufficient energy to break bonds with its neighbor atom and then cause some lattice distortion during the displacement.</a:t>
            </a:r>
          </a:p>
          <a:p>
            <a:pPr marL="0" indent="0">
              <a:buNone/>
            </a:pPr>
            <a:r>
              <a:rPr lang="en-US" dirty="0" smtClean="0"/>
              <a:t>Metallic diffusion: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Vacancy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Interstitial Diffusion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3217"/>
            <a:ext cx="8686799" cy="885436"/>
          </a:xfrm>
        </p:spPr>
        <p:txBody>
          <a:bodyPr>
            <a:normAutofit/>
          </a:bodyPr>
          <a:lstStyle/>
          <a:p>
            <a:r>
              <a:rPr lang="en-US" sz="4000" dirty="0"/>
              <a:t>Vacancy </a:t>
            </a:r>
            <a:r>
              <a:rPr lang="en-US" sz="4000" dirty="0" smtClean="0"/>
              <a:t>Diffusion and Interstitial Diffusion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076" name="Picture 4" descr="C:\Users\opt\AppData\Local\Temp\x10sctm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212116"/>
            <a:ext cx="5638800" cy="53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0" y="228600"/>
            <a:ext cx="8079581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Diffusion flux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4350" y="1219200"/>
                <a:ext cx="8065294" cy="533549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- Diffusion flux: how fast diffusion occur, or the rate of mass transfer.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Where: </a:t>
                </a:r>
              </a:p>
              <a:p>
                <a:pPr marL="1436688" indent="-1436688"/>
                <a:r>
                  <a:rPr lang="en-US" dirty="0" smtClean="0"/>
                  <a:t>M: mass.</a:t>
                </a:r>
              </a:p>
              <a:p>
                <a:pPr marL="1436688" indent="-1436688"/>
                <a:r>
                  <a:rPr lang="en-US" dirty="0" smtClean="0"/>
                  <a:t>A: area across.</a:t>
                </a:r>
              </a:p>
              <a:p>
                <a:pPr marL="1436688" indent="-1436688"/>
                <a:r>
                  <a:rPr lang="en-US" dirty="0" smtClean="0"/>
                  <a:t>t: diffusion time.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Unit: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atoms/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" y="1219200"/>
                <a:ext cx="8065294" cy="5335497"/>
              </a:xfrm>
              <a:blipFill rotWithShape="0">
                <a:blip r:embed="rId2"/>
                <a:stretch>
                  <a:fillRect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4100" name="Picture 4" descr="C:\Users\opt\AppData\Local\Temp\x10sctm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31" y="2040494"/>
            <a:ext cx="1515666" cy="119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59" y="304800"/>
            <a:ext cx="8079581" cy="69874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Steady-State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19199"/>
            <a:ext cx="3143250" cy="2340573"/>
          </a:xfrm>
        </p:spPr>
        <p:txBody>
          <a:bodyPr/>
          <a:lstStyle/>
          <a:p>
            <a:r>
              <a:rPr lang="en-US" b="1" dirty="0" smtClean="0"/>
              <a:t>Steady-State </a:t>
            </a:r>
            <a:r>
              <a:rPr lang="en-US" b="1" dirty="0"/>
              <a:t>diffusion:</a:t>
            </a:r>
          </a:p>
          <a:p>
            <a:r>
              <a:rPr lang="en-US" dirty="0" smtClean="0"/>
              <a:t>exist </a:t>
            </a:r>
            <a:r>
              <a:rPr lang="en-US" dirty="0"/>
              <a:t>when the diffusion flux dose not change with time.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5122" name="Picture 2" descr="C:\Users\opt\AppData\Local\Temp\x10sctmp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58"/>
          <a:stretch/>
        </p:blipFill>
        <p:spPr bwMode="auto">
          <a:xfrm>
            <a:off x="4114800" y="1050109"/>
            <a:ext cx="4589977" cy="37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2800" y="5127646"/>
                <a:ext cx="4759765" cy="1950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Concentration gradient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Concentration gradient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(kg/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m:rPr>
                        <m:nor/>
                      </m:rPr>
                      <a:rPr lang="en-US" sz="2400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)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27646"/>
                <a:ext cx="4759765" cy="1950599"/>
              </a:xfrm>
              <a:prstGeom prst="rect">
                <a:avLst/>
              </a:prstGeom>
              <a:blipFill rotWithShape="0">
                <a:blip r:embed="rId3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6" name="Picture 6" descr="C:\Users\opt\AppData\Local\Temp\x10sctmp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79119"/>
            <a:ext cx="2132527" cy="25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698741"/>
          </a:xfrm>
        </p:spPr>
        <p:txBody>
          <a:bodyPr>
            <a:noAutofit/>
          </a:bodyPr>
          <a:lstStyle/>
          <a:p>
            <a:r>
              <a:rPr lang="en-US" sz="4400" dirty="0" smtClean="0"/>
              <a:t>Fick’s first law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2919" y="1799863"/>
                <a:ext cx="8065294" cy="3276600"/>
              </a:xfrm>
            </p:spPr>
            <p:txBody>
              <a:bodyPr/>
              <a:lstStyle/>
              <a:p>
                <a:r>
                  <a:rPr lang="en-US" dirty="0" smtClean="0"/>
                  <a:t>Diffusion </a:t>
                </a:r>
                <a:r>
                  <a:rPr lang="en-US" dirty="0"/>
                  <a:t>flux for steady-state diffusion (in one direction</a:t>
                </a:r>
                <a:r>
                  <a:rPr lang="en-US" dirty="0" smtClean="0"/>
                  <a:t>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Where: - D diffusion coefficient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Fick’s first law driving force =&gt; in above equation: the concentration gradient is driving force.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919" y="1799863"/>
                <a:ext cx="8065294" cy="3276600"/>
              </a:xfrm>
              <a:blipFill rotWithShape="0">
                <a:blip r:embed="rId2"/>
                <a:stretch>
                  <a:fillRect l="-76" t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6146" name="Picture 2" descr="C:\Users\opt\AppData\Local\Temp\x10sctm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219308"/>
            <a:ext cx="174567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Omoa PowerPoint [Blue]</Template>
  <TotalTime>0</TotalTime>
  <Words>370</Words>
  <Application>Microsoft Office PowerPoint</Application>
  <PresentationFormat>On-screen Show (4:3)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Metropolitan</vt:lpstr>
      <vt:lpstr>Behavior of material  Chapter 6</vt:lpstr>
      <vt:lpstr>Chapter 6: Diffusion Mechanism</vt:lpstr>
      <vt:lpstr>Diffusion</vt:lpstr>
      <vt:lpstr>A copper-nickel diffusion couple</vt:lpstr>
      <vt:lpstr>Diffusion Mechanism</vt:lpstr>
      <vt:lpstr>Vacancy Diffusion and Interstitial Diffusion</vt:lpstr>
      <vt:lpstr>Diffusion flux</vt:lpstr>
      <vt:lpstr>Steady-State Diffusion</vt:lpstr>
      <vt:lpstr>Fick’s first law</vt:lpstr>
      <vt:lpstr>Example 1</vt:lpstr>
      <vt:lpstr>Non Steady-State Diffusion</vt:lpstr>
      <vt:lpstr>Fick’s second law</vt:lpstr>
      <vt:lpstr>Tabulation of Error Function Values</vt:lpstr>
      <vt:lpstr>Concentration profile for non steady-state diffusion</vt:lpstr>
      <vt:lpstr>Example 2</vt:lpstr>
      <vt:lpstr>PowerPoint Presentation</vt:lpstr>
      <vt:lpstr>Example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2014-10-27T23:46:18Z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