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6"/>
  </p:notes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89626" autoAdjust="0"/>
  </p:normalViewPr>
  <p:slideViewPr>
    <p:cSldViewPr>
      <p:cViewPr varScale="1">
        <p:scale>
          <a:sx n="114" d="100"/>
          <a:sy n="114" d="100"/>
        </p:scale>
        <p:origin x="13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8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A87E94-F4D6-42C5-B6EC-AC198DAF3126}" type="datetime2">
              <a:rPr lang="en-US" smtClean="0"/>
              <a:t>Sunday, November 16,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689DB5-82E3-407B-A932-806100D784FE}" type="datetime2">
              <a:rPr lang="en-US" smtClean="0"/>
              <a:t>Sunday, November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6A24A-05C0-49CD-8D75-2571B38FDBAC}" type="datetime2">
              <a:rPr lang="en-US" smtClean="0"/>
              <a:t>Sunday, November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E719A5-2D45-4ACE-8391-336D52608E70}" type="datetime2">
              <a:rPr lang="en-US" smtClean="0"/>
              <a:t>Sunday, November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FDBB3E-6BA6-4D2C-9D71-5BF42CA56D05}" type="datetime2">
              <a:rPr lang="en-US" smtClean="0"/>
              <a:t>Sunday, November 16,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EDC70D-9871-4FE8-9511-7965D1747008}" type="datetime2">
              <a:rPr lang="en-US" smtClean="0"/>
              <a:t>Sunday, November 16,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E3178-A050-4D44-8365-51CA1FDF967D}" type="datetime2">
              <a:rPr lang="en-US" smtClean="0"/>
              <a:t>Sunday, November 16,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434A1-F7EC-4DAF-9235-CACFD98BC258}" type="datetime2">
              <a:rPr lang="en-US" smtClean="0"/>
              <a:t>Sunday, November 16,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3FAD13-7A49-44F0-8EAF-E6EE6EB96B44}" type="datetime2">
              <a:rPr lang="en-US" smtClean="0"/>
              <a:t>Sunday, November 16,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1BF46B-7A79-41F5-A204-DFD1B208C2BD}" type="datetime2">
              <a:rPr lang="en-US" smtClean="0"/>
              <a:t>Sunday, November 16,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8F8EF9-669A-43B0-82BB-3431AB2AD2C9}" type="datetime2">
              <a:rPr lang="en-US" smtClean="0"/>
              <a:t>Sunday, November 16, 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tx1"/>
                </a:solidFill>
              </a:rPr>
              <a:t>SEJONG UNIVERSITY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ECFFE90B-7A74-40ED-9708-27CF0A989C63}" type="datetime2">
              <a:rPr lang="en-US" smtClean="0"/>
              <a:t>Sunday, November 16,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0" y="1600200"/>
            <a:ext cx="8763000" cy="1219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4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meeting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spect="1" noChangeArrowheads="1"/>
          </p:cNvSpPr>
          <p:nvPr/>
        </p:nvSpPr>
        <p:spPr>
          <a:xfrm>
            <a:off x="1318559" y="3962400"/>
            <a:ext cx="6913562" cy="1219200"/>
          </a:xfrm>
          <a:prstGeom prst="rect">
            <a:avLst/>
          </a:prstGeom>
          <a:noFill/>
        </p:spPr>
        <p:txBody>
          <a:bodyPr/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Doan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Manh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Hung</a:t>
            </a:r>
            <a:endParaRPr kumimoji="0"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6959" y="6465150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mtClean="0">
                <a:solidFill>
                  <a:schemeClr val="bg2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Sep 19</a:t>
            </a:r>
            <a:r>
              <a:rPr lang="en-US" altLang="ko-KR" baseline="30000" smtClean="0">
                <a:solidFill>
                  <a:schemeClr val="bg2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9144000" cy="54864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5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Principle of minimum potential energy:</a:t>
                </a:r>
              </a:p>
              <a:p>
                <a14:m>
                  <m:oMath xmlns:m="http://schemas.openxmlformats.org/officeDocument/2006/math">
                    <m:r>
                      <a:rPr lang="en-US" sz="5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59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5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5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5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5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51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51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ko-KR" altLang="en-US" sz="51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51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  <m:r>
                          <a:rPr lang="en-US" altLang="ko-KR" sz="5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5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5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5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5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5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5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5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5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5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5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5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altLang="ko-KR" sz="5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</m:e>
                        </m:nary>
                      </m:e>
                    </m:nary>
                  </m:oMath>
                </a14:m>
                <a:endParaRPr lang="en-US" sz="59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𝑈</m:t>
                                    </m:r>
                                  </m:sup>
                                </m:sSup>
                              </m:e>
                              <m: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mbria Math" pitchFamily="18" charset="0"/>
                                <a:ea typeface="Cambria Math" pitchFamily="18" charset="0"/>
                              </a:rPr>
                              <m:t>.</m:t>
                            </m:r>
                            <m:r>
                              <a:rPr lang="en-US" altLang="ko-KR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  <m: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mbria Math" pitchFamily="18" charset="0"/>
                                <a:ea typeface="Cambria Math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ko-KR" altLang="en-US" dirty="0"/>
                              <m:t> </m:t>
                            </m:r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𝜃</m:t>
                            </m:r>
                            <m: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itchFamily="18" charset="0"/>
                                      </a:rPr>
                                      <m:t>𝒳</m:t>
                                    </m:r>
                                  </m:sup>
                                </m:sSup>
                              </m:e>
                              <m: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dirty="0">
                                <a:latin typeface="Cambria Math" pitchFamily="18" charset="0"/>
                                <a:ea typeface="Cambria Math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ko-KR" altLang="en-US" dirty="0"/>
                              <m:t> </m:t>
                            </m:r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𝒳</m:t>
                            </m:r>
                            <m:r>
                              <a:rPr lang="en-US" altLang="ko-KR">
                                <a:latin typeface="Cambria Math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itchFamily="18" charset="0"/>
                              </a:rPr>
                              <m:t>n</m:t>
                            </m:r>
                            <m:r>
                              <a:rPr lang="en-US" altLang="ko-KR">
                                <a:latin typeface="Cambria Math" pitchFamily="18" charset="0"/>
                              </a:rPr>
                              <m:t>.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ko-KR" altLang="en-US" i="1">
                                            <a:latin typeface="Cambria Math" pitchFamily="18" charset="0"/>
                                          </a:rPr>
                                          <m:t>𝜃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ko-KR" altLang="en-US" dirty="0"/>
                                  <m:t> </m:t>
                                </m:r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𝜃</m:t>
                                </m:r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itchFamily="18" charset="0"/>
                                                <a:ea typeface="Cambria Math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ko-KR" altLang="en-US" i="1">
                                            <a:latin typeface="Cambria Math" pitchFamily="18" charset="0"/>
                                          </a:rPr>
                                          <m:t>𝒳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i="1">
                                        <a:latin typeface="Cambria Math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  <m:r>
                                  <a:rPr lang="en-US" altLang="ko-KR">
                                    <a:latin typeface="Cambria Math" pitchFamily="18" charset="0"/>
                                  </a:rPr>
                                  <m:t>.</m:t>
                                </m:r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𝒳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dirty="0"/>
                                  <m:t>)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𝑑𝑉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r>
                  <a:rPr lang="en-US" sz="2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36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3600" b="0" i="1" smtClean="0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b>
                            </m:s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𝑑𝑉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ko-KR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3600" dirty="0"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a:rPr lang="en-US" altLang="ko-KR" sz="3600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3600" dirty="0"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ko-KR" altLang="en-US" sz="3600" dirty="0"/>
                          <m:t> </m:t>
                        </m:r>
                        <m:r>
                          <a:rPr lang="ko-KR" altLang="en-US" sz="3600" i="1">
                            <a:latin typeface="Cambria Math" pitchFamily="18" charset="0"/>
                          </a:rPr>
                          <m:t>𝜃</m:t>
                        </m:r>
                        <m:r>
                          <a:rPr lang="en-US" altLang="ko-KR" sz="3600" i="1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3600" i="1" smtClean="0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36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3600" dirty="0"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ko-KR" altLang="en-US" sz="3600" dirty="0"/>
                          <m:t> </m:t>
                        </m:r>
                        <m:r>
                          <a:rPr lang="ko-KR" altLang="en-US" sz="3600" i="1">
                            <a:latin typeface="Cambria Math" pitchFamily="18" charset="0"/>
                          </a:rPr>
                          <m:t>𝒳</m:t>
                        </m:r>
                        <m:r>
                          <a:rPr lang="en-US" altLang="ko-KR" sz="3600" b="0" i="1" smtClean="0">
                            <a:latin typeface="Cambria Math" pitchFamily="18" charset="0"/>
                          </a:rPr>
                          <m:t>)</m:t>
                        </m:r>
                        <m:r>
                          <a:rPr lang="en-US" altLang="ko-KR" sz="3600" i="1" dirty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3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sz="3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36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b>
                            </m:s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𝑑𝑉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ko-KR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3600" dirty="0"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a:rPr lang="en-US" altLang="ko-KR" sz="3600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3600" dirty="0"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ko-KR" altLang="en-US" sz="3600" dirty="0"/>
                          <m:t> </m:t>
                        </m:r>
                        <m:r>
                          <a:rPr lang="ko-KR" altLang="en-US" sz="3600" i="1">
                            <a:latin typeface="Cambria Math" pitchFamily="18" charset="0"/>
                          </a:rPr>
                          <m:t>𝜃</m:t>
                        </m:r>
                        <m:r>
                          <a:rPr lang="en-US" altLang="ko-KR" sz="3600" i="1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36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itchFamily="18" charset="0"/>
                                <a:ea typeface="Cambria Math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3600" dirty="0"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ko-KR" altLang="en-US" sz="3600" dirty="0"/>
                          <m:t> </m:t>
                        </m:r>
                        <m:r>
                          <a:rPr lang="ko-KR" altLang="en-US" sz="3600" i="1">
                            <a:latin typeface="Cambria Math" pitchFamily="18" charset="0"/>
                          </a:rPr>
                          <m:t>𝒳</m:t>
                        </m:r>
                        <m:r>
                          <a:rPr lang="en-US" altLang="ko-KR" sz="3600" i="1">
                            <a:latin typeface="Cambria Math" pitchFamily="18" charset="0"/>
                          </a:rPr>
                          <m:t>)</m:t>
                        </m:r>
                        <m:r>
                          <a:rPr lang="en-US" altLang="ko-KR" sz="3600" i="1" dirty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sz="3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sub>
                        </m:sSub>
                      </m:e>
                      <m:sup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</m:e>
                      <m:sup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6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ko-KR" sz="36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6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</m:oMath>
                </a14:m>
                <a:r>
                  <a:rPr lang="en-US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6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360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>
                                        <a:latin typeface="Cambria Math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ko-KR" altLang="en-US" sz="3600" i="1">
                                    <a:latin typeface="Cambria Math" pitchFamily="18" charset="0"/>
                                  </a:rPr>
                                  <m:t>𝒳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3600" i="1">
                                    <a:latin typeface="Cambria Math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3600" i="1">
                                    <a:latin typeface="Cambria Math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3600">
                            <a:latin typeface="Cambria Math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ko-KR" altLang="en-US" sz="3600" i="1">
                            <a:latin typeface="Cambria Math" pitchFamily="18" charset="0"/>
                          </a:rPr>
                          <m:t>𝒳</m:t>
                        </m:r>
                        <m:r>
                          <m:rPr>
                            <m:nor/>
                          </m:rPr>
                          <a:rPr lang="ko-KR" altLang="en-US" sz="36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36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6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3600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36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36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3600">
                        <a:latin typeface="Cambria Math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ko-KR" altLang="en-US" sz="3600" i="1">
                        <a:latin typeface="Cambria Math" pitchFamily="18" charset="0"/>
                      </a:rPr>
                      <m:t>𝒳</m:t>
                    </m:r>
                  </m:oMath>
                </a14:m>
                <a:r>
                  <a:rPr lang="en-US" altLang="ko-KR" sz="3600" dirty="0" smtClean="0">
                    <a:latin typeface="Cambria Math" panose="02040503050406030204" pitchFamily="18" charset="0"/>
                  </a:rPr>
                  <a:t>.</a:t>
                </a:r>
                <a:r>
                  <a:rPr lang="en-US" altLang="ko-KR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altLang="ko-K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ko-KR" sz="3600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altLang="ko-KR" sz="3600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ko-KR" sz="3600" dirty="0" smtClean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36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𝑧𝑠</m:t>
                            </m:r>
                          </m:sub>
                        </m:sSub>
                      </m:e>
                      <m:sup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6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altLang="ko-KR" sz="3600" dirty="0" smtClean="0">
                    <a:latin typeface="Cambria Math" panose="02040503050406030204" pitchFamily="18" charset="0"/>
                  </a:rPr>
                  <a:t>= G.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3600" dirty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6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6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3600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  <m:r>
                          <a:rPr lang="en-US" altLang="ko-K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3600" i="1">
                                <a:latin typeface="Cambria Math" pitchFamily="18" charset="0"/>
                              </a:rPr>
                              <m:t>𝒳</m:t>
                            </m:r>
                          </m:e>
                          <m:sup>
                            <m:r>
                              <a:rPr lang="en-US" altLang="ko-KR" sz="36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3600" i="1">
                            <a:latin typeface="Cambria Math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3600" i="1">
                            <a:latin typeface="Cambria Math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600" i="1">
                            <a:latin typeface="Cambria Math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US" altLang="ko-KR" sz="36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360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3600" i="1">
                                        <a:latin typeface="Cambria Math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sz="360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ko-KR" altLang="en-US" sz="3600" i="1">
                                    <a:latin typeface="Cambria Math" pitchFamily="18" charset="0"/>
                                  </a:rPr>
                                  <m:t>𝒳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ko-KR" sz="3600">
                            <a:latin typeface="Cambria Math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36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3600" i="1">
                                <a:latin typeface="Cambria Math" pitchFamily="18" charset="0"/>
                              </a:rPr>
                              <m:t>𝒳</m:t>
                            </m:r>
                          </m:e>
                          <m:sup>
                            <m:r>
                              <a:rPr lang="en-US" altLang="ko-KR" sz="36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3600" b="0" i="1" smtClean="0">
                            <a:latin typeface="Cambria Math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600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altLang="ko-KR" sz="3600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ko-KR" sz="3600" dirty="0" smtClean="0">
                    <a:latin typeface="Cambria Math" panose="02040503050406030204" pitchFamily="18" charset="0"/>
                  </a:rPr>
                  <a:t>Set a,c,b1,b2,b3,b4,b5,b6 for the factor of equation we got:</a:t>
                </a:r>
                <a:endParaRPr lang="ko-KR" altLang="en-US" sz="3600" dirty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9144000" cy="5486400"/>
              </a:xfrm>
              <a:blipFill rotWithShape="0">
                <a:blip r:embed="rId2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pPr/>
              <a:t>10</a:t>
            </a:fld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5626291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 i="1">
                                <a:latin typeface="Cambria Math" pitchFamily="18" charset="0"/>
                              </a:rPr>
                              <m:t>𝒳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 i="1">
                                <a:latin typeface="Cambria Math" pitchFamily="18" charset="0"/>
                              </a:rPr>
                              <m:t>𝒳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400" i="1">
                            <a:latin typeface="Cambria Math" pitchFamily="18" charset="0"/>
                          </a:rPr>
                          <m:t>𝒳</m:t>
                        </m:r>
                        <m:r>
                          <a:rPr lang="en-US" altLang="ko-KR" sz="2400" b="0" i="1" smtClean="0">
                            <a:latin typeface="Cambria Math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′+2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ko-KR" altLang="en-US" sz="2400" i="1">
                        <a:latin typeface="Cambria Math" pitchFamily="18" charset="0"/>
                      </a:rPr>
                      <m:t>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ko-KR" altLang="en-US" sz="2400" i="1">
                        <a:latin typeface="Cambria Math" pitchFamily="18" charset="0"/>
                      </a:rPr>
                      <m:t>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dz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400" dirty="0"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400" dirty="0"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ko-KR" alt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itchFamily="18" charset="0"/>
                          </a:rPr>
                          <m:t>𝜃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itchFamily="18" charset="0"/>
                                <a:ea typeface="Cambria Math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400" dirty="0"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ko-KR" altLang="en-US" sz="240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itchFamily="18" charset="0"/>
                          </a:rPr>
                          <m:t>𝒳</m:t>
                        </m:r>
                      </m:e>
                    </m:d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altLang="ko-KR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FEM:</a:t>
                </a:r>
              </a:p>
              <a:p>
                <a:pPr marL="109728" indent="0">
                  <a:buNone/>
                </a:pPr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5626291"/>
              </a:xfrm>
              <a:blipFill rotWithShape="0">
                <a:blip r:embed="rId2"/>
                <a:stretch>
                  <a:fillRect b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1481328"/>
                <a:ext cx="9144000" cy="4525963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300" dirty="0" smtClean="0"/>
                  <a:t>K=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3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𝑐𝐿</m:t>
                                        </m:r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3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𝑐𝐿</m:t>
                                        </m:r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𝑐𝐿</m:t>
                                        </m:r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den>
                                    </m:f>
                                    <m: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𝑐𝐿</m:t>
                                        </m:r>
                                      </m:num>
                                      <m:den>
                                        <m:r>
                                          <a:rPr lang="en-US" sz="23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3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81328"/>
                <a:ext cx="9144000" cy="45259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Stiffness matrix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Going to do in next week:</a:t>
            </a:r>
          </a:p>
          <a:p>
            <a:pPr marL="109728" indent="0">
              <a:buNone/>
            </a:pP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Finish the examples in paper 1999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Read paper:</a:t>
            </a:r>
          </a:p>
          <a:p>
            <a:pPr marL="10972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“Exact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Matching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Condition at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 Joint of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Thin Walled Box Beams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Under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Out-of-Plane Bending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Torsion”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pPr/>
              <a:t>13</a:t>
            </a:fld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itchFamily="18" charset="0"/>
                <a:ea typeface="Cambria Math" pitchFamily="18" charset="0"/>
              </a:rPr>
              <a:t>SEJONG UNIVERSITY</a:t>
            </a:r>
            <a:endParaRPr lang="en-US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>
                <a:latin typeface="Cambria Math" pitchFamily="18" charset="0"/>
                <a:ea typeface="Cambria Math" pitchFamily="18" charset="0"/>
              </a:rPr>
              <a:pPr/>
              <a:t>2</a:t>
            </a:fld>
            <a:endParaRPr lang="en-US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 smtClean="0">
                <a:latin typeface="Cambria Math" pitchFamily="18" charset="0"/>
                <a:ea typeface="Cambria Math" pitchFamily="18" charset="0"/>
              </a:rPr>
              <a:t>Thin walled beam box element</a:t>
            </a:r>
            <a:endParaRPr lang="ko-KR" altLang="en-US" sz="2800" dirty="0">
              <a:latin typeface="Cambria Math" pitchFamily="18" charset="0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3581400" y="1219200"/>
            <a:ext cx="5079093" cy="4528065"/>
            <a:chOff x="3581400" y="1219200"/>
            <a:chExt cx="5079093" cy="4528065"/>
          </a:xfrm>
        </p:grpSpPr>
        <p:grpSp>
          <p:nvGrpSpPr>
            <p:cNvPr id="112" name="그룹 111"/>
            <p:cNvGrpSpPr/>
            <p:nvPr/>
          </p:nvGrpSpPr>
          <p:grpSpPr>
            <a:xfrm>
              <a:off x="3581400" y="1219200"/>
              <a:ext cx="5079093" cy="4343399"/>
              <a:chOff x="3581400" y="1219200"/>
              <a:chExt cx="5079093" cy="4343399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3592286" y="3581400"/>
                <a:ext cx="2971800" cy="144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4800600" y="1219200"/>
                <a:ext cx="3002643" cy="144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3581400" y="1752600"/>
                <a:ext cx="2971800" cy="1447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553200" y="3200400"/>
                <a:ext cx="10886" cy="182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7803243" y="2667000"/>
                <a:ext cx="0" cy="182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V="1">
                <a:off x="6553200" y="2667000"/>
                <a:ext cx="1250043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V="1">
                <a:off x="6564086" y="4495800"/>
                <a:ext cx="1239157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6858000" y="3429000"/>
                <a:ext cx="5443" cy="1127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7554686" y="3124200"/>
                <a:ext cx="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flipV="1">
                <a:off x="6858000" y="3124200"/>
                <a:ext cx="696686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V="1">
                <a:off x="6868886" y="4267200"/>
                <a:ext cx="685800" cy="289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 flipV="1">
                <a:off x="7223579" y="3200400"/>
                <a:ext cx="1436914" cy="64770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7223579" y="2019300"/>
                <a:ext cx="0" cy="18288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7223579" y="3848100"/>
                <a:ext cx="1436914" cy="67818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>
                <a:off x="7696200" y="3200400"/>
                <a:ext cx="0" cy="442912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V="1">
                <a:off x="7696200" y="3429000"/>
                <a:ext cx="457200" cy="214312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7223579" y="2645569"/>
                <a:ext cx="0" cy="442912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V="1">
                <a:off x="6679746" y="3088481"/>
                <a:ext cx="543833" cy="245269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6113689" y="4083368"/>
                <a:ext cx="566057" cy="264794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6679746" y="4083368"/>
                <a:ext cx="0" cy="442912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7277099" y="4586288"/>
                <a:ext cx="0" cy="442912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V="1">
                <a:off x="7277099" y="4411980"/>
                <a:ext cx="419101" cy="17430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/>
              <p:nvPr/>
            </p:nvCxnSpPr>
            <p:spPr>
              <a:xfrm flipV="1">
                <a:off x="6553200" y="5029199"/>
                <a:ext cx="1239157" cy="533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 flipV="1">
                <a:off x="5715000" y="3592830"/>
                <a:ext cx="0" cy="18669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/>
              <p:cNvCxnSpPr/>
              <p:nvPr/>
            </p:nvCxnSpPr>
            <p:spPr>
              <a:xfrm>
                <a:off x="6951662" y="4215765"/>
                <a:ext cx="0" cy="3105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/>
              <p:cNvCxnSpPr/>
              <p:nvPr/>
            </p:nvCxnSpPr>
            <p:spPr>
              <a:xfrm>
                <a:off x="6961184" y="4876800"/>
                <a:ext cx="0" cy="359569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7277099" y="20193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y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346621" y="453858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z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34763" y="2867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x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803892" y="265348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n2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924800" y="3581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n1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77086" y="3973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n3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 rot="10800000" flipH="1" flipV="1">
              <a:off x="7277099" y="4710555"/>
              <a:ext cx="47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n4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696200" y="3026449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s1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738029" y="3326368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s2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232188" y="426720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s3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14754" y="4438412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s4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16048" y="4570911"/>
              <a:ext cx="271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t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091581" y="537793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b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384460" y="475557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h</a:t>
              </a:r>
              <a:endParaRPr lang="ko-KR" altLang="en-US" dirty="0">
                <a:latin typeface="Cambria Math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99143" y="2822338"/>
                <a:ext cx="3352800" cy="2051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latin typeface="Cambria Math" pitchFamily="18" charset="0"/>
                    <a:ea typeface="Cambria Math" pitchFamily="18" charset="0"/>
                  </a:rPr>
                  <a:t>B.C:</a:t>
                </a:r>
              </a:p>
              <a:p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400" i="1">
                        <a:latin typeface="Cambria Math" pitchFamily="18" charset="0"/>
                        <a:ea typeface="Cambria Math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i="1" dirty="0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itchFamily="18" charset="0"/>
                        <a:ea typeface="Cambria Math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i="1">
                        <a:latin typeface="Cambria Math" pitchFamily="18" charset="0"/>
                        <a:ea typeface="Cambria Math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400" i="1">
                        <a:latin typeface="Cambria Math" pitchFamily="18" charset="0"/>
                        <a:ea typeface="Cambria Math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2,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 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2400" i="1">
                        <a:latin typeface="Cambria Math" pitchFamily="18" charset="0"/>
                        <a:ea typeface="Cambria Math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400" i="1">
                        <a:latin typeface="Cambria Math" pitchFamily="18" charset="0"/>
                        <a:ea typeface="Cambria Math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itchFamily="18" charset="0"/>
                        <a:ea typeface="Cambria Math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400" dirty="0" smtClean="0">
                    <a:latin typeface="Cambria Math" pitchFamily="18" charset="0"/>
                  </a:rPr>
                  <a:t> </a:t>
                </a:r>
                <a:r>
                  <a:rPr lang="en-US" altLang="ko-KR" sz="2400" dirty="0" smtClean="0">
                    <a:latin typeface="Cambria Math" pitchFamily="18" charset="0"/>
                    <a:ea typeface="Cambria Math" pitchFamily="18" charset="0"/>
                  </a:rPr>
                  <a:t>(i=1,2,3,4)</a:t>
                </a:r>
                <a:endParaRPr lang="ko-KR" altLang="en-US" sz="2400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43" y="2822338"/>
                <a:ext cx="3352800" cy="2051524"/>
              </a:xfrm>
              <a:prstGeom prst="rect">
                <a:avLst/>
              </a:prstGeom>
              <a:blipFill rotWithShape="1">
                <a:blip r:embed="rId2"/>
                <a:stretch>
                  <a:fillRect l="-2727" t="-2374" b="-1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5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18933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e>
                      <m:sub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b="0" i="1" smtClean="0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𝑈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i="1" smtClean="0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ko-KR" dirty="0" smtClean="0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  <m:t>𝑈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ko-KR" dirty="0" smtClean="0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  <m:t>𝑈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ko-KR" altLang="en-US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1893324"/>
              </a:xfrm>
              <a:blipFill rotWithShape="1">
                <a:blip r:embed="rId3"/>
                <a:stretch>
                  <a:fillRect t="-322" b="-2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itchFamily="18" charset="0"/>
                <a:ea typeface="Cambria Math" pitchFamily="18" charset="0"/>
              </a:rPr>
              <a:t>SEJONG UNIVERSITY</a:t>
            </a:r>
            <a:endParaRPr lang="en-US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>
                <a:latin typeface="Cambria Math" pitchFamily="18" charset="0"/>
                <a:ea typeface="Cambria Math" pitchFamily="18" charset="0"/>
              </a:rPr>
              <a:pPr/>
              <a:t>3</a:t>
            </a:fld>
            <a:endParaRPr lang="en-US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Cambria Math" pitchFamily="18" charset="0"/>
                <a:ea typeface="Cambria Math" pitchFamily="18" charset="0"/>
              </a:rPr>
              <a:t>Displacements</a:t>
            </a:r>
            <a:endParaRPr lang="ko-KR" altLang="en-US" dirty="0">
              <a:latin typeface="Cambria Math" pitchFamily="18" charset="0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98061" y="3374652"/>
            <a:ext cx="2611718" cy="2906014"/>
            <a:chOff x="298061" y="3374652"/>
            <a:chExt cx="2611718" cy="2906014"/>
          </a:xfrm>
        </p:grpSpPr>
        <p:grpSp>
          <p:nvGrpSpPr>
            <p:cNvPr id="37" name="그룹 36"/>
            <p:cNvGrpSpPr/>
            <p:nvPr/>
          </p:nvGrpSpPr>
          <p:grpSpPr>
            <a:xfrm>
              <a:off x="298061" y="3374652"/>
              <a:ext cx="2611718" cy="2315640"/>
              <a:chOff x="313116" y="3551760"/>
              <a:chExt cx="2611718" cy="2315640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313116" y="3962400"/>
                <a:ext cx="2611718" cy="1905000"/>
                <a:chOff x="431064" y="3505200"/>
                <a:chExt cx="2611718" cy="1905000"/>
              </a:xfrm>
            </p:grpSpPr>
            <p:cxnSp>
              <p:nvCxnSpPr>
                <p:cNvPr id="7" name="직선 연결선 6"/>
                <p:cNvCxnSpPr/>
                <p:nvPr/>
              </p:nvCxnSpPr>
              <p:spPr>
                <a:xfrm>
                  <a:off x="1600200" y="3962400"/>
                  <a:ext cx="0" cy="1447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/>
                <p:cNvCxnSpPr/>
                <p:nvPr/>
              </p:nvCxnSpPr>
              <p:spPr>
                <a:xfrm>
                  <a:off x="2819400" y="3980543"/>
                  <a:ext cx="0" cy="14296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/>
                <p:cNvCxnSpPr/>
                <p:nvPr/>
              </p:nvCxnSpPr>
              <p:spPr>
                <a:xfrm>
                  <a:off x="1600200" y="5410200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>
                  <a:off x="1600200" y="3980543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그룹 27"/>
                <p:cNvGrpSpPr/>
                <p:nvPr/>
              </p:nvGrpSpPr>
              <p:grpSpPr>
                <a:xfrm rot="18213409">
                  <a:off x="1593653" y="3971472"/>
                  <a:ext cx="1219200" cy="1429657"/>
                  <a:chOff x="3733800" y="4158343"/>
                  <a:chExt cx="1219200" cy="1429657"/>
                </a:xfrm>
              </p:grpSpPr>
              <p:cxnSp>
                <p:nvCxnSpPr>
                  <p:cNvPr id="19" name="직선 연결선 18"/>
                  <p:cNvCxnSpPr/>
                  <p:nvPr/>
                </p:nvCxnSpPr>
                <p:spPr>
                  <a:xfrm>
                    <a:off x="3733800" y="4158343"/>
                    <a:ext cx="0" cy="142965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/>
                  <p:cNvCxnSpPr/>
                  <p:nvPr/>
                </p:nvCxnSpPr>
                <p:spPr>
                  <a:xfrm>
                    <a:off x="4953000" y="4158343"/>
                    <a:ext cx="0" cy="142965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/>
                  <p:cNvCxnSpPr/>
                  <p:nvPr/>
                </p:nvCxnSpPr>
                <p:spPr>
                  <a:xfrm>
                    <a:off x="3733800" y="5588000"/>
                    <a:ext cx="121920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/>
                  <p:cNvCxnSpPr/>
                  <p:nvPr/>
                </p:nvCxnSpPr>
                <p:spPr>
                  <a:xfrm>
                    <a:off x="3733800" y="4158343"/>
                    <a:ext cx="121920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직선 연결선 29"/>
                <p:cNvCxnSpPr/>
                <p:nvPr/>
              </p:nvCxnSpPr>
              <p:spPr>
                <a:xfrm flipV="1">
                  <a:off x="2203254" y="3505200"/>
                  <a:ext cx="13092" cy="11901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 flipH="1" flipV="1">
                  <a:off x="1270594" y="3783166"/>
                  <a:ext cx="932660" cy="903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원호 33"/>
                <p:cNvSpPr/>
                <p:nvPr/>
              </p:nvSpPr>
              <p:spPr>
                <a:xfrm rot="19904348">
                  <a:off x="431064" y="3600445"/>
                  <a:ext cx="2611718" cy="1155703"/>
                </a:xfrm>
                <a:prstGeom prst="arc">
                  <a:avLst>
                    <a:gd name="adj1" fmla="val 16200000"/>
                    <a:gd name="adj2" fmla="val 18709907"/>
                  </a:avLst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Cambria Math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89886" y="3551760"/>
                    <a:ext cx="3725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dirty="0">
                      <a:latin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9886" y="3551760"/>
                    <a:ext cx="372538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TextBox 37"/>
            <p:cNvSpPr txBox="1"/>
            <p:nvPr/>
          </p:nvSpPr>
          <p:spPr>
            <a:xfrm>
              <a:off x="1508238" y="5911334"/>
              <a:ext cx="1028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mbria Math" pitchFamily="18" charset="0"/>
                  <a:ea typeface="Cambria Math" pitchFamily="18" charset="0"/>
                </a:rPr>
                <a:t>R</a:t>
              </a:r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otation</a:t>
              </a:r>
              <a:endParaRPr lang="ko-KR" altLang="en-US" dirty="0">
                <a:latin typeface="Cambria Math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563160" y="3987498"/>
            <a:ext cx="2590800" cy="2350613"/>
            <a:chOff x="3429000" y="3969623"/>
            <a:chExt cx="2590800" cy="2350613"/>
          </a:xfrm>
        </p:grpSpPr>
        <p:grpSp>
          <p:nvGrpSpPr>
            <p:cNvPr id="68" name="그룹 67"/>
            <p:cNvGrpSpPr/>
            <p:nvPr/>
          </p:nvGrpSpPr>
          <p:grpSpPr>
            <a:xfrm>
              <a:off x="3429000" y="3969623"/>
              <a:ext cx="2590800" cy="1952587"/>
              <a:chOff x="3429000" y="3969623"/>
              <a:chExt cx="2590800" cy="1952587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3429000" y="3969623"/>
                <a:ext cx="2286000" cy="1828800"/>
                <a:chOff x="3581400" y="1219200"/>
                <a:chExt cx="4221843" cy="3810000"/>
              </a:xfrm>
            </p:grpSpPr>
            <p:cxnSp>
              <p:nvCxnSpPr>
                <p:cNvPr id="40" name="직선 연결선 39"/>
                <p:cNvCxnSpPr/>
                <p:nvPr/>
              </p:nvCxnSpPr>
              <p:spPr>
                <a:xfrm>
                  <a:off x="3592286" y="3581400"/>
                  <a:ext cx="2971800" cy="1447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>
                  <a:off x="4800600" y="1219200"/>
                  <a:ext cx="3002643" cy="1447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>
                  <a:off x="3581400" y="1752600"/>
                  <a:ext cx="2971800" cy="1447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>
                  <a:off x="6553200" y="3200400"/>
                  <a:ext cx="10886" cy="1828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7803243" y="2667000"/>
                  <a:ext cx="0" cy="1828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 flipV="1">
                  <a:off x="6553200" y="2667000"/>
                  <a:ext cx="1250043" cy="533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V="1">
                  <a:off x="6564086" y="4495800"/>
                  <a:ext cx="1239157" cy="533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>
              <a:xfrm>
                <a:off x="5715000" y="4664567"/>
                <a:ext cx="304800" cy="128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5044034" y="5794194"/>
                <a:ext cx="304800" cy="128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191000" y="4902311"/>
                <a:ext cx="1524000" cy="64008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4749680" y="4789513"/>
                <a:ext cx="304800" cy="128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>
                <a:off x="4749680" y="4789513"/>
                <a:ext cx="127012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4749680" y="4792583"/>
                <a:ext cx="599154" cy="112962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H="1">
                <a:off x="5348834" y="5414375"/>
                <a:ext cx="61366" cy="49695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V="1">
                <a:off x="5410200" y="4789513"/>
                <a:ext cx="609600" cy="62486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4390987" y="5950904"/>
              <a:ext cx="1030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Warping</a:t>
              </a:r>
              <a:endParaRPr lang="ko-KR" altLang="en-US" dirty="0">
                <a:latin typeface="Cambria Math" pitchFamily="18" charset="0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858000" y="4063258"/>
            <a:ext cx="1600200" cy="2274853"/>
            <a:chOff x="6858000" y="4063258"/>
            <a:chExt cx="1600200" cy="2274853"/>
          </a:xfrm>
        </p:grpSpPr>
        <p:sp>
          <p:nvSpPr>
            <p:cNvPr id="83" name="자유형 82"/>
            <p:cNvSpPr/>
            <p:nvPr/>
          </p:nvSpPr>
          <p:spPr>
            <a:xfrm>
              <a:off x="6858000" y="5689601"/>
              <a:ext cx="1257300" cy="265008"/>
            </a:xfrm>
            <a:custGeom>
              <a:avLst/>
              <a:gdLst>
                <a:gd name="connsiteX0" fmla="*/ 1409700 w 1409700"/>
                <a:gd name="connsiteY0" fmla="*/ 0 h 530017"/>
                <a:gd name="connsiteX1" fmla="*/ 1016000 w 1409700"/>
                <a:gd name="connsiteY1" fmla="*/ 88900 h 530017"/>
                <a:gd name="connsiteX2" fmla="*/ 660400 w 1409700"/>
                <a:gd name="connsiteY2" fmla="*/ 495300 h 530017"/>
                <a:gd name="connsiteX3" fmla="*/ 0 w 1409700"/>
                <a:gd name="connsiteY3" fmla="*/ 508000 h 53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9700" h="530017">
                  <a:moveTo>
                    <a:pt x="1409700" y="0"/>
                  </a:moveTo>
                  <a:cubicBezTo>
                    <a:pt x="1275291" y="3175"/>
                    <a:pt x="1140883" y="6350"/>
                    <a:pt x="1016000" y="88900"/>
                  </a:cubicBezTo>
                  <a:cubicBezTo>
                    <a:pt x="891117" y="171450"/>
                    <a:pt x="829733" y="425450"/>
                    <a:pt x="660400" y="495300"/>
                  </a:cubicBezTo>
                  <a:cubicBezTo>
                    <a:pt x="491067" y="565150"/>
                    <a:pt x="0" y="508000"/>
                    <a:pt x="0" y="508000"/>
                  </a:cubicBezTo>
                </a:path>
              </a:pathLst>
            </a:cu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mbria Math" pitchFamily="18" charset="0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6858000" y="4063258"/>
              <a:ext cx="1600200" cy="2274853"/>
              <a:chOff x="6858000" y="4063258"/>
              <a:chExt cx="1600200" cy="2274853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6858000" y="4063258"/>
                <a:ext cx="1600200" cy="1891351"/>
                <a:chOff x="6858000" y="4063258"/>
                <a:chExt cx="1600200" cy="1891351"/>
              </a:xfrm>
            </p:grpSpPr>
            <p:cxnSp>
              <p:nvCxnSpPr>
                <p:cNvPr id="71" name="직선 연결선 70"/>
                <p:cNvCxnSpPr/>
                <p:nvPr/>
              </p:nvCxnSpPr>
              <p:spPr>
                <a:xfrm>
                  <a:off x="7010400" y="4368972"/>
                  <a:ext cx="0" cy="1447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8229600" y="4387115"/>
                  <a:ext cx="0" cy="14296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7010400" y="5816772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>
                  <a:off x="7010400" y="4387115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자유형 77"/>
                <p:cNvSpPr/>
                <p:nvPr/>
              </p:nvSpPr>
              <p:spPr>
                <a:xfrm>
                  <a:off x="6858000" y="4495800"/>
                  <a:ext cx="342683" cy="1458809"/>
                </a:xfrm>
                <a:custGeom>
                  <a:avLst/>
                  <a:gdLst>
                    <a:gd name="connsiteX0" fmla="*/ 470144 w 508027"/>
                    <a:gd name="connsiteY0" fmla="*/ 0 h 1676400"/>
                    <a:gd name="connsiteX1" fmla="*/ 470144 w 508027"/>
                    <a:gd name="connsiteY1" fmla="*/ 571500 h 1676400"/>
                    <a:gd name="connsiteX2" fmla="*/ 76444 w 508027"/>
                    <a:gd name="connsiteY2" fmla="*/ 965200 h 1676400"/>
                    <a:gd name="connsiteX3" fmla="*/ 244 w 508027"/>
                    <a:gd name="connsiteY3" fmla="*/ 1676400 h 167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027" h="1676400">
                      <a:moveTo>
                        <a:pt x="470144" y="0"/>
                      </a:moveTo>
                      <a:cubicBezTo>
                        <a:pt x="502952" y="205316"/>
                        <a:pt x="535761" y="410633"/>
                        <a:pt x="470144" y="571500"/>
                      </a:cubicBezTo>
                      <a:cubicBezTo>
                        <a:pt x="404527" y="732367"/>
                        <a:pt x="154761" y="781050"/>
                        <a:pt x="76444" y="965200"/>
                      </a:cubicBezTo>
                      <a:cubicBezTo>
                        <a:pt x="-1873" y="1149350"/>
                        <a:pt x="-815" y="1412875"/>
                        <a:pt x="244" y="1676400"/>
                      </a:cubicBezTo>
                    </a:path>
                  </a:pathLst>
                </a:cu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Cambria Math" pitchFamily="18" charset="0"/>
                  </a:endParaRPr>
                </a:p>
              </p:txBody>
            </p:sp>
            <p:sp>
              <p:nvSpPr>
                <p:cNvPr id="82" name="자유형 81"/>
                <p:cNvSpPr/>
                <p:nvPr/>
              </p:nvSpPr>
              <p:spPr>
                <a:xfrm>
                  <a:off x="8115301" y="4063258"/>
                  <a:ext cx="342899" cy="1639042"/>
                </a:xfrm>
                <a:custGeom>
                  <a:avLst/>
                  <a:gdLst>
                    <a:gd name="connsiteX0" fmla="*/ 0 w 533075"/>
                    <a:gd name="connsiteY0" fmla="*/ 1840278 h 1840278"/>
                    <a:gd name="connsiteX1" fmla="*/ 114300 w 533075"/>
                    <a:gd name="connsiteY1" fmla="*/ 1116378 h 1840278"/>
                    <a:gd name="connsiteX2" fmla="*/ 495300 w 533075"/>
                    <a:gd name="connsiteY2" fmla="*/ 773478 h 1840278"/>
                    <a:gd name="connsiteX3" fmla="*/ 520700 w 533075"/>
                    <a:gd name="connsiteY3" fmla="*/ 49578 h 1840278"/>
                    <a:gd name="connsiteX4" fmla="*/ 508000 w 533075"/>
                    <a:gd name="connsiteY4" fmla="*/ 62278 h 1840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075" h="1840278">
                      <a:moveTo>
                        <a:pt x="0" y="1840278"/>
                      </a:moveTo>
                      <a:cubicBezTo>
                        <a:pt x="15875" y="1567228"/>
                        <a:pt x="31750" y="1294178"/>
                        <a:pt x="114300" y="1116378"/>
                      </a:cubicBezTo>
                      <a:cubicBezTo>
                        <a:pt x="196850" y="938578"/>
                        <a:pt x="427567" y="951278"/>
                        <a:pt x="495300" y="773478"/>
                      </a:cubicBezTo>
                      <a:cubicBezTo>
                        <a:pt x="563033" y="595678"/>
                        <a:pt x="518583" y="168111"/>
                        <a:pt x="520700" y="49578"/>
                      </a:cubicBezTo>
                      <a:cubicBezTo>
                        <a:pt x="522817" y="-68955"/>
                        <a:pt x="508000" y="62278"/>
                        <a:pt x="508000" y="62278"/>
                      </a:cubicBezTo>
                    </a:path>
                  </a:pathLst>
                </a:cu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Cambria Math" pitchFamily="18" charset="0"/>
                  </a:endParaRPr>
                </a:p>
              </p:txBody>
            </p:sp>
            <p:sp>
              <p:nvSpPr>
                <p:cNvPr id="84" name="자유형 83"/>
                <p:cNvSpPr/>
                <p:nvPr/>
              </p:nvSpPr>
              <p:spPr>
                <a:xfrm>
                  <a:off x="7162800" y="4063258"/>
                  <a:ext cx="1295400" cy="514336"/>
                </a:xfrm>
                <a:custGeom>
                  <a:avLst/>
                  <a:gdLst>
                    <a:gd name="connsiteX0" fmla="*/ 0 w 1435100"/>
                    <a:gd name="connsiteY0" fmla="*/ 584200 h 640594"/>
                    <a:gd name="connsiteX1" fmla="*/ 495300 w 1435100"/>
                    <a:gd name="connsiteY1" fmla="*/ 596900 h 640594"/>
                    <a:gd name="connsiteX2" fmla="*/ 685800 w 1435100"/>
                    <a:gd name="connsiteY2" fmla="*/ 101600 h 640594"/>
                    <a:gd name="connsiteX3" fmla="*/ 1435100 w 1435100"/>
                    <a:gd name="connsiteY3" fmla="*/ 0 h 640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35100" h="640594">
                      <a:moveTo>
                        <a:pt x="0" y="584200"/>
                      </a:moveTo>
                      <a:cubicBezTo>
                        <a:pt x="190500" y="630766"/>
                        <a:pt x="381000" y="677333"/>
                        <a:pt x="495300" y="596900"/>
                      </a:cubicBezTo>
                      <a:cubicBezTo>
                        <a:pt x="609600" y="516467"/>
                        <a:pt x="529167" y="201083"/>
                        <a:pt x="685800" y="101600"/>
                      </a:cubicBezTo>
                      <a:cubicBezTo>
                        <a:pt x="842433" y="2117"/>
                        <a:pt x="1138766" y="1058"/>
                        <a:pt x="1435100" y="0"/>
                      </a:cubicBezTo>
                    </a:path>
                  </a:pathLst>
                </a:cu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Cambria Math" pitchFamily="18" charset="0"/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7067605" y="5968779"/>
                <a:ext cx="1208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latin typeface="Cambria Math" pitchFamily="18" charset="0"/>
                    <a:ea typeface="Cambria Math" pitchFamily="18" charset="0"/>
                  </a:rPr>
                  <a:t>Distorsion</a:t>
                </a:r>
                <a:endParaRPr lang="ko-KR" altLang="en-US" dirty="0">
                  <a:latin typeface="Cambria Math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45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872652" y="1850660"/>
                <a:ext cx="4724400" cy="293345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ko-KR" altLang="en-US" i="1">
                            <a:latin typeface="Cambria Math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</a:rPr>
                  <a:t>=-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</a:rPr>
                  <a:t>(i=1,2,3,4)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ko-KR" altLang="en-US" i="1">
                            <a:latin typeface="Cambria Math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=1,3)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/>
                              </a:rPr>
                              <m:t>=2,4)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 smtClean="0">
                  <a:latin typeface="Cambria Math" pitchFamily="18" charset="0"/>
                </a:endParaRPr>
              </a:p>
              <a:p>
                <a:endParaRPr lang="en-US" altLang="ko-KR" i="1" dirty="0" smtClean="0">
                  <a:latin typeface="Cambria Math"/>
                  <a:ea typeface="Cambria Math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ko-KR" altLang="en-US" i="1">
                            <a:latin typeface="Cambria Math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Cambria Math" pitchFamily="18" charset="0"/>
                  </a:rPr>
                  <a:t>= 0</a:t>
                </a:r>
                <a:endParaRPr lang="ko-KR" altLang="en-US" dirty="0">
                  <a:latin typeface="Cambria Math" pitchFamily="18" charset="0"/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652" y="1850660"/>
                <a:ext cx="4724400" cy="2933456"/>
              </a:xfrm>
              <a:blipFill rotWithShape="0">
                <a:blip r:embed="rId2"/>
                <a:stretch>
                  <a:fillRect t="-2079" b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itchFamily="18" charset="0"/>
                <a:ea typeface="Cambria Math" pitchFamily="18" charset="0"/>
              </a:rPr>
              <a:t>SEJONG UNIVERSITY</a:t>
            </a:r>
            <a:endParaRPr lang="en-US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>
                <a:latin typeface="Cambria Math" pitchFamily="18" charset="0"/>
                <a:ea typeface="Cambria Math" pitchFamily="18" charset="0"/>
              </a:rPr>
              <a:pPr/>
              <a:t>4</a:t>
            </a:fld>
            <a:endParaRPr lang="en-US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altLang="ko-KR" sz="3200" dirty="0" smtClean="0">
                <a:latin typeface="Cambria Math" pitchFamily="18" charset="0"/>
                <a:ea typeface="Cambria Math" pitchFamily="18" charset="0"/>
              </a:rPr>
              <a:t>otation</a:t>
            </a:r>
            <a:endParaRPr lang="ko-KR" altLang="en-US" sz="3200" dirty="0">
              <a:latin typeface="Cambria Math" pitchFamily="18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08393" y="1547837"/>
            <a:ext cx="3297518" cy="3532098"/>
            <a:chOff x="298061" y="3374652"/>
            <a:chExt cx="2611718" cy="2906014"/>
          </a:xfrm>
        </p:grpSpPr>
        <p:grpSp>
          <p:nvGrpSpPr>
            <p:cNvPr id="7" name="그룹 6"/>
            <p:cNvGrpSpPr/>
            <p:nvPr/>
          </p:nvGrpSpPr>
          <p:grpSpPr>
            <a:xfrm>
              <a:off x="298061" y="3374652"/>
              <a:ext cx="2611718" cy="2315640"/>
              <a:chOff x="313116" y="3551760"/>
              <a:chExt cx="2611718" cy="2315640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313116" y="3962400"/>
                <a:ext cx="2611718" cy="1905000"/>
                <a:chOff x="431064" y="3505200"/>
                <a:chExt cx="2611718" cy="1905000"/>
              </a:xfrm>
            </p:grpSpPr>
            <p:cxnSp>
              <p:nvCxnSpPr>
                <p:cNvPr id="11" name="직선 연결선 10"/>
                <p:cNvCxnSpPr/>
                <p:nvPr/>
              </p:nvCxnSpPr>
              <p:spPr>
                <a:xfrm>
                  <a:off x="1600200" y="3962400"/>
                  <a:ext cx="0" cy="1447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/>
                <p:nvPr/>
              </p:nvCxnSpPr>
              <p:spPr>
                <a:xfrm>
                  <a:off x="2819400" y="3980543"/>
                  <a:ext cx="0" cy="14296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1600200" y="5410200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1600200" y="3980543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그룹 14"/>
                <p:cNvGrpSpPr/>
                <p:nvPr/>
              </p:nvGrpSpPr>
              <p:grpSpPr>
                <a:xfrm rot="18213409">
                  <a:off x="1593653" y="3971472"/>
                  <a:ext cx="1219200" cy="1429657"/>
                  <a:chOff x="3733800" y="4158343"/>
                  <a:chExt cx="1219200" cy="1429657"/>
                </a:xfrm>
              </p:grpSpPr>
              <p:cxnSp>
                <p:nvCxnSpPr>
                  <p:cNvPr id="19" name="직선 연결선 18"/>
                  <p:cNvCxnSpPr/>
                  <p:nvPr/>
                </p:nvCxnSpPr>
                <p:spPr>
                  <a:xfrm>
                    <a:off x="3733800" y="4158343"/>
                    <a:ext cx="0" cy="142965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/>
                  <p:cNvCxnSpPr/>
                  <p:nvPr/>
                </p:nvCxnSpPr>
                <p:spPr>
                  <a:xfrm>
                    <a:off x="4953000" y="4158343"/>
                    <a:ext cx="0" cy="1429657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/>
                  <p:cNvCxnSpPr/>
                  <p:nvPr/>
                </p:nvCxnSpPr>
                <p:spPr>
                  <a:xfrm>
                    <a:off x="3733800" y="5588000"/>
                    <a:ext cx="121920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/>
                  <p:cNvCxnSpPr/>
                  <p:nvPr/>
                </p:nvCxnSpPr>
                <p:spPr>
                  <a:xfrm>
                    <a:off x="3733800" y="4158343"/>
                    <a:ext cx="1219200" cy="0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직선 연결선 15"/>
                <p:cNvCxnSpPr/>
                <p:nvPr/>
              </p:nvCxnSpPr>
              <p:spPr>
                <a:xfrm flipV="1">
                  <a:off x="2203254" y="3505200"/>
                  <a:ext cx="13092" cy="11901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flipH="1" flipV="1">
                  <a:off x="1270594" y="3783166"/>
                  <a:ext cx="932660" cy="903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원호 17"/>
                <p:cNvSpPr/>
                <p:nvPr/>
              </p:nvSpPr>
              <p:spPr>
                <a:xfrm rot="19904348">
                  <a:off x="431064" y="3600445"/>
                  <a:ext cx="2611718" cy="1155703"/>
                </a:xfrm>
                <a:prstGeom prst="arc">
                  <a:avLst>
                    <a:gd name="adj1" fmla="val 16200000"/>
                    <a:gd name="adj2" fmla="val 18709907"/>
                  </a:avLst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Cambria Math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389886" y="3551760"/>
                    <a:ext cx="3725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dirty="0">
                      <a:latin typeface="Cambria Math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9886" y="3551760"/>
                    <a:ext cx="37253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/>
            <p:cNvSpPr txBox="1"/>
            <p:nvPr/>
          </p:nvSpPr>
          <p:spPr>
            <a:xfrm>
              <a:off x="1508238" y="5911334"/>
              <a:ext cx="1028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Cambria Math" pitchFamily="18" charset="0"/>
                  <a:ea typeface="Cambria Math" pitchFamily="18" charset="0"/>
                </a:rPr>
                <a:t>R</a:t>
              </a:r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otation</a:t>
              </a:r>
              <a:endParaRPr lang="ko-KR" altLang="en-US" dirty="0">
                <a:latin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4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966482"/>
                <a:ext cx="3886200" cy="36723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=1,3)</m:t>
                            </m:r>
                          </m:e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=2,4)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altLang="ko-KR" dirty="0" smtClean="0"/>
                  <a:t>=0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𝑈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966482"/>
                <a:ext cx="3886200" cy="3672318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 smtClean="0"/>
              <a:t>Warping</a:t>
            </a:r>
            <a:endParaRPr lang="ko-KR" altLang="en-US" sz="3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105400" y="1966482"/>
            <a:ext cx="3530600" cy="3443718"/>
            <a:chOff x="3429000" y="3969623"/>
            <a:chExt cx="2590800" cy="2350613"/>
          </a:xfrm>
        </p:grpSpPr>
        <p:grpSp>
          <p:nvGrpSpPr>
            <p:cNvPr id="7" name="그룹 6"/>
            <p:cNvGrpSpPr/>
            <p:nvPr/>
          </p:nvGrpSpPr>
          <p:grpSpPr>
            <a:xfrm>
              <a:off x="3429000" y="3969623"/>
              <a:ext cx="2590800" cy="1952587"/>
              <a:chOff x="3429000" y="3969623"/>
              <a:chExt cx="2590800" cy="1952587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3429000" y="3969623"/>
                <a:ext cx="2286000" cy="1828800"/>
                <a:chOff x="3581400" y="1219200"/>
                <a:chExt cx="4221843" cy="3810000"/>
              </a:xfrm>
            </p:grpSpPr>
            <p:cxnSp>
              <p:nvCxnSpPr>
                <p:cNvPr id="18" name="직선 연결선 17"/>
                <p:cNvCxnSpPr/>
                <p:nvPr/>
              </p:nvCxnSpPr>
              <p:spPr>
                <a:xfrm>
                  <a:off x="3592286" y="3581400"/>
                  <a:ext cx="2971800" cy="1447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4800600" y="1219200"/>
                  <a:ext cx="3002643" cy="1447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3581400" y="1752600"/>
                  <a:ext cx="2971800" cy="1447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>
                  <a:off x="6553200" y="3200400"/>
                  <a:ext cx="10886" cy="1828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7803243" y="2667000"/>
                  <a:ext cx="0" cy="1828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V="1">
                  <a:off x="6553200" y="2667000"/>
                  <a:ext cx="1250043" cy="533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V="1">
                  <a:off x="6564086" y="4495800"/>
                  <a:ext cx="1239157" cy="533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직선 연결선 9"/>
              <p:cNvCxnSpPr/>
              <p:nvPr/>
            </p:nvCxnSpPr>
            <p:spPr>
              <a:xfrm>
                <a:off x="5715000" y="4664567"/>
                <a:ext cx="304800" cy="128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044034" y="5794194"/>
                <a:ext cx="304800" cy="128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191000" y="4902311"/>
                <a:ext cx="1524000" cy="64008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4749680" y="4789513"/>
                <a:ext cx="304800" cy="1280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4749680" y="4789513"/>
                <a:ext cx="127012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4749680" y="4792583"/>
                <a:ext cx="599154" cy="112962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H="1">
                <a:off x="5348834" y="5414375"/>
                <a:ext cx="61366" cy="49695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5410200" y="4789513"/>
                <a:ext cx="609600" cy="62486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390987" y="5950904"/>
              <a:ext cx="1030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Warping</a:t>
              </a:r>
              <a:endParaRPr lang="ko-KR" altLang="en-US" dirty="0">
                <a:latin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6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22081" y="1444096"/>
                <a:ext cx="6993165" cy="385267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ko-KR" altLang="en-US" i="1">
                            <a:latin typeface="Cambria Math" pitchFamily="18" charset="0"/>
                          </a:rPr>
                          <m:t>𝒳</m:t>
                        </m:r>
                      </m:sup>
                    </m:sSup>
                  </m:oMath>
                </a14:m>
                <a:r>
                  <a:rPr lang="en-US" altLang="ko-KR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ko-KR" b="0" i="1" dirty="0" smtClean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</m:den>
                            </m:f>
                            <m:sSup>
                              <m:sSupPr>
                                <m:ctrlP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b="0" i="1" dirty="0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=1,3)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</m:den>
                            </m:f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/>
                              </a:rPr>
                              <m:t> 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=2,4)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ko-KR" altLang="en-US" i="1">
                            <a:latin typeface="Cambria Math" pitchFamily="18" charset="0"/>
                          </a:rPr>
                          <m:t>𝒳</m:t>
                        </m:r>
                      </m:sup>
                    </m:sSup>
                  </m:oMath>
                </a14:m>
                <a:r>
                  <a:rPr lang="en-US" altLang="ko-KR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𝑏h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altLang="ko-KR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=1,3)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𝑏h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altLang="ko-KR" i="1" dirty="0">
                                <a:latin typeface="Cambria Math"/>
                              </a:rPr>
                              <m:t> 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=2,4)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  <a:ea typeface="Cambria Math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ko-KR" altLang="en-US" i="1">
                            <a:latin typeface="Cambria Math" pitchFamily="18" charset="0"/>
                          </a:rPr>
                          <m:t>𝒳</m:t>
                        </m:r>
                      </m:sup>
                    </m:sSup>
                  </m:oMath>
                </a14:m>
                <a:r>
                  <a:rPr lang="en-US" altLang="ko-KR" dirty="0" smtClean="0"/>
                  <a:t>=0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081" y="1444096"/>
                <a:ext cx="6993165" cy="3852672"/>
              </a:xfrm>
              <a:blipFill rotWithShape="0">
                <a:blip r:embed="rId2"/>
                <a:stretch>
                  <a:fillRect t="-475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 err="1" smtClean="0"/>
              <a:t>Distorsion</a:t>
            </a:r>
            <a:endParaRPr lang="ko-KR" altLang="en-US" sz="32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6080196" y="2835671"/>
            <a:ext cx="2019300" cy="3054323"/>
            <a:chOff x="6858000" y="4063258"/>
            <a:chExt cx="1600200" cy="2274853"/>
          </a:xfrm>
        </p:grpSpPr>
        <p:sp>
          <p:nvSpPr>
            <p:cNvPr id="17" name="자유형 16"/>
            <p:cNvSpPr/>
            <p:nvPr/>
          </p:nvSpPr>
          <p:spPr>
            <a:xfrm>
              <a:off x="6858000" y="5689601"/>
              <a:ext cx="1257300" cy="265008"/>
            </a:xfrm>
            <a:custGeom>
              <a:avLst/>
              <a:gdLst>
                <a:gd name="connsiteX0" fmla="*/ 1409700 w 1409700"/>
                <a:gd name="connsiteY0" fmla="*/ 0 h 530017"/>
                <a:gd name="connsiteX1" fmla="*/ 1016000 w 1409700"/>
                <a:gd name="connsiteY1" fmla="*/ 88900 h 530017"/>
                <a:gd name="connsiteX2" fmla="*/ 660400 w 1409700"/>
                <a:gd name="connsiteY2" fmla="*/ 495300 h 530017"/>
                <a:gd name="connsiteX3" fmla="*/ 0 w 1409700"/>
                <a:gd name="connsiteY3" fmla="*/ 508000 h 53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9700" h="530017">
                  <a:moveTo>
                    <a:pt x="1409700" y="0"/>
                  </a:moveTo>
                  <a:cubicBezTo>
                    <a:pt x="1275291" y="3175"/>
                    <a:pt x="1140883" y="6350"/>
                    <a:pt x="1016000" y="88900"/>
                  </a:cubicBezTo>
                  <a:cubicBezTo>
                    <a:pt x="891117" y="171450"/>
                    <a:pt x="829733" y="425450"/>
                    <a:pt x="660400" y="495300"/>
                  </a:cubicBezTo>
                  <a:cubicBezTo>
                    <a:pt x="491067" y="565150"/>
                    <a:pt x="0" y="508000"/>
                    <a:pt x="0" y="508000"/>
                  </a:cubicBezTo>
                </a:path>
              </a:pathLst>
            </a:cu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ambria Math" pitchFamily="18" charset="0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6858000" y="4063258"/>
              <a:ext cx="1600200" cy="2274853"/>
              <a:chOff x="6858000" y="4063258"/>
              <a:chExt cx="1600200" cy="2274853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6858000" y="4063258"/>
                <a:ext cx="1600200" cy="1891351"/>
                <a:chOff x="6858000" y="4063258"/>
                <a:chExt cx="1600200" cy="1891351"/>
              </a:xfrm>
            </p:grpSpPr>
            <p:cxnSp>
              <p:nvCxnSpPr>
                <p:cNvPr id="21" name="직선 연결선 20"/>
                <p:cNvCxnSpPr/>
                <p:nvPr/>
              </p:nvCxnSpPr>
              <p:spPr>
                <a:xfrm>
                  <a:off x="7010400" y="4368972"/>
                  <a:ext cx="0" cy="14478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8229600" y="4387115"/>
                  <a:ext cx="0" cy="14296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>
                  <a:off x="7010400" y="5816772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>
                  <a:off x="7010400" y="4387115"/>
                  <a:ext cx="12192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자유형 24"/>
                <p:cNvSpPr/>
                <p:nvPr/>
              </p:nvSpPr>
              <p:spPr>
                <a:xfrm>
                  <a:off x="6858000" y="4495800"/>
                  <a:ext cx="342683" cy="1458809"/>
                </a:xfrm>
                <a:custGeom>
                  <a:avLst/>
                  <a:gdLst>
                    <a:gd name="connsiteX0" fmla="*/ 470144 w 508027"/>
                    <a:gd name="connsiteY0" fmla="*/ 0 h 1676400"/>
                    <a:gd name="connsiteX1" fmla="*/ 470144 w 508027"/>
                    <a:gd name="connsiteY1" fmla="*/ 571500 h 1676400"/>
                    <a:gd name="connsiteX2" fmla="*/ 76444 w 508027"/>
                    <a:gd name="connsiteY2" fmla="*/ 965200 h 1676400"/>
                    <a:gd name="connsiteX3" fmla="*/ 244 w 508027"/>
                    <a:gd name="connsiteY3" fmla="*/ 1676400 h 1676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8027" h="1676400">
                      <a:moveTo>
                        <a:pt x="470144" y="0"/>
                      </a:moveTo>
                      <a:cubicBezTo>
                        <a:pt x="502952" y="205316"/>
                        <a:pt x="535761" y="410633"/>
                        <a:pt x="470144" y="571500"/>
                      </a:cubicBezTo>
                      <a:cubicBezTo>
                        <a:pt x="404527" y="732367"/>
                        <a:pt x="154761" y="781050"/>
                        <a:pt x="76444" y="965200"/>
                      </a:cubicBezTo>
                      <a:cubicBezTo>
                        <a:pt x="-1873" y="1149350"/>
                        <a:pt x="-815" y="1412875"/>
                        <a:pt x="244" y="1676400"/>
                      </a:cubicBezTo>
                    </a:path>
                  </a:pathLst>
                </a:cu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Cambria Math" pitchFamily="18" charset="0"/>
                  </a:endParaRPr>
                </a:p>
              </p:txBody>
            </p:sp>
            <p:sp>
              <p:nvSpPr>
                <p:cNvPr id="26" name="자유형 25"/>
                <p:cNvSpPr/>
                <p:nvPr/>
              </p:nvSpPr>
              <p:spPr>
                <a:xfrm>
                  <a:off x="8115301" y="4063258"/>
                  <a:ext cx="342899" cy="1639042"/>
                </a:xfrm>
                <a:custGeom>
                  <a:avLst/>
                  <a:gdLst>
                    <a:gd name="connsiteX0" fmla="*/ 0 w 533075"/>
                    <a:gd name="connsiteY0" fmla="*/ 1840278 h 1840278"/>
                    <a:gd name="connsiteX1" fmla="*/ 114300 w 533075"/>
                    <a:gd name="connsiteY1" fmla="*/ 1116378 h 1840278"/>
                    <a:gd name="connsiteX2" fmla="*/ 495300 w 533075"/>
                    <a:gd name="connsiteY2" fmla="*/ 773478 h 1840278"/>
                    <a:gd name="connsiteX3" fmla="*/ 520700 w 533075"/>
                    <a:gd name="connsiteY3" fmla="*/ 49578 h 1840278"/>
                    <a:gd name="connsiteX4" fmla="*/ 508000 w 533075"/>
                    <a:gd name="connsiteY4" fmla="*/ 62278 h 1840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075" h="1840278">
                      <a:moveTo>
                        <a:pt x="0" y="1840278"/>
                      </a:moveTo>
                      <a:cubicBezTo>
                        <a:pt x="15875" y="1567228"/>
                        <a:pt x="31750" y="1294178"/>
                        <a:pt x="114300" y="1116378"/>
                      </a:cubicBezTo>
                      <a:cubicBezTo>
                        <a:pt x="196850" y="938578"/>
                        <a:pt x="427567" y="951278"/>
                        <a:pt x="495300" y="773478"/>
                      </a:cubicBezTo>
                      <a:cubicBezTo>
                        <a:pt x="563033" y="595678"/>
                        <a:pt x="518583" y="168111"/>
                        <a:pt x="520700" y="49578"/>
                      </a:cubicBezTo>
                      <a:cubicBezTo>
                        <a:pt x="522817" y="-68955"/>
                        <a:pt x="508000" y="62278"/>
                        <a:pt x="508000" y="62278"/>
                      </a:cubicBezTo>
                    </a:path>
                  </a:pathLst>
                </a:cu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Cambria Math" pitchFamily="18" charset="0"/>
                  </a:endParaRPr>
                </a:p>
              </p:txBody>
            </p:sp>
            <p:sp>
              <p:nvSpPr>
                <p:cNvPr id="27" name="자유형 26"/>
                <p:cNvSpPr/>
                <p:nvPr/>
              </p:nvSpPr>
              <p:spPr>
                <a:xfrm>
                  <a:off x="7162800" y="4063258"/>
                  <a:ext cx="1295400" cy="514336"/>
                </a:xfrm>
                <a:custGeom>
                  <a:avLst/>
                  <a:gdLst>
                    <a:gd name="connsiteX0" fmla="*/ 0 w 1435100"/>
                    <a:gd name="connsiteY0" fmla="*/ 584200 h 640594"/>
                    <a:gd name="connsiteX1" fmla="*/ 495300 w 1435100"/>
                    <a:gd name="connsiteY1" fmla="*/ 596900 h 640594"/>
                    <a:gd name="connsiteX2" fmla="*/ 685800 w 1435100"/>
                    <a:gd name="connsiteY2" fmla="*/ 101600 h 640594"/>
                    <a:gd name="connsiteX3" fmla="*/ 1435100 w 1435100"/>
                    <a:gd name="connsiteY3" fmla="*/ 0 h 640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35100" h="640594">
                      <a:moveTo>
                        <a:pt x="0" y="584200"/>
                      </a:moveTo>
                      <a:cubicBezTo>
                        <a:pt x="190500" y="630766"/>
                        <a:pt x="381000" y="677333"/>
                        <a:pt x="495300" y="596900"/>
                      </a:cubicBezTo>
                      <a:cubicBezTo>
                        <a:pt x="609600" y="516467"/>
                        <a:pt x="529167" y="201083"/>
                        <a:pt x="685800" y="101600"/>
                      </a:cubicBezTo>
                      <a:cubicBezTo>
                        <a:pt x="842433" y="2117"/>
                        <a:pt x="1138766" y="1058"/>
                        <a:pt x="1435100" y="0"/>
                      </a:cubicBezTo>
                    </a:path>
                  </a:pathLst>
                </a:cu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Cambria Math" pitchFamily="18" charset="0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067605" y="5968779"/>
                <a:ext cx="1208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latin typeface="Cambria Math" pitchFamily="18" charset="0"/>
                    <a:ea typeface="Cambria Math" pitchFamily="18" charset="0"/>
                  </a:rPr>
                  <a:t>Distorsion</a:t>
                </a:r>
                <a:endParaRPr lang="ko-KR" altLang="en-US" dirty="0">
                  <a:latin typeface="Cambria Math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3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382" y="490218"/>
                <a:ext cx="8398149" cy="377698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8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8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8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28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800" b="0" i="0" dirty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800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e>
                      <m:sub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2800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800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e>
                      <m:sub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ko-KR" sz="28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800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8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80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28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800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28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ko-KR" altLang="en-US" sz="2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altLang="ko-KR" sz="2800" b="0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800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e>
                      <m:sub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800" dirty="0">
                    <a:latin typeface="Cambria Math" pitchFamily="18" charset="0"/>
                    <a:ea typeface="Cambria Math" pitchFamily="18" charset="0"/>
                  </a:rPr>
                  <a:t>.</a:t>
                </a:r>
                <a:r>
                  <a:rPr lang="ko-KR" altLang="en-US" sz="28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itchFamily="18" charset="0"/>
                      </a:rPr>
                      <m:t>𝜃</m:t>
                    </m:r>
                    <m:r>
                      <a:rPr lang="en-US" altLang="ko-KR" sz="2800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800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e>
                      <m:sub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800" dirty="0" smtClean="0">
                    <a:latin typeface="Cambria Math" pitchFamily="18" charset="0"/>
                    <a:ea typeface="Cambria Math" pitchFamily="18" charset="0"/>
                  </a:rPr>
                  <a:t>.</a:t>
                </a:r>
                <a:r>
                  <a:rPr lang="ko-KR" altLang="en-US" sz="28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itchFamily="18" charset="0"/>
                      </a:rPr>
                      <m:t>𝒳</m:t>
                    </m:r>
                    <m:r>
                      <a:rPr lang="en-US" altLang="ko-KR" sz="2800" b="0" i="0" smtClean="0">
                        <a:latin typeface="Cambria Math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itchFamily="18" charset="0"/>
                      </a:rPr>
                      <m:t>n</m:t>
                    </m:r>
                    <m:r>
                      <a:rPr lang="en-US" altLang="ko-KR" sz="2800" b="0" i="0" smtClean="0">
                        <a:latin typeface="Cambria Math" pitchFamily="18" charset="0"/>
                      </a:rPr>
                      <m:t>.(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itchFamily="18" charset="0"/>
                          </a:rPr>
                        </m:ctrlPr>
                      </m:fPr>
                      <m:num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800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ko-KR" sz="2800" dirty="0" smtClean="0"/>
                  <a:t>.</a:t>
                </a:r>
                <a:r>
                  <a:rPr lang="ko-KR" altLang="en-US" sz="28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itchFamily="18" charset="0"/>
                      </a:rPr>
                      <m:t>𝜃</m:t>
                    </m:r>
                    <m:r>
                      <a:rPr lang="ko-KR" altLang="en-US" sz="2800" i="1">
                        <a:latin typeface="Cambria Math" pitchFamily="18" charset="0"/>
                      </a:rPr>
                      <m:t> </m:t>
                    </m:r>
                  </m:oMath>
                </a14:m>
                <a:r>
                  <a:rPr lang="en-US" altLang="ko-KR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latin typeface="Cambria Math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8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800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sz="2800" b="0" i="0" smtClean="0">
                        <a:latin typeface="Cambria Math" pitchFamily="18" charset="0"/>
                      </a:rPr>
                      <m:t>.</m:t>
                    </m:r>
                    <m:r>
                      <a:rPr lang="ko-KR" altLang="en-US" sz="2800" i="1">
                        <a:latin typeface="Cambria Math" pitchFamily="18" charset="0"/>
                      </a:rPr>
                      <m:t>𝒳</m:t>
                    </m:r>
                  </m:oMath>
                </a14:m>
                <a:r>
                  <a:rPr lang="en-US" altLang="ko-KR" sz="2800" dirty="0" smtClean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800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8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80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28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800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28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800" i="1">
                                <a:latin typeface="Cambria Math" pitchFamily="18" charset="0"/>
                                <a:ea typeface="Cambria Math" pitchFamily="18" charset="0"/>
                              </a:rPr>
                              <m:t>𝑈</m:t>
                            </m:r>
                          </m:sup>
                        </m:sSup>
                      </m:e>
                      <m:sub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800" dirty="0">
                        <a:latin typeface="Cambria Math" pitchFamily="18" charset="0"/>
                        <a:ea typeface="Cambria Math" pitchFamily="18" charset="0"/>
                      </a:rPr>
                      <m:t>.</m:t>
                    </m:r>
                    <m:sSub>
                      <m:sSubPr>
                        <m:ctrlP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sz="28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ko-KR" sz="2800" dirty="0" smtClean="0"/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382" y="490218"/>
                <a:ext cx="8398149" cy="3776982"/>
              </a:xfrm>
              <a:blipFill rotWithShape="0">
                <a:blip r:embed="rId2"/>
                <a:stretch>
                  <a:fillRect t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4" name="Arc 43"/>
          <p:cNvSpPr/>
          <p:nvPr/>
        </p:nvSpPr>
        <p:spPr>
          <a:xfrm rot="4992524">
            <a:off x="6439178" y="4679214"/>
            <a:ext cx="643950" cy="337513"/>
          </a:xfrm>
          <a:prstGeom prst="arc">
            <a:avLst>
              <a:gd name="adj1" fmla="val 18960513"/>
              <a:gd name="adj2" fmla="val 202366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20" y="4128427"/>
            <a:ext cx="6221912" cy="21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ko-KR" alt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ko-KR" sz="28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sub>
                    </m:sSub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altLang="ko-KR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ko-KR" altLang="en-US" sz="2400" i="1">
                            <a:latin typeface="Cambria Math" pitchFamily="18" charset="0"/>
                          </a:rPr>
                          <m:t>𝒳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400" i="1">
                            <a:latin typeface="Cambria Math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b="0" i="1" smtClean="0">
                        <a:latin typeface="Cambria Math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latin typeface="Cambria Math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ko-KR" altLang="en-US" sz="2400" i="1">
                                    <a:latin typeface="Cambria Math" pitchFamily="18" charset="0"/>
                                  </a:rPr>
                                  <m:t>𝜃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ko-KR" altLang="en-US" sz="2400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 i="1">
                                <a:latin typeface="Cambria Math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i="1">
                                        <a:latin typeface="Cambria Math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itchFamily="18" charset="0"/>
                                        <a:ea typeface="Cambria Math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ko-KR" altLang="en-US" sz="2400" i="1">
                                    <a:latin typeface="Cambria Math" pitchFamily="18" charset="0"/>
                                  </a:rPr>
                                  <m:t>𝒳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ko-KR" sz="2400">
                            <a:latin typeface="Cambria Math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2400" b="0" i="1" smtClean="0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 i="1">
                                <a:latin typeface="Cambria Math" pitchFamily="18" charset="0"/>
                              </a:rPr>
                              <m:t>𝒳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altLang="ko-KR" sz="2400" i="1">
                            <a:latin typeface="Cambria Math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i="1" smtClean="0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400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400" i="1" smtClean="0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400">
                        <a:latin typeface="Cambria Math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ko-KR" altLang="en-US" sz="2400" i="1">
                        <a:latin typeface="Cambria Math" pitchFamily="18" charset="0"/>
                      </a:rPr>
                      <m:t>𝒳</m:t>
                    </m:r>
                  </m:oMath>
                </a14:m>
                <a:endParaRPr lang="ko-KR" alt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600" dirty="0" smtClean="0"/>
              <a:t>Strain</a:t>
            </a:r>
            <a:endParaRPr lang="ko-KR" altLang="en-US" sz="36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2971111" y="3803845"/>
            <a:ext cx="4937557" cy="2825989"/>
            <a:chOff x="2971111" y="3803845"/>
            <a:chExt cx="4937557" cy="2825989"/>
          </a:xfrm>
        </p:grpSpPr>
        <p:grpSp>
          <p:nvGrpSpPr>
            <p:cNvPr id="32" name="Group 31"/>
            <p:cNvGrpSpPr/>
            <p:nvPr/>
          </p:nvGrpSpPr>
          <p:grpSpPr>
            <a:xfrm>
              <a:off x="5181600" y="3803845"/>
              <a:ext cx="2727068" cy="2078105"/>
              <a:chOff x="4083046" y="4144800"/>
              <a:chExt cx="2727068" cy="20781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083046" y="4267200"/>
                <a:ext cx="2393956" cy="1955705"/>
                <a:chOff x="4083046" y="4267200"/>
                <a:chExt cx="2393956" cy="1955705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4724400" y="4800600"/>
                  <a:ext cx="0" cy="76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5715000" y="5029200"/>
                  <a:ext cx="0" cy="76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H="1" flipV="1">
                  <a:off x="4724400" y="5562600"/>
                  <a:ext cx="990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 flipV="1">
                  <a:off x="4724400" y="4800600"/>
                  <a:ext cx="990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943600" y="4826000"/>
                  <a:ext cx="0" cy="76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5715000" y="4826000"/>
                  <a:ext cx="228600" cy="203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5715000" y="5594445"/>
                  <a:ext cx="228600" cy="203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4952999" y="4590954"/>
                  <a:ext cx="990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4724399" y="4584508"/>
                  <a:ext cx="228600" cy="2286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 flipV="1">
                  <a:off x="4952998" y="4730750"/>
                  <a:ext cx="647702" cy="146145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276849" y="4267200"/>
                  <a:ext cx="0" cy="546005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4083046" y="5022851"/>
                  <a:ext cx="647702" cy="146145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 flipV="1">
                  <a:off x="5829300" y="5378735"/>
                  <a:ext cx="647702" cy="146145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264148" y="5676900"/>
                  <a:ext cx="0" cy="546005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6257142" y="5110437"/>
                    <a:ext cx="5529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Rectangl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7142" y="5110437"/>
                    <a:ext cx="552972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5276849" y="4144800"/>
                    <a:ext cx="5366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849" y="4144800"/>
                    <a:ext cx="5366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5491301" y="4608750"/>
                    <a:ext cx="5426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301" y="4608750"/>
                    <a:ext cx="54264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/>
            <p:cNvGrpSpPr/>
            <p:nvPr/>
          </p:nvGrpSpPr>
          <p:grpSpPr>
            <a:xfrm>
              <a:off x="2971111" y="4706053"/>
              <a:ext cx="2851842" cy="1923781"/>
              <a:chOff x="2971111" y="4706053"/>
              <a:chExt cx="2851842" cy="1923781"/>
            </a:xfrm>
          </p:grpSpPr>
          <p:cxnSp>
            <p:nvCxnSpPr>
              <p:cNvPr id="38" name="직선 연결선 23"/>
              <p:cNvCxnSpPr/>
              <p:nvPr/>
            </p:nvCxnSpPr>
            <p:spPr>
              <a:xfrm flipV="1">
                <a:off x="3941914" y="6254740"/>
                <a:ext cx="914355" cy="375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2971111" y="4706053"/>
                <a:ext cx="2851842" cy="1923780"/>
                <a:chOff x="2971111" y="4706053"/>
                <a:chExt cx="2851842" cy="1923780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971111" y="4706053"/>
                  <a:ext cx="1885158" cy="1923780"/>
                  <a:chOff x="2964086" y="4531747"/>
                  <a:chExt cx="1892183" cy="2098087"/>
                </a:xfrm>
              </p:grpSpPr>
              <p:cxnSp>
                <p:nvCxnSpPr>
                  <p:cNvPr id="33" name="직선 연결선 17"/>
                  <p:cNvCxnSpPr/>
                  <p:nvPr/>
                </p:nvCxnSpPr>
                <p:spPr>
                  <a:xfrm>
                    <a:off x="3061978" y="6221291"/>
                    <a:ext cx="879936" cy="40854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18"/>
                  <p:cNvCxnSpPr/>
                  <p:nvPr/>
                </p:nvCxnSpPr>
                <p:spPr>
                  <a:xfrm>
                    <a:off x="3905376" y="4531747"/>
                    <a:ext cx="950893" cy="43695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19"/>
                  <p:cNvCxnSpPr/>
                  <p:nvPr/>
                </p:nvCxnSpPr>
                <p:spPr>
                  <a:xfrm>
                    <a:off x="2964086" y="4893531"/>
                    <a:ext cx="969796" cy="45026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20"/>
                  <p:cNvCxnSpPr/>
                  <p:nvPr/>
                </p:nvCxnSpPr>
                <p:spPr>
                  <a:xfrm>
                    <a:off x="3933881" y="5343796"/>
                    <a:ext cx="8033" cy="12860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21"/>
                  <p:cNvCxnSpPr/>
                  <p:nvPr/>
                </p:nvCxnSpPr>
                <p:spPr>
                  <a:xfrm>
                    <a:off x="4856269" y="4968701"/>
                    <a:ext cx="0" cy="125205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23"/>
                  <p:cNvCxnSpPr/>
                  <p:nvPr/>
                </p:nvCxnSpPr>
                <p:spPr>
                  <a:xfrm flipV="1">
                    <a:off x="3934645" y="4968702"/>
                    <a:ext cx="914355" cy="3750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직선 연결선 20"/>
                <p:cNvCxnSpPr/>
                <p:nvPr/>
              </p:nvCxnSpPr>
              <p:spPr>
                <a:xfrm>
                  <a:off x="4110819" y="5582358"/>
                  <a:ext cx="3981" cy="79713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20"/>
                <p:cNvCxnSpPr/>
                <p:nvPr/>
              </p:nvCxnSpPr>
              <p:spPr>
                <a:xfrm>
                  <a:off x="4724400" y="5355090"/>
                  <a:ext cx="0" cy="7749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23"/>
                <p:cNvCxnSpPr/>
                <p:nvPr/>
              </p:nvCxnSpPr>
              <p:spPr>
                <a:xfrm flipV="1">
                  <a:off x="4110819" y="5358596"/>
                  <a:ext cx="612782" cy="2237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23"/>
                <p:cNvCxnSpPr/>
                <p:nvPr/>
              </p:nvCxnSpPr>
              <p:spPr>
                <a:xfrm flipV="1">
                  <a:off x="4110819" y="6130032"/>
                  <a:ext cx="613581" cy="2541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20"/>
                <p:cNvCxnSpPr/>
                <p:nvPr/>
              </p:nvCxnSpPr>
              <p:spPr>
                <a:xfrm>
                  <a:off x="3581400" y="5582603"/>
                  <a:ext cx="0" cy="1599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20"/>
                <p:cNvCxnSpPr/>
                <p:nvPr/>
              </p:nvCxnSpPr>
              <p:spPr>
                <a:xfrm>
                  <a:off x="3352800" y="5483634"/>
                  <a:ext cx="0" cy="1599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19"/>
                <p:cNvCxnSpPr/>
                <p:nvPr/>
              </p:nvCxnSpPr>
              <p:spPr>
                <a:xfrm>
                  <a:off x="3360043" y="5487772"/>
                  <a:ext cx="221357" cy="945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19"/>
                <p:cNvCxnSpPr/>
                <p:nvPr/>
              </p:nvCxnSpPr>
              <p:spPr>
                <a:xfrm>
                  <a:off x="3356422" y="5649266"/>
                  <a:ext cx="221357" cy="945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3429000" y="5335945"/>
                  <a:ext cx="2393953" cy="3076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471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81329"/>
                <a:ext cx="5872543" cy="326760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𝑠𝑠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𝑧𝑠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𝑠𝑠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8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𝑧𝑠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81329"/>
                <a:ext cx="5872543" cy="326760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Stress</a:t>
            </a:r>
            <a:endParaRPr lang="ko-KR" alt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3892595" y="3581956"/>
            <a:ext cx="4604445" cy="2825988"/>
            <a:chOff x="2971111" y="3803845"/>
            <a:chExt cx="4604445" cy="2825988"/>
          </a:xfrm>
        </p:grpSpPr>
        <p:grpSp>
          <p:nvGrpSpPr>
            <p:cNvPr id="6" name="Group 5"/>
            <p:cNvGrpSpPr/>
            <p:nvPr/>
          </p:nvGrpSpPr>
          <p:grpSpPr>
            <a:xfrm>
              <a:off x="5181600" y="3803845"/>
              <a:ext cx="2393956" cy="2078105"/>
              <a:chOff x="4083046" y="4144800"/>
              <a:chExt cx="2393956" cy="207810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083046" y="4267200"/>
                <a:ext cx="2393956" cy="1955705"/>
                <a:chOff x="4083046" y="4267200"/>
                <a:chExt cx="2393956" cy="1955705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724400" y="4800600"/>
                  <a:ext cx="0" cy="76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715000" y="5029200"/>
                  <a:ext cx="0" cy="76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 flipV="1">
                  <a:off x="4724400" y="5562600"/>
                  <a:ext cx="990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 flipV="1">
                  <a:off x="4724400" y="4800600"/>
                  <a:ext cx="990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943600" y="4826000"/>
                  <a:ext cx="0" cy="762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5715000" y="4826000"/>
                  <a:ext cx="228600" cy="203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5715000" y="5594445"/>
                  <a:ext cx="228600" cy="203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4952999" y="4590954"/>
                  <a:ext cx="990600" cy="2286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>
                  <a:off x="4724399" y="4584508"/>
                  <a:ext cx="228600" cy="22869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4952998" y="4730750"/>
                  <a:ext cx="647702" cy="146145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5276849" y="4267200"/>
                  <a:ext cx="0" cy="546005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H="1" flipV="1">
                  <a:off x="4083046" y="5022851"/>
                  <a:ext cx="647702" cy="146145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H="1" flipV="1">
                  <a:off x="5829300" y="5378735"/>
                  <a:ext cx="647702" cy="146145"/>
                </a:xfrm>
                <a:prstGeom prst="line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5264148" y="5676900"/>
                  <a:ext cx="0" cy="546005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5276849" y="4144800"/>
                    <a:ext cx="553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849" y="4144800"/>
                    <a:ext cx="553805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5491301" y="4608750"/>
                    <a:ext cx="5487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301" y="4608750"/>
                    <a:ext cx="548740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2971111" y="4706053"/>
              <a:ext cx="2851842" cy="1923780"/>
              <a:chOff x="2971111" y="4706053"/>
              <a:chExt cx="2851842" cy="192378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971111" y="4706053"/>
                <a:ext cx="1885158" cy="1923780"/>
                <a:chOff x="2964086" y="4531747"/>
                <a:chExt cx="1892183" cy="2098087"/>
              </a:xfrm>
            </p:grpSpPr>
            <p:cxnSp>
              <p:nvCxnSpPr>
                <p:cNvPr id="36" name="직선 연결선 17"/>
                <p:cNvCxnSpPr/>
                <p:nvPr/>
              </p:nvCxnSpPr>
              <p:spPr>
                <a:xfrm>
                  <a:off x="3061978" y="6221291"/>
                  <a:ext cx="879936" cy="4085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18"/>
                <p:cNvCxnSpPr/>
                <p:nvPr/>
              </p:nvCxnSpPr>
              <p:spPr>
                <a:xfrm>
                  <a:off x="3905376" y="4531747"/>
                  <a:ext cx="950893" cy="4369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19"/>
                <p:cNvCxnSpPr/>
                <p:nvPr/>
              </p:nvCxnSpPr>
              <p:spPr>
                <a:xfrm>
                  <a:off x="2964086" y="4893531"/>
                  <a:ext cx="969796" cy="4502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20"/>
                <p:cNvCxnSpPr/>
                <p:nvPr/>
              </p:nvCxnSpPr>
              <p:spPr>
                <a:xfrm>
                  <a:off x="3933881" y="5343796"/>
                  <a:ext cx="8033" cy="12860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21"/>
                <p:cNvCxnSpPr/>
                <p:nvPr/>
              </p:nvCxnSpPr>
              <p:spPr>
                <a:xfrm>
                  <a:off x="4856269" y="4968701"/>
                  <a:ext cx="0" cy="12520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23"/>
                <p:cNvCxnSpPr/>
                <p:nvPr/>
              </p:nvCxnSpPr>
              <p:spPr>
                <a:xfrm flipV="1">
                  <a:off x="3934645" y="4968702"/>
                  <a:ext cx="914355" cy="3750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직선 연결선 20"/>
              <p:cNvCxnSpPr/>
              <p:nvPr/>
            </p:nvCxnSpPr>
            <p:spPr>
              <a:xfrm>
                <a:off x="4110819" y="5582358"/>
                <a:ext cx="3981" cy="7971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0"/>
              <p:cNvCxnSpPr/>
              <p:nvPr/>
            </p:nvCxnSpPr>
            <p:spPr>
              <a:xfrm>
                <a:off x="4724400" y="5355090"/>
                <a:ext cx="0" cy="7749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3"/>
              <p:cNvCxnSpPr/>
              <p:nvPr/>
            </p:nvCxnSpPr>
            <p:spPr>
              <a:xfrm flipV="1">
                <a:off x="4110819" y="5358596"/>
                <a:ext cx="612782" cy="2237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3"/>
              <p:cNvCxnSpPr/>
              <p:nvPr/>
            </p:nvCxnSpPr>
            <p:spPr>
              <a:xfrm flipV="1">
                <a:off x="4110819" y="6130032"/>
                <a:ext cx="613581" cy="2541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20"/>
              <p:cNvCxnSpPr/>
              <p:nvPr/>
            </p:nvCxnSpPr>
            <p:spPr>
              <a:xfrm>
                <a:off x="3581400" y="5582603"/>
                <a:ext cx="0" cy="159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20"/>
              <p:cNvCxnSpPr/>
              <p:nvPr/>
            </p:nvCxnSpPr>
            <p:spPr>
              <a:xfrm>
                <a:off x="3352800" y="5483634"/>
                <a:ext cx="0" cy="1599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19"/>
              <p:cNvCxnSpPr/>
              <p:nvPr/>
            </p:nvCxnSpPr>
            <p:spPr>
              <a:xfrm>
                <a:off x="3360043" y="5487772"/>
                <a:ext cx="221357" cy="945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19"/>
              <p:cNvCxnSpPr/>
              <p:nvPr/>
            </p:nvCxnSpPr>
            <p:spPr>
              <a:xfrm>
                <a:off x="3356422" y="5649266"/>
                <a:ext cx="221357" cy="945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3429000" y="5335945"/>
                <a:ext cx="2393953" cy="3076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직선 연결선 23"/>
            <p:cNvCxnSpPr/>
            <p:nvPr/>
          </p:nvCxnSpPr>
          <p:spPr>
            <a:xfrm flipV="1">
              <a:off x="3945308" y="6254740"/>
              <a:ext cx="910961" cy="372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149733" y="4912365"/>
                <a:ext cx="5700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733" y="4912365"/>
                <a:ext cx="57009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25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0</TotalTime>
  <Words>136</Words>
  <Application>Microsoft Office PowerPoint</Application>
  <PresentationFormat>On-screen Show (4:3)</PresentationFormat>
  <Paragraphs>119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굴림</vt:lpstr>
      <vt:lpstr>맑은 고딕</vt:lpstr>
      <vt:lpstr>Arial</vt:lpstr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Concourse</vt:lpstr>
      <vt:lpstr>WEEK 4 Lab meeting</vt:lpstr>
      <vt:lpstr>Thin walled beam box element</vt:lpstr>
      <vt:lpstr>Displacements</vt:lpstr>
      <vt:lpstr>Rotation</vt:lpstr>
      <vt:lpstr>Warping</vt:lpstr>
      <vt:lpstr>Distorsion</vt:lpstr>
      <vt:lpstr>PowerPoint Presentation</vt:lpstr>
      <vt:lpstr>Strain</vt:lpstr>
      <vt:lpstr>Stress</vt:lpstr>
      <vt:lpstr>PowerPoint Presentation</vt:lpstr>
      <vt:lpstr>PowerPoint Presentation</vt:lpstr>
      <vt:lpstr>Stiffness matrix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2014-04-22T06:45:28Z</dcterms:created>
  <dcterms:modified xsi:type="dcterms:W3CDTF">2014-11-18T05:13:55Z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