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51"/>
  </p:notesMasterIdLst>
  <p:sldIdLst>
    <p:sldId id="256" r:id="rId3"/>
    <p:sldId id="316" r:id="rId4"/>
    <p:sldId id="317" r:id="rId5"/>
    <p:sldId id="320" r:id="rId6"/>
    <p:sldId id="322" r:id="rId7"/>
    <p:sldId id="321" r:id="rId8"/>
    <p:sldId id="323" r:id="rId9"/>
    <p:sldId id="376" r:id="rId10"/>
    <p:sldId id="324" r:id="rId11"/>
    <p:sldId id="325" r:id="rId12"/>
    <p:sldId id="326" r:id="rId13"/>
    <p:sldId id="373" r:id="rId14"/>
    <p:sldId id="374" r:id="rId15"/>
    <p:sldId id="327" r:id="rId16"/>
    <p:sldId id="328" r:id="rId17"/>
    <p:sldId id="318" r:id="rId18"/>
    <p:sldId id="375" r:id="rId19"/>
    <p:sldId id="329" r:id="rId20"/>
    <p:sldId id="330" r:id="rId21"/>
    <p:sldId id="343" r:id="rId22"/>
    <p:sldId id="344" r:id="rId23"/>
    <p:sldId id="345" r:id="rId24"/>
    <p:sldId id="346" r:id="rId25"/>
    <p:sldId id="347" r:id="rId26"/>
    <p:sldId id="348" r:id="rId27"/>
    <p:sldId id="349" r:id="rId28"/>
    <p:sldId id="357" r:id="rId29"/>
    <p:sldId id="358" r:id="rId30"/>
    <p:sldId id="359" r:id="rId31"/>
    <p:sldId id="360" r:id="rId32"/>
    <p:sldId id="361" r:id="rId33"/>
    <p:sldId id="362" r:id="rId34"/>
    <p:sldId id="350" r:id="rId35"/>
    <p:sldId id="351" r:id="rId36"/>
    <p:sldId id="352" r:id="rId37"/>
    <p:sldId id="355" r:id="rId38"/>
    <p:sldId id="353" r:id="rId39"/>
    <p:sldId id="354" r:id="rId40"/>
    <p:sldId id="363" r:id="rId41"/>
    <p:sldId id="364" r:id="rId42"/>
    <p:sldId id="365" r:id="rId43"/>
    <p:sldId id="366" r:id="rId44"/>
    <p:sldId id="367" r:id="rId45"/>
    <p:sldId id="368" r:id="rId46"/>
    <p:sldId id="369" r:id="rId47"/>
    <p:sldId id="370" r:id="rId48"/>
    <p:sldId id="372" r:id="rId49"/>
    <p:sldId id="371" r:id="rId5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2" qsCatId="simple" csTypeId="urn:microsoft.com/office/officeart/2005/8/colors/accent1_2#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2.1 </a:t>
            </a:r>
            <a:r>
              <a:rPr lang="zh-CN" altLang="en-US" sz="2135"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2.2 DLL</a:t>
            </a:r>
            <a:r>
              <a:rPr lang="zh-CN" altLang="en-US" sz="2135" b="1" dirty="0">
                <a:solidFill>
                  <a:srgbClr val="1C4885"/>
                </a:solidFill>
                <a:latin typeface="微软雅黑" panose="020B0503020204020204" pitchFamily="34" charset="-122"/>
                <a:ea typeface="微软雅黑" panose="020B0503020204020204" pitchFamily="34" charset="-122"/>
              </a:rPr>
              <a:t>地狱</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2.3 </a:t>
            </a:r>
            <a:r>
              <a:rPr lang="zh-CN" altLang="en-US" sz="2135" b="1" dirty="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2.4 </a:t>
            </a:r>
            <a:r>
              <a:rPr lang="zh-CN" altLang="en-US" sz="2135" b="1" dirty="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2.5 </a:t>
            </a:r>
            <a:r>
              <a:rPr lang="zh-CN" altLang="en-US" sz="2135" b="1" dirty="0">
                <a:solidFill>
                  <a:srgbClr val="1C4885"/>
                </a:solidFill>
                <a:latin typeface="微软雅黑" panose="020B0503020204020204" pitchFamily="34" charset="-122"/>
                <a:ea typeface="微软雅黑" panose="020B0503020204020204" pitchFamily="34" charset="-122"/>
              </a:rPr>
              <a:t>程序示例</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201</a:t>
            </a:r>
            <a:r>
              <a:rPr lang="en-US" altLang="zh-CN" sz="1335" dirty="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t>‹#›</a:t>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a:solidFill>
                    <a:srgbClr val="1C4885"/>
                  </a:solidFill>
                  <a:latin typeface="微软雅黑" panose="020B0503020204020204" pitchFamily="34" charset="-122"/>
                  <a:ea typeface="微软雅黑" panose="020B0503020204020204" pitchFamily="34" charset="-122"/>
                </a:rPr>
                <a:t>动态链接库</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a:solidFill>
                    <a:schemeClr val="bg1"/>
                  </a:solidFill>
                  <a:latin typeface="微软雅黑" panose="020B0503020204020204" pitchFamily="34" charset="-122"/>
                  <a:ea typeface="微软雅黑" panose="020B0503020204020204" pitchFamily="34" charset="-122"/>
                </a:rPr>
                <a:t>2</a:t>
              </a: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a:t>静态链接与动态链接二者优点及不足</a:t>
            </a:r>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2000" dirty="0"/>
              <a:t>(1)     代码装载速度快，执行速度略比动态链接库快； </a:t>
            </a:r>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endParaRPr lang="en-US" altLang="zh-CN" sz="2000" dirty="0"/>
          </a:p>
          <a:p>
            <a:pPr marL="0">
              <a:lnSpc>
                <a:spcPct val="150000"/>
              </a:lnSpc>
              <a:buNone/>
            </a:pPr>
            <a:r>
              <a:rPr lang="zh-CN" altLang="en-US" sz="2400" b="1" dirty="0"/>
              <a:t>  动态链接库的优点： </a:t>
            </a:r>
          </a:p>
          <a:p>
            <a:pPr marL="0">
              <a:lnSpc>
                <a:spcPct val="150000"/>
              </a:lnSpc>
              <a:buNone/>
            </a:pPr>
            <a:r>
              <a:rPr lang="zh-CN" altLang="en-US" sz="2000" dirty="0"/>
              <a:t>(1)     更加节省内存并减少页面交换； </a:t>
            </a:r>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t>(3)     不同编程语言编写的程序只要按照函数调用约定就可以调用同一个DLL函数。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a:t>示例：有效管理动态链接库是大型软件项目的工作目标之一</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a:t>基本原理</a:t>
            </a:r>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extLst>
                    <a:ext uri="{9D8B030D-6E8A-4147-A177-3AD203B41FA5}">
                      <a16:colId xmlns:a16="http://schemas.microsoft.com/office/drawing/2014/main" val="20000"/>
                    </a:ext>
                  </a:extLst>
                </a:gridCol>
                <a:gridCol w="5179030">
                  <a:extLst>
                    <a:ext uri="{9D8B030D-6E8A-4147-A177-3AD203B41FA5}">
                      <a16:colId xmlns:a16="http://schemas.microsoft.com/office/drawing/2014/main" val="20001"/>
                    </a:ext>
                  </a:extLst>
                </a:gridCol>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a:t>a.</a:t>
            </a:r>
            <a:r>
              <a:rPr lang="zh-CN" altLang="en-US" sz="4000" dirty="0"/>
              <a:t>传值</a:t>
            </a:r>
          </a:p>
          <a:p>
            <a:pPr eaLnBrk="1" hangingPunct="1"/>
            <a:r>
              <a:rPr lang="en-US" altLang="zh-CN" sz="4000" dirty="0" err="1"/>
              <a:t>b.ref</a:t>
            </a:r>
            <a:r>
              <a:rPr lang="en-US" altLang="zh-CN" sz="4000" dirty="0"/>
              <a:t> </a:t>
            </a:r>
          </a:p>
          <a:p>
            <a:pPr eaLnBrk="1" hangingPunct="1"/>
            <a:r>
              <a:rPr lang="en-US" altLang="zh-CN" sz="4000" dirty="0" err="1"/>
              <a:t>c.out</a:t>
            </a:r>
            <a:endParaRPr lang="en-US" altLang="zh-CN" sz="4000" dirty="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a:t>函数参数</a:t>
            </a:r>
            <a:r>
              <a:rPr lang="en-US" altLang="zh-CN" dirty="0"/>
              <a:t>out</a:t>
            </a:r>
            <a:r>
              <a:rPr lang="zh-CN" altLang="en-US" dirty="0"/>
              <a:t>方式</a:t>
            </a:r>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a:ln>
                <a:noFill/>
              </a:ln>
              <a:solidFill>
                <a:srgbClr val="002060"/>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a:t>托管与非托管</a:t>
            </a:r>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200"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200"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a:t>托管与非托管区别</a:t>
            </a:r>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a:t>调用托管的动态链接库</a:t>
            </a:r>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rPr>
              <a:t>使用</a:t>
            </a:r>
            <a:r>
              <a:rPr lang="en-US" altLang="zh-CN" sz="2800" dirty="0">
                <a:solidFill>
                  <a:srgbClr val="002060"/>
                </a:solidFill>
              </a:rPr>
              <a:t>C#</a:t>
            </a:r>
            <a:r>
              <a:rPr lang="zh-CN" altLang="en-US" sz="2800" dirty="0">
                <a:solidFill>
                  <a:srgbClr val="002060"/>
                </a:solidFill>
              </a:rPr>
              <a:t>创建类库</a:t>
            </a:r>
            <a:r>
              <a:rPr lang="en-US" altLang="zh-CN" sz="2800" dirty="0">
                <a:solidFill>
                  <a:srgbClr val="002060"/>
                </a:solidFill>
              </a:rPr>
              <a:t>(DLL)</a:t>
            </a:r>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a:t>调用托管的动态链接库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文件中的类方法和属性。</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a:t>反射</a:t>
            </a:r>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a:t>分别编译与链接</a:t>
            </a:r>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大多数高级语言都支持分别编译（</a:t>
            </a:r>
            <a:r>
              <a:rPr lang="en-US" altLang="zh-CN" sz="2400" dirty="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a:solidFill>
                  <a:srgbClr val="002060"/>
                </a:solidFill>
                <a:latin typeface="微软雅黑" panose="020B0503020204020204" pitchFamily="34" charset="-122"/>
                <a:ea typeface="微软雅黑" panose="020B0503020204020204" pitchFamily="34" charset="-122"/>
                <a:sym typeface="+mn-ea"/>
              </a:rPr>
              <a:t>）</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程序员可以显式地把程序划分为独立的模块或文件，然后由编译器（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）对每个独立部分分别进行编译</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编译后，由链接器（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）把独立编译单元链接（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）到一起</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链接方式有两种：静态链接、动态链接</a:t>
            </a:r>
          </a:p>
          <a:p>
            <a:pPr algn="just"/>
            <a:endParaRPr lang="zh-CN" altLang="zh-CN"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a:t>反射的用途</a:t>
            </a:r>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a:t>反射的用途</a:t>
            </a:r>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a:t>反射的用途</a:t>
            </a:r>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控制调用函数的名称版本</a:t>
            </a:r>
            <a:endParaRPr lang="en-US" altLang="zh-CN" sz="3100" dirty="0"/>
          </a:p>
          <a:p>
            <a:pPr lvl="1"/>
            <a:r>
              <a:rPr lang="en-US" altLang="zh-CN" sz="3100" dirty="0" err="1"/>
              <a:t>CallingConvention</a:t>
            </a:r>
            <a:r>
              <a:rPr lang="zh-CN" altLang="en-US" sz="3100" dirty="0"/>
              <a:t>指示向非托管实现传递方法参数</a:t>
            </a:r>
          </a:p>
          <a:p>
            <a:pPr marL="457200" lvl="1" indent="0">
              <a:buNone/>
            </a:pPr>
            <a:endParaRPr lang="zh-CN" altLang="en-US" sz="3100" dirty="0"/>
          </a:p>
          <a:p>
            <a:pPr eaLnBrk="1" hangingPunct="1"/>
            <a:endParaRPr lang="en-US" altLang="zh-C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lstStyle/>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使用</a:t>
            </a:r>
            <a:r>
              <a:rPr lang="en-US" altLang="zh-CN" sz="2800" dirty="0"/>
              <a:t>C++</a:t>
            </a:r>
            <a:r>
              <a:rPr lang="zh-CN" altLang="en-US" sz="2800" dirty="0"/>
              <a:t>创建类库</a:t>
            </a:r>
            <a:r>
              <a:rPr lang="en-US" altLang="zh-CN" sz="2800" dirty="0"/>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a:solidFill>
                  <a:srgbClr val="C00000"/>
                </a:solidFill>
              </a:rPr>
              <a:t>参考 </a:t>
            </a:r>
            <a:r>
              <a:rPr lang="en-US" altLang="zh-CN" dirty="0">
                <a:solidFill>
                  <a:srgbClr val="C00000"/>
                </a:solidFill>
              </a:rPr>
              <a:t>https://www.cnblogs.com/94cool/p/5772376.html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添加头文件</a:t>
            </a:r>
            <a:r>
              <a:rPr lang="en-US" altLang="zh-CN" sz="2800" dirty="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编译生成</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使用</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zh-CN" altLang="en-US" sz="2800" dirty="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a:solidFill>
                <a:srgbClr val="00206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项目中定义</a:t>
            </a:r>
            <a:r>
              <a:rPr lang="en-US" altLang="zh-CN" sz="2800" b="1" dirty="0" err="1">
                <a:solidFill>
                  <a:srgbClr val="002060"/>
                </a:solidFill>
                <a:latin typeface="微软雅黑" panose="020B0503020204020204" pitchFamily="34" charset="-122"/>
                <a:ea typeface="微软雅黑" panose="020B0503020204020204" pitchFamily="34" charset="-122"/>
              </a:rPr>
              <a:t>DllImport</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a:t>上机练习作业</a:t>
            </a:r>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lstStyle/>
          <a:p>
            <a:pPr algn="l"/>
            <a:r>
              <a:rPr lang="zh-CN" altLang="en-US" sz="1800">
                <a:solidFill>
                  <a:srgbClr val="FF0000"/>
                </a:solidFill>
                <a:latin typeface="微软雅黑" panose="020B0503020204020204" pitchFamily="34" charset="-122"/>
                <a:ea typeface="微软雅黑" panose="020B0503020204020204" pitchFamily="34" charset="-122"/>
              </a:rPr>
              <a:t>作业：生成导入库</a:t>
            </a:r>
            <a:r>
              <a:rPr lang="en-US" altLang="zh-CN" sz="1800">
                <a:solidFill>
                  <a:srgbClr val="FF0000"/>
                </a:solidFill>
                <a:latin typeface="微软雅黑" panose="020B0503020204020204" pitchFamily="34" charset="-122"/>
                <a:ea typeface="微软雅黑" panose="020B0503020204020204" pitchFamily="34" charset="-122"/>
              </a:rPr>
              <a:t>(import library)</a:t>
            </a:r>
            <a:r>
              <a:rPr lang="zh-CN" altLang="en-US" sz="1800">
                <a:solidFill>
                  <a:srgbClr val="FF0000"/>
                </a:solidFill>
                <a:latin typeface="微软雅黑" panose="020B0503020204020204" pitchFamily="34" charset="-122"/>
                <a:ea typeface="微软雅黑" panose="020B0503020204020204" pitchFamily="34" charset="-122"/>
              </a:rPr>
              <a:t>路径及名称在哪里设置？</a:t>
            </a:r>
          </a:p>
          <a:p>
            <a:pPr algn="l"/>
            <a:r>
              <a:rPr lang="zh-CN" altLang="en-US" sz="180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a:solidFill>
                  <a:srgbClr val="FF0000"/>
                </a:solidFill>
                <a:latin typeface="微软雅黑" panose="020B0503020204020204" pitchFamily="34" charset="-122"/>
                <a:ea typeface="微软雅黑" panose="020B0503020204020204" pitchFamily="34" charset="-122"/>
              </a:rPr>
              <a:t>github</a:t>
            </a:r>
            <a:r>
              <a:rPr lang="zh-CN" altLang="en-US" sz="1800">
                <a:solidFill>
                  <a:srgbClr val="FF0000"/>
                </a:solidFill>
                <a:latin typeface="微软雅黑" panose="020B0503020204020204" pitchFamily="34" charset="-122"/>
                <a:ea typeface="微软雅黑" panose="020B0503020204020204" pitchFamily="34" charset="-122"/>
              </a:rPr>
              <a:t>，邮件通知我</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12192000" cy="693737"/>
          </a:xfrm>
        </p:spPr>
        <p:txBody>
          <a:bodyPr>
            <a:normAutofit/>
          </a:bodyPr>
          <a:lstStyle/>
          <a:p>
            <a:pPr algn="ctr"/>
            <a:r>
              <a:rPr lang="zh-CN" altLang="en-US" dirty="0"/>
              <a:t>设置生成导入库的路径和名称</a:t>
            </a:r>
          </a:p>
        </p:txBody>
      </p:sp>
      <p:sp>
        <p:nvSpPr>
          <p:cNvPr id="2" name="内容占位符 1"/>
          <p:cNvSpPr>
            <a:spLocks noGrp="1"/>
          </p:cNvSpPr>
          <p:nvPr>
            <p:ph idx="4294967295"/>
          </p:nvPr>
        </p:nvSpPr>
        <p:spPr>
          <a:xfrm>
            <a:off x="0" y="1531116"/>
            <a:ext cx="12192000" cy="578620"/>
          </a:xfrm>
        </p:spPr>
        <p:txBody>
          <a:bodyPr>
            <a:noAutofit/>
          </a:bodyPr>
          <a:lstStyle/>
          <a:p>
            <a:pPr marL="0" indent="0" algn="ctr">
              <a:lnSpc>
                <a:spcPct val="150000"/>
              </a:lnSpc>
              <a:buNone/>
            </a:pPr>
            <a:r>
              <a:rPr lang="en-US" altLang="zh-CN" sz="2400" dirty="0"/>
              <a:t>Project -&gt; Properties -&gt; Linker -&gt; Advanced -&gt; </a:t>
            </a:r>
            <a:r>
              <a:rPr lang="en-US" altLang="zh-CN" sz="2400"/>
              <a:t>Import Library</a:t>
            </a:r>
            <a:endParaRPr lang="zh-CN" altLang="en-US" sz="2400" dirty="0"/>
          </a:p>
        </p:txBody>
      </p:sp>
      <p:pic>
        <p:nvPicPr>
          <p:cNvPr id="4" name="图片 3">
            <a:extLst>
              <a:ext uri="{FF2B5EF4-FFF2-40B4-BE49-F238E27FC236}">
                <a16:creationId xmlns:a16="http://schemas.microsoft.com/office/drawing/2014/main" id="{B7F8D8E2-A010-426E-9250-E886D8E1B63F}"/>
              </a:ext>
            </a:extLst>
          </p:cNvPr>
          <p:cNvPicPr>
            <a:picLocks noChangeAspect="1"/>
          </p:cNvPicPr>
          <p:nvPr/>
        </p:nvPicPr>
        <p:blipFill>
          <a:blip r:embed="rId2"/>
          <a:stretch>
            <a:fillRect/>
          </a:stretch>
        </p:blipFill>
        <p:spPr>
          <a:xfrm>
            <a:off x="2554021" y="2109736"/>
            <a:ext cx="7083958" cy="4702887"/>
          </a:xfrm>
          <a:prstGeom prst="rect">
            <a:avLst/>
          </a:prstGeom>
        </p:spPr>
      </p:pic>
    </p:spTree>
    <p:extLst>
      <p:ext uri="{BB962C8B-B14F-4D97-AF65-F5344CB8AC3E}">
        <p14:creationId xmlns:p14="http://schemas.microsoft.com/office/powerpoint/2010/main" val="44230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14</TotalTime>
  <Words>3044</Words>
  <Application>Microsoft Office PowerPoint</Application>
  <PresentationFormat>宽屏</PresentationFormat>
  <Paragraphs>412</Paragraphs>
  <Slides>48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48</vt:i4>
      </vt:variant>
    </vt:vector>
  </HeadingPairs>
  <TitlesOfParts>
    <vt:vector size="62" baseType="lpstr">
      <vt:lpstr>Arial Unicode MS</vt: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设置生成导入库的路径和名称</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杨 浩麟</cp:lastModifiedBy>
  <cp:revision>263</cp:revision>
  <dcterms:created xsi:type="dcterms:W3CDTF">2014-12-05T07:09:00Z</dcterms:created>
  <dcterms:modified xsi:type="dcterms:W3CDTF">2018-09-21T16:18:28Z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