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7"/>
  </p:handoutMasterIdLst>
  <p:sldIdLst>
    <p:sldId id="337" r:id="rId4"/>
    <p:sldId id="325" r:id="rId5"/>
    <p:sldId id="353" r:id="rId6"/>
    <p:sldId id="364" r:id="rId8"/>
    <p:sldId id="375" r:id="rId9"/>
    <p:sldId id="368" r:id="rId10"/>
    <p:sldId id="377" r:id="rId11"/>
    <p:sldId id="379" r:id="rId12"/>
    <p:sldId id="380" r:id="rId13"/>
    <p:sldId id="381" r:id="rId14"/>
    <p:sldId id="382" r:id="rId15"/>
    <p:sldId id="313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FF8000"/>
    <a:srgbClr val="404040"/>
    <a:srgbClr val="004FFF"/>
    <a:srgbClr val="FF8A00"/>
    <a:srgbClr val="F0F0F0"/>
    <a:srgbClr val="F9FBFA"/>
    <a:srgbClr val="CDCDC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 autoAdjust="0"/>
    <p:restoredTop sz="94660"/>
  </p:normalViewPr>
  <p:slideViewPr>
    <p:cSldViewPr snapToGrid="0">
      <p:cViewPr>
        <p:scale>
          <a:sx n="50" d="100"/>
          <a:sy n="50" d="100"/>
        </p:scale>
        <p:origin x="118" y="1070"/>
      </p:cViewPr>
      <p:guideLst>
        <p:guide orient="horz" pos="220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997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45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C9C9-E07D-4336-B6F7-C850F323C4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FF9-11EC-4D18-92E0-BAF448AA91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FD6F-9356-417D-A612-BF43E4CB5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94328-A14A-4129-81CD-C4DA292189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547F-90D5-4940-BADA-2690BCE8E5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0.xml"/><Relationship Id="rId15" Type="http://schemas.openxmlformats.org/officeDocument/2006/relationships/image" Target="../media/image1.png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1153767"/>
          </a:xfrm>
          <a:prstGeom prst="rect">
            <a:avLst/>
          </a:prstGeom>
        </p:spPr>
      </p:pic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2" Type="http://schemas.openxmlformats.org/officeDocument/2006/relationships/slideLayout" Target="../slideLayouts/slideLayout1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tags" Target="../tags/tag123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18565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421" y="2588170"/>
            <a:ext cx="60768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试用期转正述职报告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3949" y="3244334"/>
            <a:ext cx="55543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 IT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信息化部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测试工程师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杨杭军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endParaRPr lang="en-US" altLang="zh-CN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 txBox="1"/>
          <p:nvPr/>
        </p:nvSpPr>
        <p:spPr>
          <a:xfrm>
            <a:off x="4975860" y="2609215"/>
            <a:ext cx="7103745" cy="2450465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、善于发现问题，能够站在用户的角度提出问题，收集日常遇到问题的或是通过测试出的典型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，并进行归档整理、备查复盘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dirty="0">
                <a:sym typeface="+mn-ea"/>
              </a:rPr>
              <a:t>负责</a:t>
            </a:r>
            <a:r>
              <a:rPr lang="zh-CN" sz="1300" dirty="0">
                <a:sym typeface="+mn-ea"/>
              </a:rPr>
              <a:t>自建</a:t>
            </a:r>
            <a:r>
              <a:rPr lang="en-US" altLang="zh-CN" sz="1300" dirty="0">
                <a:sym typeface="+mn-ea"/>
              </a:rPr>
              <a:t>CRM</a:t>
            </a:r>
            <a:r>
              <a:rPr lang="zh-CN" altLang="en-US" sz="1300" dirty="0">
                <a:sym typeface="+mn-ea"/>
              </a:rPr>
              <a:t>系统</a:t>
            </a:r>
            <a:r>
              <a:rPr sz="1300" dirty="0">
                <a:sym typeface="+mn-ea"/>
              </a:rPr>
              <a:t>的</a:t>
            </a:r>
            <a:r>
              <a:rPr lang="zh-CN" sz="1300" dirty="0">
                <a:sym typeface="+mn-ea"/>
              </a:rPr>
              <a:t>迭代</a:t>
            </a:r>
            <a:r>
              <a:rPr sz="1300" dirty="0">
                <a:sym typeface="+mn-ea"/>
              </a:rPr>
              <a:t>质量保障工作</a:t>
            </a:r>
            <a:r>
              <a:rPr lang="zh-CN" sz="1300" dirty="0">
                <a:sym typeface="+mn-ea"/>
              </a:rPr>
              <a:t>，</a:t>
            </a:r>
            <a:r>
              <a:rPr sz="1300" dirty="0">
                <a:sym typeface="+mn-ea"/>
              </a:rPr>
              <a:t>在测试过程中，根据实际情况不断改进测试过程，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把控项目质量和进度，</a:t>
            </a:r>
            <a:r>
              <a:rPr sz="1300" dirty="0">
                <a:sym typeface="+mn-ea"/>
              </a:rPr>
              <a:t>提高测试</a:t>
            </a:r>
            <a:r>
              <a:rPr lang="zh-CN" sz="1300" dirty="0">
                <a:sym typeface="+mn-ea"/>
              </a:rPr>
              <a:t>效率</a:t>
            </a:r>
            <a:endParaRPr lang="zh-CN" sz="13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sz="13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、全面了解报销系统的核心业务，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月底完成系统用例的编写，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月份完成部分模块的测试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工作目标与计划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12900"/>
            <a:ext cx="3302635" cy="129540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no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工作目标与计划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 txBox="1"/>
          <p:nvPr/>
        </p:nvSpPr>
        <p:spPr>
          <a:xfrm>
            <a:off x="4975860" y="2609215"/>
            <a:ext cx="7103745" cy="2450465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、提升自己的用例设计能力，基于业务能设计出具有指导性、可读性强、易扩展的测试用例，将公共组件功能或测试点抽离成公共用例，提高测试用例的执行效率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、深入需求，深入设计，了解业务底层逻辑和数据来源，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能通过接口、日志、数据库对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进行独立排查，能定位问题并给出优化建议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sz="13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、提升自己的代码能力和技术钻研能力，熟悉Git、Maven、Jenkins等工具进行版本控制及持续集成构建，通过自动化测试脚本来缩短回归测试的时间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个人发展计划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12900"/>
            <a:ext cx="3302635" cy="129540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no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个人发展计划</a:t>
            </a:r>
            <a:b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15185" y="1444625"/>
            <a:ext cx="9358630" cy="3968115"/>
            <a:chOff x="3331" y="2275"/>
            <a:chExt cx="14738" cy="6249"/>
          </a:xfrm>
        </p:grpSpPr>
        <p:sp>
          <p:nvSpPr>
            <p:cNvPr id="6" name="Object 202"/>
            <p:cNvSpPr txBox="1"/>
            <p:nvPr>
              <p:custDataLst>
                <p:tags r:id="rId2"/>
              </p:custDataLst>
            </p:nvPr>
          </p:nvSpPr>
          <p:spPr>
            <a:xfrm>
              <a:off x="3331" y="2275"/>
              <a:ext cx="5556" cy="1191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rmAutofit lnSpcReduction="10000"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4400" b="0" i="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CONTENTS</a:t>
              </a:r>
              <a:endParaRPr lang="zh-CN" sz="4400" b="0" i="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7" name="Object 203"/>
            <p:cNvSpPr txBox="1"/>
            <p:nvPr>
              <p:custDataLst>
                <p:tags r:id="rId3"/>
              </p:custDataLst>
            </p:nvPr>
          </p:nvSpPr>
          <p:spPr>
            <a:xfrm>
              <a:off x="3331" y="3500"/>
              <a:ext cx="1675" cy="97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10000"/>
            </a:bodyPr>
            <a:lstStyle/>
            <a:p>
              <a:pPr algn="l">
                <a:lnSpc>
                  <a:spcPct val="114000"/>
                </a:lnSpc>
              </a:pPr>
              <a:r>
                <a:rPr lang="zh-CN" sz="3600" b="0" i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sz="3600" b="0" i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6" name="Object 206"/>
            <p:cNvSpPr txBox="1"/>
            <p:nvPr>
              <p:custDataLst>
                <p:tags r:id="rId4"/>
              </p:custDataLst>
            </p:nvPr>
          </p:nvSpPr>
          <p:spPr>
            <a:xfrm>
              <a:off x="7069" y="4387"/>
              <a:ext cx="737" cy="14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100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sz="5400" b="0" i="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1</a:t>
              </a:r>
              <a:endParaRPr lang="zh-CN" altLang="en-US" sz="5400" b="0" i="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08" name="Object 208"/>
            <p:cNvSpPr txBox="1"/>
            <p:nvPr>
              <p:custDataLst>
                <p:tags r:id="rId5"/>
              </p:custDataLst>
            </p:nvPr>
          </p:nvSpPr>
          <p:spPr>
            <a:xfrm>
              <a:off x="8210" y="4821"/>
              <a:ext cx="2098" cy="39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rmAutofit/>
            </a:bodyPr>
            <a:lstStyle>
              <a:defPPr>
                <a:defRPr lang="zh-CN"/>
              </a:defPPr>
              <a:lvl1pPr>
                <a:lnSpc>
                  <a:spcPct val="94000"/>
                </a:lnSpc>
                <a:defRPr sz="1400" b="0" i="0">
                  <a:latin typeface="汉仪旗黑-40S" panose="00020600040101010101" charset="-122"/>
                  <a:ea typeface="汉仪旗黑-40S" panose="00020600040101010101" charset="-122"/>
                </a:defRPr>
              </a:lvl1pPr>
            </a:lstStyle>
            <a:p>
              <a:r>
                <a:rPr lang="en-US" altLang="zh-CN" sz="120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ONE</a:t>
              </a:r>
              <a:endParaRPr lang="en-US" altLang="zh-CN" sz="120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09" name="Object 209"/>
            <p:cNvSpPr txBox="1"/>
            <p:nvPr>
              <p:custDataLst>
                <p:tags r:id="rId6"/>
              </p:custDataLst>
            </p:nvPr>
          </p:nvSpPr>
          <p:spPr>
            <a:xfrm>
              <a:off x="8192" y="5262"/>
              <a:ext cx="3155" cy="51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fontScale="90000"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2000" b="0" i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岗位职责与认知</a:t>
              </a:r>
              <a:endParaRPr lang="zh-CN" altLang="en-US" sz="2000" b="0" i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1"/>
            <p:cNvSpPr/>
            <p:nvPr>
              <p:custDataLst>
                <p:tags r:id="rId7"/>
              </p:custDataLst>
            </p:nvPr>
          </p:nvSpPr>
          <p:spPr>
            <a:xfrm>
              <a:off x="7786" y="4957"/>
              <a:ext cx="262" cy="884"/>
            </a:xfrm>
            <a:custGeom>
              <a:avLst/>
              <a:gdLst>
                <a:gd name="connsiteX0" fmla="*/ 149082 w 166466"/>
                <a:gd name="connsiteY0" fmla="*/ 0 h 561032"/>
                <a:gd name="connsiteX1" fmla="*/ 166466 w 166466"/>
                <a:gd name="connsiteY1" fmla="*/ 4659 h 561032"/>
                <a:gd name="connsiteX2" fmla="*/ 17388 w 166466"/>
                <a:gd name="connsiteY2" fmla="*/ 561032 h 561032"/>
                <a:gd name="connsiteX3" fmla="*/ 0 w 166466"/>
                <a:gd name="connsiteY3" fmla="*/ 556373 h 56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66" h="561032">
                  <a:moveTo>
                    <a:pt x="149082" y="0"/>
                  </a:moveTo>
                  <a:lnTo>
                    <a:pt x="166466" y="4659"/>
                  </a:lnTo>
                  <a:lnTo>
                    <a:pt x="17388" y="561032"/>
                  </a:lnTo>
                  <a:lnTo>
                    <a:pt x="0" y="556373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010" name="Object 2010"/>
            <p:cNvSpPr txBox="1"/>
            <p:nvPr>
              <p:custDataLst>
                <p:tags r:id="rId8"/>
              </p:custDataLst>
            </p:nvPr>
          </p:nvSpPr>
          <p:spPr>
            <a:xfrm>
              <a:off x="12607" y="4387"/>
              <a:ext cx="737" cy="14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100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sz="5400" b="0" i="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2</a:t>
              </a:r>
              <a:endParaRPr lang="zh-CN" altLang="en-US" sz="5400" b="0" i="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11" name="Object 209"/>
            <p:cNvSpPr txBox="1"/>
            <p:nvPr>
              <p:custDataLst>
                <p:tags r:id="rId9"/>
              </p:custDataLst>
            </p:nvPr>
          </p:nvSpPr>
          <p:spPr>
            <a:xfrm>
              <a:off x="13729" y="5264"/>
              <a:ext cx="4340" cy="88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试用期工作完成情况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与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总结</a:t>
              </a:r>
              <a:endParaRPr lang="zh-CN" altLang="en-US" b="0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8" name="Object 208"/>
            <p:cNvSpPr txBox="1"/>
            <p:nvPr>
              <p:custDataLst>
                <p:tags r:id="rId10"/>
              </p:custDataLst>
            </p:nvPr>
          </p:nvSpPr>
          <p:spPr>
            <a:xfrm>
              <a:off x="13769" y="4821"/>
              <a:ext cx="2098" cy="39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rmAutofit/>
            </a:bodyPr>
            <a:lstStyle>
              <a:defPPr>
                <a:defRPr lang="zh-CN"/>
              </a:defPPr>
              <a:lvl1pPr>
                <a:lnSpc>
                  <a:spcPct val="94000"/>
                </a:lnSpc>
                <a:defRPr sz="1400" b="0" i="0">
                  <a:latin typeface="汉仪旗黑-40S" panose="00020600040101010101" charset="-122"/>
                  <a:ea typeface="汉仪旗黑-40S" panose="00020600040101010101" charset="-122"/>
                </a:defRPr>
              </a:lvl1pPr>
            </a:lstStyle>
            <a:p>
              <a:r>
                <a:rPr lang="en-US" altLang="zh-CN" sz="120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  <a:sym typeface="+mn-ea"/>
                </a:rPr>
                <a:t>TWO</a:t>
              </a:r>
              <a:endParaRPr lang="en-US" altLang="zh-CN" sz="120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  <a:sym typeface="+mn-ea"/>
              </a:endParaRPr>
            </a:p>
          </p:txBody>
        </p:sp>
        <p:sp>
          <p:nvSpPr>
            <p:cNvPr id="22" name="Rectangle 1"/>
            <p:cNvSpPr/>
            <p:nvPr>
              <p:custDataLst>
                <p:tags r:id="rId11"/>
              </p:custDataLst>
            </p:nvPr>
          </p:nvSpPr>
          <p:spPr>
            <a:xfrm>
              <a:off x="13331" y="4957"/>
              <a:ext cx="262" cy="884"/>
            </a:xfrm>
            <a:custGeom>
              <a:avLst/>
              <a:gdLst>
                <a:gd name="connsiteX0" fmla="*/ 149082 w 166466"/>
                <a:gd name="connsiteY0" fmla="*/ 0 h 561032"/>
                <a:gd name="connsiteX1" fmla="*/ 166466 w 166466"/>
                <a:gd name="connsiteY1" fmla="*/ 4659 h 561032"/>
                <a:gd name="connsiteX2" fmla="*/ 17388 w 166466"/>
                <a:gd name="connsiteY2" fmla="*/ 561032 h 561032"/>
                <a:gd name="connsiteX3" fmla="*/ 0 w 166466"/>
                <a:gd name="connsiteY3" fmla="*/ 556373 h 56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66" h="561032">
                  <a:moveTo>
                    <a:pt x="149082" y="0"/>
                  </a:moveTo>
                  <a:lnTo>
                    <a:pt x="166466" y="4659"/>
                  </a:lnTo>
                  <a:lnTo>
                    <a:pt x="17388" y="561032"/>
                  </a:lnTo>
                  <a:lnTo>
                    <a:pt x="0" y="556373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014" name="Object 2014"/>
            <p:cNvSpPr txBox="1"/>
            <p:nvPr>
              <p:custDataLst>
                <p:tags r:id="rId12"/>
              </p:custDataLst>
            </p:nvPr>
          </p:nvSpPr>
          <p:spPr>
            <a:xfrm>
              <a:off x="7050" y="7050"/>
              <a:ext cx="737" cy="14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100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sz="5400" b="0" i="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3</a:t>
              </a:r>
              <a:endParaRPr lang="zh-CN" altLang="en-US" sz="5400" b="0" i="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32" name="Object 209"/>
            <p:cNvSpPr txBox="1"/>
            <p:nvPr>
              <p:custDataLst>
                <p:tags r:id="rId13"/>
              </p:custDataLst>
            </p:nvPr>
          </p:nvSpPr>
          <p:spPr>
            <a:xfrm>
              <a:off x="8181" y="7927"/>
              <a:ext cx="2787" cy="51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b="0" i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工作目标与计划</a:t>
              </a:r>
              <a:endParaRPr lang="zh-CN" altLang="en-US" b="0" i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Object 208"/>
            <p:cNvSpPr txBox="1"/>
            <p:nvPr>
              <p:custDataLst>
                <p:tags r:id="rId14"/>
              </p:custDataLst>
            </p:nvPr>
          </p:nvSpPr>
          <p:spPr>
            <a:xfrm>
              <a:off x="8229" y="7484"/>
              <a:ext cx="2098" cy="39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rmAutofit/>
            </a:bodyPr>
            <a:lstStyle>
              <a:defPPr>
                <a:defRPr lang="zh-CN"/>
              </a:defPPr>
              <a:lvl1pPr>
                <a:lnSpc>
                  <a:spcPct val="94000"/>
                </a:lnSpc>
                <a:defRPr sz="1400" b="0" i="0">
                  <a:latin typeface="汉仪旗黑-40S" panose="00020600040101010101" charset="-122"/>
                  <a:ea typeface="汉仪旗黑-40S" panose="00020600040101010101" charset="-122"/>
                </a:defRPr>
              </a:lvl1pPr>
            </a:lstStyle>
            <a:p>
              <a:r>
                <a:rPr lang="en-US" altLang="zh-CN" sz="120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THREE</a:t>
              </a:r>
              <a:endParaRPr lang="en-US" altLang="zh-CN" sz="120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3" name="Rectangle 1"/>
            <p:cNvSpPr/>
            <p:nvPr>
              <p:custDataLst>
                <p:tags r:id="rId15"/>
              </p:custDataLst>
            </p:nvPr>
          </p:nvSpPr>
          <p:spPr>
            <a:xfrm>
              <a:off x="7829" y="7620"/>
              <a:ext cx="262" cy="884"/>
            </a:xfrm>
            <a:custGeom>
              <a:avLst/>
              <a:gdLst>
                <a:gd name="connsiteX0" fmla="*/ 149082 w 166466"/>
                <a:gd name="connsiteY0" fmla="*/ 0 h 561032"/>
                <a:gd name="connsiteX1" fmla="*/ 166466 w 166466"/>
                <a:gd name="connsiteY1" fmla="*/ 4659 h 561032"/>
                <a:gd name="connsiteX2" fmla="*/ 17388 w 166466"/>
                <a:gd name="connsiteY2" fmla="*/ 561032 h 561032"/>
                <a:gd name="connsiteX3" fmla="*/ 0 w 166466"/>
                <a:gd name="connsiteY3" fmla="*/ 556373 h 56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66" h="561032">
                  <a:moveTo>
                    <a:pt x="149082" y="0"/>
                  </a:moveTo>
                  <a:lnTo>
                    <a:pt x="166466" y="4659"/>
                  </a:lnTo>
                  <a:lnTo>
                    <a:pt x="17388" y="561032"/>
                  </a:lnTo>
                  <a:lnTo>
                    <a:pt x="0" y="556373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018" name="Object 2018"/>
            <p:cNvSpPr txBox="1"/>
            <p:nvPr>
              <p:custDataLst>
                <p:tags r:id="rId16"/>
              </p:custDataLst>
            </p:nvPr>
          </p:nvSpPr>
          <p:spPr>
            <a:xfrm>
              <a:off x="12634" y="7050"/>
              <a:ext cx="737" cy="147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100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sz="5400" b="0" i="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4</a:t>
              </a:r>
              <a:endParaRPr lang="zh-CN" altLang="en-US" sz="5400" b="0" i="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37" name="Object 209"/>
            <p:cNvSpPr txBox="1"/>
            <p:nvPr>
              <p:custDataLst>
                <p:tags r:id="rId17"/>
              </p:custDataLst>
            </p:nvPr>
          </p:nvSpPr>
          <p:spPr>
            <a:xfrm>
              <a:off x="13744" y="7945"/>
              <a:ext cx="1644" cy="51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 lnSpcReduction="20000"/>
            </a:bodyPr>
            <a:lstStyle/>
            <a:p>
              <a:pPr algn="l">
                <a:lnSpc>
                  <a:spcPct val="114000"/>
                </a:lnSpc>
              </a:pPr>
              <a:endParaRPr lang="zh-CN" altLang="en-US" sz="2000" b="0" i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Object 208"/>
            <p:cNvSpPr txBox="1"/>
            <p:nvPr>
              <p:custDataLst>
                <p:tags r:id="rId18"/>
              </p:custDataLst>
            </p:nvPr>
          </p:nvSpPr>
          <p:spPr>
            <a:xfrm>
              <a:off x="13741" y="7411"/>
              <a:ext cx="2098" cy="39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rmAutofit/>
            </a:bodyPr>
            <a:lstStyle>
              <a:defPPr>
                <a:defRPr lang="zh-CN"/>
              </a:defPPr>
              <a:lvl1pPr>
                <a:lnSpc>
                  <a:spcPct val="94000"/>
                </a:lnSpc>
                <a:defRPr sz="1200" b="0" i="0">
                  <a:latin typeface="汉仪旗黑-40S" panose="00020600040101010101" charset="-122"/>
                  <a:ea typeface="汉仪旗黑-40S" panose="00020600040101010101" charset="-122"/>
                </a:defRPr>
              </a:lvl1pPr>
            </a:lstStyle>
            <a:p>
              <a:r>
                <a:rPr lang="en-US" altLang="zh-CN" sz="1400" dirty="0">
                  <a:solidFill>
                    <a:schemeClr val="dk1"/>
                  </a:solidFill>
                  <a:latin typeface="Arial" panose="020B0604020202020204" pitchFamily="34" charset="0"/>
                  <a:ea typeface="汉仪粗简黑简" charset="0"/>
                  <a:cs typeface="汉仪粗简黑简" charset="0"/>
                </a:rPr>
                <a:t>FOUR</a:t>
              </a:r>
              <a:endParaRPr lang="en-US" altLang="zh-CN" sz="1400" dirty="0">
                <a:solidFill>
                  <a:schemeClr val="dk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25" name="Rectangle 1"/>
            <p:cNvSpPr/>
            <p:nvPr>
              <p:custDataLst>
                <p:tags r:id="rId19"/>
              </p:custDataLst>
            </p:nvPr>
          </p:nvSpPr>
          <p:spPr>
            <a:xfrm>
              <a:off x="13351" y="7551"/>
              <a:ext cx="262" cy="884"/>
            </a:xfrm>
            <a:custGeom>
              <a:avLst/>
              <a:gdLst>
                <a:gd name="connsiteX0" fmla="*/ 149082 w 166466"/>
                <a:gd name="connsiteY0" fmla="*/ 0 h 561032"/>
                <a:gd name="connsiteX1" fmla="*/ 166466 w 166466"/>
                <a:gd name="connsiteY1" fmla="*/ 4659 h 561032"/>
                <a:gd name="connsiteX2" fmla="*/ 17388 w 166466"/>
                <a:gd name="connsiteY2" fmla="*/ 561032 h 561032"/>
                <a:gd name="connsiteX3" fmla="*/ 0 w 166466"/>
                <a:gd name="connsiteY3" fmla="*/ 556373 h 56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466" h="561032">
                  <a:moveTo>
                    <a:pt x="149082" y="0"/>
                  </a:moveTo>
                  <a:lnTo>
                    <a:pt x="166466" y="4659"/>
                  </a:lnTo>
                  <a:lnTo>
                    <a:pt x="17388" y="561032"/>
                  </a:lnTo>
                  <a:lnTo>
                    <a:pt x="0" y="556373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endParaRPr>
            </a:p>
          </p:txBody>
        </p:sp>
        <p:sp>
          <p:nvSpPr>
            <p:cNvPr id="8" name="Object 209"/>
            <p:cNvSpPr txBox="1"/>
            <p:nvPr>
              <p:custDataLst>
                <p:tags r:id="rId20"/>
              </p:custDataLst>
            </p:nvPr>
          </p:nvSpPr>
          <p:spPr>
            <a:xfrm>
              <a:off x="13729" y="7852"/>
              <a:ext cx="2786" cy="58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p>
              <a:pPr algn="l">
                <a:lnSpc>
                  <a:spcPct val="114000"/>
                </a:lnSpc>
              </a:pPr>
              <a:r>
                <a:rPr lang="zh-CN" altLang="en-US" b="0" i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个人发展计划</a:t>
              </a:r>
              <a:endParaRPr lang="zh-CN" altLang="en-US" b="0" i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object 84"/>
          <p:cNvGrpSpPr/>
          <p:nvPr/>
        </p:nvGrpSpPr>
        <p:grpSpPr>
          <a:xfrm>
            <a:off x="2585720" y="1459865"/>
            <a:ext cx="8710930" cy="4096385"/>
            <a:chOff x="3493465" y="1652904"/>
            <a:chExt cx="5999480" cy="2442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object 85"/>
            <p:cNvSpPr/>
            <p:nvPr/>
          </p:nvSpPr>
          <p:spPr>
            <a:xfrm>
              <a:off x="3493465" y="1652904"/>
              <a:ext cx="5999276" cy="244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493465" y="1652917"/>
              <a:ext cx="5999480" cy="2442845"/>
            </a:xfrm>
            <a:custGeom>
              <a:avLst/>
              <a:gdLst/>
              <a:ahLst/>
              <a:cxnLst/>
              <a:rect l="l" t="t" r="r" b="b"/>
              <a:pathLst>
                <a:path w="5999480" h="2442845">
                  <a:moveTo>
                    <a:pt x="5872264" y="0"/>
                  </a:moveTo>
                  <a:lnTo>
                    <a:pt x="127012" y="0"/>
                  </a:lnTo>
                  <a:lnTo>
                    <a:pt x="77693" y="10023"/>
                  </a:lnTo>
                  <a:lnTo>
                    <a:pt x="37307" y="37312"/>
                  </a:lnTo>
                  <a:lnTo>
                    <a:pt x="10021" y="77698"/>
                  </a:lnTo>
                  <a:lnTo>
                    <a:pt x="0" y="127012"/>
                  </a:lnTo>
                  <a:lnTo>
                    <a:pt x="0" y="2315400"/>
                  </a:lnTo>
                  <a:lnTo>
                    <a:pt x="10021" y="2364721"/>
                  </a:lnTo>
                  <a:lnTo>
                    <a:pt x="37307" y="2405111"/>
                  </a:lnTo>
                  <a:lnTo>
                    <a:pt x="77693" y="2432402"/>
                  </a:lnTo>
                  <a:lnTo>
                    <a:pt x="127012" y="2442425"/>
                  </a:lnTo>
                  <a:lnTo>
                    <a:pt x="5872264" y="2442425"/>
                  </a:lnTo>
                  <a:lnTo>
                    <a:pt x="5921583" y="2432402"/>
                  </a:lnTo>
                  <a:lnTo>
                    <a:pt x="5961968" y="2405111"/>
                  </a:lnTo>
                  <a:lnTo>
                    <a:pt x="5989255" y="2364721"/>
                  </a:lnTo>
                  <a:lnTo>
                    <a:pt x="5999276" y="2315400"/>
                  </a:lnTo>
                  <a:lnTo>
                    <a:pt x="5999276" y="127012"/>
                  </a:lnTo>
                  <a:lnTo>
                    <a:pt x="5989255" y="77698"/>
                  </a:lnTo>
                  <a:lnTo>
                    <a:pt x="5961968" y="37312"/>
                  </a:lnTo>
                  <a:lnTo>
                    <a:pt x="5921583" y="10023"/>
                  </a:lnTo>
                  <a:lnTo>
                    <a:pt x="5872264" y="0"/>
                  </a:lnTo>
                  <a:close/>
                </a:path>
              </a:pathLst>
            </a:custGeom>
            <a:solidFill>
              <a:srgbClr val="FFFFFF">
                <a:alpha val="86000"/>
              </a:srgbClr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975860" y="2543810"/>
            <a:ext cx="6036945" cy="1949450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根据项目的需求进行测试用例的设计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搭建测试环境，参与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项目测试方案、测试用例的设计和评审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执行测试用例，提交Bug并对其追踪管理，待开发修复后进行回归测试</a:t>
            </a:r>
            <a:r>
              <a:rPr 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对测试结果进行分析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4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及时反馈项目测试进度和问题，推动发布进度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5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对缺陷进行分析整理</a:t>
            </a:r>
            <a:r>
              <a:rPr 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，输出迭代测试报告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岗位职责与认知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65923"/>
            <a:ext cx="2606675" cy="45529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sp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测试工程师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object 84"/>
          <p:cNvGrpSpPr/>
          <p:nvPr/>
        </p:nvGrpSpPr>
        <p:grpSpPr>
          <a:xfrm>
            <a:off x="2585720" y="1459865"/>
            <a:ext cx="8710930" cy="4096385"/>
            <a:chOff x="3493465" y="1652904"/>
            <a:chExt cx="5999480" cy="2442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object 85"/>
            <p:cNvSpPr/>
            <p:nvPr/>
          </p:nvSpPr>
          <p:spPr>
            <a:xfrm>
              <a:off x="3493465" y="1652904"/>
              <a:ext cx="5999276" cy="244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493465" y="1652917"/>
              <a:ext cx="5999480" cy="2442845"/>
            </a:xfrm>
            <a:custGeom>
              <a:avLst/>
              <a:gdLst/>
              <a:ahLst/>
              <a:cxnLst/>
              <a:rect l="l" t="t" r="r" b="b"/>
              <a:pathLst>
                <a:path w="5999480" h="2442845">
                  <a:moveTo>
                    <a:pt x="5872264" y="0"/>
                  </a:moveTo>
                  <a:lnTo>
                    <a:pt x="127012" y="0"/>
                  </a:lnTo>
                  <a:lnTo>
                    <a:pt x="77693" y="10023"/>
                  </a:lnTo>
                  <a:lnTo>
                    <a:pt x="37307" y="37312"/>
                  </a:lnTo>
                  <a:lnTo>
                    <a:pt x="10021" y="77698"/>
                  </a:lnTo>
                  <a:lnTo>
                    <a:pt x="0" y="127012"/>
                  </a:lnTo>
                  <a:lnTo>
                    <a:pt x="0" y="2315400"/>
                  </a:lnTo>
                  <a:lnTo>
                    <a:pt x="10021" y="2364721"/>
                  </a:lnTo>
                  <a:lnTo>
                    <a:pt x="37307" y="2405111"/>
                  </a:lnTo>
                  <a:lnTo>
                    <a:pt x="77693" y="2432402"/>
                  </a:lnTo>
                  <a:lnTo>
                    <a:pt x="127012" y="2442425"/>
                  </a:lnTo>
                  <a:lnTo>
                    <a:pt x="5872264" y="2442425"/>
                  </a:lnTo>
                  <a:lnTo>
                    <a:pt x="5921583" y="2432402"/>
                  </a:lnTo>
                  <a:lnTo>
                    <a:pt x="5961968" y="2405111"/>
                  </a:lnTo>
                  <a:lnTo>
                    <a:pt x="5989255" y="2364721"/>
                  </a:lnTo>
                  <a:lnTo>
                    <a:pt x="5999276" y="2315400"/>
                  </a:lnTo>
                  <a:lnTo>
                    <a:pt x="5999276" y="127012"/>
                  </a:lnTo>
                  <a:lnTo>
                    <a:pt x="5989255" y="77698"/>
                  </a:lnTo>
                  <a:lnTo>
                    <a:pt x="5961968" y="37312"/>
                  </a:lnTo>
                  <a:lnTo>
                    <a:pt x="5921583" y="10023"/>
                  </a:lnTo>
                  <a:lnTo>
                    <a:pt x="5872264" y="0"/>
                  </a:lnTo>
                  <a:close/>
                </a:path>
              </a:pathLst>
            </a:custGeom>
            <a:solidFill>
              <a:srgbClr val="FFFFFF">
                <a:alpha val="86000"/>
              </a:srgbClr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975860" y="2543810"/>
            <a:ext cx="6177915" cy="1949450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、熟悉自建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系统功能，细化需求，使用思维导图完成测试场景功能点设计及测试用例的编写，记录、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执行、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验证，回归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直至通过，发布后回归迭代功能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、熟悉易快报系统功能，根据报销系统需求说明书和研发设计文档编写测试用例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  <a:sym typeface="+mn-ea"/>
              </a:rPr>
              <a:t>试用期工作完成情况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65923"/>
            <a:ext cx="2606675" cy="45529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sp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object 84"/>
          <p:cNvGrpSpPr/>
          <p:nvPr/>
        </p:nvGrpSpPr>
        <p:grpSpPr>
          <a:xfrm>
            <a:off x="2585720" y="1459865"/>
            <a:ext cx="8710930" cy="4096385"/>
            <a:chOff x="3493465" y="1652904"/>
            <a:chExt cx="5999480" cy="2442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object 85"/>
            <p:cNvSpPr/>
            <p:nvPr/>
          </p:nvSpPr>
          <p:spPr>
            <a:xfrm>
              <a:off x="3493465" y="1652904"/>
              <a:ext cx="5999276" cy="244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493465" y="1652917"/>
              <a:ext cx="5999480" cy="2442845"/>
            </a:xfrm>
            <a:custGeom>
              <a:avLst/>
              <a:gdLst/>
              <a:ahLst/>
              <a:cxnLst/>
              <a:rect l="l" t="t" r="r" b="b"/>
              <a:pathLst>
                <a:path w="5999480" h="2442845">
                  <a:moveTo>
                    <a:pt x="5872264" y="0"/>
                  </a:moveTo>
                  <a:lnTo>
                    <a:pt x="127012" y="0"/>
                  </a:lnTo>
                  <a:lnTo>
                    <a:pt x="77693" y="10023"/>
                  </a:lnTo>
                  <a:lnTo>
                    <a:pt x="37307" y="37312"/>
                  </a:lnTo>
                  <a:lnTo>
                    <a:pt x="10021" y="77698"/>
                  </a:lnTo>
                  <a:lnTo>
                    <a:pt x="0" y="127012"/>
                  </a:lnTo>
                  <a:lnTo>
                    <a:pt x="0" y="2315400"/>
                  </a:lnTo>
                  <a:lnTo>
                    <a:pt x="10021" y="2364721"/>
                  </a:lnTo>
                  <a:lnTo>
                    <a:pt x="37307" y="2405111"/>
                  </a:lnTo>
                  <a:lnTo>
                    <a:pt x="77693" y="2432402"/>
                  </a:lnTo>
                  <a:lnTo>
                    <a:pt x="127012" y="2442425"/>
                  </a:lnTo>
                  <a:lnTo>
                    <a:pt x="5872264" y="2442425"/>
                  </a:lnTo>
                  <a:lnTo>
                    <a:pt x="5921583" y="2432402"/>
                  </a:lnTo>
                  <a:lnTo>
                    <a:pt x="5961968" y="2405111"/>
                  </a:lnTo>
                  <a:lnTo>
                    <a:pt x="5989255" y="2364721"/>
                  </a:lnTo>
                  <a:lnTo>
                    <a:pt x="5999276" y="2315400"/>
                  </a:lnTo>
                  <a:lnTo>
                    <a:pt x="5999276" y="127012"/>
                  </a:lnTo>
                  <a:lnTo>
                    <a:pt x="5989255" y="77698"/>
                  </a:lnTo>
                  <a:lnTo>
                    <a:pt x="5961968" y="37312"/>
                  </a:lnTo>
                  <a:lnTo>
                    <a:pt x="5921583" y="10023"/>
                  </a:lnTo>
                  <a:lnTo>
                    <a:pt x="5872264" y="0"/>
                  </a:lnTo>
                  <a:close/>
                </a:path>
              </a:pathLst>
            </a:custGeom>
            <a:solidFill>
              <a:srgbClr val="FFFFFF">
                <a:alpha val="86000"/>
              </a:srgbClr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975860" y="2543810"/>
            <a:ext cx="6320155" cy="2545080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、细化自建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产品迭代需求，独立完成测试用例的编写，用例覆盖所有业务场景，共完成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个需求的测试任务，编写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111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条用例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、根据易快报已有功能，参照需求说明文档和设计文档，独立编写系统测试用例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产品测试覆盖所有用例，需求覆盖率（被验证到的需求数量/总的需求总数）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100%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，无漏测和明显异常数据，功能测试无重大或严重问题，线上缺陷逃逸率 （项目发布之后所发现的线上缺陷数 / 这个项目总缺陷）小于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5%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  <a:sym typeface="+mn-ea"/>
              </a:rPr>
              <a:t>试用期工作完成情况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65923"/>
            <a:ext cx="2606675" cy="45529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sp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交付质量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  <a:sym typeface="+mn-ea"/>
              </a:rPr>
              <a:t>试用期工作完成情况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937895" y="1481455"/>
            <a:ext cx="4763770" cy="29273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noAutofit/>
          </a:bodyPr>
          <a:lstStyle/>
          <a:p>
            <a:pPr marL="13335" algn="l">
              <a:spcBef>
                <a:spcPts val="125"/>
              </a:spcBef>
            </a:pPr>
            <a:b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测试需求、用例数、缺陷数</a:t>
            </a:r>
            <a:b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Snipaste_2022-12-19_21-42-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5685" y="2160905"/>
            <a:ext cx="8902700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object 84"/>
          <p:cNvGrpSpPr/>
          <p:nvPr/>
        </p:nvGrpSpPr>
        <p:grpSpPr>
          <a:xfrm>
            <a:off x="2585720" y="1459865"/>
            <a:ext cx="8710930" cy="4096385"/>
            <a:chOff x="3493465" y="1652904"/>
            <a:chExt cx="5999480" cy="2442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object 85"/>
            <p:cNvSpPr/>
            <p:nvPr/>
          </p:nvSpPr>
          <p:spPr>
            <a:xfrm>
              <a:off x="3493465" y="1652904"/>
              <a:ext cx="5999276" cy="244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493465" y="1652917"/>
              <a:ext cx="5999480" cy="2442845"/>
            </a:xfrm>
            <a:custGeom>
              <a:avLst/>
              <a:gdLst/>
              <a:ahLst/>
              <a:cxnLst/>
              <a:rect l="l" t="t" r="r" b="b"/>
              <a:pathLst>
                <a:path w="5999480" h="2442845">
                  <a:moveTo>
                    <a:pt x="5872264" y="0"/>
                  </a:moveTo>
                  <a:lnTo>
                    <a:pt x="127012" y="0"/>
                  </a:lnTo>
                  <a:lnTo>
                    <a:pt x="77693" y="10023"/>
                  </a:lnTo>
                  <a:lnTo>
                    <a:pt x="37307" y="37312"/>
                  </a:lnTo>
                  <a:lnTo>
                    <a:pt x="10021" y="77698"/>
                  </a:lnTo>
                  <a:lnTo>
                    <a:pt x="0" y="127012"/>
                  </a:lnTo>
                  <a:lnTo>
                    <a:pt x="0" y="2315400"/>
                  </a:lnTo>
                  <a:lnTo>
                    <a:pt x="10021" y="2364721"/>
                  </a:lnTo>
                  <a:lnTo>
                    <a:pt x="37307" y="2405111"/>
                  </a:lnTo>
                  <a:lnTo>
                    <a:pt x="77693" y="2432402"/>
                  </a:lnTo>
                  <a:lnTo>
                    <a:pt x="127012" y="2442425"/>
                  </a:lnTo>
                  <a:lnTo>
                    <a:pt x="5872264" y="2442425"/>
                  </a:lnTo>
                  <a:lnTo>
                    <a:pt x="5921583" y="2432402"/>
                  </a:lnTo>
                  <a:lnTo>
                    <a:pt x="5961968" y="2405111"/>
                  </a:lnTo>
                  <a:lnTo>
                    <a:pt x="5989255" y="2364721"/>
                  </a:lnTo>
                  <a:lnTo>
                    <a:pt x="5999276" y="2315400"/>
                  </a:lnTo>
                  <a:lnTo>
                    <a:pt x="5999276" y="127012"/>
                  </a:lnTo>
                  <a:lnTo>
                    <a:pt x="5989255" y="77698"/>
                  </a:lnTo>
                  <a:lnTo>
                    <a:pt x="5961968" y="37312"/>
                  </a:lnTo>
                  <a:lnTo>
                    <a:pt x="5921583" y="10023"/>
                  </a:lnTo>
                  <a:lnTo>
                    <a:pt x="5872264" y="0"/>
                  </a:lnTo>
                  <a:close/>
                </a:path>
              </a:pathLst>
            </a:custGeom>
            <a:solidFill>
              <a:srgbClr val="FFFFFF">
                <a:alpha val="86000"/>
              </a:srgbClr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823460" y="2446020"/>
            <a:ext cx="6320155" cy="2861945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、测试用例内容完整正确与需求目标一致，测试用例描述清晰，不存在二义性，内容包含预置条件、操作输入和预期输出结果，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评审通过率&gt;98%</a:t>
            </a:r>
            <a:r>
              <a:rPr 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无因用例错误返工现象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bug描述符合5C标准，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有效bug率&gt;98%，有效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跟踪直至在迭代内解决，暂不解决的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bug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指给产品，待产品排期解决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、测试报告中覆盖本次迭代测试目标、测试任务、缺陷基于不同维度的统计分析、测试结论，数据准确经得起重复验证，文档清晰，突显重点，措辞严谨，格式规范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  <a:sym typeface="+mn-ea"/>
              </a:rPr>
              <a:t>试用期工作完成情况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65923"/>
            <a:ext cx="6524625" cy="45529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sp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用例评审</a:t>
            </a:r>
            <a:r>
              <a:rPr lang="en-US" altLang="zh-CN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/bug</a:t>
            </a: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en-US" altLang="zh-CN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输出报告质量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object 84"/>
          <p:cNvGrpSpPr/>
          <p:nvPr/>
        </p:nvGrpSpPr>
        <p:grpSpPr>
          <a:xfrm>
            <a:off x="2585720" y="1459865"/>
            <a:ext cx="8710930" cy="4096385"/>
            <a:chOff x="3493465" y="1652904"/>
            <a:chExt cx="5999480" cy="24428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object 85"/>
            <p:cNvSpPr/>
            <p:nvPr/>
          </p:nvSpPr>
          <p:spPr>
            <a:xfrm>
              <a:off x="3493465" y="1652904"/>
              <a:ext cx="5999276" cy="244242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493465" y="1652917"/>
              <a:ext cx="5999480" cy="2442845"/>
            </a:xfrm>
            <a:custGeom>
              <a:avLst/>
              <a:gdLst/>
              <a:ahLst/>
              <a:cxnLst/>
              <a:rect l="l" t="t" r="r" b="b"/>
              <a:pathLst>
                <a:path w="5999480" h="2442845">
                  <a:moveTo>
                    <a:pt x="5872264" y="0"/>
                  </a:moveTo>
                  <a:lnTo>
                    <a:pt x="127012" y="0"/>
                  </a:lnTo>
                  <a:lnTo>
                    <a:pt x="77693" y="10023"/>
                  </a:lnTo>
                  <a:lnTo>
                    <a:pt x="37307" y="37312"/>
                  </a:lnTo>
                  <a:lnTo>
                    <a:pt x="10021" y="77698"/>
                  </a:lnTo>
                  <a:lnTo>
                    <a:pt x="0" y="127012"/>
                  </a:lnTo>
                  <a:lnTo>
                    <a:pt x="0" y="2315400"/>
                  </a:lnTo>
                  <a:lnTo>
                    <a:pt x="10021" y="2364721"/>
                  </a:lnTo>
                  <a:lnTo>
                    <a:pt x="37307" y="2405111"/>
                  </a:lnTo>
                  <a:lnTo>
                    <a:pt x="77693" y="2432402"/>
                  </a:lnTo>
                  <a:lnTo>
                    <a:pt x="127012" y="2442425"/>
                  </a:lnTo>
                  <a:lnTo>
                    <a:pt x="5872264" y="2442425"/>
                  </a:lnTo>
                  <a:lnTo>
                    <a:pt x="5921583" y="2432402"/>
                  </a:lnTo>
                  <a:lnTo>
                    <a:pt x="5961968" y="2405111"/>
                  </a:lnTo>
                  <a:lnTo>
                    <a:pt x="5989255" y="2364721"/>
                  </a:lnTo>
                  <a:lnTo>
                    <a:pt x="5999276" y="2315400"/>
                  </a:lnTo>
                  <a:lnTo>
                    <a:pt x="5999276" y="127012"/>
                  </a:lnTo>
                  <a:lnTo>
                    <a:pt x="5989255" y="77698"/>
                  </a:lnTo>
                  <a:lnTo>
                    <a:pt x="5961968" y="37312"/>
                  </a:lnTo>
                  <a:lnTo>
                    <a:pt x="5921583" y="10023"/>
                  </a:lnTo>
                  <a:lnTo>
                    <a:pt x="5872264" y="0"/>
                  </a:lnTo>
                  <a:close/>
                </a:path>
              </a:pathLst>
            </a:custGeom>
            <a:solidFill>
              <a:srgbClr val="FFFFFF">
                <a:alpha val="86000"/>
              </a:srgbClr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845050" y="2121535"/>
            <a:ext cx="6308725" cy="3554095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、具备测试前置的能力，深入分析产品需求，深入分析开发设计，根据自己的业务分析能力、逻辑思维能力提出合理性优化意见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、推动测试环境管理规范的落地，基于测试过程中测试环境数据变更带来的风险和问题，测试人员独立完成测试环境的部署，不允许开发人员更新测试环境的代码或数据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3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、完成团队开发测试规范的撰写，包括项目中的核心角色、产品需求到发布上线的部门流程规范、禅道使用的基本流程，协助推动落地，在日常工作中遵守该规范执行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4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、完成测试报告模板的优化，根据该模板已完成自建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CRM12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月迭代测试报告的输出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  <a:sym typeface="+mn-ea"/>
              </a:rPr>
              <a:t>试用期工作完成情况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545908"/>
            <a:ext cx="2606675" cy="455295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sp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闪光点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 txBox="1"/>
          <p:nvPr/>
        </p:nvSpPr>
        <p:spPr>
          <a:xfrm>
            <a:off x="4975860" y="2543810"/>
            <a:ext cx="6679565" cy="2450465"/>
          </a:xfrm>
          <a:prstGeom prst="rect">
            <a:avLst/>
          </a:prstGeom>
        </p:spPr>
        <p:txBody>
          <a:bodyPr vert="horz" wrap="square" lIns="0" tIns="13432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1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、对自建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系统和报销系统从架构设计到业务逻辑有了更清晰的认知，能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独自完成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自建</a:t>
            </a:r>
            <a:r>
              <a:rPr lang="en-US" alt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CRM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系统</a:t>
            </a: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的核心业务的测试方案的设计及测试用例的编写，有效展开测试工作，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把控项目质量和进度</a:t>
            </a:r>
            <a:r>
              <a:rPr 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 发现产品缺陷，协助产品经理改进产品功能，协助开发工程师定位问题</a:t>
            </a:r>
            <a:r>
              <a:rPr lang="zh-CN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，对测试</a:t>
            </a:r>
            <a:r>
              <a:rPr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结果进行分析</a:t>
            </a:r>
            <a:endParaRPr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2</a:t>
            </a:r>
            <a:r>
              <a:rPr lang="zh-CN" altLang="en-US" sz="1300" spc="16" dirty="0">
                <a:solidFill>
                  <a:srgbClr val="404040"/>
                </a:solidFill>
                <a:latin typeface="+mj-ea"/>
                <a:ea typeface="+mj-ea"/>
                <a:cs typeface="UKIJ CJK"/>
                <a:sym typeface="+mn-ea"/>
              </a:rPr>
              <a:t>、根据部门的测试开发流程规范，能更加清晰的明白迭代的需求任务和验收指标，有效保障产品整体研发质量</a:t>
            </a:r>
            <a:endParaRPr lang="zh-CN" altLang="en-US" sz="1300" spc="16" dirty="0">
              <a:solidFill>
                <a:srgbClr val="404040"/>
              </a:solidFill>
              <a:latin typeface="+mj-ea"/>
              <a:ea typeface="+mj-ea"/>
              <a:cs typeface="UKIJ CJK"/>
              <a:sym typeface="+mn-e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05460" y="1459865"/>
            <a:ext cx="4095750" cy="4096385"/>
            <a:chOff x="2038350" y="1447025"/>
            <a:chExt cx="2736850" cy="2736850"/>
          </a:xfrm>
        </p:grpSpPr>
        <p:sp>
          <p:nvSpPr>
            <p:cNvPr id="89" name="object 89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038350" y="1447025"/>
              <a:ext cx="2736850" cy="2736850"/>
            </a:xfrm>
            <a:custGeom>
              <a:avLst/>
              <a:gdLst/>
              <a:ahLst/>
              <a:cxnLst/>
              <a:rect l="l" t="t" r="r" b="b"/>
              <a:pathLst>
                <a:path w="2736850" h="2736850">
                  <a:moveTo>
                    <a:pt x="1368399" y="0"/>
                  </a:moveTo>
                  <a:lnTo>
                    <a:pt x="1320359" y="827"/>
                  </a:lnTo>
                  <a:lnTo>
                    <a:pt x="1272735" y="3291"/>
                  </a:lnTo>
                  <a:lnTo>
                    <a:pt x="1225554" y="7366"/>
                  </a:lnTo>
                  <a:lnTo>
                    <a:pt x="1178843" y="13023"/>
                  </a:lnTo>
                  <a:lnTo>
                    <a:pt x="1132629" y="20235"/>
                  </a:lnTo>
                  <a:lnTo>
                    <a:pt x="1086939" y="28976"/>
                  </a:lnTo>
                  <a:lnTo>
                    <a:pt x="1041801" y="39218"/>
                  </a:lnTo>
                  <a:lnTo>
                    <a:pt x="997242" y="50934"/>
                  </a:lnTo>
                  <a:lnTo>
                    <a:pt x="953288" y="64098"/>
                  </a:lnTo>
                  <a:lnTo>
                    <a:pt x="909967" y="78681"/>
                  </a:lnTo>
                  <a:lnTo>
                    <a:pt x="867306" y="94657"/>
                  </a:lnTo>
                  <a:lnTo>
                    <a:pt x="825332" y="111998"/>
                  </a:lnTo>
                  <a:lnTo>
                    <a:pt x="784072" y="130678"/>
                  </a:lnTo>
                  <a:lnTo>
                    <a:pt x="743554" y="150669"/>
                  </a:lnTo>
                  <a:lnTo>
                    <a:pt x="703804" y="171944"/>
                  </a:lnTo>
                  <a:lnTo>
                    <a:pt x="664850" y="194477"/>
                  </a:lnTo>
                  <a:lnTo>
                    <a:pt x="626719" y="218239"/>
                  </a:lnTo>
                  <a:lnTo>
                    <a:pt x="589438" y="243204"/>
                  </a:lnTo>
                  <a:lnTo>
                    <a:pt x="553034" y="269344"/>
                  </a:lnTo>
                  <a:lnTo>
                    <a:pt x="517534" y="296633"/>
                  </a:lnTo>
                  <a:lnTo>
                    <a:pt x="482966" y="325044"/>
                  </a:lnTo>
                  <a:lnTo>
                    <a:pt x="449356" y="354548"/>
                  </a:lnTo>
                  <a:lnTo>
                    <a:pt x="416731" y="385120"/>
                  </a:lnTo>
                  <a:lnTo>
                    <a:pt x="385120" y="416731"/>
                  </a:lnTo>
                  <a:lnTo>
                    <a:pt x="354548" y="449356"/>
                  </a:lnTo>
                  <a:lnTo>
                    <a:pt x="325044" y="482966"/>
                  </a:lnTo>
                  <a:lnTo>
                    <a:pt x="296633" y="517534"/>
                  </a:lnTo>
                  <a:lnTo>
                    <a:pt x="269344" y="553034"/>
                  </a:lnTo>
                  <a:lnTo>
                    <a:pt x="243204" y="589438"/>
                  </a:lnTo>
                  <a:lnTo>
                    <a:pt x="218239" y="626719"/>
                  </a:lnTo>
                  <a:lnTo>
                    <a:pt x="194477" y="664850"/>
                  </a:lnTo>
                  <a:lnTo>
                    <a:pt x="171944" y="703804"/>
                  </a:lnTo>
                  <a:lnTo>
                    <a:pt x="150669" y="743554"/>
                  </a:lnTo>
                  <a:lnTo>
                    <a:pt x="130678" y="784072"/>
                  </a:lnTo>
                  <a:lnTo>
                    <a:pt x="111998" y="825332"/>
                  </a:lnTo>
                  <a:lnTo>
                    <a:pt x="94657" y="867306"/>
                  </a:lnTo>
                  <a:lnTo>
                    <a:pt x="78681" y="909967"/>
                  </a:lnTo>
                  <a:lnTo>
                    <a:pt x="64098" y="953288"/>
                  </a:lnTo>
                  <a:lnTo>
                    <a:pt x="50934" y="997242"/>
                  </a:lnTo>
                  <a:lnTo>
                    <a:pt x="39218" y="1041801"/>
                  </a:lnTo>
                  <a:lnTo>
                    <a:pt x="28976" y="1086939"/>
                  </a:lnTo>
                  <a:lnTo>
                    <a:pt x="20235" y="1132629"/>
                  </a:lnTo>
                  <a:lnTo>
                    <a:pt x="13023" y="1178843"/>
                  </a:lnTo>
                  <a:lnTo>
                    <a:pt x="7366" y="1225554"/>
                  </a:lnTo>
                  <a:lnTo>
                    <a:pt x="3291" y="1272735"/>
                  </a:lnTo>
                  <a:lnTo>
                    <a:pt x="827" y="1320359"/>
                  </a:lnTo>
                  <a:lnTo>
                    <a:pt x="0" y="1368399"/>
                  </a:lnTo>
                  <a:lnTo>
                    <a:pt x="827" y="1416439"/>
                  </a:lnTo>
                  <a:lnTo>
                    <a:pt x="3291" y="1464063"/>
                  </a:lnTo>
                  <a:lnTo>
                    <a:pt x="7366" y="1511244"/>
                  </a:lnTo>
                  <a:lnTo>
                    <a:pt x="13023" y="1557955"/>
                  </a:lnTo>
                  <a:lnTo>
                    <a:pt x="20235" y="1604169"/>
                  </a:lnTo>
                  <a:lnTo>
                    <a:pt x="28976" y="1649859"/>
                  </a:lnTo>
                  <a:lnTo>
                    <a:pt x="39218" y="1694997"/>
                  </a:lnTo>
                  <a:lnTo>
                    <a:pt x="50934" y="1739557"/>
                  </a:lnTo>
                  <a:lnTo>
                    <a:pt x="64098" y="1783511"/>
                  </a:lnTo>
                  <a:lnTo>
                    <a:pt x="78681" y="1826832"/>
                  </a:lnTo>
                  <a:lnTo>
                    <a:pt x="94657" y="1869493"/>
                  </a:lnTo>
                  <a:lnTo>
                    <a:pt x="111998" y="1911466"/>
                  </a:lnTo>
                  <a:lnTo>
                    <a:pt x="130678" y="1952726"/>
                  </a:lnTo>
                  <a:lnTo>
                    <a:pt x="150669" y="1993244"/>
                  </a:lnTo>
                  <a:lnTo>
                    <a:pt x="171944" y="2032994"/>
                  </a:lnTo>
                  <a:lnTo>
                    <a:pt x="194477" y="2071948"/>
                  </a:lnTo>
                  <a:lnTo>
                    <a:pt x="218239" y="2110079"/>
                  </a:lnTo>
                  <a:lnTo>
                    <a:pt x="243204" y="2147360"/>
                  </a:lnTo>
                  <a:lnTo>
                    <a:pt x="269344" y="2183764"/>
                  </a:lnTo>
                  <a:lnTo>
                    <a:pt x="296633" y="2219264"/>
                  </a:lnTo>
                  <a:lnTo>
                    <a:pt x="325044" y="2253833"/>
                  </a:lnTo>
                  <a:lnTo>
                    <a:pt x="354548" y="2287443"/>
                  </a:lnTo>
                  <a:lnTo>
                    <a:pt x="385120" y="2320067"/>
                  </a:lnTo>
                  <a:lnTo>
                    <a:pt x="416731" y="2351678"/>
                  </a:lnTo>
                  <a:lnTo>
                    <a:pt x="449356" y="2382250"/>
                  </a:lnTo>
                  <a:lnTo>
                    <a:pt x="482966" y="2411755"/>
                  </a:lnTo>
                  <a:lnTo>
                    <a:pt x="517534" y="2440165"/>
                  </a:lnTo>
                  <a:lnTo>
                    <a:pt x="553034" y="2467454"/>
                  </a:lnTo>
                  <a:lnTo>
                    <a:pt x="589438" y="2493595"/>
                  </a:lnTo>
                  <a:lnTo>
                    <a:pt x="626719" y="2518559"/>
                  </a:lnTo>
                  <a:lnTo>
                    <a:pt x="664850" y="2542322"/>
                  </a:lnTo>
                  <a:lnTo>
                    <a:pt x="703804" y="2564854"/>
                  </a:lnTo>
                  <a:lnTo>
                    <a:pt x="743554" y="2586129"/>
                  </a:lnTo>
                  <a:lnTo>
                    <a:pt x="784072" y="2606120"/>
                  </a:lnTo>
                  <a:lnTo>
                    <a:pt x="825332" y="2624800"/>
                  </a:lnTo>
                  <a:lnTo>
                    <a:pt x="867306" y="2642142"/>
                  </a:lnTo>
                  <a:lnTo>
                    <a:pt x="909967" y="2658117"/>
                  </a:lnTo>
                  <a:lnTo>
                    <a:pt x="953288" y="2672700"/>
                  </a:lnTo>
                  <a:lnTo>
                    <a:pt x="997242" y="2685864"/>
                  </a:lnTo>
                  <a:lnTo>
                    <a:pt x="1041801" y="2697580"/>
                  </a:lnTo>
                  <a:lnTo>
                    <a:pt x="1086939" y="2707822"/>
                  </a:lnTo>
                  <a:lnTo>
                    <a:pt x="1132629" y="2716563"/>
                  </a:lnTo>
                  <a:lnTo>
                    <a:pt x="1178843" y="2723775"/>
                  </a:lnTo>
                  <a:lnTo>
                    <a:pt x="1225554" y="2729432"/>
                  </a:lnTo>
                  <a:lnTo>
                    <a:pt x="1272735" y="2733507"/>
                  </a:lnTo>
                  <a:lnTo>
                    <a:pt x="1320359" y="2735971"/>
                  </a:lnTo>
                  <a:lnTo>
                    <a:pt x="1368399" y="2736799"/>
                  </a:lnTo>
                  <a:lnTo>
                    <a:pt x="1416439" y="2735971"/>
                  </a:lnTo>
                  <a:lnTo>
                    <a:pt x="1464063" y="2733507"/>
                  </a:lnTo>
                  <a:lnTo>
                    <a:pt x="1511244" y="2729432"/>
                  </a:lnTo>
                  <a:lnTo>
                    <a:pt x="1557955" y="2723775"/>
                  </a:lnTo>
                  <a:lnTo>
                    <a:pt x="1604169" y="2716563"/>
                  </a:lnTo>
                  <a:lnTo>
                    <a:pt x="1649859" y="2707822"/>
                  </a:lnTo>
                  <a:lnTo>
                    <a:pt x="1694997" y="2697580"/>
                  </a:lnTo>
                  <a:lnTo>
                    <a:pt x="1739557" y="2685864"/>
                  </a:lnTo>
                  <a:lnTo>
                    <a:pt x="1783511" y="2672700"/>
                  </a:lnTo>
                  <a:lnTo>
                    <a:pt x="1826832" y="2658117"/>
                  </a:lnTo>
                  <a:lnTo>
                    <a:pt x="1869493" y="2642142"/>
                  </a:lnTo>
                  <a:lnTo>
                    <a:pt x="1911466" y="2624800"/>
                  </a:lnTo>
                  <a:lnTo>
                    <a:pt x="1952726" y="2606120"/>
                  </a:lnTo>
                  <a:lnTo>
                    <a:pt x="1993244" y="2586129"/>
                  </a:lnTo>
                  <a:lnTo>
                    <a:pt x="2032994" y="2564854"/>
                  </a:lnTo>
                  <a:lnTo>
                    <a:pt x="2071948" y="2542322"/>
                  </a:lnTo>
                  <a:lnTo>
                    <a:pt x="2110079" y="2518559"/>
                  </a:lnTo>
                  <a:lnTo>
                    <a:pt x="2147360" y="2493595"/>
                  </a:lnTo>
                  <a:lnTo>
                    <a:pt x="2183764" y="2467454"/>
                  </a:lnTo>
                  <a:lnTo>
                    <a:pt x="2219264" y="2440165"/>
                  </a:lnTo>
                  <a:lnTo>
                    <a:pt x="2253833" y="2411755"/>
                  </a:lnTo>
                  <a:lnTo>
                    <a:pt x="2287443" y="2382250"/>
                  </a:lnTo>
                  <a:lnTo>
                    <a:pt x="2320067" y="2351678"/>
                  </a:lnTo>
                  <a:lnTo>
                    <a:pt x="2351678" y="2320067"/>
                  </a:lnTo>
                  <a:lnTo>
                    <a:pt x="2382250" y="2287443"/>
                  </a:lnTo>
                  <a:lnTo>
                    <a:pt x="2411755" y="2253833"/>
                  </a:lnTo>
                  <a:lnTo>
                    <a:pt x="2440165" y="2219264"/>
                  </a:lnTo>
                  <a:lnTo>
                    <a:pt x="2467454" y="2183764"/>
                  </a:lnTo>
                  <a:lnTo>
                    <a:pt x="2493595" y="2147360"/>
                  </a:lnTo>
                  <a:lnTo>
                    <a:pt x="2518559" y="2110079"/>
                  </a:lnTo>
                  <a:lnTo>
                    <a:pt x="2542322" y="2071948"/>
                  </a:lnTo>
                  <a:lnTo>
                    <a:pt x="2564854" y="2032994"/>
                  </a:lnTo>
                  <a:lnTo>
                    <a:pt x="2586129" y="1993244"/>
                  </a:lnTo>
                  <a:lnTo>
                    <a:pt x="2606120" y="1952726"/>
                  </a:lnTo>
                  <a:lnTo>
                    <a:pt x="2624800" y="1911466"/>
                  </a:lnTo>
                  <a:lnTo>
                    <a:pt x="2642142" y="1869493"/>
                  </a:lnTo>
                  <a:lnTo>
                    <a:pt x="2658117" y="1826832"/>
                  </a:lnTo>
                  <a:lnTo>
                    <a:pt x="2672700" y="1783511"/>
                  </a:lnTo>
                  <a:lnTo>
                    <a:pt x="2685864" y="1739557"/>
                  </a:lnTo>
                  <a:lnTo>
                    <a:pt x="2697580" y="1694997"/>
                  </a:lnTo>
                  <a:lnTo>
                    <a:pt x="2707822" y="1649859"/>
                  </a:lnTo>
                  <a:lnTo>
                    <a:pt x="2716563" y="1604169"/>
                  </a:lnTo>
                  <a:lnTo>
                    <a:pt x="2723775" y="1557955"/>
                  </a:lnTo>
                  <a:lnTo>
                    <a:pt x="2729432" y="1511244"/>
                  </a:lnTo>
                  <a:lnTo>
                    <a:pt x="2733507" y="1464063"/>
                  </a:lnTo>
                  <a:lnTo>
                    <a:pt x="2735971" y="1416439"/>
                  </a:lnTo>
                  <a:lnTo>
                    <a:pt x="2736799" y="1368399"/>
                  </a:lnTo>
                  <a:lnTo>
                    <a:pt x="2735971" y="1320359"/>
                  </a:lnTo>
                  <a:lnTo>
                    <a:pt x="2733507" y="1272735"/>
                  </a:lnTo>
                  <a:lnTo>
                    <a:pt x="2729432" y="1225554"/>
                  </a:lnTo>
                  <a:lnTo>
                    <a:pt x="2723775" y="1178843"/>
                  </a:lnTo>
                  <a:lnTo>
                    <a:pt x="2716563" y="1132629"/>
                  </a:lnTo>
                  <a:lnTo>
                    <a:pt x="2707822" y="1086939"/>
                  </a:lnTo>
                  <a:lnTo>
                    <a:pt x="2697580" y="1041801"/>
                  </a:lnTo>
                  <a:lnTo>
                    <a:pt x="2685864" y="997242"/>
                  </a:lnTo>
                  <a:lnTo>
                    <a:pt x="2672700" y="953288"/>
                  </a:lnTo>
                  <a:lnTo>
                    <a:pt x="2658117" y="909967"/>
                  </a:lnTo>
                  <a:lnTo>
                    <a:pt x="2642142" y="867306"/>
                  </a:lnTo>
                  <a:lnTo>
                    <a:pt x="2624800" y="825332"/>
                  </a:lnTo>
                  <a:lnTo>
                    <a:pt x="2606120" y="784072"/>
                  </a:lnTo>
                  <a:lnTo>
                    <a:pt x="2586129" y="743554"/>
                  </a:lnTo>
                  <a:lnTo>
                    <a:pt x="2564854" y="703804"/>
                  </a:lnTo>
                  <a:lnTo>
                    <a:pt x="2542322" y="664850"/>
                  </a:lnTo>
                  <a:lnTo>
                    <a:pt x="2518559" y="626719"/>
                  </a:lnTo>
                  <a:lnTo>
                    <a:pt x="2493595" y="589438"/>
                  </a:lnTo>
                  <a:lnTo>
                    <a:pt x="2467454" y="553034"/>
                  </a:lnTo>
                  <a:lnTo>
                    <a:pt x="2440165" y="517534"/>
                  </a:lnTo>
                  <a:lnTo>
                    <a:pt x="2411755" y="482966"/>
                  </a:lnTo>
                  <a:lnTo>
                    <a:pt x="2382250" y="449356"/>
                  </a:lnTo>
                  <a:lnTo>
                    <a:pt x="2351678" y="416731"/>
                  </a:lnTo>
                  <a:lnTo>
                    <a:pt x="2320067" y="385120"/>
                  </a:lnTo>
                  <a:lnTo>
                    <a:pt x="2287443" y="354548"/>
                  </a:lnTo>
                  <a:lnTo>
                    <a:pt x="2253833" y="325044"/>
                  </a:lnTo>
                  <a:lnTo>
                    <a:pt x="2219264" y="296633"/>
                  </a:lnTo>
                  <a:lnTo>
                    <a:pt x="2183764" y="269344"/>
                  </a:lnTo>
                  <a:lnTo>
                    <a:pt x="2147360" y="243204"/>
                  </a:lnTo>
                  <a:lnTo>
                    <a:pt x="2110079" y="218239"/>
                  </a:lnTo>
                  <a:lnTo>
                    <a:pt x="2071948" y="194477"/>
                  </a:lnTo>
                  <a:lnTo>
                    <a:pt x="2032994" y="171944"/>
                  </a:lnTo>
                  <a:lnTo>
                    <a:pt x="1993244" y="150669"/>
                  </a:lnTo>
                  <a:lnTo>
                    <a:pt x="1952726" y="130678"/>
                  </a:lnTo>
                  <a:lnTo>
                    <a:pt x="1911466" y="111998"/>
                  </a:lnTo>
                  <a:lnTo>
                    <a:pt x="1869493" y="94657"/>
                  </a:lnTo>
                  <a:lnTo>
                    <a:pt x="1826832" y="78681"/>
                  </a:lnTo>
                  <a:lnTo>
                    <a:pt x="1783511" y="64098"/>
                  </a:lnTo>
                  <a:lnTo>
                    <a:pt x="1739557" y="50934"/>
                  </a:lnTo>
                  <a:lnTo>
                    <a:pt x="1694997" y="39218"/>
                  </a:lnTo>
                  <a:lnTo>
                    <a:pt x="1649859" y="28976"/>
                  </a:lnTo>
                  <a:lnTo>
                    <a:pt x="1604169" y="20235"/>
                  </a:lnTo>
                  <a:lnTo>
                    <a:pt x="1557955" y="13023"/>
                  </a:lnTo>
                  <a:lnTo>
                    <a:pt x="1511244" y="7366"/>
                  </a:lnTo>
                  <a:lnTo>
                    <a:pt x="1464063" y="3291"/>
                  </a:lnTo>
                  <a:lnTo>
                    <a:pt x="1416439" y="827"/>
                  </a:lnTo>
                  <a:lnTo>
                    <a:pt x="1368399" y="0"/>
                  </a:lnTo>
                  <a:close/>
                </a:path>
              </a:pathLst>
            </a:custGeom>
            <a:solidFill>
              <a:srgbClr val="FFFFF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19092" y="2598431"/>
              <a:ext cx="1975485" cy="1143000"/>
            </a:xfrm>
            <a:custGeom>
              <a:avLst/>
              <a:gdLst/>
              <a:ahLst/>
              <a:cxnLst/>
              <a:rect l="l" t="t" r="r" b="b"/>
              <a:pathLst>
                <a:path w="1975485" h="1143000">
                  <a:moveTo>
                    <a:pt x="51412" y="658737"/>
                  </a:moveTo>
                  <a:lnTo>
                    <a:pt x="13333" y="626825"/>
                  </a:lnTo>
                  <a:lnTo>
                    <a:pt x="0" y="589866"/>
                  </a:lnTo>
                  <a:lnTo>
                    <a:pt x="11522" y="552443"/>
                  </a:lnTo>
                  <a:lnTo>
                    <a:pt x="48009" y="519138"/>
                  </a:lnTo>
                  <a:lnTo>
                    <a:pt x="853900" y="30404"/>
                  </a:lnTo>
                  <a:lnTo>
                    <a:pt x="897616" y="11141"/>
                  </a:lnTo>
                  <a:lnTo>
                    <a:pt x="947627" y="981"/>
                  </a:lnTo>
                  <a:lnTo>
                    <a:pt x="999884" y="0"/>
                  </a:lnTo>
                  <a:lnTo>
                    <a:pt x="1050339" y="8271"/>
                  </a:lnTo>
                  <a:lnTo>
                    <a:pt x="1094946" y="25870"/>
                  </a:lnTo>
                  <a:lnTo>
                    <a:pt x="1923900" y="483997"/>
                  </a:lnTo>
                  <a:lnTo>
                    <a:pt x="1961981" y="515915"/>
                  </a:lnTo>
                  <a:lnTo>
                    <a:pt x="1975316" y="552874"/>
                  </a:lnTo>
                  <a:lnTo>
                    <a:pt x="1963791" y="590298"/>
                  </a:lnTo>
                  <a:lnTo>
                    <a:pt x="1927291" y="623609"/>
                  </a:lnTo>
                  <a:lnTo>
                    <a:pt x="1121400" y="1112355"/>
                  </a:lnTo>
                  <a:lnTo>
                    <a:pt x="1077695" y="1131606"/>
                  </a:lnTo>
                  <a:lnTo>
                    <a:pt x="1027688" y="1141758"/>
                  </a:lnTo>
                  <a:lnTo>
                    <a:pt x="975432" y="1142736"/>
                  </a:lnTo>
                  <a:lnTo>
                    <a:pt x="924974" y="1134463"/>
                  </a:lnTo>
                  <a:lnTo>
                    <a:pt x="880367" y="1116864"/>
                  </a:lnTo>
                  <a:lnTo>
                    <a:pt x="51412" y="658737"/>
                  </a:lnTo>
                  <a:close/>
                </a:path>
              </a:pathLst>
            </a:custGeom>
            <a:ln w="532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110" y="2672676"/>
              <a:ext cx="1661275" cy="96221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871602" y="1889048"/>
              <a:ext cx="1084638" cy="1584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0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object 5"/>
          <p:cNvSpPr txBox="1"/>
          <p:nvPr/>
        </p:nvSpPr>
        <p:spPr>
          <a:xfrm>
            <a:off x="784185" y="153548"/>
            <a:ext cx="3539052" cy="370205"/>
          </a:xfrm>
          <a:prstGeom prst="rect">
            <a:avLst/>
          </a:prstGeom>
        </p:spPr>
        <p:txBody>
          <a:bodyPr vert="horz" wrap="square" lIns="0" tIns="47685" rIns="0" bIns="0" rtlCol="0">
            <a:spAutoFit/>
          </a:bodyPr>
          <a:lstStyle/>
          <a:p>
            <a:pPr marL="13335">
              <a:spcBef>
                <a:spcPts val="375"/>
              </a:spcBef>
            </a:pPr>
            <a:r>
              <a:rPr lang="zh-CN" altLang="en-US" sz="2100" b="1" spc="101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  <a:cs typeface="UKIJ CJK"/>
              </a:rPr>
              <a:t>试用期工作总结</a:t>
            </a:r>
            <a:endParaRPr lang="zh-CN" altLang="en-US" sz="2100" b="1" spc="101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  <a:cs typeface="UKIJ CJK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4975860" y="1666240"/>
            <a:ext cx="2606675" cy="76200"/>
          </a:xfrm>
          <a:prstGeom prst="rect">
            <a:avLst/>
          </a:prstGeom>
        </p:spPr>
        <p:txBody>
          <a:bodyPr vert="horz" wrap="square" lIns="0" tIns="16119" rIns="0" bIns="0" rtlCol="0" anchor="ctr" anchorCtr="0">
            <a:noAutofit/>
          </a:bodyPr>
          <a:lstStyle/>
          <a:p>
            <a:pPr marL="13335" algn="l">
              <a:spcBef>
                <a:spcPts val="125"/>
              </a:spcBef>
            </a:pPr>
            <a:r>
              <a:rPr lang="zh-CN" altLang="en-US" sz="2855" spc="190" dirty="0">
                <a:solidFill>
                  <a:srgbClr val="004FFF"/>
                </a:solidFill>
                <a:latin typeface="微软雅黑" panose="020B0503020204020204" charset="-122"/>
                <a:ea typeface="微软雅黑" panose="020B0503020204020204" charset="-122"/>
              </a:rPr>
              <a:t>工作总结</a:t>
            </a:r>
            <a:endParaRPr lang="zh-CN" altLang="en-US" sz="2855" spc="190" dirty="0">
              <a:solidFill>
                <a:srgbClr val="004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20976_4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685743bac55b4f5395849f53f2fbce2d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6"/>
  <p:tag name="KSO_WM_UNIT_USESOURCEFORMAT_APPLY" val="1"/>
</p:tagLst>
</file>

<file path=ppt/tags/tag12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0976_4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969e7d08328540f78f9820169a8eb1f2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20976_4*l_h_i*1_1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ba116be80528486c96a26a94856c013b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WORKREVIEW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b"/>
  <p:tag name="KSO_WM_UNIT_INDEX" val="1_1_1"/>
  <p:tag name="KSO_WM_UNIT_ID" val="custom20220976_4*l_h_b*1_1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2727e00219e343fb8d1b6caaafc3714b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8"/>
  <p:tag name="KSO_WM_UNIT_USESOURCEFORMAT_APPLY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20976_4*l_h_a*1_1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8dc6c38c7b73471590d617bfa60bcf5c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4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20976_4*l_h_i*1_1_2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012511f767e143f28829e76bd0c2583b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20976_4*l_h_i*1_2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701afa1a71b64c64a3d4f98de82b5585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20976_4*l_h_a*1_2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e7a90a0a67fc4904abaf0b05db78b017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4"/>
  <p:tag name="KSO_WM_UNIT_USESOURCEFORMAT_APPLY" val="1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UNDERWORK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b"/>
  <p:tag name="KSO_WM_UNIT_INDEX" val="1_2_1"/>
  <p:tag name="KSO_WM_UNIT_ID" val="custom20220976_4*l_h_b*1_2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60345f4fe3224066adfe48f7bf1ef99d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8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20976_4*l_h_i*1_2_2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4a0b24c792944f2bb4c460697a6ea320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20976_4*l_h_i*1_3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f9eecca122fa4bf7ab0eb4084b447b33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20976_4*l_h_a*1_3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9ccca24063044acf91012f73054038e2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4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WORKHARVEST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b"/>
  <p:tag name="KSO_WM_UNIT_INDEX" val="1_3_1"/>
  <p:tag name="KSO_WM_UNIT_ID" val="custom20220976_4*l_h_b*1_3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91c5e8a72b61471e90b2e06a6860172d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8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20976_4*l_h_i*1_3_2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5a33cf215fa34a1f97875a275e1e13b4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20976_4*l_h_i*1_4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9dcbc02f60ef4236bee0dd120a88d42f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20976_4*l_h_a*1_4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4896e7c4110543caaa45ceea6750e312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4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FUTUREOUTLOOK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b"/>
  <p:tag name="KSO_WM_UNIT_INDEX" val="1_4_1"/>
  <p:tag name="KSO_WM_UNIT_ID" val="custom20220976_4*l_h_b*1_4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118d1fd9be56462fa51cf0be61e7a64f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9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20976_4*l_h_i*1_4_2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870a2cc8f59643a6984893859f9b796b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979e2b41462b4db5883a662e913c4189"/>
  <p:tag name="KSO_WM_UNIT_FILL_FORE_SCHEMECOLOR_INDEX_BRIGHTNESS" val="0.1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UNIT_USESOURCEFORMAT_APPLY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20976_4*l_h_a*1_2_1"/>
  <p:tag name="KSO_WM_TEMPLATE_CATEGORY" val="custom"/>
  <p:tag name="KSO_WM_TEMPLATE_INDEX" val="20220976"/>
  <p:tag name="KSO_WM_UNIT_LAYERLEVEL" val="1_1_1"/>
  <p:tag name="KSO_WM_TAG_VERSION" val="1.0"/>
  <p:tag name="KSO_WM_BEAUTIFY_FLAG" val="#wm#"/>
  <p:tag name="KSO_WM_CHIP_GROUPID" val="6170d198528941afc5e264db"/>
  <p:tag name="KSO_WM_CHIP_XID" val="6170d198528941afc5e264d6"/>
  <p:tag name="KSO_WM_UNIT_DEC_AREA_ID" val="e7a90a0a67fc4904abaf0b05db78b017"/>
  <p:tag name="KSO_WM_CHIP_FILLAREA_FILL_RULE" val="{&quot;fill_align&quot;:&quot;cm&quot;,&quot;fill_mode&quot;:&quot;fix&quot;,&quot;sacle_strategy&quot;:&quot;stretch&quot;}"/>
  <p:tag name="KSO_WM_ASSEMBLE_CHIP_INDEX" val="979e2b41462b4db5883a662e913c4189"/>
  <p:tag name="KSO_WM_UNIT_TEXT_FILL_FORE_SCHEMECOLOR_INDEX_BRIGHTNESS" val="0"/>
  <p:tag name="KSO_WM_UNIT_TEXT_FILL_FORE_SCHEMECOLOR_INDEX" val="13"/>
  <p:tag name="KSO_WM_UNIT_TEXT_FILL_TYPE" val="1"/>
  <p:tag name="KSO_WM_UNIT_VALUE" val="4"/>
  <p:tag name="KSO_WM_UNIT_USESOURCEFORMAT_APPLY" val="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3.xml><?xml version="1.0" encoding="utf-8"?>
<p:tagLst xmlns:p="http://schemas.openxmlformats.org/presentationml/2006/main">
  <p:tag name="KSO_WM_UNIT_PLACING_PICTURE_USER_VIEWPORT" val="{&quot;height&quot;:4920,&quot;width&quot;:9900}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5.xml><?xml version="1.0" encoding="utf-8"?>
<p:tagLst xmlns:p="http://schemas.openxmlformats.org/presentationml/2006/main">
  <p:tag name="KSO_DOCER_TEMPLATE_OPEN_ONCE_MARK" val="1"/>
  <p:tag name="COMMONDATA" val="eyJoZGlkIjoiMTI5MmIyNTQ5OWJmNWQyYjY0YzhkYjk3M2RkMmZlZWYifQ=="/>
  <p:tag name="KSO_WPP_MARK_KEY" val="5d02e114-9bed-44a6-b763-9ba64006886f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演示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汉仪粗简黑简</vt:lpstr>
      <vt:lpstr>黑体</vt:lpstr>
      <vt:lpstr>汉仪旗黑-40S</vt:lpstr>
      <vt:lpstr>UKIJ CJK</vt:lpstr>
      <vt:lpstr>Segoe Print</vt:lpstr>
      <vt:lpstr>Arial Unicode MS</vt:lpstr>
      <vt:lpstr>等线</vt:lpstr>
      <vt:lpstr>Times New Roman</vt:lpstr>
      <vt:lpstr>Office 主题​​</vt:lpstr>
      <vt:lpstr>2_Office 主题​​</vt:lpstr>
      <vt:lpstr>PowerPoint 演示文稿</vt:lpstr>
      <vt:lpstr>PowerPoint 演示文稿</vt:lpstr>
      <vt:lpstr>测试工程师</vt:lpstr>
      <vt:lpstr>工作内容</vt:lpstr>
      <vt:lpstr>交付质量</vt:lpstr>
      <vt:lpstr> 测试需求和用例数 </vt:lpstr>
      <vt:lpstr>用例评审/bug管理/输出报告质量</vt:lpstr>
      <vt:lpstr>闪光点</vt:lpstr>
      <vt:lpstr>工作总结</vt:lpstr>
      <vt:lpstr>工作目标与计划</vt:lpstr>
      <vt:lpstr>个人发展计划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章恒恺</dc:creator>
  <cp:lastModifiedBy>阿拉丁的嘴唇</cp:lastModifiedBy>
  <cp:revision>332</cp:revision>
  <dcterms:created xsi:type="dcterms:W3CDTF">2022-05-11T01:48:00Z</dcterms:created>
  <dcterms:modified xsi:type="dcterms:W3CDTF">2022-12-19T13:53:17Z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61E39913CBA643E3858310EF6FB40F1C</vt:lpwstr>
  </property>
</Properties>
</file>