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3" r:id="rId2"/>
    <p:sldId id="261" r:id="rId3"/>
    <p:sldId id="262" r:id="rId4"/>
    <p:sldId id="314" r:id="rId5"/>
    <p:sldId id="322" r:id="rId6"/>
    <p:sldId id="337" r:id="rId7"/>
    <p:sldId id="325" r:id="rId8"/>
    <p:sldId id="327" r:id="rId9"/>
    <p:sldId id="328" r:id="rId10"/>
    <p:sldId id="320" r:id="rId11"/>
    <p:sldId id="329" r:id="rId12"/>
    <p:sldId id="330" r:id="rId13"/>
    <p:sldId id="331" r:id="rId14"/>
    <p:sldId id="318" r:id="rId15"/>
    <p:sldId id="334" r:id="rId16"/>
    <p:sldId id="335" r:id="rId17"/>
    <p:sldId id="336" r:id="rId18"/>
    <p:sldId id="323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17" r:id="rId30"/>
    <p:sldId id="332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00"/>
    <a:srgbClr val="FF8000"/>
    <a:srgbClr val="004FFF"/>
    <a:srgbClr val="F0F0F0"/>
    <a:srgbClr val="FFFFFF"/>
    <a:srgbClr val="F9FBFA"/>
    <a:srgbClr val="CDCDCD"/>
    <a:srgbClr val="BFBFBF"/>
    <a:srgbClr val="F3F8F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420"/>
      </p:cViewPr>
      <p:guideLst>
        <p:guide orient="horz" pos="2290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1997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C9C9-E07D-4336-B6F7-C850F323C49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FF9-11EC-4D18-92E0-BAF448AA9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FD6F-9356-417D-A612-BF43E4CB5065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94328-A14A-4129-81CD-C4DA292189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1153767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7A60EE-E690-3319-0AF0-CDAFD87A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95" y="1308735"/>
            <a:ext cx="4337686" cy="43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7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4" y="153549"/>
            <a:ext cx="3955455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与传统关系型数据库对比关系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409700" y="1600200"/>
            <a:ext cx="797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9E1B9-5007-EAE4-F915-3CB5D654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63570"/>
            <a:ext cx="7772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4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核心概念（分片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&amp;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副本）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291590" y="1431689"/>
            <a:ext cx="9608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分片（</a:t>
            </a:r>
            <a:r>
              <a:rPr lang="en-US" altLang="zh-CN" b="1" dirty="0"/>
              <a:t>shards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一个索引可以存储超出单个结点硬件限制的大量数据</a:t>
            </a:r>
            <a:r>
              <a:rPr lang="zh-CN" altLang="en-US" dirty="0"/>
              <a:t>。比如，一个具有</a:t>
            </a:r>
            <a:r>
              <a:rPr lang="en-US" altLang="zh-CN" dirty="0"/>
              <a:t>10 </a:t>
            </a:r>
            <a:r>
              <a:rPr lang="zh-CN" altLang="en-US" dirty="0"/>
              <a:t>亿文档的索引占据</a:t>
            </a:r>
            <a:r>
              <a:rPr lang="en-US" altLang="zh-CN" dirty="0"/>
              <a:t>1TB </a:t>
            </a:r>
            <a:r>
              <a:rPr lang="zh-CN" altLang="en-US" dirty="0"/>
              <a:t>的磁盘空间，而任一节点都没有这样大的磁盘空间；或者单个节点的计算能力达不到期望的复杂功能的要求。这种情况下，可以将数据切分，每部分是一个单独的</a:t>
            </a:r>
            <a:r>
              <a:rPr lang="en-US" altLang="zh-CN" dirty="0"/>
              <a:t>lucene</a:t>
            </a:r>
            <a:r>
              <a:rPr lang="zh-CN" altLang="en-US" dirty="0"/>
              <a:t>索引，称为分片。当创建一个索引的时候，可以指定我们想要的分片的数量。每个分片本身也是一个功能完善并且独立的“索引”，这个“索引”可以被放置到集群中的任何节点上。</a:t>
            </a:r>
            <a:endParaRPr lang="en-US" altLang="zh-CN" dirty="0"/>
          </a:p>
          <a:p>
            <a:r>
              <a:rPr lang="zh-CN" altLang="en-US" dirty="0"/>
              <a:t>分片之所以重要，主要有两方面的原因：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允许水平分割</a:t>
            </a:r>
            <a:r>
              <a:rPr lang="en-US" altLang="zh-CN" dirty="0"/>
              <a:t>/</a:t>
            </a:r>
            <a:r>
              <a:rPr lang="zh-CN" altLang="en-US" dirty="0"/>
              <a:t>扩展容量     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允许在分片（位于多个节点上）之上进行分布式的、并行的操作，进而提高性能</a:t>
            </a:r>
            <a:r>
              <a:rPr lang="en-US" altLang="zh-CN" dirty="0"/>
              <a:t>/</a:t>
            </a:r>
            <a:r>
              <a:rPr lang="zh-CN" altLang="en-US" dirty="0"/>
              <a:t>吞吐量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1172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核心概念（分片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&amp;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副本）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291590" y="1431689"/>
            <a:ext cx="9608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副本（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replicas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在一个网络</a:t>
            </a:r>
            <a:r>
              <a:rPr lang="en-US" altLang="zh-CN" dirty="0"/>
              <a:t>/</a:t>
            </a:r>
            <a:r>
              <a:rPr lang="zh-CN" altLang="en-US" dirty="0"/>
              <a:t>云的环境里，失败随时都可能发生，在某个分片</a:t>
            </a:r>
            <a:r>
              <a:rPr lang="en-US" altLang="zh-CN" dirty="0"/>
              <a:t>/</a:t>
            </a:r>
            <a:r>
              <a:rPr lang="zh-CN" altLang="en-US" dirty="0"/>
              <a:t>节点不知怎么的就处于离线状态，或者由于任何原因消失了，这种情况下，有一个故障转移机制是非常有用并且是强烈推荐的。为此目的，</a:t>
            </a:r>
            <a:r>
              <a:rPr lang="en-US" altLang="zh-CN" dirty="0"/>
              <a:t>Elasticsearch </a:t>
            </a:r>
            <a:r>
              <a:rPr lang="zh-CN" altLang="en-US" dirty="0"/>
              <a:t>允许你创建分片的一份或多份拷贝，这些拷贝叫做副本分片，或者直接叫副本。副本之所以重要，有两个主要原因：高可用与高吞吐</a:t>
            </a:r>
            <a:r>
              <a:rPr lang="en-US" altLang="zh-CN" dirty="0"/>
              <a:t>   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在分片</a:t>
            </a:r>
            <a:r>
              <a:rPr lang="en-US" altLang="zh-CN" dirty="0"/>
              <a:t>/</a:t>
            </a:r>
            <a:r>
              <a:rPr lang="zh-CN" altLang="en-US" dirty="0"/>
              <a:t>节点失败的情况下，提供了高可用性。因为这个原因，注意副本分片从不与主分片（</a:t>
            </a:r>
            <a:r>
              <a:rPr lang="en-US" altLang="zh-CN" dirty="0"/>
              <a:t>primary</a:t>
            </a:r>
            <a:r>
              <a:rPr lang="zh-CN" altLang="en-US" dirty="0"/>
              <a:t>）置于同一节点上是非常重要的。    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扩展搜索量</a:t>
            </a:r>
            <a:r>
              <a:rPr lang="en-US" altLang="zh-CN" dirty="0"/>
              <a:t>/</a:t>
            </a:r>
            <a:r>
              <a:rPr lang="zh-CN" altLang="en-US" dirty="0"/>
              <a:t>吞吐量，因为搜索可以在所有的副本上并行运行   </a:t>
            </a:r>
            <a:endParaRPr lang="en-US" altLang="zh-CN" dirty="0"/>
          </a:p>
          <a:p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分片和副本的数量可以在索引创建的时候指定</a:t>
            </a:r>
            <a:r>
              <a:rPr lang="zh-CN" altLang="en-US" dirty="0"/>
              <a:t>。在索引创建之后，可以在任何时候动态地改变副本的数量，但是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事后不能改变分片的数量</a:t>
            </a:r>
            <a:r>
              <a:rPr lang="zh-CN" altLang="en-US" dirty="0"/>
              <a:t>。比如，我们创建一个用户索引指定</a:t>
            </a:r>
            <a:r>
              <a:rPr lang="en-US" altLang="zh-CN" dirty="0"/>
              <a:t>5 </a:t>
            </a:r>
            <a:r>
              <a:rPr lang="zh-CN" altLang="en-US" dirty="0"/>
              <a:t>个主分片和</a:t>
            </a:r>
            <a:r>
              <a:rPr lang="en-US" altLang="zh-CN" dirty="0"/>
              <a:t>1 </a:t>
            </a:r>
            <a:r>
              <a:rPr lang="zh-CN" altLang="en-US" dirty="0"/>
              <a:t>个副本分片，这意味着，如果我们集群中至少有两个节点，那么索引将会有</a:t>
            </a:r>
            <a:r>
              <a:rPr lang="en-US" altLang="zh-CN" dirty="0"/>
              <a:t>5 </a:t>
            </a:r>
            <a:r>
              <a:rPr lang="zh-CN" altLang="en-US" dirty="0"/>
              <a:t>个主分片和另外</a:t>
            </a:r>
            <a:r>
              <a:rPr lang="en-US" altLang="zh-CN" dirty="0"/>
              <a:t>5 </a:t>
            </a:r>
            <a:r>
              <a:rPr lang="zh-CN" altLang="en-US" dirty="0"/>
              <a:t>个副本分片，这样的话每个索引总共就有</a:t>
            </a:r>
            <a:r>
              <a:rPr lang="en-US" altLang="zh-CN" dirty="0"/>
              <a:t>10 </a:t>
            </a:r>
            <a:r>
              <a:rPr lang="zh-CN" altLang="en-US" dirty="0"/>
              <a:t>个分片。</a:t>
            </a:r>
          </a:p>
        </p:txBody>
      </p:sp>
    </p:spTree>
    <p:extLst>
      <p:ext uri="{BB962C8B-B14F-4D97-AF65-F5344CB8AC3E}">
        <p14:creationId xmlns:p14="http://schemas.microsoft.com/office/powerpoint/2010/main" val="377717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分片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&amp;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副本分布关系</a:t>
            </a:r>
          </a:p>
        </p:txBody>
      </p:sp>
      <p:pic>
        <p:nvPicPr>
          <p:cNvPr id="10242" name="Picture 2" descr="有三个节点和一个索引的集群">
            <a:extLst>
              <a:ext uri="{FF2B5EF4-FFF2-40B4-BE49-F238E27FC236}">
                <a16:creationId xmlns:a16="http://schemas.microsoft.com/office/drawing/2014/main" id="{10769805-889E-0BF9-4076-CA576B0E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55" y="2074126"/>
            <a:ext cx="9913709" cy="27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6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/>
              <a:t>关系型数据库查询缺陷</a:t>
            </a:r>
            <a:endParaRPr lang="en-US" altLang="zh-CN" sz="2400" dirty="0"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84B639E-2ABF-8775-2D2E-4CC11E71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85" y="923092"/>
            <a:ext cx="274947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下面是一张表的数据：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E9DC2-C71A-BB06-90E7-93864259106F}"/>
              </a:ext>
            </a:extLst>
          </p:cNvPr>
          <p:cNvSpPr txBox="1"/>
          <p:nvPr/>
        </p:nvSpPr>
        <p:spPr>
          <a:xfrm>
            <a:off x="453390" y="4236720"/>
            <a:ext cx="989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中，主键</a:t>
            </a:r>
            <a:r>
              <a:rPr lang="en-US" altLang="zh-CN" dirty="0"/>
              <a:t>id</a:t>
            </a:r>
            <a:r>
              <a:rPr lang="zh-CN" altLang="en-US" dirty="0"/>
              <a:t>建立</a:t>
            </a:r>
            <a:r>
              <a:rPr lang="en-US" altLang="zh-CN" dirty="0"/>
              <a:t>b+</a:t>
            </a:r>
            <a:r>
              <a:rPr lang="zh-CN" altLang="en-US" dirty="0"/>
              <a:t>树索引，然后通过目录页对应到数据页，然后找到数据。对于传统的增删改查（用</a:t>
            </a:r>
            <a:r>
              <a:rPr lang="en-US" altLang="zh-CN" dirty="0"/>
              <a:t>id</a:t>
            </a:r>
            <a:r>
              <a:rPr lang="zh-CN" altLang="en-US" dirty="0"/>
              <a:t>）没有任何问题，速度也很快。但是对于全文检索来说。比如查询</a:t>
            </a:r>
            <a:r>
              <a:rPr lang="en-US" altLang="zh-CN" dirty="0"/>
              <a:t>like %</a:t>
            </a:r>
            <a:r>
              <a:rPr lang="zh-CN" altLang="en-US" dirty="0"/>
              <a:t>明月。这样是走不到索引的，需要全表扫描。所以大数据量情况下全表扫描速度非常慢。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2F4290E-79F5-A2E9-E213-3B57B3423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5661"/>
              </p:ext>
            </p:extLst>
          </p:nvPr>
        </p:nvGraphicFramePr>
        <p:xfrm>
          <a:off x="784185" y="1389935"/>
          <a:ext cx="7661316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772">
                  <a:extLst>
                    <a:ext uri="{9D8B030D-6E8A-4147-A177-3AD203B41FA5}">
                      <a16:colId xmlns:a16="http://schemas.microsoft.com/office/drawing/2014/main" val="1476224752"/>
                    </a:ext>
                  </a:extLst>
                </a:gridCol>
                <a:gridCol w="2553772">
                  <a:extLst>
                    <a:ext uri="{9D8B030D-6E8A-4147-A177-3AD203B41FA5}">
                      <a16:colId xmlns:a16="http://schemas.microsoft.com/office/drawing/2014/main" val="1471216107"/>
                    </a:ext>
                  </a:extLst>
                </a:gridCol>
                <a:gridCol w="2553772">
                  <a:extLst>
                    <a:ext uri="{9D8B030D-6E8A-4147-A177-3AD203B41FA5}">
                      <a16:colId xmlns:a16="http://schemas.microsoft.com/office/drawing/2014/main" val="1403143051"/>
                    </a:ext>
                  </a:extLst>
                </a:gridCol>
              </a:tblGrid>
              <a:tr h="57280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73514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静夜思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床前明月光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07724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水调歌头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明月几时有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33275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春江花月夜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海上明月共潮生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717631"/>
                  </a:ext>
                </a:extLst>
              </a:tr>
              <a:tr h="51593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行路难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直挂云帆济沧海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8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1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en-US" altLang="zh-CN" sz="2400" dirty="0"/>
              <a:t>Es</a:t>
            </a:r>
            <a:r>
              <a:rPr lang="zh-CN" altLang="en-US" sz="2400" dirty="0"/>
              <a:t>查询为什么快？</a:t>
            </a:r>
            <a:endParaRPr lang="en-US" altLang="zh-CN" sz="2400" dirty="0"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B615C38-E676-BB92-D151-7D183698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85" y="713167"/>
            <a:ext cx="3312835" cy="8232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088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4F4F4F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下面的的索引结构就是倒排索引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4D86C5-93E6-9804-15FA-1F44EC1954B9}"/>
              </a:ext>
            </a:extLst>
          </p:cNvPr>
          <p:cNvSpPr txBox="1"/>
          <p:nvPr/>
        </p:nvSpPr>
        <p:spPr>
          <a:xfrm>
            <a:off x="771485" y="1462858"/>
            <a:ext cx="9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AE60A3C-7766-F9EA-DD94-848F47592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81255"/>
              </p:ext>
            </p:extLst>
          </p:nvPr>
        </p:nvGraphicFramePr>
        <p:xfrm>
          <a:off x="784184" y="188927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53240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737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postingList(</a:t>
                      </a:r>
                      <a:r>
                        <a:rPr lang="zh-CN" altLang="en-US" dirty="0"/>
                        <a:t>文档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8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明月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【1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【3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【1】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4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7889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C99751-0223-7BBC-E4F2-D45A5D8A9494}"/>
              </a:ext>
            </a:extLst>
          </p:cNvPr>
          <p:cNvSpPr txBox="1"/>
          <p:nvPr/>
        </p:nvSpPr>
        <p:spPr>
          <a:xfrm>
            <a:off x="784184" y="3898040"/>
            <a:ext cx="824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Posting List</a:t>
            </a:r>
          </a:p>
          <a:p>
            <a:r>
              <a:rPr lang="en-US" altLang="zh-CN" dirty="0"/>
              <a:t>Elasticsearch</a:t>
            </a:r>
            <a:r>
              <a:rPr lang="zh-CN" altLang="en-US" dirty="0"/>
              <a:t>会为每个</a:t>
            </a:r>
            <a:r>
              <a:rPr lang="en-US" altLang="zh-CN" dirty="0"/>
              <a:t>field</a:t>
            </a:r>
            <a:r>
              <a:rPr lang="zh-CN" altLang="en-US" dirty="0"/>
              <a:t>都建立了一个倒排索引，</a:t>
            </a:r>
            <a:r>
              <a:rPr lang="en-US" altLang="zh-CN" dirty="0"/>
              <a:t>posting list</a:t>
            </a:r>
            <a:r>
              <a:rPr lang="zh-CN" altLang="en-US" dirty="0"/>
              <a:t>可以看作是一个数组，存储了所有符合某个</a:t>
            </a:r>
            <a:r>
              <a:rPr lang="en-US" altLang="zh-CN" dirty="0"/>
              <a:t>term</a:t>
            </a:r>
            <a:r>
              <a:rPr lang="zh-CN" altLang="en-US" dirty="0"/>
              <a:t>的文档</a:t>
            </a:r>
            <a:r>
              <a:rPr lang="en-US" altLang="zh-CN" dirty="0"/>
              <a:t>id</a:t>
            </a:r>
            <a:r>
              <a:rPr lang="zh-CN" altLang="en-US" dirty="0"/>
              <a:t>。通过</a:t>
            </a:r>
            <a:r>
              <a:rPr lang="en-US" altLang="zh-CN" dirty="0"/>
              <a:t>posting list</a:t>
            </a:r>
            <a:r>
              <a:rPr lang="zh-CN" altLang="en-US" dirty="0"/>
              <a:t>这种索引方式可以很快进行查找，比如要找</a:t>
            </a:r>
            <a:r>
              <a:rPr lang="en-US" altLang="zh-CN" dirty="0"/>
              <a:t>content</a:t>
            </a:r>
            <a:r>
              <a:rPr lang="zh-CN" altLang="en-US" dirty="0"/>
              <a:t>带</a:t>
            </a:r>
            <a:r>
              <a:rPr lang="en-US" altLang="zh-CN" dirty="0"/>
              <a:t> </a:t>
            </a:r>
            <a:r>
              <a:rPr lang="zh-CN" altLang="en-US" dirty="0"/>
              <a:t>“明月”的记录，很快就会找到，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的数据。但是，如果数据量很大有上千万的记录呢？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6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en-US" altLang="zh-CN" sz="2400" dirty="0"/>
              <a:t>Es</a:t>
            </a:r>
            <a:r>
              <a:rPr lang="zh-CN" altLang="en-US" sz="2400" dirty="0"/>
              <a:t>查询为什么快？</a:t>
            </a:r>
            <a:endParaRPr lang="en-US" altLang="zh-CN" sz="2400" dirty="0"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D92745-72FA-C90A-AF5A-7F5F94D7880E}"/>
              </a:ext>
            </a:extLst>
          </p:cNvPr>
          <p:cNvSpPr txBox="1"/>
          <p:nvPr/>
        </p:nvSpPr>
        <p:spPr>
          <a:xfrm>
            <a:off x="706755" y="1040398"/>
            <a:ext cx="10778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Term Dictionary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为了快速找到某个特定的</a:t>
            </a:r>
            <a:r>
              <a:rPr lang="en-US" altLang="zh-CN" dirty="0"/>
              <a:t>term</a:t>
            </a:r>
            <a:r>
              <a:rPr lang="zh-CN" altLang="en-US" dirty="0"/>
              <a:t>，将所有的</a:t>
            </a:r>
            <a:r>
              <a:rPr lang="en-US" altLang="zh-CN" dirty="0">
                <a:solidFill>
                  <a:srgbClr val="FF0000"/>
                </a:solidFill>
              </a:rPr>
              <a:t>term</a:t>
            </a:r>
            <a:r>
              <a:rPr lang="zh-CN" altLang="en-US" dirty="0">
                <a:solidFill>
                  <a:srgbClr val="FF0000"/>
                </a:solidFill>
              </a:rPr>
              <a:t>进行排序</a:t>
            </a:r>
            <a:r>
              <a:rPr lang="zh-CN" altLang="en-US" dirty="0"/>
              <a:t>。再采用</a:t>
            </a:r>
            <a:r>
              <a:rPr lang="zh-CN" altLang="en-US" dirty="0">
                <a:solidFill>
                  <a:srgbClr val="FF0000"/>
                </a:solidFill>
              </a:rPr>
              <a:t>二分查找法查找</a:t>
            </a:r>
            <a:r>
              <a:rPr lang="en-US" altLang="zh-CN" dirty="0">
                <a:solidFill>
                  <a:srgbClr val="FF0000"/>
                </a:solidFill>
              </a:rPr>
              <a:t>term</a:t>
            </a:r>
            <a:r>
              <a:rPr lang="zh-CN" altLang="en-US" dirty="0"/>
              <a:t>。时间复杂度</a:t>
            </a:r>
            <a:r>
              <a:rPr lang="en-US" altLang="zh-CN" dirty="0" err="1"/>
              <a:t>logN</a:t>
            </a:r>
            <a:r>
              <a:rPr lang="zh-CN" altLang="en-US" dirty="0"/>
              <a:t>，看起来，似乎和</a:t>
            </a:r>
            <a:r>
              <a:rPr lang="en-US" altLang="zh-CN" dirty="0"/>
              <a:t>mysql</a:t>
            </a:r>
            <a:r>
              <a:rPr lang="zh-CN" altLang="en-US" dirty="0"/>
              <a:t>数据库通过</a:t>
            </a:r>
            <a:r>
              <a:rPr lang="en-US" altLang="zh-CN" dirty="0"/>
              <a:t>B-Tree</a:t>
            </a:r>
            <a:r>
              <a:rPr lang="zh-CN" altLang="en-US" dirty="0"/>
              <a:t>的方式类似。而且</a:t>
            </a:r>
            <a:r>
              <a:rPr lang="en-US" altLang="zh-CN" dirty="0"/>
              <a:t>Elasticsearch</a:t>
            </a:r>
            <a:r>
              <a:rPr lang="zh-CN" altLang="en-US" dirty="0"/>
              <a:t>直接通过内存查找</a:t>
            </a:r>
            <a:r>
              <a:rPr lang="en-US" altLang="zh-CN" dirty="0"/>
              <a:t>term</a:t>
            </a:r>
            <a:r>
              <a:rPr lang="zh-CN" altLang="en-US" dirty="0"/>
              <a:t>，不读磁盘，但是如果</a:t>
            </a:r>
            <a:r>
              <a:rPr lang="en-US" altLang="zh-CN" dirty="0"/>
              <a:t>term</a:t>
            </a:r>
            <a:r>
              <a:rPr lang="zh-CN" altLang="en-US" dirty="0"/>
              <a:t>特别多的话，</a:t>
            </a:r>
            <a:r>
              <a:rPr lang="en-US" altLang="zh-CN" dirty="0"/>
              <a:t>term dictionary</a:t>
            </a:r>
            <a:r>
              <a:rPr lang="zh-CN" altLang="en-US" dirty="0"/>
              <a:t>也会很大，将所有的</a:t>
            </a:r>
            <a:r>
              <a:rPr lang="en-US" altLang="zh-CN" dirty="0"/>
              <a:t>term dictionary</a:t>
            </a:r>
            <a:r>
              <a:rPr lang="zh-CN" altLang="en-US" dirty="0"/>
              <a:t>都缓存到内存里是不太现实的。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E4062A-D8C2-5F95-B428-7166EA378E49}"/>
              </a:ext>
            </a:extLst>
          </p:cNvPr>
          <p:cNvSpPr txBox="1"/>
          <p:nvPr/>
        </p:nvSpPr>
        <p:spPr>
          <a:xfrm>
            <a:off x="706755" y="2967335"/>
            <a:ext cx="10778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 Index</a:t>
            </a:r>
            <a:r>
              <a:rPr lang="zh-CN" alt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i="0" dirty="0">
                <a:effectLst/>
                <a:latin typeface="-apple-system"/>
              </a:rPr>
              <a:t>它包含的是</a:t>
            </a:r>
            <a:r>
              <a:rPr lang="en-US" altLang="zh-CN" i="0" dirty="0">
                <a:effectLst/>
                <a:latin typeface="-apple-system"/>
              </a:rPr>
              <a:t>term</a:t>
            </a:r>
            <a:r>
              <a:rPr lang="zh-CN" altLang="en-US" i="0" dirty="0">
                <a:effectLst/>
                <a:latin typeface="-apple-system"/>
              </a:rPr>
              <a:t>的一些前缀。所以</a:t>
            </a:r>
            <a:r>
              <a:rPr lang="en-US" altLang="zh-CN" i="0" dirty="0">
                <a:effectLst/>
                <a:latin typeface="-apple-system"/>
              </a:rPr>
              <a:t>term index </a:t>
            </a:r>
            <a:r>
              <a:rPr lang="zh-CN" altLang="en-US" i="0" dirty="0">
                <a:effectLst/>
                <a:latin typeface="-apple-system"/>
              </a:rPr>
              <a:t>占用的空间只有</a:t>
            </a:r>
            <a:r>
              <a:rPr lang="en-US" altLang="zh-CN" i="0" dirty="0">
                <a:effectLst/>
                <a:latin typeface="-apple-system"/>
              </a:rPr>
              <a:t>term</a:t>
            </a:r>
            <a:r>
              <a:rPr lang="zh-CN" altLang="en-US" i="0" dirty="0">
                <a:effectLst/>
                <a:latin typeface="-apple-system"/>
              </a:rPr>
              <a:t>的的几十分之一。在内存里可以放更多的</a:t>
            </a:r>
            <a:r>
              <a:rPr lang="en-US" altLang="zh-CN" i="0" dirty="0">
                <a:effectLst/>
                <a:latin typeface="-apple-system"/>
              </a:rPr>
              <a:t>term index</a:t>
            </a:r>
            <a:r>
              <a:rPr lang="zh-CN" altLang="en-US" i="0" dirty="0">
                <a:effectLst/>
                <a:latin typeface="-apple-system"/>
              </a:rPr>
              <a:t>。缓存所有的</a:t>
            </a:r>
            <a:r>
              <a:rPr lang="en-US" altLang="zh-CN" i="0" dirty="0">
                <a:effectLst/>
                <a:latin typeface="-apple-system"/>
              </a:rPr>
              <a:t>term index</a:t>
            </a:r>
            <a:r>
              <a:rPr lang="zh-CN" altLang="en-US" i="0" dirty="0">
                <a:effectLst/>
                <a:latin typeface="-apple-system"/>
              </a:rPr>
              <a:t>到内存里是可以的。</a:t>
            </a:r>
          </a:p>
        </p:txBody>
      </p:sp>
    </p:spTree>
    <p:extLst>
      <p:ext uri="{BB962C8B-B14F-4D97-AF65-F5344CB8AC3E}">
        <p14:creationId xmlns:p14="http://schemas.microsoft.com/office/powerpoint/2010/main" val="45435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en-US" altLang="zh-CN" sz="2400" dirty="0"/>
              <a:t>Es</a:t>
            </a:r>
            <a:r>
              <a:rPr lang="zh-CN" altLang="en-US" sz="2400" dirty="0"/>
              <a:t>查询为什么快？</a:t>
            </a:r>
            <a:endParaRPr lang="en-US" altLang="zh-CN" sz="24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87C3E0-67F0-5BCB-407D-F30E2A90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909638"/>
            <a:ext cx="9435465" cy="45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>
                <a:effectLst/>
              </a:rPr>
              <a:t>查看集群状态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797706" y="1059180"/>
            <a:ext cx="8054340" cy="216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查看集群健康状态       </a:t>
            </a:r>
            <a:r>
              <a:rPr lang="en-US" altLang="zh-CN" sz="2000" dirty="0"/>
              <a:t>GET    </a:t>
            </a:r>
            <a:r>
              <a:rPr lang="en-US" altLang="zh-CN" sz="2000" b="0" i="0" dirty="0">
                <a:solidFill>
                  <a:srgbClr val="505050"/>
                </a:solidFill>
                <a:effectLst/>
                <a:cs typeface="Arial" panose="020B0604020202020204" pitchFamily="34" charset="0"/>
              </a:rPr>
              <a:t>_cat/</a:t>
            </a:r>
            <a:r>
              <a:rPr lang="en-US" altLang="zh-CN" sz="2000" b="0" i="0" dirty="0" err="1">
                <a:solidFill>
                  <a:srgbClr val="505050"/>
                </a:solidFill>
                <a:effectLst/>
                <a:cs typeface="Arial" panose="020B0604020202020204" pitchFamily="34" charset="0"/>
              </a:rPr>
              <a:t>health?v</a:t>
            </a:r>
            <a:endParaRPr lang="en-US" altLang="zh-CN" sz="2000" b="0" i="0" dirty="0">
              <a:solidFill>
                <a:srgbClr val="505050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05050"/>
                </a:solidFill>
                <a:cs typeface="Arial" panose="020B0604020202020204" pitchFamily="34" charset="0"/>
              </a:rPr>
              <a:t>查看集群所有分片       </a:t>
            </a:r>
            <a:r>
              <a:rPr lang="en-US" altLang="zh-CN" sz="2000" dirty="0">
                <a:solidFill>
                  <a:srgbClr val="505050"/>
                </a:solidFill>
                <a:cs typeface="Arial" panose="020B0604020202020204" pitchFamily="34" charset="0"/>
              </a:rPr>
              <a:t>GET    </a:t>
            </a:r>
            <a:r>
              <a:rPr lang="en-US" altLang="zh-CN" sz="2000" b="0" i="0" dirty="0">
                <a:solidFill>
                  <a:srgbClr val="505050"/>
                </a:solidFill>
                <a:effectLst/>
              </a:rPr>
              <a:t>_cat/</a:t>
            </a:r>
            <a:r>
              <a:rPr lang="en-US" altLang="zh-CN" sz="2000" b="0" i="0" dirty="0" err="1">
                <a:solidFill>
                  <a:srgbClr val="505050"/>
                </a:solidFill>
                <a:effectLst/>
              </a:rPr>
              <a:t>shards?v</a:t>
            </a:r>
            <a:endParaRPr lang="en-US" altLang="zh-CN" sz="2000" b="0" i="0" dirty="0">
              <a:solidFill>
                <a:srgbClr val="50505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05050"/>
                </a:solidFill>
                <a:cs typeface="Arial" panose="020B0604020202020204" pitchFamily="34" charset="0"/>
              </a:rPr>
              <a:t>查看所有节点状态       </a:t>
            </a:r>
            <a:r>
              <a:rPr lang="en-US" altLang="zh-CN" sz="2000" dirty="0">
                <a:solidFill>
                  <a:srgbClr val="505050"/>
                </a:solidFill>
                <a:cs typeface="Arial" panose="020B0604020202020204" pitchFamily="34" charset="0"/>
              </a:rPr>
              <a:t>GET    </a:t>
            </a:r>
            <a:r>
              <a:rPr lang="en-US" altLang="zh-CN" sz="2000" b="0" i="0" dirty="0">
                <a:solidFill>
                  <a:srgbClr val="505050"/>
                </a:solidFill>
                <a:effectLst/>
              </a:rPr>
              <a:t>_cat/</a:t>
            </a:r>
            <a:r>
              <a:rPr lang="en-US" altLang="zh-CN" sz="2000" b="0" i="0" dirty="0" err="1">
                <a:solidFill>
                  <a:srgbClr val="505050"/>
                </a:solidFill>
                <a:effectLst/>
              </a:rPr>
              <a:t>nodes?v</a:t>
            </a:r>
            <a:endParaRPr lang="en-US" altLang="zh-CN" sz="2000" b="0" i="0" dirty="0">
              <a:solidFill>
                <a:srgbClr val="50505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05050"/>
                </a:solidFill>
                <a:cs typeface="Arial" panose="020B0604020202020204" pitchFamily="34" charset="0"/>
              </a:rPr>
              <a:t>查看所有索引              </a:t>
            </a:r>
            <a:r>
              <a:rPr lang="en-US" altLang="zh-CN" sz="2000" dirty="0">
                <a:solidFill>
                  <a:srgbClr val="505050"/>
                </a:solidFill>
                <a:cs typeface="Arial" panose="020B0604020202020204" pitchFamily="34" charset="0"/>
              </a:rPr>
              <a:t>GET    </a:t>
            </a:r>
            <a:r>
              <a:rPr lang="en-US" altLang="zh-CN" sz="2000" b="0" i="0" dirty="0">
                <a:solidFill>
                  <a:srgbClr val="505050"/>
                </a:solidFill>
                <a:effectLst/>
              </a:rPr>
              <a:t>_cat/</a:t>
            </a:r>
            <a:r>
              <a:rPr lang="en-US" altLang="zh-CN" sz="2000" b="0" i="0" dirty="0" err="1">
                <a:solidFill>
                  <a:srgbClr val="505050"/>
                </a:solidFill>
                <a:effectLst/>
              </a:rPr>
              <a:t>indices?v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>
                <a:effectLst/>
              </a:rPr>
              <a:t>索引操作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919626" y="1049766"/>
            <a:ext cx="828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创建索引       </a:t>
            </a:r>
            <a:r>
              <a:rPr lang="en-US" altLang="zh-CN" dirty="0"/>
              <a:t>PUT          </a:t>
            </a:r>
            <a:r>
              <a:rPr lang="en-US" altLang="zh-CN" b="0" i="0" dirty="0">
                <a:effectLst/>
              </a:rPr>
              <a:t>/user  </a:t>
            </a:r>
          </a:p>
          <a:p>
            <a:r>
              <a:rPr lang="zh-CN" altLang="en-US" dirty="0"/>
              <a:t>删除索引       </a:t>
            </a:r>
            <a:r>
              <a:rPr lang="en-US" altLang="zh-CN" dirty="0"/>
              <a:t>DELETE   </a:t>
            </a:r>
            <a:r>
              <a:rPr lang="en-US" altLang="zh-CN" b="0" i="0" dirty="0">
                <a:effectLst/>
              </a:rPr>
              <a:t>/user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1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771" y="2534195"/>
            <a:ext cx="607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丨智能交互让服务更便捷丨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>
                <a:effectLst/>
              </a:rPr>
              <a:t>索引操作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919626" y="1049766"/>
            <a:ext cx="828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创建索引（包含索引结构）   </a:t>
            </a:r>
            <a:r>
              <a:rPr lang="en-US" altLang="zh-CN" dirty="0"/>
              <a:t>PUT       </a:t>
            </a:r>
            <a:r>
              <a:rPr lang="en-US" altLang="zh-CN" b="0" i="0" dirty="0">
                <a:effectLst/>
              </a:rPr>
              <a:t>/user  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712C6-C4D9-FE7E-94C1-3C01D862FC81}"/>
              </a:ext>
            </a:extLst>
          </p:cNvPr>
          <p:cNvSpPr txBox="1"/>
          <p:nvPr/>
        </p:nvSpPr>
        <p:spPr>
          <a:xfrm>
            <a:off x="919626" y="1810798"/>
            <a:ext cx="7795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{	//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,  Courier New"/>
              </a:rPr>
              <a:t>映射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		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"mappings"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"properties"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"age"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“type”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“integer“   </a:t>
            </a:r>
            <a:r>
              <a:rPr lang="en-US" altLang="zh-CN" sz="1400" b="0" dirty="0">
                <a:effectLst/>
                <a:latin typeface="Consolas,  Courier New"/>
              </a:rPr>
              <a:t>//</a:t>
            </a:r>
            <a:r>
              <a:rPr lang="zh-CN" altLang="en-US" sz="1400" b="0" dirty="0">
                <a:effectLst/>
                <a:latin typeface="Consolas,  Courier New"/>
              </a:rPr>
              <a:t>字段类型</a:t>
            </a:r>
            <a:endParaRPr lang="en-US" altLang="zh-CN" sz="1400" b="0" dirty="0"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"name"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"type"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"keyword“    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"address"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"type"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"text"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"index"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“analyzer”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“</a:t>
            </a:r>
            <a:r>
              <a:rPr lang="en-US" altLang="zh-CN" sz="1400" b="0" dirty="0" err="1">
                <a:solidFill>
                  <a:srgbClr val="0451A5"/>
                </a:solidFill>
                <a:effectLst/>
                <a:latin typeface="Consolas,  Courier New"/>
              </a:rPr>
              <a:t>ik_max_word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“  </a:t>
            </a:r>
            <a:r>
              <a:rPr lang="en-US" altLang="zh-CN" sz="1400" b="0" dirty="0">
                <a:effectLst/>
                <a:latin typeface="Consolas,  Courier New"/>
              </a:rPr>
              <a:t>//</a:t>
            </a:r>
            <a:r>
              <a:rPr lang="zh-CN" altLang="en-US" sz="1400" b="0" dirty="0">
                <a:effectLst/>
                <a:latin typeface="Consolas,  Courier New"/>
              </a:rPr>
              <a:t>指定分词方式</a:t>
            </a:r>
            <a:endParaRPr lang="en-US" altLang="zh-CN" sz="1400" b="0" dirty="0"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"settings"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“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number_of_shards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”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“2”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,    //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,  Courier New"/>
              </a:rPr>
              <a:t>指定分片数量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“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number_of_replicas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”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“1“   </a:t>
            </a:r>
            <a:r>
              <a:rPr lang="en-US" altLang="zh-CN" sz="1400" b="0" dirty="0">
                <a:effectLst/>
                <a:latin typeface="Consolas,  Courier New"/>
              </a:rPr>
              <a:t>//</a:t>
            </a:r>
            <a:r>
              <a:rPr lang="zh-CN" altLang="en-US" sz="1400" b="0" dirty="0">
                <a:effectLst/>
                <a:latin typeface="Consolas,  Courier New"/>
              </a:rPr>
              <a:t>指定副本数量</a:t>
            </a:r>
            <a:endParaRPr lang="en-US" altLang="zh-CN" sz="1400" b="0" dirty="0"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16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/>
              <a:t>文档</a:t>
            </a:r>
            <a:r>
              <a:rPr lang="zh-CN" altLang="en-US" sz="2400" dirty="0">
                <a:effectLst/>
              </a:rPr>
              <a:t>操作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919626" y="1049766"/>
            <a:ext cx="828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创建文档      </a:t>
            </a:r>
            <a:r>
              <a:rPr lang="en-US" altLang="zh-CN" dirty="0"/>
              <a:t>POST      </a:t>
            </a:r>
            <a:r>
              <a:rPr lang="en-US" altLang="zh-CN" b="0" i="0" dirty="0">
                <a:effectLst/>
              </a:rPr>
              <a:t>/user/_doc  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712C6-C4D9-FE7E-94C1-3C01D862FC81}"/>
              </a:ext>
            </a:extLst>
          </p:cNvPr>
          <p:cNvSpPr txBox="1"/>
          <p:nvPr/>
        </p:nvSpPr>
        <p:spPr>
          <a:xfrm>
            <a:off x="919626" y="1810798"/>
            <a:ext cx="7795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“name”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“</a:t>
            </a:r>
            <a:r>
              <a:rPr lang="zh-CN" altLang="en-US" sz="1400" b="0" dirty="0">
                <a:solidFill>
                  <a:srgbClr val="0451A5"/>
                </a:solidFill>
                <a:effectLst/>
                <a:latin typeface="Consolas,  Courier New"/>
              </a:rPr>
              <a:t>张三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"age"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,  Courier New"/>
              </a:rPr>
              <a:t>29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"address"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sz="1400" b="0" dirty="0">
                <a:solidFill>
                  <a:srgbClr val="0451A5"/>
                </a:solidFill>
                <a:effectLst/>
                <a:latin typeface="Consolas,  Courier New"/>
              </a:rPr>
              <a:t>天津市西青区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zh-CN" altLang="en-US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BAE0B-607D-F7F3-B0D9-AD23826A248C}"/>
              </a:ext>
            </a:extLst>
          </p:cNvPr>
          <p:cNvSpPr txBox="1"/>
          <p:nvPr/>
        </p:nvSpPr>
        <p:spPr>
          <a:xfrm>
            <a:off x="853440" y="3600653"/>
            <a:ext cx="549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方式创建文档是非幂等的，多次请求会重复创建。不指定文档</a:t>
            </a:r>
            <a:r>
              <a:rPr lang="en-US" altLang="zh-CN" dirty="0"/>
              <a:t>id</a:t>
            </a:r>
            <a:r>
              <a:rPr lang="zh-CN" altLang="en-US" dirty="0"/>
              <a:t>会自动生成一个</a:t>
            </a:r>
            <a:r>
              <a:rPr lang="en-US" altLang="zh-CN" dirty="0"/>
              <a:t>,</a:t>
            </a:r>
            <a:r>
              <a:rPr lang="zh-CN" altLang="en-US" dirty="0"/>
              <a:t>也可以指定文档</a:t>
            </a:r>
            <a:r>
              <a:rPr lang="en-US" altLang="zh-CN" dirty="0"/>
              <a:t>id,</a:t>
            </a:r>
            <a:r>
              <a:rPr lang="en-US" altLang="zh-CN" b="0" i="0" dirty="0">
                <a:effectLst/>
              </a:rPr>
              <a:t> </a:t>
            </a:r>
            <a:r>
              <a:rPr lang="zh-CN" altLang="en-US" b="0" i="0" dirty="0">
                <a:effectLst/>
              </a:rPr>
              <a:t>比如</a:t>
            </a:r>
            <a:r>
              <a:rPr lang="en-US" altLang="zh-CN" b="0" i="0" dirty="0">
                <a:effectLst/>
              </a:rPr>
              <a:t>/user/_doc /1,</a:t>
            </a:r>
            <a:r>
              <a:rPr lang="zh-CN" altLang="en-US" b="0" i="0" dirty="0">
                <a:effectLst/>
              </a:rPr>
              <a:t>指定</a:t>
            </a:r>
            <a:r>
              <a:rPr lang="en-US" altLang="zh-CN" dirty="0"/>
              <a:t>id</a:t>
            </a:r>
            <a:r>
              <a:rPr lang="zh-CN" altLang="en-US" dirty="0"/>
              <a:t>也可以使用</a:t>
            </a:r>
            <a:r>
              <a:rPr lang="en-US" altLang="zh-CN" dirty="0"/>
              <a:t>put</a:t>
            </a:r>
            <a:r>
              <a:rPr lang="zh-CN" altLang="en-US" dirty="0"/>
              <a:t>方式创建</a:t>
            </a:r>
          </a:p>
        </p:txBody>
      </p:sp>
    </p:spTree>
    <p:extLst>
      <p:ext uri="{BB962C8B-B14F-4D97-AF65-F5344CB8AC3E}">
        <p14:creationId xmlns:p14="http://schemas.microsoft.com/office/powerpoint/2010/main" val="260238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/>
              <a:t>文档</a:t>
            </a:r>
            <a:r>
              <a:rPr lang="zh-CN" altLang="en-US" sz="2400" dirty="0">
                <a:effectLst/>
              </a:rPr>
              <a:t>操作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919626" y="1049766"/>
            <a:ext cx="8285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查询索引所有文档      </a:t>
            </a:r>
            <a:r>
              <a:rPr lang="en-US" altLang="zh-CN" dirty="0"/>
              <a:t>GET      </a:t>
            </a:r>
            <a:r>
              <a:rPr lang="en-US" altLang="zh-CN" b="0" i="0" dirty="0">
                <a:effectLst/>
              </a:rPr>
              <a:t>/user/_search 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查看指定</a:t>
            </a:r>
            <a:r>
              <a:rPr lang="en-US" altLang="zh-CN" dirty="0"/>
              <a:t>id</a:t>
            </a:r>
            <a:r>
              <a:rPr lang="zh-CN" altLang="en-US" dirty="0"/>
              <a:t>文档           </a:t>
            </a:r>
            <a:r>
              <a:rPr lang="en-US" altLang="zh-CN" dirty="0"/>
              <a:t>GET     /user/_doc/1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删除指定</a:t>
            </a:r>
            <a:r>
              <a:rPr lang="en-US" altLang="zh-CN" dirty="0"/>
              <a:t>id</a:t>
            </a:r>
            <a:r>
              <a:rPr lang="zh-CN" altLang="en-US" dirty="0"/>
              <a:t>文档     </a:t>
            </a:r>
            <a:r>
              <a:rPr lang="en-US" altLang="zh-CN" dirty="0"/>
              <a:t>DELETE    /user/_doc/1</a:t>
            </a: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70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/>
              <a:t>文档</a:t>
            </a:r>
            <a:r>
              <a:rPr lang="zh-CN" altLang="en-US" sz="2400" dirty="0">
                <a:effectLst/>
              </a:rPr>
              <a:t>操作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919626" y="1049766"/>
            <a:ext cx="82853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更新文档（全量） </a:t>
            </a:r>
            <a:r>
              <a:rPr lang="en-US" altLang="zh-CN" dirty="0"/>
              <a:t>POST      </a:t>
            </a:r>
            <a:r>
              <a:rPr lang="en-US" altLang="zh-CN" b="0" i="0" dirty="0">
                <a:effectLst/>
              </a:rPr>
              <a:t>/user/_doc/1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"name"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b="0" dirty="0">
                <a:solidFill>
                  <a:srgbClr val="0451A5"/>
                </a:solidFill>
                <a:effectLst/>
                <a:latin typeface="Consolas,  Courier New"/>
              </a:rPr>
              <a:t>李五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"age"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,  Courier New"/>
              </a:rPr>
              <a:t>27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"address"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b="0" dirty="0">
                <a:solidFill>
                  <a:srgbClr val="0451A5"/>
                </a:solidFill>
                <a:effectLst/>
                <a:latin typeface="Consolas,  Courier New"/>
              </a:rPr>
              <a:t>天津市东丽区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更新文档（局部） </a:t>
            </a:r>
            <a:r>
              <a:rPr lang="en-US" altLang="zh-CN" dirty="0"/>
              <a:t>POST     /user/_update/1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"doc"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"name"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b="0" dirty="0">
                <a:solidFill>
                  <a:srgbClr val="0451A5"/>
                </a:solidFill>
                <a:effectLst/>
                <a:latin typeface="Consolas,  Courier New"/>
              </a:rPr>
              <a:t>李六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321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4" y="153548"/>
            <a:ext cx="5608995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/>
              <a:t>匹配查询</a:t>
            </a:r>
            <a:r>
              <a:rPr lang="en-US" altLang="zh-CN" sz="2400" dirty="0"/>
              <a:t>&amp;</a:t>
            </a:r>
            <a:r>
              <a:rPr lang="zh-CN" altLang="en-US" sz="2400" dirty="0"/>
              <a:t>分页查询</a:t>
            </a:r>
            <a:r>
              <a:rPr lang="en-US" altLang="zh-CN" sz="2400" dirty="0"/>
              <a:t>&amp;</a:t>
            </a:r>
            <a:r>
              <a:rPr lang="zh-CN" altLang="en-US" sz="2400" dirty="0"/>
              <a:t>排序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784184" y="1019286"/>
            <a:ext cx="828533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GET      </a:t>
            </a:r>
            <a:r>
              <a:rPr lang="en-US" altLang="zh-CN" b="0" i="0" dirty="0">
                <a:effectLst/>
              </a:rPr>
              <a:t>/user/_search  </a:t>
            </a: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"query"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"match"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: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"address"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: 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b="0" dirty="0">
                <a:solidFill>
                  <a:srgbClr val="0451A5"/>
                </a:solidFill>
                <a:effectLst/>
                <a:latin typeface="Consolas,  Courier New"/>
              </a:rPr>
              <a:t>南开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} 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"from"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,  Courier New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"size"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,  Courier New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"sort"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"age"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,  Courier New"/>
              </a:rPr>
              <a:t>"order"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: 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en-US" altLang="zh-CN" b="0" dirty="0" err="1">
                <a:solidFill>
                  <a:srgbClr val="0451A5"/>
                </a:solidFill>
                <a:effectLst/>
                <a:latin typeface="Consolas,  Courier New"/>
              </a:rPr>
              <a:t>asc</a:t>
            </a:r>
            <a:r>
              <a:rPr lang="en-US" altLang="zh-CN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en-US" altLang="zh-CN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55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4" y="153548"/>
            <a:ext cx="5608995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/>
              <a:t>多条件查询</a:t>
            </a:r>
            <a:r>
              <a:rPr lang="en-US" altLang="zh-CN" sz="2400" dirty="0"/>
              <a:t>&amp;</a:t>
            </a:r>
            <a:r>
              <a:rPr lang="zh-CN" altLang="en-US" sz="2400" dirty="0"/>
              <a:t>范围查询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784184" y="739141"/>
            <a:ext cx="647005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GET      </a:t>
            </a:r>
            <a:r>
              <a:rPr lang="en-US" altLang="zh-CN" b="0" i="0" dirty="0">
                <a:effectLst/>
              </a:rPr>
              <a:t>/user/_search  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"query"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"bool"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"must"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[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"match"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"name"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sz="1400" b="0" dirty="0">
                <a:solidFill>
                  <a:srgbClr val="0451A5"/>
                </a:solidFill>
                <a:effectLst/>
                <a:latin typeface="Consolas,  Courier New"/>
              </a:rPr>
              <a:t>李四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zh-CN" altLang="en-US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"match"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"address"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r>
              <a:rPr lang="zh-CN" altLang="en-US" sz="1400" b="0" dirty="0">
                <a:solidFill>
                  <a:srgbClr val="0451A5"/>
                </a:solidFill>
                <a:effectLst/>
                <a:latin typeface="Consolas,  Courier New"/>
              </a:rPr>
              <a:t>南开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</a:t>
            </a:r>
            <a:endParaRPr lang="zh-CN" altLang="en-US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],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"filter"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"range"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"age"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gt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,  Courier New"/>
              </a:rPr>
              <a:t>23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400" b="0" i="0" dirty="0">
              <a:effectLst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987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4" y="153548"/>
            <a:ext cx="5608995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>
                <a:effectLst/>
              </a:rPr>
              <a:t>常用</a:t>
            </a:r>
            <a:r>
              <a:rPr lang="en-US" altLang="zh-CN" sz="2400" dirty="0">
                <a:effectLst/>
              </a:rPr>
              <a:t>API (</a:t>
            </a:r>
            <a:r>
              <a:rPr lang="zh-CN" altLang="en-US" sz="2400" dirty="0"/>
              <a:t>聚合查询</a:t>
            </a:r>
            <a:r>
              <a:rPr lang="en-US" altLang="zh-CN" sz="2400" dirty="0">
                <a:effectLst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784184" y="739141"/>
            <a:ext cx="647005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GET      </a:t>
            </a:r>
            <a:r>
              <a:rPr lang="en-US" altLang="zh-CN" b="0" i="0" dirty="0">
                <a:effectLst/>
              </a:rPr>
              <a:t>/user/_search 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aggs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agg_name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"terms"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"field"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"name"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age_max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"max"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"field"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451A5"/>
                </a:solidFill>
                <a:effectLst/>
                <a:latin typeface="Consolas,  Courier New"/>
              </a:rPr>
              <a:t>"age"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"query"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"bool"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"filter"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"range"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"age"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,  Courier New"/>
              </a:rPr>
              <a:t>gt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,  Courier New"/>
              </a:rPr>
              <a:t>25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   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,  Courier New"/>
              </a:rPr>
              <a:t>"size"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: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,  Courier New"/>
              </a:rPr>
              <a:t>0</a:t>
            </a:r>
            <a:endParaRPr lang="en-US" altLang="zh-CN" sz="1400" b="0" dirty="0">
              <a:solidFill>
                <a:srgbClr val="000000"/>
              </a:solidFill>
              <a:effectLst/>
              <a:latin typeface="Consolas,  Courier New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,  Courier New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400" b="0" i="0" dirty="0">
              <a:effectLst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15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4" y="153548"/>
            <a:ext cx="5608995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en-US" altLang="zh-CN" sz="2400" dirty="0"/>
              <a:t>Java</a:t>
            </a:r>
            <a:r>
              <a:rPr lang="zh-CN" altLang="en-US" sz="2400" dirty="0"/>
              <a:t>开发客户端</a:t>
            </a:r>
            <a:endParaRPr lang="en-US" altLang="zh-CN" sz="24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4FE727-0C59-58E2-811F-9EB45980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" y="1293190"/>
            <a:ext cx="806196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@BeforeEach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ElasticsearchClientBuild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创建低级客户端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restClient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RestClient.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HttpHost(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9200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)).build()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Jackson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映射器创建传输层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ElasticsearchTransport transport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RestClientTransport(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restClient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JacksonJsonpMapper())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elasticsearchClient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ElasticsearchClient(transport)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@AfterEach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ElasticsearchClientDestroy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restClient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.close()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45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4" y="153548"/>
            <a:ext cx="5608995" cy="417483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algn="l"/>
            <a:r>
              <a:rPr lang="zh-CN" altLang="en-US" sz="2400" dirty="0"/>
              <a:t>客户端</a:t>
            </a:r>
            <a:r>
              <a:rPr lang="en-US" altLang="zh-CN" sz="2400" dirty="0"/>
              <a:t>API</a:t>
            </a:r>
            <a:r>
              <a:rPr lang="zh-CN" altLang="en-US" sz="2400" dirty="0"/>
              <a:t>演示</a:t>
            </a:r>
            <a:endParaRPr lang="en-US" altLang="zh-CN" sz="2400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E27D25-7F58-6DC5-4BF5-62AC49D4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193319"/>
            <a:ext cx="926592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创建索引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**/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createIndex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Map&lt;String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Property&gt; documentMap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HashMap&lt;&gt;()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documentMap.put(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Property.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(property -&gt;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property.text(TextProperty.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(textProperty -&gt;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textProperty.index(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).analyzer(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"ik_max_word"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documentMap.put(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Property.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(property -&gt;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property.integer(IntegerNumberProperty.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(integerNumberProperty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-&gt; integerNumberProperty.index(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CreateIndexResponse createIndexResponse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elasticsearchClient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.indices().create(createIndexBuilder -&gt;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createIndexBuilder.index(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).mappings(mappings -&gt;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mappings.properties(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documentMap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.aliases(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aliases -&gt;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aliases.isWriteIndex(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acknowledged = createIndexResponse.acknowledged()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"acknowledged = 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acknowledged)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9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远传（更新车企、电力和妇联）(1)_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远传（更新车企、电力和妇联）(1)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93" y="0"/>
            <a:ext cx="12185802" cy="6857328"/>
          </a:xfrm>
          <a:prstGeom prst="rect">
            <a:avLst/>
          </a:prstGeom>
          <a:solidFill>
            <a:srgbClr val="F0F0F0"/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-818137" y="-2523281"/>
            <a:ext cx="7500395" cy="71867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37266" y="706056"/>
            <a:ext cx="6204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highlight>
                  <a:srgbClr val="FFFF00"/>
                </a:highlight>
              </a:rPr>
              <a:t>标题页示例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4381" y="3840480"/>
            <a:ext cx="629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ElasticSearch</a:t>
            </a:r>
            <a:r>
              <a:rPr lang="zh-CN" altLang="en-US" sz="3200" dirty="0">
                <a:latin typeface="+mj-ea"/>
                <a:ea typeface="+mj-ea"/>
              </a:rPr>
              <a:t>快速入门（基础篇）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D0D893-FA22-20BC-5343-C9659B54B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4" y="1377314"/>
            <a:ext cx="4322445" cy="43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什么是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ElasticSearch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475772" y="1386840"/>
            <a:ext cx="7978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Elasticsearch </a:t>
            </a:r>
            <a:r>
              <a:rPr lang="zh-CN" altLang="en-US" dirty="0"/>
              <a:t>是一个非常强大的搜索引擎。它目前被广泛地使用于各个 </a:t>
            </a:r>
            <a:r>
              <a:rPr lang="en-US" altLang="zh-CN" dirty="0"/>
              <a:t>IT </a:t>
            </a:r>
            <a:r>
              <a:rPr lang="zh-CN" altLang="en-US" dirty="0"/>
              <a:t>公司。</a:t>
            </a:r>
            <a:r>
              <a:rPr lang="en-US" altLang="zh-CN" dirty="0"/>
              <a:t>Elasticsearch </a:t>
            </a:r>
            <a:r>
              <a:rPr lang="zh-CN" altLang="en-US" dirty="0"/>
              <a:t>是由 </a:t>
            </a:r>
            <a:r>
              <a:rPr lang="en-US" altLang="zh-CN" dirty="0"/>
              <a:t>Elastic </a:t>
            </a:r>
            <a:r>
              <a:rPr lang="zh-CN" altLang="en-US" dirty="0"/>
              <a:t>公司创建，目前是免费、开源、</a:t>
            </a:r>
            <a:r>
              <a:rPr lang="en-US" altLang="zh-CN" dirty="0"/>
              <a:t>restful</a:t>
            </a:r>
            <a:r>
              <a:rPr lang="zh-CN" altLang="en-US" dirty="0"/>
              <a:t>风格的分布式搜索引擎。同时，</a:t>
            </a:r>
            <a:r>
              <a:rPr lang="en-US" altLang="zh-CN" dirty="0"/>
              <a:t>Elastic </a:t>
            </a:r>
            <a:r>
              <a:rPr lang="zh-CN" altLang="en-US" dirty="0"/>
              <a:t>公司也拥有 </a:t>
            </a:r>
            <a:r>
              <a:rPr lang="en-US" altLang="zh-CN" dirty="0"/>
              <a:t>Logstash </a:t>
            </a:r>
            <a:r>
              <a:rPr lang="zh-CN" altLang="en-US" dirty="0"/>
              <a:t>及 </a:t>
            </a:r>
            <a:r>
              <a:rPr lang="en-US" altLang="zh-CN" dirty="0"/>
              <a:t>Kibana </a:t>
            </a:r>
            <a:r>
              <a:rPr lang="zh-CN" altLang="en-US" dirty="0"/>
              <a:t>开源项目。这个三个项目组合在一起，就形成了 </a:t>
            </a:r>
            <a:r>
              <a:rPr lang="en-US" altLang="zh-CN" dirty="0"/>
              <a:t>ELK </a:t>
            </a:r>
            <a:r>
              <a:rPr lang="zh-CN" altLang="en-US" dirty="0"/>
              <a:t>软件栈。他们三个共同形成了一个强大的生态圈。简单地说，</a:t>
            </a:r>
            <a:r>
              <a:rPr lang="en-US" altLang="zh-CN" dirty="0"/>
              <a:t>Logstash </a:t>
            </a:r>
            <a:r>
              <a:rPr lang="zh-CN" altLang="en-US" dirty="0"/>
              <a:t>负责数据的采集，处理（丰富数据，数据转换等），</a:t>
            </a:r>
            <a:r>
              <a:rPr lang="en-US" altLang="zh-CN" dirty="0"/>
              <a:t>Kibana </a:t>
            </a:r>
            <a:r>
              <a:rPr lang="zh-CN" altLang="en-US" dirty="0"/>
              <a:t>负责数据展示，分析，管理，监控及应用。</a:t>
            </a:r>
            <a:r>
              <a:rPr lang="en-US" altLang="zh-CN" dirty="0"/>
              <a:t>Elasticsearch </a:t>
            </a:r>
            <a:r>
              <a:rPr lang="zh-CN" altLang="en-US" dirty="0"/>
              <a:t>处于最核心的位置，它可以帮我们对数据进行快速地搜索及分析。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应用案例：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 GitHub: </a:t>
            </a:r>
            <a:r>
              <a:rPr lang="zh-CN" altLang="en-US" dirty="0">
                <a:latin typeface="-apple-system"/>
              </a:rPr>
              <a:t>采用 </a:t>
            </a:r>
            <a:r>
              <a:rPr lang="en-US" altLang="zh-CN" dirty="0">
                <a:latin typeface="-apple-system"/>
              </a:rPr>
              <a:t>Elasticsearch </a:t>
            </a:r>
            <a:r>
              <a:rPr lang="zh-CN" altLang="en-US" dirty="0">
                <a:latin typeface="-apple-system"/>
              </a:rPr>
              <a:t>来做 </a:t>
            </a:r>
            <a:r>
              <a:rPr lang="en-US" altLang="zh-CN" dirty="0">
                <a:latin typeface="-apple-system"/>
              </a:rPr>
              <a:t>PB </a:t>
            </a:r>
            <a:r>
              <a:rPr lang="zh-CN" altLang="en-US" dirty="0">
                <a:latin typeface="-apple-system"/>
              </a:rPr>
              <a:t>级的搜索，管理几十亿文件及千亿行代码。 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 新浪： 使用 </a:t>
            </a:r>
            <a:r>
              <a:rPr lang="en-US" altLang="zh-CN" dirty="0">
                <a:latin typeface="-apple-system"/>
              </a:rPr>
              <a:t>Elasticsearch </a:t>
            </a:r>
            <a:r>
              <a:rPr lang="zh-CN" altLang="en-US" dirty="0">
                <a:latin typeface="-apple-system"/>
              </a:rPr>
              <a:t>分析处理 </a:t>
            </a:r>
            <a:r>
              <a:rPr lang="en-US" altLang="zh-CN" dirty="0">
                <a:latin typeface="-apple-system"/>
              </a:rPr>
              <a:t>32 </a:t>
            </a:r>
            <a:r>
              <a:rPr lang="zh-CN" altLang="en-US" dirty="0">
                <a:latin typeface="-apple-system"/>
              </a:rPr>
              <a:t>亿条实时日志。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 阿里： 使用 </a:t>
            </a:r>
            <a:r>
              <a:rPr lang="en-US" altLang="zh-CN" dirty="0">
                <a:latin typeface="-apple-system"/>
              </a:rPr>
              <a:t>Elasticsearch </a:t>
            </a:r>
            <a:r>
              <a:rPr lang="zh-CN" altLang="en-US" dirty="0">
                <a:latin typeface="-apple-system"/>
              </a:rPr>
              <a:t>构建日志采集和分析体系</a:t>
            </a:r>
          </a:p>
          <a:p>
            <a:r>
              <a:rPr lang="zh-CN" altLang="en-US" dirty="0"/>
              <a:t>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(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接近实时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)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415229" y="1431689"/>
            <a:ext cx="9608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有几个核心概念。从一开始理解这些概念会对整个学习过程有莫大的帮助。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接近实时（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NRT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是一个接近实时的搜索平台。这意味着，从索引一个文档直到这个文档能够被搜索到有一个轻微的延迟（通常是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秒）。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为什么是近实时？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translog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来记录所有的操作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 我们新增了一条记录时，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会把数据写到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translog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in-memory buffer(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内存缓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中，我们知道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pingfang SC"/>
              </a:rPr>
              <a:t>es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是基于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lucene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实现的，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因为新增的记录必须写入到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lucene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segment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（分段）文件后并且被刷新到文件系统缓存才能被搜索到，默认情况下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每隔一秒钟执行一次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refresh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，可以通过参数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index.refresh_interval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来修改这个刷新间隔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12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(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接近实时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)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750332-C112-2391-508F-007957FDE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8" y="958672"/>
            <a:ext cx="8617484" cy="54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核心概念（集群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&amp;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节点）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291590" y="1431689"/>
            <a:ext cx="9608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集群（</a:t>
            </a:r>
            <a:r>
              <a:rPr lang="en-US" altLang="zh-CN" b="1" dirty="0"/>
              <a:t>cluster</a:t>
            </a:r>
            <a:r>
              <a:rPr lang="zh-CN" altLang="en-US" b="1" dirty="0"/>
              <a:t>） </a:t>
            </a:r>
            <a:endParaRPr lang="en-US" altLang="zh-CN" b="1" dirty="0"/>
          </a:p>
          <a:p>
            <a:r>
              <a:rPr lang="zh-CN" altLang="en-US" dirty="0"/>
              <a:t>一个集群就是由一个或多个节点组织在一起，它们共同持有你整个的数据，并一起提供索引和搜索功能。</a:t>
            </a:r>
            <a:r>
              <a:rPr lang="zh-CN" altLang="en-US" dirty="0">
                <a:solidFill>
                  <a:srgbClr val="FF0000"/>
                </a:solidFill>
              </a:rPr>
              <a:t>一个集群必须用唯一的名字标识</a:t>
            </a:r>
            <a:r>
              <a:rPr lang="zh-CN" altLang="en-US" dirty="0"/>
              <a:t>。这个名字是重要的，因为一个节点只能通过指定某个集群的名字，来加入这个集群。。 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GET /_cluster/health</a:t>
            </a:r>
            <a:r>
              <a:rPr lang="zh-CN" altLang="en-US" dirty="0"/>
              <a:t>获取集群健康状况，它有红、黄、绿三种状态之分。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节点（</a:t>
            </a:r>
            <a:r>
              <a:rPr lang="en-US" altLang="zh-CN" b="1" dirty="0"/>
              <a:t>node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 一个节点是集群中的一个服务器，参与集群的索引和搜索功能。 节点是</a:t>
            </a:r>
            <a:r>
              <a:rPr lang="en-US" altLang="zh-CN" dirty="0"/>
              <a:t>Elasticsearch</a:t>
            </a:r>
            <a:r>
              <a:rPr lang="zh-CN" altLang="en-US" dirty="0"/>
              <a:t>运行中的实例，而 集群 则包含一个或多个具有相同 </a:t>
            </a:r>
            <a:r>
              <a:rPr lang="en-US" altLang="zh-CN" dirty="0"/>
              <a:t>cluster.name </a:t>
            </a:r>
            <a:r>
              <a:rPr lang="zh-CN" altLang="en-US" dirty="0"/>
              <a:t>的节点，它们协同工作，共享数据，并共同分担工作负荷。任意一个节点都可以成为</a:t>
            </a:r>
            <a:r>
              <a:rPr lang="en-US" altLang="zh-CN" dirty="0"/>
              <a:t>master</a:t>
            </a:r>
            <a:r>
              <a:rPr lang="zh-CN" altLang="en-US" dirty="0"/>
              <a:t>节点。作为用户，我们可以访问包括</a:t>
            </a:r>
            <a:r>
              <a:rPr lang="en-US" altLang="zh-CN" dirty="0"/>
              <a:t>master</a:t>
            </a:r>
            <a:r>
              <a:rPr lang="zh-CN" altLang="en-US" dirty="0"/>
              <a:t>节点在内的集群中的任一节点。</a:t>
            </a:r>
            <a:r>
              <a:rPr lang="zh-CN" altLang="en-US" dirty="0">
                <a:solidFill>
                  <a:srgbClr val="FF0000"/>
                </a:solidFill>
              </a:rPr>
              <a:t>每个节点都知道各个文档的位置，并能够将我们的请求直接转发到拥有我们想要的数据的节点。无论我们访问的是哪个节点，它都会控制从拥有数据的节点收集响应的过程，并返回给客户端最终的结果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340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核心概念（索引</a:t>
            </a:r>
            <a:r>
              <a:rPr lang="en-US" altLang="zh-CN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&amp;</a:t>
            </a: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类型）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291590" y="1431689"/>
            <a:ext cx="9608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/>
              <a:t>index</a:t>
            </a:r>
            <a:r>
              <a:rPr lang="zh-CN" altLang="en-US" b="1" dirty="0"/>
              <a:t>） </a:t>
            </a:r>
            <a:endParaRPr lang="en-US" altLang="zh-CN" b="1" dirty="0"/>
          </a:p>
          <a:p>
            <a:r>
              <a:rPr lang="zh-CN" altLang="en-US" dirty="0"/>
              <a:t>索引可以看作是关系型数据库中的库，一个索引就是一个拥有相似特征的文档的集合。比如说，你可以有一个客户数据的索引，另一个产品目录的索引，还有一个订单数据的索引。在</a:t>
            </a:r>
            <a:r>
              <a:rPr lang="en-US" altLang="zh-CN" dirty="0"/>
              <a:t>Elasticsearch</a:t>
            </a:r>
            <a:r>
              <a:rPr lang="zh-CN" altLang="en-US" dirty="0"/>
              <a:t>中，我们的数据都在分片中被存储以及索引，索引只是一个逻辑命名空间，它可以将一个或多个分片组合在一起。然而，这只是一个内</a:t>
            </a:r>
            <a:r>
              <a:rPr lang="zh-CN" altLang="en-US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部的运作原理，我们的程序可以根本不用关心分片。对于我们的程序来说，我们的文档存储在索引中，剩下的交给</a:t>
            </a:r>
            <a:r>
              <a:rPr lang="en-US" altLang="zh-CN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</a:t>
            </a:r>
            <a:r>
              <a:rPr lang="zh-CN" altLang="en-US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就可以了。</a:t>
            </a:r>
            <a:endParaRPr lang="en-US" altLang="zh-CN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类型可以看作是关系型数据库中的表，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假设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运营一个博客平台并且将所有的数据存储到一个索引中。在这个索引中，你可以为用户数据定义一个类型，为博客数据定义另一个类型，当然，也可以为评论数据定义另一个类型。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类型的概念在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6.x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版本之后就被弱化了，到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7.x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8.x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已经完全删除了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74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40252" y="0"/>
            <a:ext cx="94148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6142" r="30321" b="23878"/>
          <a:stretch>
            <a:fillRect/>
          </a:stretch>
        </p:blipFill>
        <p:spPr>
          <a:xfrm>
            <a:off x="19316665" y="160013"/>
            <a:ext cx="2242629" cy="214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35381" y="185195"/>
            <a:ext cx="6493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标准字：微软雅黑。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页签标题（左上角）：加粗，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号字。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页面中大篇幅描述性文字，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包括标签内罗列性文字，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号或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页面中补充类文字，作为总结性文字，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号。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其余小标题，均为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微软雅黑，字号尽量不大于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文字颜色：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标题均为橙色或蓝色。内容文字避免黑色，醒目自为黑灰色，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辅助字为灰色。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标准色：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橙色</a:t>
            </a:r>
            <a:r>
              <a:rPr lang="en-US" altLang="zh-CN" dirty="0">
                <a:solidFill>
                  <a:srgbClr val="FF8000"/>
                </a:solidFill>
                <a:highlight>
                  <a:srgbClr val="FFFF00"/>
                </a:highlight>
                <a:latin typeface="+mj-ea"/>
                <a:ea typeface="+mj-ea"/>
              </a:rPr>
              <a:t>R:255 G:128 B:0</a:t>
            </a:r>
          </a:p>
          <a:p>
            <a:r>
              <a:rPr lang="zh-CN" altLang="en-US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  <a:ea typeface="+mj-ea"/>
              </a:rPr>
              <a:t>蓝色</a:t>
            </a:r>
            <a:r>
              <a:rPr lang="en-US" altLang="zh-CN" dirty="0">
                <a:solidFill>
                  <a:srgbClr val="004FFF"/>
                </a:solidFill>
                <a:highlight>
                  <a:srgbClr val="FFFF00"/>
                </a:highlight>
                <a:latin typeface="+mj-ea"/>
              </a:rPr>
              <a:t>R:0 G:79 B:255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灰黑色：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ea"/>
              </a:rPr>
              <a:t>R:64 G:64 B:64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灰色：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+mj-ea"/>
              </a:rPr>
              <a:t> R:127 G:127 B:127</a:t>
            </a:r>
          </a:p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或右边图形自取颜色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FF8A00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84185" y="153548"/>
            <a:ext cx="3539052" cy="371316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核心概念（文档）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A6FB7A-7D87-38A2-03C0-F6CD8BCABE2C}"/>
              </a:ext>
            </a:extLst>
          </p:cNvPr>
          <p:cNvSpPr txBox="1"/>
          <p:nvPr/>
        </p:nvSpPr>
        <p:spPr>
          <a:xfrm>
            <a:off x="1291590" y="1431689"/>
            <a:ext cx="9608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一个文档是一个可被索引的基础信息单元。比如，你可以拥有某一个客户的文档，某一个产品的一个文档，当然，也可以拥有某个订单的一个文档。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对应关系型数据库可以看作是表里的一行数据。</a:t>
            </a:r>
            <a:endParaRPr lang="en-US" altLang="zh-CN" b="0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与关系型数据库不同，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的文档不需要有固定的结构，不同文档可以具有不同的字段集合，而且在</a:t>
            </a:r>
            <a:r>
              <a:rPr lang="zh-CN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程序开发时不需要知道文档的字段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。当然用户可以通过模式</a:t>
            </a:r>
            <a:r>
              <a:rPr lang="zh-CN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映射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(schema mapping)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定义文档结构。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一个文档不只包含了数据。它还包含了元数据(metadata) —— 关于文档的信息。有三个元数据元素是必须存在的，它们是：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67C85C-5AD0-B9A9-7C60-D9FD0BFA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0" y="4348849"/>
            <a:ext cx="8668601" cy="14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80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6188</Words>
  <Application>Microsoft Office PowerPoint</Application>
  <PresentationFormat>宽屏</PresentationFormat>
  <Paragraphs>649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-apple-system</vt:lpstr>
      <vt:lpstr>Consolas,  Courier New</vt:lpstr>
      <vt:lpstr>pingfang SC</vt:lpstr>
      <vt:lpstr>等线</vt:lpstr>
      <vt:lpstr>宋体</vt:lpstr>
      <vt:lpstr>微软雅黑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章恒恺</dc:creator>
  <cp:lastModifiedBy>15022608992@163.com</cp:lastModifiedBy>
  <cp:revision>331</cp:revision>
  <dcterms:created xsi:type="dcterms:W3CDTF">2019-06-19T02:08:00Z</dcterms:created>
  <dcterms:modified xsi:type="dcterms:W3CDTF">2022-07-21T07:07:59Z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E1151D03E7B1412CBBD8597AAC388F6C</vt:lpwstr>
  </property>
</Properties>
</file>