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81" r:id="rId3"/>
    <p:sldId id="257" r:id="rId4"/>
    <p:sldId id="258" r:id="rId5"/>
    <p:sldId id="259" r:id="rId6"/>
    <p:sldId id="262" r:id="rId7"/>
    <p:sldId id="267" r:id="rId8"/>
    <p:sldId id="269" r:id="rId9"/>
    <p:sldId id="270" r:id="rId10"/>
    <p:sldId id="271" r:id="rId11"/>
    <p:sldId id="272" r:id="rId12"/>
    <p:sldId id="273" r:id="rId13"/>
    <p:sldId id="287" r:id="rId14"/>
    <p:sldId id="264" r:id="rId15"/>
    <p:sldId id="263" r:id="rId16"/>
    <p:sldId id="260" r:id="rId17"/>
    <p:sldId id="261" r:id="rId18"/>
    <p:sldId id="274" r:id="rId19"/>
    <p:sldId id="282" r:id="rId20"/>
    <p:sldId id="265" r:id="rId21"/>
    <p:sldId id="266" r:id="rId22"/>
    <p:sldId id="284" r:id="rId23"/>
    <p:sldId id="285" r:id="rId24"/>
    <p:sldId id="288" r:id="rId25"/>
    <p:sldId id="275" r:id="rId26"/>
    <p:sldId id="276" r:id="rId27"/>
    <p:sldId id="277" r:id="rId28"/>
    <p:sldId id="289" r:id="rId29"/>
    <p:sldId id="280" r:id="rId30"/>
    <p:sldId id="279" r:id="rId31"/>
    <p:sldId id="278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4660"/>
  </p:normalViewPr>
  <p:slideViewPr>
    <p:cSldViewPr snapToGrid="0">
      <p:cViewPr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AD2D5-192D-44F4-B012-8CD80C1497D1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34137-06A1-49B6-8C5E-A51D373BA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9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84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3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7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20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44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34137-06A1-49B6-8C5E-A51D373BAF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0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FA78-99AE-4B35-8C05-58183490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82693-CA61-4E9B-8304-1DDD3224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BE27E-6CBA-4FB1-9943-33AB5E6B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CE7A8-7126-4B43-90BC-C5590B78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9B1A6-6215-41AA-A343-9EF784B0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8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9FF64-219E-4965-9B90-9CC6AD86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877F52-890B-4FA0-8E6E-9AEB082D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45740-4FC0-4655-9D62-BFA7CE30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38525-154D-4578-8565-3322CB70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6A683-0845-465F-BDB7-8E57A93F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BD22BD-8737-47F2-BBA2-12C538FB9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D4486-D45E-4384-B15F-2596A7522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BAB0B-65EF-49A1-AC5C-2CBA508F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FBF31-44FE-4D60-ACB7-E2B62196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3EF01-04CF-4093-9366-0AE5B04B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DD7EF-856D-406C-83F6-5D90D702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09405-11CA-446F-9B44-F18F9B35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212C0-E206-4D31-9EAF-8DFA8DA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9EBCB-4110-4774-AD56-1001257C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E629F-E8A5-45F2-B624-7125E343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3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3BA6C-0D92-43DA-AC82-1010438B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45424-BE53-4E10-9B97-153F20A1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63555-852B-400B-9393-9A608904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BB827-6E13-4B1E-B9C5-E37E0BED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4B535-E91B-47C1-B21E-6D97A166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14707-0A95-4564-BA7A-592E0C80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8D74D-1AED-4F37-9040-EF909224D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4205C-A241-40CD-B0AA-49A51651E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6C583-C48A-496F-8A70-4B0703CC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8B83C3-8E51-46B2-9726-C98806CA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F2A22-2F9A-4640-906B-F5EEE6F7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33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21CB5-28C7-40E3-A657-815BB4B7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F74ED-FA5C-4B36-9C62-D041EE55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37906-0911-4455-A91B-9A305049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8B84D9-1FB2-4EBF-9C86-5AC70DD5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89D237-47C3-45FD-8543-0FB180821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1C1EED-13FD-4C9B-8976-B85690B9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D7C1F6-AD03-4CFD-9A9D-4B5EE59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6D01C4-0DC5-4C3C-A000-18C7EE19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C1BE-FE42-4843-B491-49D3352B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4A69C8-93A4-494B-9DF4-F0B88A4C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3B102-E96D-4D42-9571-82E9441BE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233DA6-EC89-483D-BC33-3ADD00F4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7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92F56F-B48C-4ECC-B7AA-C4F8DB70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4C93A9-734E-4611-B4ED-29D821F5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97363-6924-4625-85A1-89AD292A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5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A34F-7E24-429A-A5FC-FDADE0B2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8B94D-AC65-4EEA-A4B8-052DCC1D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002BB-A622-4E7D-B075-AA8D25A4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542C3-590A-4338-B6F3-6346290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CBA9E-4D5F-41B1-BCCF-BBFCB79D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84332-2CAD-4EEC-A502-AA90D675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3A28B-749B-47A8-9057-CF6F95A9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2A468E-93C3-4535-AF06-0A6BEE4CF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33C0A2-7D86-444E-8C73-A7613041D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805DF-D8C7-4969-8B06-35DE038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BCF25A-78DF-4C18-9D5E-B90C56F1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2849E-F4E0-466E-83D2-77AF578D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34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50D167-7127-4B4F-B109-84A7BEC1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9ECC0-0485-420B-8333-D3F45D51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6BCAE-076E-43EB-BF5A-A8243D6D5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4943B-F097-4918-A83F-9982F32A8FF2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DA2B1-F3FC-4D50-A9FF-B94C595C5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48739-67D8-4A03-AF13-265B8FA76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4F81-919F-47A4-8E98-886A6793A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7D0DA-912E-44AE-9E98-6D9EF8317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Elasticsearch</a:t>
            </a:r>
            <a:r>
              <a:rPr lang="zh-CN" altLang="en-US" dirty="0"/>
              <a:t>分片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3793A0-D337-40E6-AA6D-C333D01C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李洋</a:t>
            </a:r>
          </a:p>
        </p:txBody>
      </p:sp>
    </p:spTree>
    <p:extLst>
      <p:ext uri="{BB962C8B-B14F-4D97-AF65-F5344CB8AC3E}">
        <p14:creationId xmlns:p14="http://schemas.microsoft.com/office/powerpoint/2010/main" val="377166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  <a:r>
              <a:rPr lang="en-US" altLang="zh-CN" dirty="0"/>
              <a:t>-</a:t>
            </a:r>
            <a:r>
              <a:rPr lang="zh-CN" altLang="en-US" dirty="0"/>
              <a:t>局部单个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D3AE31A-7EEF-4300-B3BE-6AF178E31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737" y="1970334"/>
            <a:ext cx="8155704" cy="36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  <a:r>
              <a:rPr lang="en-US" altLang="zh-CN" dirty="0"/>
              <a:t>-</a:t>
            </a:r>
            <a:r>
              <a:rPr lang="zh-CN" altLang="en-US" dirty="0"/>
              <a:t>多文档</a:t>
            </a:r>
            <a:r>
              <a:rPr lang="en-US" altLang="zh-CN" dirty="0" err="1"/>
              <a:t>mget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8878FF-75F9-4711-9D53-153661EC5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736" y="2105344"/>
            <a:ext cx="8927288" cy="3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6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  <a:r>
              <a:rPr lang="en-US" altLang="zh-CN" dirty="0"/>
              <a:t>-</a:t>
            </a:r>
            <a:r>
              <a:rPr lang="zh-CN" altLang="en-US" dirty="0"/>
              <a:t>多文档</a:t>
            </a:r>
            <a:r>
              <a:rPr lang="en-US" altLang="zh-CN" dirty="0"/>
              <a:t>bulk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D9F569-9D3E-4045-B1F7-2AD9A069A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2233" y="2029664"/>
            <a:ext cx="7959958" cy="35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1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58F87-EA34-40D9-B24E-30C9A0A7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consistency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14459-D687-4CAE-93F6-3CC308376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put /index/type/</a:t>
            </a:r>
            <a:r>
              <a:rPr lang="en-US" altLang="zh-CN" b="1" dirty="0" err="1"/>
              <a:t>id?consistency</a:t>
            </a:r>
            <a:r>
              <a:rPr lang="en-US" altLang="zh-CN" b="1" dirty="0"/>
              <a:t>=quorum</a:t>
            </a:r>
            <a:endParaRPr lang="en-US" altLang="zh-CN" dirty="0"/>
          </a:p>
          <a:p>
            <a:r>
              <a:rPr lang="en-US" altLang="zh-CN" dirty="0"/>
              <a:t>one</a:t>
            </a:r>
            <a:r>
              <a:rPr lang="zh-CN" altLang="en-US" dirty="0"/>
              <a:t>：要求我们这个写操作，只要有一个</a:t>
            </a:r>
            <a:r>
              <a:rPr lang="en-US" altLang="zh-CN" dirty="0"/>
              <a:t>primary shard</a:t>
            </a:r>
            <a:r>
              <a:rPr lang="zh-CN" altLang="en-US" dirty="0"/>
              <a:t>是</a:t>
            </a:r>
            <a:r>
              <a:rPr lang="en-US" altLang="zh-CN" dirty="0"/>
              <a:t>active</a:t>
            </a:r>
            <a:r>
              <a:rPr lang="zh-CN" altLang="en-US" dirty="0"/>
              <a:t>活跃可用的，就可以执行</a:t>
            </a:r>
            <a:endParaRPr lang="en-US" altLang="zh-CN" dirty="0"/>
          </a:p>
          <a:p>
            <a:r>
              <a:rPr lang="en-US" altLang="zh-CN" dirty="0"/>
              <a:t>all</a:t>
            </a:r>
            <a:r>
              <a:rPr lang="zh-CN" altLang="en-US" dirty="0"/>
              <a:t>：要求我们这个写操作，必须所有的</a:t>
            </a:r>
            <a:r>
              <a:rPr lang="en-US" altLang="zh-CN" dirty="0"/>
              <a:t>primary shard</a:t>
            </a:r>
            <a:r>
              <a:rPr lang="zh-CN" altLang="en-US" dirty="0"/>
              <a:t>和</a:t>
            </a:r>
            <a:r>
              <a:rPr lang="en-US" altLang="zh-CN" dirty="0"/>
              <a:t>replica shard</a:t>
            </a:r>
            <a:r>
              <a:rPr lang="zh-CN" altLang="en-US" dirty="0"/>
              <a:t>都是活跃的，才可以执行这个写操作</a:t>
            </a:r>
            <a:endParaRPr lang="en-US" altLang="zh-CN" dirty="0"/>
          </a:p>
          <a:p>
            <a:r>
              <a:rPr lang="en-US" altLang="zh-CN" dirty="0"/>
              <a:t>quorum</a:t>
            </a:r>
            <a:r>
              <a:rPr lang="zh-CN" altLang="en-US" dirty="0"/>
              <a:t>：默认的值，要求所有的</a:t>
            </a:r>
            <a:r>
              <a:rPr lang="en-US" altLang="zh-CN" dirty="0"/>
              <a:t>shard</a:t>
            </a:r>
            <a:r>
              <a:rPr lang="zh-CN" altLang="en-US" dirty="0"/>
              <a:t>中，必须是大部分的</a:t>
            </a:r>
            <a:r>
              <a:rPr lang="en-US" altLang="zh-CN" dirty="0"/>
              <a:t>shard</a:t>
            </a:r>
            <a:r>
              <a:rPr lang="zh-CN" altLang="en-US" dirty="0"/>
              <a:t>都是活跃的，可用的，才可以执行这个写操作。</a:t>
            </a:r>
            <a:r>
              <a:rPr lang="en-US" altLang="zh-CN" dirty="0"/>
              <a:t>quorum</a:t>
            </a:r>
            <a:r>
              <a:rPr lang="zh-CN" altLang="en-US" dirty="0"/>
              <a:t>不齐全时，</a:t>
            </a:r>
            <a:r>
              <a:rPr lang="en-US" altLang="zh-CN" dirty="0"/>
              <a:t>wait</a:t>
            </a:r>
            <a:r>
              <a:rPr lang="zh-CN" altLang="en-US" dirty="0"/>
              <a:t>，默认</a:t>
            </a:r>
            <a:r>
              <a:rPr lang="en-US" altLang="zh-CN" dirty="0"/>
              <a:t>1</a:t>
            </a:r>
            <a:r>
              <a:rPr lang="zh-CN" altLang="en-US" dirty="0"/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496054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E20C-55DF-433B-8D9B-93FC641B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分片查询参数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F9F44-577E-418F-B25B-CB24842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randomizeacross</a:t>
            </a:r>
            <a:r>
              <a:rPr lang="en-US" altLang="zh-CN" dirty="0"/>
              <a:t> shards</a:t>
            </a:r>
            <a:endParaRPr lang="zh-CN" altLang="zh-CN" dirty="0"/>
          </a:p>
          <a:p>
            <a:r>
              <a:rPr lang="zh-CN" altLang="zh-CN" dirty="0"/>
              <a:t>随机选择分片查询数据，</a:t>
            </a:r>
            <a:r>
              <a:rPr lang="en-US" altLang="zh-CN" dirty="0"/>
              <a:t>es</a:t>
            </a:r>
            <a:r>
              <a:rPr lang="zh-CN" altLang="zh-CN" dirty="0"/>
              <a:t>的默认方式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_local</a:t>
            </a:r>
            <a:endParaRPr lang="zh-CN" altLang="zh-CN" dirty="0"/>
          </a:p>
          <a:p>
            <a:r>
              <a:rPr lang="zh-CN" altLang="zh-CN" dirty="0"/>
              <a:t>优先在本地节点上的分片查询数据然后再去其他节点上的分片查询，本地节点没有</a:t>
            </a:r>
            <a:r>
              <a:rPr lang="en-US" altLang="zh-CN" dirty="0"/>
              <a:t>IO</a:t>
            </a:r>
            <a:r>
              <a:rPr lang="zh-CN" altLang="zh-CN" dirty="0"/>
              <a:t>问题但有可能造成负载不均问题。数据量是完整的。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_primary</a:t>
            </a:r>
            <a:endParaRPr lang="zh-CN" altLang="zh-CN" dirty="0"/>
          </a:p>
          <a:p>
            <a:r>
              <a:rPr lang="zh-CN" altLang="zh-CN" dirty="0"/>
              <a:t>只在主分片中查询不去副本查，一般数据完整。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primary_first</a:t>
            </a:r>
            <a:endParaRPr lang="zh-CN" altLang="zh-CN" dirty="0"/>
          </a:p>
          <a:p>
            <a:r>
              <a:rPr lang="zh-CN" altLang="zh-CN" dirty="0"/>
              <a:t>优先在主分片中查，如果主分片挂了则去副本查，一般数据完整。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4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AE20C-55DF-433B-8D9B-93FC641B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分片查询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F9F44-577E-418F-B25B-CB248420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 _</a:t>
            </a:r>
            <a:r>
              <a:rPr lang="en-US" altLang="zh-CN" dirty="0" err="1"/>
              <a:t>only_node</a:t>
            </a:r>
            <a:endParaRPr lang="zh-CN" altLang="zh-CN" dirty="0"/>
          </a:p>
          <a:p>
            <a:r>
              <a:rPr lang="zh-CN" altLang="zh-CN" dirty="0"/>
              <a:t>只在指定</a:t>
            </a:r>
            <a:r>
              <a:rPr lang="en-US" altLang="zh-CN" dirty="0"/>
              <a:t>id</a:t>
            </a:r>
            <a:r>
              <a:rPr lang="zh-CN" altLang="zh-CN" dirty="0"/>
              <a:t>的节点中的分片中查询，数据可能不完整。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prefer_node</a:t>
            </a:r>
            <a:endParaRPr lang="zh-CN" altLang="zh-CN" dirty="0"/>
          </a:p>
          <a:p>
            <a:r>
              <a:rPr lang="zh-CN" altLang="zh-CN" dirty="0"/>
              <a:t>优先在指定你给节点中查询，一般数据完整。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_shards</a:t>
            </a:r>
            <a:endParaRPr lang="zh-CN" altLang="zh-CN" dirty="0"/>
          </a:p>
          <a:p>
            <a:r>
              <a:rPr lang="zh-CN" altLang="zh-CN" dirty="0"/>
              <a:t>在指定分片中查询，数据可能不完整。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_</a:t>
            </a:r>
            <a:r>
              <a:rPr lang="en-US" altLang="zh-CN" dirty="0" err="1"/>
              <a:t>only_nodes</a:t>
            </a:r>
            <a:endParaRPr lang="zh-CN" altLang="zh-CN" dirty="0"/>
          </a:p>
          <a:p>
            <a:r>
              <a:rPr lang="zh-CN" altLang="zh-CN" dirty="0"/>
              <a:t>可以自定义去指定的多个节点查询，</a:t>
            </a:r>
            <a:r>
              <a:rPr lang="en-US" altLang="zh-CN" dirty="0"/>
              <a:t>es</a:t>
            </a:r>
            <a:r>
              <a:rPr lang="zh-CN" altLang="zh-CN" dirty="0"/>
              <a:t>不提供此方式需要改源码。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1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F1AA4-6CDB-478A-9A9B-6A4AD02A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94CBF-6416-4BA0-8B3D-564A2E1D7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（仅参考）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每一个分片数据文件</a:t>
            </a:r>
            <a:r>
              <a:rPr lang="zh-CN" altLang="en-US" dirty="0"/>
              <a:t>应用类</a:t>
            </a:r>
            <a:r>
              <a:rPr lang="zh-CN" altLang="zh-CN" dirty="0"/>
              <a:t>小于</a:t>
            </a:r>
            <a:r>
              <a:rPr lang="en-US" altLang="zh-CN" dirty="0" err="1"/>
              <a:t>30GB</a:t>
            </a:r>
            <a:r>
              <a:rPr lang="zh-CN" altLang="en-US" dirty="0"/>
              <a:t>，日志类小于</a:t>
            </a:r>
            <a:r>
              <a:rPr lang="en-US" altLang="zh-CN" dirty="0" err="1"/>
              <a:t>50G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zh-CN" altLang="zh-CN" dirty="0"/>
              <a:t>每一个索引中的一个分片对应一个节点</a:t>
            </a:r>
          </a:p>
          <a:p>
            <a:r>
              <a:rPr lang="en-US" altLang="zh-CN" dirty="0"/>
              <a:t>   </a:t>
            </a:r>
            <a:r>
              <a:rPr lang="zh-CN" altLang="zh-CN" dirty="0"/>
              <a:t>节点数大于等于分片数</a:t>
            </a:r>
            <a:endParaRPr lang="en-US" altLang="zh-CN" dirty="0"/>
          </a:p>
          <a:p>
            <a:r>
              <a:rPr lang="zh-CN" altLang="en-US" dirty="0"/>
              <a:t>   副本过多，降低索引速度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50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91144-96C7-4FBE-BD15-18589301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75CFC5-0EAF-41D0-A6DF-AF830B59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80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如果索引</a:t>
            </a:r>
            <a:r>
              <a:rPr lang="en-US" altLang="zh-CN" dirty="0"/>
              <a:t>A</a:t>
            </a:r>
            <a:r>
              <a:rPr lang="zh-CN" altLang="en-US" dirty="0"/>
              <a:t>总文件大小是</a:t>
            </a:r>
            <a:r>
              <a:rPr lang="en-US" altLang="zh-CN" dirty="0" err="1"/>
              <a:t>300G</a:t>
            </a:r>
            <a:r>
              <a:rPr lang="zh-CN" altLang="en-US" dirty="0"/>
              <a:t>，改怎么定制方案了？</a:t>
            </a:r>
            <a:endParaRPr lang="en-US" altLang="zh-CN" dirty="0"/>
          </a:p>
          <a:p>
            <a:r>
              <a:rPr lang="zh-CN" altLang="en-US" dirty="0"/>
              <a:t>建议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每个分片数据大小在</a:t>
            </a:r>
            <a:r>
              <a:rPr lang="en-US" altLang="zh-CN" dirty="0" err="1"/>
              <a:t>30G</a:t>
            </a:r>
            <a:r>
              <a:rPr lang="zh-CN" altLang="en-US" dirty="0"/>
              <a:t>左右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每个结点最好存放一个分片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节点数大于等于分片数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分片数量算法：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SN(</a:t>
            </a:r>
            <a:r>
              <a:rPr lang="zh-CN" altLang="en-US" dirty="0"/>
              <a:t>分片数</a:t>
            </a:r>
            <a:r>
              <a:rPr lang="en-US" altLang="zh-CN" dirty="0"/>
              <a:t>) = IS(</a:t>
            </a:r>
            <a:r>
              <a:rPr lang="zh-CN" altLang="en-US" dirty="0"/>
              <a:t>索引大小</a:t>
            </a:r>
            <a:r>
              <a:rPr lang="en-US" altLang="zh-CN" dirty="0"/>
              <a:t>) / 30</a:t>
            </a:r>
          </a:p>
          <a:p>
            <a:pPr marL="0" indent="0">
              <a:buNone/>
            </a:pPr>
            <a:r>
              <a:rPr lang="en-US" altLang="zh-CN" dirty="0"/>
              <a:t>         NN(</a:t>
            </a:r>
            <a:r>
              <a:rPr lang="zh-CN" altLang="en-US" dirty="0"/>
              <a:t>节点数</a:t>
            </a:r>
            <a:r>
              <a:rPr lang="en-US" altLang="zh-CN" dirty="0"/>
              <a:t>) = SN(</a:t>
            </a:r>
            <a:r>
              <a:rPr lang="zh-CN" altLang="en-US" dirty="0"/>
              <a:t>分片数</a:t>
            </a:r>
            <a:r>
              <a:rPr lang="en-US" altLang="zh-CN" dirty="0"/>
              <a:t>) + </a:t>
            </a:r>
            <a:r>
              <a:rPr lang="en-US" altLang="zh-CN" dirty="0" err="1"/>
              <a:t>MNN</a:t>
            </a:r>
            <a:r>
              <a:rPr lang="en-US" altLang="zh-CN" dirty="0"/>
              <a:t>(</a:t>
            </a:r>
            <a:r>
              <a:rPr lang="zh-CN" altLang="en-US" dirty="0"/>
              <a:t>主节点数</a:t>
            </a:r>
            <a:r>
              <a:rPr lang="en-US" altLang="zh-CN" dirty="0"/>
              <a:t>[</a:t>
            </a:r>
            <a:r>
              <a:rPr lang="zh-CN" altLang="en-US" dirty="0"/>
              <a:t>无数据</a:t>
            </a:r>
            <a:r>
              <a:rPr lang="en-US" altLang="zh-CN" dirty="0"/>
              <a:t>]) + </a:t>
            </a:r>
            <a:r>
              <a:rPr lang="en-US" altLang="zh-CN" dirty="0" err="1"/>
              <a:t>NNN</a:t>
            </a:r>
            <a:r>
              <a:rPr lang="en-US" altLang="zh-CN" dirty="0"/>
              <a:t>(</a:t>
            </a:r>
            <a:r>
              <a:rPr lang="zh-CN" altLang="en-US" dirty="0"/>
              <a:t>负载节点数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98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B04F8-9907-4C72-A733-A30C5DDA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深度分片问题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58E49-6CAD-41D8-AE04-0DF4D5DA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问题：分布式系统中，对结果排序的成本随分页的深度成指数上升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建议：搜索引擎对任何查询都不要返回超过 </a:t>
            </a:r>
            <a:r>
              <a:rPr lang="en-US" altLang="zh-CN" dirty="0"/>
              <a:t>1000 </a:t>
            </a:r>
            <a:r>
              <a:rPr lang="zh-CN" altLang="en-US" dirty="0"/>
              <a:t>个结果</a:t>
            </a:r>
          </a:p>
        </p:txBody>
      </p:sp>
    </p:spTree>
    <p:extLst>
      <p:ext uri="{BB962C8B-B14F-4D97-AF65-F5344CB8AC3E}">
        <p14:creationId xmlns:p14="http://schemas.microsoft.com/office/powerpoint/2010/main" val="333217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8ECC-70DC-4B6E-BDAF-48E1A4F1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写入流程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EDCE26F-A782-434E-96DF-CE8492D08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5" y="1690688"/>
            <a:ext cx="8902628" cy="39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31FE-641F-4DC7-8F55-2781FC1C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9EADD-05FD-4688-8EF7-6FCF8999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2558" cy="4351338"/>
          </a:xfrm>
        </p:spPr>
        <p:txBody>
          <a:bodyPr/>
          <a:lstStyle/>
          <a:p>
            <a:r>
              <a:rPr lang="zh-CN" altLang="en-US" dirty="0"/>
              <a:t>分片概述</a:t>
            </a:r>
            <a:endParaRPr lang="en-US" altLang="zh-CN" dirty="0"/>
          </a:p>
          <a:p>
            <a:r>
              <a:rPr lang="zh-CN" altLang="en-US" dirty="0"/>
              <a:t>分片设置</a:t>
            </a:r>
            <a:endParaRPr lang="en-US" altLang="zh-CN" dirty="0"/>
          </a:p>
          <a:p>
            <a:r>
              <a:rPr lang="zh-CN" altLang="en-US" dirty="0"/>
              <a:t>分片路由</a:t>
            </a:r>
            <a:endParaRPr lang="en-US" altLang="zh-CN" dirty="0"/>
          </a:p>
          <a:p>
            <a:r>
              <a:rPr lang="zh-CN" altLang="en-US" dirty="0"/>
              <a:t>分片个数</a:t>
            </a:r>
            <a:endParaRPr lang="en-US" altLang="zh-CN" dirty="0"/>
          </a:p>
          <a:p>
            <a:r>
              <a:rPr lang="zh-CN" altLang="en-US" dirty="0"/>
              <a:t>分片查询参数</a:t>
            </a:r>
            <a:endParaRPr lang="en-US" altLang="zh-CN" dirty="0"/>
          </a:p>
          <a:p>
            <a:r>
              <a:rPr lang="zh-CN" altLang="en-US" dirty="0"/>
              <a:t>分片建议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AADD64-23EE-4511-90C6-2C1EB3B0AB74}"/>
              </a:ext>
            </a:extLst>
          </p:cNvPr>
          <p:cNvSpPr txBox="1"/>
          <p:nvPr/>
        </p:nvSpPr>
        <p:spPr>
          <a:xfrm>
            <a:off x="6190587" y="1690688"/>
            <a:ext cx="40225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写入流程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Reflush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Flush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合并段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深度分片问题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分布不均问题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341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ACE3B-7F2C-49A1-8F14-0A461257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9B554-563E-48C5-BA62-13F5BFF93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写入请求中带</a:t>
            </a:r>
            <a:r>
              <a:rPr lang="en-US" altLang="zh-CN" dirty="0"/>
              <a:t>refresh</a:t>
            </a:r>
          </a:p>
          <a:p>
            <a:r>
              <a:rPr lang="zh-CN" altLang="en-US" dirty="0"/>
              <a:t>调用</a:t>
            </a:r>
            <a:r>
              <a:rPr lang="en-US" altLang="zh-CN" dirty="0"/>
              <a:t>refresh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POST /blogs/_flush</a:t>
            </a:r>
          </a:p>
          <a:p>
            <a:r>
              <a:rPr lang="zh-CN" altLang="en-US" dirty="0"/>
              <a:t>控制参数</a:t>
            </a:r>
            <a:r>
              <a:rPr lang="en-US" altLang="zh-CN" dirty="0" err="1"/>
              <a:t>refresh_interval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-1</a:t>
            </a:r>
            <a:r>
              <a:rPr lang="zh-CN" altLang="en-US" dirty="0"/>
              <a:t>，关闭</a:t>
            </a:r>
            <a:r>
              <a:rPr lang="en-US" altLang="zh-CN" dirty="0"/>
              <a:t>refresh</a:t>
            </a:r>
            <a:r>
              <a:rPr lang="zh-CN" altLang="en-US" dirty="0"/>
              <a:t>，实际每</a:t>
            </a:r>
            <a:r>
              <a:rPr lang="en-US" altLang="zh-CN" dirty="0" err="1"/>
              <a:t>30s</a:t>
            </a:r>
            <a:r>
              <a:rPr lang="zh-CN" altLang="en-US" dirty="0"/>
              <a:t>检测</a:t>
            </a:r>
            <a:r>
              <a:rPr lang="en-US" altLang="zh-CN" dirty="0" err="1"/>
              <a:t>shardIndexingBufferSize</a:t>
            </a:r>
            <a:r>
              <a:rPr lang="zh-CN" altLang="en-US" dirty="0"/>
              <a:t>大小，满则自动调用</a:t>
            </a:r>
            <a:r>
              <a:rPr lang="en-US" altLang="zh-CN" dirty="0"/>
              <a:t>refresh</a:t>
            </a:r>
          </a:p>
          <a:p>
            <a:pPr marL="0" indent="0">
              <a:buNone/>
            </a:pPr>
            <a:r>
              <a:rPr lang="zh-CN" altLang="en-US" dirty="0"/>
              <a:t>          需要一个绝对时间值，否则单位为毫秒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1s</a:t>
            </a:r>
            <a:r>
              <a:rPr lang="zh-CN" altLang="en-US" dirty="0"/>
              <a:t>（默）</a:t>
            </a:r>
          </a:p>
        </p:txBody>
      </p:sp>
    </p:spTree>
    <p:extLst>
      <p:ext uri="{BB962C8B-B14F-4D97-AF65-F5344CB8AC3E}">
        <p14:creationId xmlns:p14="http://schemas.microsoft.com/office/powerpoint/2010/main" val="243109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9569D-6AEC-4795-9D5F-C92D5EE0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Refresh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087A5-4C6D-4F74-A30F-48A977A48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PUT / </a:t>
            </a:r>
            <a:r>
              <a:rPr lang="en-US" altLang="zh-CN" dirty="0" err="1"/>
              <a:t>indexName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"settings": { </a:t>
            </a:r>
          </a:p>
          <a:p>
            <a:pPr marL="0" indent="0">
              <a:buNone/>
            </a:pPr>
            <a:r>
              <a:rPr lang="en-US" altLang="zh-CN" dirty="0"/>
              <a:t>           "</a:t>
            </a:r>
            <a:r>
              <a:rPr lang="en-US" altLang="zh-CN" dirty="0" err="1"/>
              <a:t>refresh_interval</a:t>
            </a:r>
            <a:r>
              <a:rPr lang="en-US" altLang="zh-CN" dirty="0"/>
              <a:t>": "</a:t>
            </a:r>
            <a:r>
              <a:rPr lang="en-US" altLang="zh-CN" dirty="0" err="1"/>
              <a:t>30s</a:t>
            </a:r>
            <a:r>
              <a:rPr lang="en-US" altLang="zh-CN" dirty="0"/>
              <a:t>"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建立大的新索引时建议先关闭刷新，袋开始使用索引时，再开启刷新</a:t>
            </a:r>
          </a:p>
        </p:txBody>
      </p:sp>
    </p:spTree>
    <p:extLst>
      <p:ext uri="{BB962C8B-B14F-4D97-AF65-F5344CB8AC3E}">
        <p14:creationId xmlns:p14="http://schemas.microsoft.com/office/powerpoint/2010/main" val="3064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4D00-618E-4DD9-92E7-ABD85193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Flush</a:t>
            </a:r>
            <a:r>
              <a:rPr lang="zh-CN" altLang="en-US" dirty="0"/>
              <a:t>情形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22434-FC1B-48BD-9017-AC13636B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fresh </a:t>
            </a:r>
            <a:r>
              <a:rPr lang="en-US" altLang="zh-CN" dirty="0" err="1"/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POST /blogs/_flush</a:t>
            </a:r>
          </a:p>
          <a:p>
            <a:r>
              <a:rPr lang="zh-CN" altLang="en-US" dirty="0"/>
              <a:t>每</a:t>
            </a:r>
            <a:r>
              <a:rPr lang="en-US" altLang="zh-CN" dirty="0" err="1"/>
              <a:t>30min</a:t>
            </a:r>
            <a:r>
              <a:rPr lang="zh-CN" altLang="en-US" dirty="0"/>
              <a:t>自动调用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translog</a:t>
            </a:r>
            <a:r>
              <a:rPr lang="zh-CN" altLang="en-US" dirty="0"/>
              <a:t>变得太大超过</a:t>
            </a:r>
            <a:r>
              <a:rPr lang="en-US" altLang="zh-CN" dirty="0" err="1"/>
              <a:t>index.translog.flush_threshold_size</a:t>
            </a:r>
            <a:r>
              <a:rPr lang="zh-CN" altLang="en-US" dirty="0"/>
              <a:t>大小（</a:t>
            </a:r>
            <a:r>
              <a:rPr lang="en-US" altLang="zh-CN" dirty="0" err="1"/>
              <a:t>512M</a:t>
            </a:r>
            <a:r>
              <a:rPr lang="zh-CN" altLang="en-US" dirty="0"/>
              <a:t>） ，自动</a:t>
            </a:r>
            <a:r>
              <a:rPr lang="en-US" altLang="zh-CN" dirty="0"/>
              <a:t>flush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手动使用</a:t>
            </a:r>
            <a:r>
              <a:rPr lang="en-US" altLang="zh-CN" dirty="0" err="1"/>
              <a:t>fsync</a:t>
            </a:r>
            <a:r>
              <a:rPr lang="zh-CN" altLang="en-US" dirty="0"/>
              <a:t>刷新文件系统缓存，写入磁盘。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5103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4D00-618E-4DD9-92E7-ABD85193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flush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22434-FC1B-48BD-9017-AC13636B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建议：无特殊状况，采用默认的方式</a:t>
            </a:r>
            <a:r>
              <a:rPr lang="en-US" altLang="zh-CN" dirty="0"/>
              <a:t>flush</a:t>
            </a:r>
          </a:p>
          <a:p>
            <a:r>
              <a:rPr lang="zh-CN" altLang="en-US" dirty="0"/>
              <a:t>影响：日志的变更</a:t>
            </a:r>
          </a:p>
        </p:txBody>
      </p:sp>
    </p:spTree>
    <p:extLst>
      <p:ext uri="{BB962C8B-B14F-4D97-AF65-F5344CB8AC3E}">
        <p14:creationId xmlns:p14="http://schemas.microsoft.com/office/powerpoint/2010/main" val="89474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9CB15-3CBE-4DBF-BB5E-5568647D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0CB59-E221-4CDE-991A-862C8996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02453" cy="4351338"/>
          </a:xfrm>
        </p:spPr>
        <p:txBody>
          <a:bodyPr/>
          <a:lstStyle/>
          <a:p>
            <a:r>
              <a:rPr lang="en-US" altLang="zh-CN" dirty="0"/>
              <a:t>optimize API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强制合并段，</a:t>
            </a:r>
            <a:r>
              <a:rPr lang="en-US" altLang="zh-CN" dirty="0" err="1"/>
              <a:t>max_num_segments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POST /</a:t>
            </a:r>
            <a:r>
              <a:rPr lang="en-US" altLang="zh-CN" dirty="0" err="1"/>
              <a:t>my_index</a:t>
            </a:r>
            <a:r>
              <a:rPr lang="en-US" altLang="zh-CN" dirty="0"/>
              <a:t>/_</a:t>
            </a:r>
            <a:r>
              <a:rPr lang="en-US" altLang="zh-CN" dirty="0" err="1"/>
              <a:t>optimize?max_num_segments</a:t>
            </a:r>
            <a:r>
              <a:rPr lang="en-US" altLang="zh-CN" dirty="0"/>
              <a:t>=1</a:t>
            </a:r>
            <a:r>
              <a:rPr lang="zh-CN" altLang="en-US" dirty="0"/>
              <a:t>（通常）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注意：一般采用默认的后台合并处理，优化命令会妨碍后台合并工作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不要在索引（正活跃更新）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013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64E77-46EE-47D6-B96F-5EF4D3E6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分片不均问题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1B3F1F-49B0-41D1-A0D2-6BA142E5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48" y="1690688"/>
            <a:ext cx="85905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07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F98C3-C166-4E11-8283-DE0A5C2A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ShardAllocator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340BF-1034-42A5-ADCE-B7D192B5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367"/>
            <a:ext cx="10515600" cy="4131595"/>
          </a:xfrm>
        </p:spPr>
        <p:txBody>
          <a:bodyPr/>
          <a:lstStyle/>
          <a:p>
            <a:r>
              <a:rPr lang="zh-CN" altLang="en-US" dirty="0"/>
              <a:t>分片未指定时，</a:t>
            </a:r>
            <a:r>
              <a:rPr lang="en-US" altLang="zh-CN" dirty="0" err="1"/>
              <a:t>ShardAllocator</a:t>
            </a:r>
            <a:r>
              <a:rPr lang="zh-CN" altLang="en-US" dirty="0"/>
              <a:t>决定集群节点</a:t>
            </a:r>
            <a:endParaRPr lang="en-US" altLang="zh-CN" dirty="0"/>
          </a:p>
          <a:p>
            <a:r>
              <a:rPr lang="en-US" altLang="zh-CN" dirty="0"/>
              <a:t>Master</a:t>
            </a:r>
            <a:r>
              <a:rPr lang="zh-CN" altLang="en-US" dirty="0"/>
              <a:t>拥有集群信息，来决定</a:t>
            </a:r>
            <a:r>
              <a:rPr lang="en-US" altLang="zh-CN" dirty="0" err="1"/>
              <a:t>ShardAllocator</a:t>
            </a:r>
            <a:r>
              <a:rPr lang="zh-CN" altLang="en-US" dirty="0"/>
              <a:t>变化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r>
              <a:rPr lang="zh-CN" altLang="en-US" dirty="0"/>
              <a:t>什么时候</a:t>
            </a:r>
            <a:endParaRPr lang="en-US" altLang="zh-CN" dirty="0"/>
          </a:p>
          <a:p>
            <a:r>
              <a:rPr lang="zh-CN" altLang="en-US" dirty="0"/>
              <a:t>作用于哪个分片</a:t>
            </a:r>
            <a:endParaRPr lang="en-US" altLang="zh-CN" dirty="0"/>
          </a:p>
          <a:p>
            <a:r>
              <a:rPr lang="zh-CN" altLang="en-US" dirty="0"/>
              <a:t>哪个成为目标节点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93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9019-DC8E-4037-854D-3FBEABE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ShardsAllocator</a:t>
            </a:r>
            <a:r>
              <a:rPr lang="zh-CN" altLang="en-US" dirty="0"/>
              <a:t>分片场景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CB79F-EA0F-4775-AE64-F705BF70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zh-CN" altLang="en-US" dirty="0"/>
              <a:t>副本分配</a:t>
            </a:r>
            <a:endParaRPr lang="en-US" altLang="zh-CN" dirty="0"/>
          </a:p>
          <a:p>
            <a:r>
              <a:rPr lang="zh-CN" altLang="en-US" dirty="0"/>
              <a:t>重新平衡</a:t>
            </a:r>
            <a:endParaRPr lang="en-US" altLang="zh-CN" dirty="0"/>
          </a:p>
          <a:p>
            <a:r>
              <a:rPr lang="zh-CN" altLang="en-US" dirty="0"/>
              <a:t>节点的新增与删除</a:t>
            </a:r>
            <a:endParaRPr lang="en-US" altLang="zh-CN" dirty="0"/>
          </a:p>
          <a:p>
            <a:r>
              <a:rPr lang="zh-CN" altLang="en-US" dirty="0"/>
              <a:t>索引的创建与恢复</a:t>
            </a:r>
            <a:endParaRPr lang="en-US" altLang="zh-CN" dirty="0"/>
          </a:p>
          <a:p>
            <a:r>
              <a:rPr lang="zh-CN" altLang="en-US" dirty="0"/>
              <a:t>磁盘使用率标记（</a:t>
            </a:r>
            <a:r>
              <a:rPr lang="en-US" altLang="zh-CN" dirty="0"/>
              <a:t>90%</a:t>
            </a:r>
            <a:r>
              <a:rPr lang="zh-CN" altLang="en-US" dirty="0"/>
              <a:t>（默））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124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0AE3D-CAA0-4A14-81CC-08F1282C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50127-FF95-4EF0-B3AE-13F1A4026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222"/>
            <a:ext cx="10515600" cy="48366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PUT _cluster/settings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"persistent": {</a:t>
            </a:r>
          </a:p>
          <a:p>
            <a:pPr marL="0" indent="0">
              <a:buNone/>
            </a:pPr>
            <a:r>
              <a:rPr lang="en-US" altLang="zh-CN" dirty="0"/>
              <a:t>    "cluster": {</a:t>
            </a:r>
          </a:p>
          <a:p>
            <a:pPr marL="0" indent="0">
              <a:buNone/>
            </a:pPr>
            <a:r>
              <a:rPr lang="en-US" altLang="zh-CN" dirty="0"/>
              <a:t>      "routing": {</a:t>
            </a:r>
          </a:p>
          <a:p>
            <a:pPr marL="0" indent="0">
              <a:buNone/>
            </a:pPr>
            <a:r>
              <a:rPr lang="en-US" altLang="zh-CN" dirty="0"/>
              <a:t>        "</a:t>
            </a:r>
            <a:r>
              <a:rPr lang="en-US" altLang="zh-CN" dirty="0" err="1"/>
              <a:t>allocation.enable</a:t>
            </a:r>
            <a:r>
              <a:rPr lang="en-US" altLang="zh-CN" dirty="0"/>
              <a:t>": "none"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}</a:t>
            </a:r>
          </a:p>
          <a:p>
            <a:pPr marL="0" indent="0">
              <a:buNone/>
            </a:pPr>
            <a:r>
              <a:rPr lang="zh-CN" altLang="en-US" dirty="0"/>
              <a:t>注：默认</a:t>
            </a:r>
            <a:r>
              <a:rPr lang="en-US" altLang="zh-CN" dirty="0"/>
              <a:t>all</a:t>
            </a:r>
            <a:r>
              <a:rPr lang="zh-CN" altLang="en-US" dirty="0"/>
              <a:t>（自动分片）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77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79C5F-CEDE-47B2-AAFC-5B6EF072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CCF1D-5E4A-4175-89DF-200B56A7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遵循贪婪算法，将节点分片资格抽象为权重函数，分片分配给当前最有资格接受的节点（权重最小）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8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BFCE0-94DE-4801-B575-7A4CA80C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分片概述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D4231C-465C-4867-99F0-132B47F0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所有数据的文件块</a:t>
            </a:r>
            <a:endParaRPr lang="en-US" altLang="zh-CN" dirty="0"/>
          </a:p>
          <a:p>
            <a:r>
              <a:rPr lang="zh-CN" altLang="en-US" dirty="0"/>
              <a:t>数据的最小工作单元</a:t>
            </a:r>
            <a:r>
              <a:rPr lang="en-US" altLang="zh-CN" dirty="0"/>
              <a:t>/</a:t>
            </a:r>
            <a:r>
              <a:rPr lang="zh-CN" altLang="en-US" dirty="0"/>
              <a:t>一个</a:t>
            </a:r>
            <a:r>
              <a:rPr lang="en-US" altLang="zh-CN" dirty="0"/>
              <a:t>lucence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</a:p>
          <a:p>
            <a:r>
              <a:rPr lang="en-US" altLang="zh-CN" dirty="0"/>
              <a:t>Es</a:t>
            </a:r>
            <a:r>
              <a:rPr lang="zh-CN" altLang="en-US" dirty="0"/>
              <a:t>核心</a:t>
            </a:r>
            <a:endParaRPr lang="en-US" altLang="zh-CN" dirty="0"/>
          </a:p>
          <a:p>
            <a:r>
              <a:rPr lang="zh-CN" altLang="en-US" dirty="0"/>
              <a:t>单个倒排索引文件组个</a:t>
            </a:r>
            <a:r>
              <a:rPr lang="en-US" altLang="zh-CN" dirty="0"/>
              <a:t>segment</a:t>
            </a:r>
            <a:r>
              <a:rPr lang="zh-CN" altLang="en-US" dirty="0"/>
              <a:t>，多个</a:t>
            </a:r>
            <a:r>
              <a:rPr lang="en-US" altLang="zh-CN" dirty="0"/>
              <a:t>segment</a:t>
            </a:r>
            <a:r>
              <a:rPr lang="zh-CN" altLang="en-US" dirty="0"/>
              <a:t>组成一个分片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主分片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副分片</a:t>
            </a:r>
          </a:p>
        </p:txBody>
      </p:sp>
    </p:spTree>
    <p:extLst>
      <p:ext uri="{BB962C8B-B14F-4D97-AF65-F5344CB8AC3E}">
        <p14:creationId xmlns:p14="http://schemas.microsoft.com/office/powerpoint/2010/main" val="2630398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7A687-872F-41B9-BB95-1EE15431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移动分片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886B1-0A28-4D98-9D80-8676FDB3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添加或删除节点，节点磁盘已满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遍历集群中每个分片，检查是否可留现有节点，不可留，从现有子集中选取权重最小的节点，作为目标节点</a:t>
            </a:r>
            <a:endParaRPr lang="en-US" altLang="zh-CN" dirty="0"/>
          </a:p>
          <a:p>
            <a:r>
              <a:rPr lang="zh-CN" altLang="en-US" dirty="0"/>
              <a:t>触发当前节点到目标节点的分片重定位</a:t>
            </a:r>
            <a:endParaRPr lang="en-US" altLang="zh-CN" dirty="0"/>
          </a:p>
          <a:p>
            <a:r>
              <a:rPr lang="zh-CN" altLang="en-US" dirty="0"/>
              <a:t>只作用于已启动分片，其他分片直接跳过</a:t>
            </a:r>
            <a:endParaRPr lang="en-US" altLang="zh-CN" dirty="0"/>
          </a:p>
          <a:p>
            <a:r>
              <a:rPr lang="zh-CN" altLang="en-US" dirty="0"/>
              <a:t>迭代跨节点广度处理，依次对所有节点分片评估移动必要性，不存在优先或侧重</a:t>
            </a:r>
          </a:p>
        </p:txBody>
      </p:sp>
    </p:spTree>
    <p:extLst>
      <p:ext uri="{BB962C8B-B14F-4D97-AF65-F5344CB8AC3E}">
        <p14:creationId xmlns:p14="http://schemas.microsoft.com/office/powerpoint/2010/main" val="289225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3244A-4AB7-4539-A8B6-D6ACF5D8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重新均衡分片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9E0E0-391E-415F-BABF-51DB9789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工作超负载限制，添加节点扩展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超过某阈值后，移动分片的成本开始超过权重均衡的益处</a:t>
            </a:r>
            <a:endParaRPr lang="en-US" altLang="zh-CN" dirty="0"/>
          </a:p>
          <a:p>
            <a:r>
              <a:rPr lang="zh-CN" altLang="en-US" dirty="0"/>
              <a:t>索引均衡条件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动态设定：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cluster.routing.allocation.balance.threshold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权重增量 </a:t>
            </a:r>
            <a:r>
              <a:rPr lang="en-US" altLang="zh-CN" dirty="0"/>
              <a:t>– </a:t>
            </a:r>
            <a:r>
              <a:rPr lang="zh-CN" altLang="en-US" dirty="0"/>
              <a:t>跨节点的最小和最大权重之间的差值 </a:t>
            </a:r>
            <a:r>
              <a:rPr lang="en-US" altLang="zh-CN" dirty="0"/>
              <a:t>– </a:t>
            </a:r>
            <a:r>
              <a:rPr lang="zh-CN" altLang="en-US" dirty="0"/>
              <a:t>小于该阈值</a:t>
            </a:r>
          </a:p>
        </p:txBody>
      </p:sp>
    </p:spTree>
    <p:extLst>
      <p:ext uri="{BB962C8B-B14F-4D97-AF65-F5344CB8AC3E}">
        <p14:creationId xmlns:p14="http://schemas.microsoft.com/office/powerpoint/2010/main" val="255570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26180-3200-4DB1-ABEA-B9018F7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BC74-2595-40D8-A172-953F60E7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PUT </a:t>
            </a:r>
            <a:r>
              <a:rPr lang="en-US" altLang="zh-CN" dirty="0" err="1"/>
              <a:t>indexName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"settings": {</a:t>
            </a:r>
            <a:endParaRPr lang="zh-CN" altLang="zh-CN" dirty="0"/>
          </a:p>
          <a:p>
            <a:r>
              <a:rPr lang="en-US" altLang="zh-CN" dirty="0"/>
              <a:t>        "</a:t>
            </a:r>
            <a:r>
              <a:rPr lang="en-US" altLang="zh-CN" dirty="0" err="1"/>
              <a:t>number_of_shards</a:t>
            </a:r>
            <a:r>
              <a:rPr lang="en-US" altLang="zh-CN" dirty="0"/>
              <a:t>": 5   </a:t>
            </a:r>
            <a:endParaRPr lang="zh-CN" altLang="zh-CN" dirty="0"/>
          </a:p>
          <a:p>
            <a:r>
              <a:rPr lang="en-US" altLang="zh-CN" dirty="0"/>
              <a:t>        "</a:t>
            </a:r>
            <a:r>
              <a:rPr lang="en-US" altLang="zh-CN" dirty="0" err="1"/>
              <a:t>number_of_replicas</a:t>
            </a:r>
            <a:r>
              <a:rPr lang="en-US" altLang="zh-CN" dirty="0"/>
              <a:t>" : 1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7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CF49A-6BC4-4739-AF66-37A70286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05707-364F-41AB-BA1F-1847F68F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索引建立后，分片个数是不可以更改的</a:t>
            </a:r>
          </a:p>
          <a:p>
            <a:r>
              <a:rPr lang="zh-CN" altLang="en-US" dirty="0"/>
              <a:t>副本数为分片的组数</a:t>
            </a:r>
            <a:endParaRPr lang="en-US" altLang="zh-CN" dirty="0"/>
          </a:p>
          <a:p>
            <a:r>
              <a:rPr lang="zh-CN" altLang="en-US" dirty="0"/>
              <a:t>分片大小和个数影响性能</a:t>
            </a:r>
          </a:p>
        </p:txBody>
      </p:sp>
    </p:spTree>
    <p:extLst>
      <p:ext uri="{BB962C8B-B14F-4D97-AF65-F5344CB8AC3E}">
        <p14:creationId xmlns:p14="http://schemas.microsoft.com/office/powerpoint/2010/main" val="401277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AEBB8-90AC-4422-BECC-FFDB0215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0"/>
              </a:spcAft>
            </a:pPr>
            <a:r>
              <a:rPr lang="en-US" altLang="zh-CN" kern="100" dirty="0" err="1">
                <a:solidFill>
                  <a:srgbClr val="DF499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shard_num</a:t>
            </a:r>
            <a:r>
              <a:rPr lang="en-US" altLang="zh-CN" kern="100" dirty="0">
                <a:solidFill>
                  <a:srgbClr val="DF499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hash(routing) % </a:t>
            </a:r>
            <a:r>
              <a:rPr lang="en-US" altLang="zh-CN" kern="100" dirty="0" err="1">
                <a:solidFill>
                  <a:srgbClr val="DF499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num_primary_shards</a:t>
            </a:r>
            <a:endParaRPr lang="zh-CN" altLang="zh-CN" sz="3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Routing</a:t>
            </a:r>
            <a:r>
              <a:rPr lang="zh-CN" altLang="en-US" dirty="0"/>
              <a:t>为可变，默认</a:t>
            </a:r>
            <a:r>
              <a:rPr lang="en-US" altLang="zh-CN" dirty="0"/>
              <a:t>_id</a:t>
            </a:r>
          </a:p>
          <a:p>
            <a:r>
              <a:rPr lang="zh-CN" altLang="en-US" dirty="0"/>
              <a:t>所有文档</a:t>
            </a:r>
            <a:r>
              <a:rPr lang="en-US" altLang="zh-CN" dirty="0" err="1"/>
              <a:t>api</a:t>
            </a:r>
            <a:r>
              <a:rPr lang="zh-CN" altLang="en-US" dirty="0"/>
              <a:t>都接受</a:t>
            </a:r>
            <a:r>
              <a:rPr lang="en-US" altLang="zh-CN" dirty="0"/>
              <a:t>Routing</a:t>
            </a:r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78829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C94AF8-26E0-4B16-B30D-13E16DB56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252" y="2334126"/>
            <a:ext cx="10134499" cy="25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  <a:r>
              <a:rPr lang="en-US" altLang="zh-CN" dirty="0"/>
              <a:t>-</a:t>
            </a:r>
            <a:r>
              <a:rPr lang="zh-CN" altLang="en-US" dirty="0"/>
              <a:t>写入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672EDB7-7020-4C48-904F-15B9513BB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2862" y="2213811"/>
            <a:ext cx="9700295" cy="33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8ED3-E2A5-45A1-B1A8-D8659385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分片路由</a:t>
            </a:r>
            <a:r>
              <a:rPr lang="en-US" altLang="zh-CN" dirty="0"/>
              <a:t>-</a:t>
            </a:r>
            <a:r>
              <a:rPr lang="zh-CN" altLang="en-US" dirty="0"/>
              <a:t>查询单个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3963082-3354-455B-9DF7-C5AD6AD8F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3495" y="2440346"/>
            <a:ext cx="8528505" cy="27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0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13771</TotalTime>
  <Words>1069</Words>
  <Application>Microsoft Office PowerPoint</Application>
  <PresentationFormat>宽屏</PresentationFormat>
  <Paragraphs>179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Consolas</vt:lpstr>
      <vt:lpstr>Office 主题​​</vt:lpstr>
      <vt:lpstr>Elasticsearch分片</vt:lpstr>
      <vt:lpstr>大纲</vt:lpstr>
      <vt:lpstr>Es分片概述</vt:lpstr>
      <vt:lpstr>分片设置</vt:lpstr>
      <vt:lpstr>分片注意事项</vt:lpstr>
      <vt:lpstr>分片路由</vt:lpstr>
      <vt:lpstr>分片路由</vt:lpstr>
      <vt:lpstr>分片路由-写入</vt:lpstr>
      <vt:lpstr>分片路由-查询单个</vt:lpstr>
      <vt:lpstr>分片路由-局部单个</vt:lpstr>
      <vt:lpstr>分片路由-多文档mget</vt:lpstr>
      <vt:lpstr>分片路由-多文档bulk</vt:lpstr>
      <vt:lpstr>consistency</vt:lpstr>
      <vt:lpstr>分片查询参数</vt:lpstr>
      <vt:lpstr>分片查询</vt:lpstr>
      <vt:lpstr>分片建议</vt:lpstr>
      <vt:lpstr>场景</vt:lpstr>
      <vt:lpstr>深度分片问题</vt:lpstr>
      <vt:lpstr>写入流程</vt:lpstr>
      <vt:lpstr>Refresh</vt:lpstr>
      <vt:lpstr>Refresh参数</vt:lpstr>
      <vt:lpstr>Flush情形</vt:lpstr>
      <vt:lpstr>flush</vt:lpstr>
      <vt:lpstr>合并段</vt:lpstr>
      <vt:lpstr>分片不均问题</vt:lpstr>
      <vt:lpstr>ShardAllocator</vt:lpstr>
      <vt:lpstr>ShardsAllocator分片场景</vt:lpstr>
      <vt:lpstr>配置</vt:lpstr>
      <vt:lpstr>节点选择</vt:lpstr>
      <vt:lpstr>移动分片</vt:lpstr>
      <vt:lpstr>重新均衡分片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Elasticsearch分片</dc:title>
  <dc:creator>Utry</dc:creator>
  <cp:lastModifiedBy>Utry</cp:lastModifiedBy>
  <cp:revision>68</cp:revision>
  <dcterms:created xsi:type="dcterms:W3CDTF">2020-06-28T05:27:36Z</dcterms:created>
  <dcterms:modified xsi:type="dcterms:W3CDTF">2020-07-13T07:51:42Z</dcterms:modified>
</cp:coreProperties>
</file>