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18" r:id="rId1"/>
  </p:sldMasterIdLst>
  <p:notesMasterIdLst>
    <p:notesMasterId r:id="rId45"/>
  </p:notesMasterIdLst>
  <p:sldIdLst>
    <p:sldId id="433" r:id="rId2"/>
    <p:sldId id="261" r:id="rId3"/>
    <p:sldId id="262" r:id="rId4"/>
    <p:sldId id="435" r:id="rId5"/>
    <p:sldId id="388" r:id="rId6"/>
    <p:sldId id="263" r:id="rId7"/>
    <p:sldId id="264" r:id="rId8"/>
    <p:sldId id="266" r:id="rId9"/>
    <p:sldId id="267" r:id="rId10"/>
    <p:sldId id="389" r:id="rId11"/>
    <p:sldId id="390" r:id="rId12"/>
    <p:sldId id="391" r:id="rId13"/>
    <p:sldId id="392" r:id="rId14"/>
    <p:sldId id="291" r:id="rId15"/>
    <p:sldId id="393" r:id="rId16"/>
    <p:sldId id="394" r:id="rId17"/>
    <p:sldId id="436" r:id="rId18"/>
    <p:sldId id="398" r:id="rId19"/>
    <p:sldId id="400" r:id="rId20"/>
    <p:sldId id="401" r:id="rId21"/>
    <p:sldId id="402" r:id="rId22"/>
    <p:sldId id="404" r:id="rId23"/>
    <p:sldId id="405" r:id="rId24"/>
    <p:sldId id="406" r:id="rId25"/>
    <p:sldId id="408" r:id="rId26"/>
    <p:sldId id="411" r:id="rId27"/>
    <p:sldId id="437" r:id="rId28"/>
    <p:sldId id="412" r:id="rId29"/>
    <p:sldId id="415" r:id="rId30"/>
    <p:sldId id="416" r:id="rId31"/>
    <p:sldId id="418" r:id="rId32"/>
    <p:sldId id="419" r:id="rId33"/>
    <p:sldId id="421" r:id="rId34"/>
    <p:sldId id="423" r:id="rId35"/>
    <p:sldId id="434" r:id="rId36"/>
    <p:sldId id="424" r:id="rId37"/>
    <p:sldId id="425" r:id="rId38"/>
    <p:sldId id="426" r:id="rId39"/>
    <p:sldId id="427" r:id="rId40"/>
    <p:sldId id="298" r:id="rId41"/>
    <p:sldId id="430" r:id="rId42"/>
    <p:sldId id="299" r:id="rId43"/>
    <p:sldId id="300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89"/>
    <a:srgbClr val="638DAD"/>
    <a:srgbClr val="3333FF"/>
    <a:srgbClr val="333399"/>
    <a:srgbClr val="B2B2B2"/>
    <a:srgbClr val="800000"/>
    <a:srgbClr val="996600"/>
    <a:srgbClr val="FF9999"/>
    <a:srgbClr val="FF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 autoAdjust="0"/>
    <p:restoredTop sz="94689" autoAdjust="0"/>
  </p:normalViewPr>
  <p:slideViewPr>
    <p:cSldViewPr>
      <p:cViewPr varScale="1">
        <p:scale>
          <a:sx n="82" d="100"/>
          <a:sy n="82" d="100"/>
        </p:scale>
        <p:origin x="108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0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0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0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883910C-C895-4A62-9C0D-D4CB342A20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81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01EAD0-A5ED-4B27-9939-DC20800A08CC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1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83D675-CD83-4E01-AC2D-B0AA9696E786}" type="slidenum">
              <a:rPr lang="en-US" altLang="en-US" smtClean="0"/>
              <a:pPr eaLnBrk="1" hangingPunct="1"/>
              <a:t>10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D9397F0-DDF6-44DC-AD83-C9956B05BD23}" type="slidenum">
              <a:rPr lang="en-US" altLang="en-US" smtClean="0"/>
              <a:pPr eaLnBrk="1" hangingPunct="1"/>
              <a:t>11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32707DF-100E-48A3-982B-C87F0846B5B9}" type="slidenum">
              <a:rPr lang="en-US" altLang="en-US" smtClean="0"/>
              <a:pPr eaLnBrk="1" hangingPunct="1"/>
              <a:t>12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F4E0C08-49DF-411C-B74B-78995489F36D}" type="slidenum">
              <a:rPr lang="en-US" altLang="en-US" smtClean="0"/>
              <a:pPr eaLnBrk="1" hangingPunct="1"/>
              <a:t>13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EAF5D0D-5F17-420B-A57C-9CE154B7B67D}" type="slidenum">
              <a:rPr lang="en-US" altLang="en-US" smtClean="0"/>
              <a:pPr eaLnBrk="1" hangingPunct="1"/>
              <a:t>14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BE99590-BD62-4D51-83C6-92DAB8BC4F92}" type="slidenum">
              <a:rPr lang="en-US" altLang="en-US" smtClean="0"/>
              <a:pPr eaLnBrk="1" hangingPunct="1"/>
              <a:t>15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39430F0-AFD9-4A19-BC23-86B760BEBAAA}" type="slidenum">
              <a:rPr lang="en-US" altLang="en-US" smtClean="0"/>
              <a:pPr eaLnBrk="1" hangingPunct="1"/>
              <a:t>16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ACAFDC-9651-49CA-B8D3-8B0CE869080A}" type="slidenum">
              <a:rPr lang="en-US" altLang="en-US" smtClean="0"/>
              <a:pPr eaLnBrk="1" hangingPunct="1"/>
              <a:t>17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F23C81-6DFC-40F0-810E-98C1B6B89A99}" type="slidenum">
              <a:rPr lang="en-US" altLang="en-US" smtClean="0"/>
              <a:pPr eaLnBrk="1" hangingPunct="1"/>
              <a:t>18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04C131-28A9-4220-B14A-2541D40D4419}" type="slidenum">
              <a:rPr lang="en-US" altLang="en-US" smtClean="0"/>
              <a:pPr eaLnBrk="1" hangingPunct="1"/>
              <a:t>19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01CD1C4-8DBE-4BA3-BA49-6203C1C10557}" type="slidenum">
              <a:rPr lang="en-US" altLang="en-US" smtClean="0"/>
              <a:pPr eaLnBrk="1" hangingPunct="1"/>
              <a:t>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B51AFC2-3A78-440D-AC22-00D0A47CBB46}" type="slidenum">
              <a:rPr lang="en-US" altLang="en-US" smtClean="0"/>
              <a:pPr eaLnBrk="1" hangingPunct="1"/>
              <a:t>20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13AE75-374C-4039-8A8E-73373573D2C3}" type="slidenum">
              <a:rPr lang="en-US" altLang="en-US" smtClean="0"/>
              <a:pPr eaLnBrk="1" hangingPunct="1"/>
              <a:t>21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7E3B1B-A455-496D-BFF7-DB586856FDE3}" type="slidenum">
              <a:rPr lang="en-US" altLang="en-US" smtClean="0"/>
              <a:pPr eaLnBrk="1" hangingPunct="1"/>
              <a:t>22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289E4DB-059A-4C99-8FDA-6E359CE527CD}" type="slidenum">
              <a:rPr lang="en-US" altLang="en-US" smtClean="0"/>
              <a:pPr eaLnBrk="1" hangingPunct="1"/>
              <a:t>23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432790-75B8-43A3-80F9-995A6B80627A}" type="slidenum">
              <a:rPr lang="en-US" altLang="en-US" smtClean="0"/>
              <a:pPr eaLnBrk="1" hangingPunct="1"/>
              <a:t>24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ED22F4-30F3-4781-8218-AB23ECEB3C50}" type="slidenum">
              <a:rPr lang="en-US" altLang="en-US" smtClean="0"/>
              <a:pPr eaLnBrk="1" hangingPunct="1"/>
              <a:t>25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61825F-6996-4FEB-B6F6-D7518BC5E8DA}" type="slidenum">
              <a:rPr lang="en-US" altLang="en-US" smtClean="0"/>
              <a:pPr eaLnBrk="1" hangingPunct="1"/>
              <a:t>26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F64CFF-8B65-41BE-9128-23D60871CE34}" type="slidenum">
              <a:rPr lang="en-US" altLang="en-US" smtClean="0"/>
              <a:pPr eaLnBrk="1" hangingPunct="1"/>
              <a:t>28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8C1020-FF87-4B1F-9766-111CC33D5C42}" type="slidenum">
              <a:rPr lang="en-US" altLang="en-US" smtClean="0"/>
              <a:pPr eaLnBrk="1" hangingPunct="1"/>
              <a:t>29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BFFEFE-940E-4942-998F-37982F18C161}" type="slidenum">
              <a:rPr lang="en-US" altLang="en-US" smtClean="0"/>
              <a:pPr eaLnBrk="1" hangingPunct="1"/>
              <a:t>30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FF33F6-3E34-4BAF-9128-820CCAC3AAF0}" type="slidenum">
              <a:rPr lang="en-US" altLang="en-US" smtClean="0"/>
              <a:pPr eaLnBrk="1" hangingPunct="1"/>
              <a:t>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81C736-7711-4E1A-BC82-5C31B0D4C6FA}" type="slidenum">
              <a:rPr lang="en-US" altLang="en-US" smtClean="0"/>
              <a:pPr eaLnBrk="1" hangingPunct="1"/>
              <a:t>31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D76874-0C52-4285-A4B1-A2A3F1716B9C}" type="slidenum">
              <a:rPr lang="en-US" altLang="en-US" smtClean="0"/>
              <a:pPr eaLnBrk="1" hangingPunct="1"/>
              <a:t>32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4D6AC46-B641-4C53-BECB-CEE7049A2971}" type="slidenum">
              <a:rPr lang="en-US" altLang="en-US" smtClean="0"/>
              <a:pPr eaLnBrk="1" hangingPunct="1"/>
              <a:t>33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46B2FB-515E-4123-AE4F-C91642D8B114}" type="slidenum">
              <a:rPr lang="en-US" altLang="en-US" smtClean="0"/>
              <a:pPr eaLnBrk="1" hangingPunct="1"/>
              <a:t>34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6296FF1-8F41-4D2D-B422-5FDAE8E6DC63}" type="slidenum">
              <a:rPr lang="en-US" altLang="en-US" smtClean="0"/>
              <a:pPr eaLnBrk="1" hangingPunct="1"/>
              <a:t>35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744133-FEDE-43A3-B93D-E5D61D22301E}" type="slidenum">
              <a:rPr lang="en-US" altLang="en-US" smtClean="0"/>
              <a:pPr eaLnBrk="1" hangingPunct="1"/>
              <a:t>36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D4FA70-045C-4FCB-BA35-A720928EFAAD}" type="slidenum">
              <a:rPr lang="en-US" altLang="en-US" smtClean="0"/>
              <a:pPr eaLnBrk="1" hangingPunct="1"/>
              <a:t>37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6A795F-FC48-4C5F-ACC8-2848AE12054C}" type="slidenum">
              <a:rPr lang="en-US" altLang="en-US" smtClean="0"/>
              <a:pPr eaLnBrk="1" hangingPunct="1"/>
              <a:t>38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CDD00F-867F-4360-8668-9FC7BA7021F8}" type="slidenum">
              <a:rPr lang="en-US" altLang="en-US" smtClean="0"/>
              <a:pPr eaLnBrk="1" hangingPunct="1"/>
              <a:t>39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D8E11AC-815C-4F37-B043-D5B9C693F37F}" type="slidenum">
              <a:rPr lang="en-US" altLang="en-US" smtClean="0"/>
              <a:pPr eaLnBrk="1" hangingPunct="1"/>
              <a:t>40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F6EA61-55DA-48DB-ABC1-C3048464FA9B}" type="slidenum">
              <a:rPr lang="en-US" altLang="en-US" smtClean="0"/>
              <a:pPr eaLnBrk="1" hangingPunct="1"/>
              <a:t>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4D314BC-E2AE-4F66-AA3A-E23BADEBA4FF}" type="slidenum">
              <a:rPr lang="en-US" altLang="en-US" smtClean="0"/>
              <a:pPr eaLnBrk="1" hangingPunct="1"/>
              <a:t>41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3BDB5EF-AEE1-40C9-9A0E-1FA3732365A7}" type="slidenum">
              <a:rPr lang="en-US" altLang="en-US" smtClean="0"/>
              <a:pPr eaLnBrk="1" hangingPunct="1"/>
              <a:t>42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94F3FC5-20DA-4D5D-AEC0-9C34B51E6248}" type="slidenum">
              <a:rPr lang="en-US" altLang="en-US" smtClean="0"/>
              <a:pPr eaLnBrk="1" hangingPunct="1"/>
              <a:t>43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2E21877-13B2-47E4-957D-F7A21B84C2B8}" type="slidenum">
              <a:rPr lang="en-US" altLang="en-US" smtClean="0"/>
              <a:pPr eaLnBrk="1" hangingPunct="1"/>
              <a:t>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AD3F91-233C-4247-B800-A1395C3056DB}" type="slidenum">
              <a:rPr lang="en-US" altLang="en-US" smtClean="0"/>
              <a:pPr eaLnBrk="1" hangingPunct="1"/>
              <a:t>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D5C412-EF86-49D7-B003-264BF8204B14}" type="slidenum">
              <a:rPr lang="en-US" altLang="en-US" smtClean="0"/>
              <a:pPr eaLnBrk="1" hangingPunct="1"/>
              <a:t>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3A8361C-51CC-4FBF-B976-9E3257726277}" type="slidenum">
              <a:rPr lang="en-US" altLang="en-US" smtClean="0"/>
              <a:pPr eaLnBrk="1" hangingPunct="1"/>
              <a:t>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9FB49C-D10A-4F7B-801C-5520004326DD}" type="slidenum">
              <a:rPr lang="en-US" altLang="en-US" smtClean="0"/>
              <a:pPr eaLnBrk="1" hangingPunct="1"/>
              <a:t>9</a:t>
            </a:fld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3090672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730752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 descr="Title_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481304"/>
            <a:ext cx="10034016" cy="99113"/>
          </a:xfrm>
          <a:prstGeom prst="rect">
            <a:avLst/>
          </a:prstGeom>
        </p:spPr>
      </p:pic>
      <p:pic>
        <p:nvPicPr>
          <p:cNvPr id="8" name="Picture 7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80" y="6257889"/>
            <a:ext cx="634845" cy="2624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5924" y="6222910"/>
            <a:ext cx="640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</a:rPr>
              <a:t>C++ Programming: From Problem Analysis to Program Design, Eighth</a:t>
            </a:r>
            <a:r>
              <a:rPr lang="en-US" sz="900" baseline="0" dirty="0">
                <a:solidFill>
                  <a:schemeClr val="accent2"/>
                </a:solidFill>
              </a:rPr>
              <a:t> </a:t>
            </a:r>
            <a:r>
              <a:rPr lang="en-US" sz="900" dirty="0">
                <a:solidFill>
                  <a:schemeClr val="accent2"/>
                </a:solidFill>
              </a:rPr>
              <a:t>Edition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015922" y="6456817"/>
            <a:ext cx="6399830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L_Logo_DRAW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6" name="Picture 5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plit 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365125" y="39972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53305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Tab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0" y="1340048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&lt;TABLE #-# apply bold&gt; &lt;Table title normal&gt;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365125" y="39972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84904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5102423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41539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0" y="1340048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&lt;TABLE #-# apply bold&gt; &lt;Table title normal&gt;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28790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3673475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5722796"/>
            <a:ext cx="4114800" cy="297004"/>
          </a:xfrm>
        </p:spPr>
        <p:txBody>
          <a:bodyPr lIns="91440" tIns="45720" rIns="9144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123912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14984" y="6455663"/>
            <a:ext cx="640080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Chapter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730752"/>
            <a:ext cx="7747000" cy="233910"/>
          </a:xfrm>
        </p:spPr>
        <p:txBody>
          <a:bodyPr/>
          <a:lstStyle/>
          <a:p>
            <a:r>
              <a:rPr lang="en-US" altLang="en-US" dirty="0"/>
              <a:t>Pointers, Classes, Virtual Functions, and Abstract Classes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Classes,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dirty="0"/>
              <a:t>s, and Pointer Variables (1 of 3)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882601"/>
          </a:xfrm>
        </p:spPr>
        <p:txBody>
          <a:bodyPr/>
          <a:lstStyle/>
          <a:p>
            <a:r>
              <a:rPr lang="en-US" dirty="0"/>
              <a:t>You can declare pointers to other data types, such as a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/>
              <a:t>:</a:t>
            </a:r>
            <a:endParaRPr lang="en-US" sz="1800" b="1" dirty="0">
              <a:solidFill>
                <a:srgbClr val="638D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66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studentType</a:t>
            </a:r>
          </a:p>
          <a:p>
            <a:pPr marL="34766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766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name[26];</a:t>
            </a:r>
          </a:p>
          <a:p>
            <a:pPr marL="34766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gpa;</a:t>
            </a:r>
          </a:p>
          <a:p>
            <a:pPr marL="34766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sID;</a:t>
            </a:r>
          </a:p>
          <a:p>
            <a:pPr marL="34766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grade;</a:t>
            </a:r>
          </a:p>
          <a:p>
            <a:pPr marL="34766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766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studentType student;</a:t>
            </a:r>
          </a:p>
          <a:p>
            <a:pPr marL="34766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studentType* studentPtr;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an object of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studentType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studentPtr </a:t>
            </a:r>
            <a:r>
              <a:rPr lang="en-US" dirty="0"/>
              <a:t>is a pointer variable of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studentType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Classes,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dirty="0"/>
              <a:t>s, and Pointer Variables (2 of 3)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099036"/>
          </a:xfrm>
        </p:spPr>
        <p:txBody>
          <a:bodyPr/>
          <a:lstStyle/>
          <a:p>
            <a:r>
              <a:rPr lang="en-US" dirty="0"/>
              <a:t>To store address of student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studentPtr</a:t>
            </a:r>
            <a:r>
              <a:rPr lang="en-US" dirty="0"/>
              <a:t>:</a:t>
            </a:r>
          </a:p>
          <a:p>
            <a:pPr marL="347663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studentPtr = &amp;student;</a:t>
            </a:r>
          </a:p>
          <a:p>
            <a:r>
              <a:rPr lang="en-US" dirty="0"/>
              <a:t>To store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3.9</a:t>
            </a:r>
            <a:r>
              <a:rPr lang="en-US" dirty="0"/>
              <a:t> in component gpa of student:</a:t>
            </a:r>
          </a:p>
          <a:p>
            <a:pPr marL="347663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(*studentPtr).gpa = 3.9;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  <a:r>
              <a:rPr lang="en-US" dirty="0"/>
              <a:t> used because dot operator has higher precedence than dereferencing operator</a:t>
            </a:r>
          </a:p>
          <a:p>
            <a:pPr lvl="1"/>
            <a:r>
              <a:rPr lang="en-US" dirty="0"/>
              <a:t>Alternative: use member access operator arrow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/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Classes,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dirty="0"/>
              <a:t>s, and Pointer Variables (3 of 3)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96235"/>
          </a:xfrm>
        </p:spPr>
        <p:txBody>
          <a:bodyPr/>
          <a:lstStyle/>
          <a:p>
            <a:pPr eaLnBrk="1" hangingPunct="1"/>
            <a:r>
              <a:rPr lang="en-US" altLang="en-US" dirty="0"/>
              <a:t>Syntax to access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b="1" dirty="0"/>
              <a:t> (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struct</a:t>
            </a:r>
            <a:r>
              <a:rPr lang="en-US" altLang="en-US" b="1" dirty="0"/>
              <a:t>) </a:t>
            </a:r>
            <a:r>
              <a:rPr lang="en-US" altLang="en-US" dirty="0"/>
              <a:t>member using the operator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dirty="0"/>
              <a:t> :</a:t>
            </a:r>
          </a:p>
        </p:txBody>
      </p:sp>
      <p:pic>
        <p:nvPicPr>
          <p:cNvPr id="14343" name="Picture 7" descr="pointerVariableName-&gt;classMemberN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48577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365125" y="2743201"/>
            <a:ext cx="8415338" cy="2099036"/>
          </a:xfrm>
        </p:spPr>
        <p:txBody>
          <a:bodyPr/>
          <a:lstStyle/>
          <a:p>
            <a:r>
              <a:rPr lang="en-US" altLang="en-US" dirty="0"/>
              <a:t>Thus,</a:t>
            </a:r>
          </a:p>
          <a:p>
            <a:pPr lvl="1">
              <a:buNone/>
            </a:pPr>
            <a:r>
              <a:rPr lang="en-US" altLang="en-US" b="1" dirty="0">
                <a:latin typeface="Courier New" pitchFamily="49" charset="0"/>
              </a:rPr>
              <a:t>(*studentPtr).gpa = 3.9;</a:t>
            </a:r>
            <a:endParaRPr lang="en-US" altLang="en-US" b="1" dirty="0"/>
          </a:p>
          <a:p>
            <a:pPr lvl="1">
              <a:buNone/>
            </a:pPr>
            <a:r>
              <a:rPr lang="en-US" altLang="en-US" dirty="0"/>
              <a:t>is equivalent to:</a:t>
            </a:r>
          </a:p>
          <a:p>
            <a:pPr lvl="1">
              <a:buNone/>
            </a:pPr>
            <a:r>
              <a:rPr lang="en-US" altLang="en-US" b="1" dirty="0">
                <a:latin typeface="Courier New" pitchFamily="49" charset="0"/>
              </a:rPr>
              <a:t>studentPtr-&gt;gpa = 3.9;</a:t>
            </a:r>
            <a:endParaRPr lang="en-US" altLang="en-US" b="1" dirty="0"/>
          </a:p>
          <a:p>
            <a:pPr lvl="1"/>
            <a:endParaRPr lang="en-US" altLang="en-US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Initializing Pointer Variables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896177"/>
          </a:xfrm>
        </p:spPr>
        <p:txBody>
          <a:bodyPr/>
          <a:lstStyle/>
          <a:p>
            <a:pPr eaLnBrk="1" hangingPunct="1"/>
            <a:r>
              <a:rPr lang="en-US" altLang="en-US" dirty="0"/>
              <a:t>C++ does not automatically initialize variables</a:t>
            </a:r>
          </a:p>
          <a:p>
            <a:pPr eaLnBrk="1" hangingPunct="1"/>
            <a:r>
              <a:rPr lang="en-US" altLang="en-US" dirty="0"/>
              <a:t>Pointer variables must be initialized if you do not want them to point to anything</a:t>
            </a:r>
          </a:p>
          <a:p>
            <a:pPr lvl="1"/>
            <a:r>
              <a:rPr lang="en-US" altLang="en-US" dirty="0"/>
              <a:t>Initialized to the</a:t>
            </a:r>
            <a:r>
              <a:rPr lang="en-US" altLang="en-US" b="1" dirty="0"/>
              <a:t> </a:t>
            </a:r>
            <a:r>
              <a:rPr lang="en-US" altLang="en-US" dirty="0"/>
              <a:t>value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/>
              <a:t> using the </a:t>
            </a:r>
            <a:r>
              <a:rPr lang="en-US" altLang="en-US" u="sng" dirty="0"/>
              <a:t>null pointer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dirty="0"/>
              <a:t>Or, use the </a:t>
            </a:r>
            <a:r>
              <a:rPr lang="en-US" altLang="en-US" b="1" dirty="0">
                <a:latin typeface="Courier New" pitchFamily="49" charset="0"/>
              </a:rPr>
              <a:t>NULL</a:t>
            </a:r>
            <a:r>
              <a:rPr lang="en-US" altLang="en-US" dirty="0"/>
              <a:t> named constant</a:t>
            </a:r>
          </a:p>
          <a:p>
            <a:r>
              <a:rPr lang="en-US" altLang="en-US" dirty="0"/>
              <a:t>The number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/>
              <a:t> is the only number that can be directly assigned to a pointer variable</a:t>
            </a:r>
          </a:p>
          <a:p>
            <a:pPr eaLnBrk="1" hangingPunct="1"/>
            <a:r>
              <a:rPr lang="en-US" altLang="en-US" dirty="0"/>
              <a:t>C++11 Standard includes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nullptr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Dynamic Variables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525033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Dynamic variables</a:t>
            </a:r>
            <a:r>
              <a:rPr lang="en-US" altLang="en-US" dirty="0"/>
              <a:t> are created during execution</a:t>
            </a:r>
          </a:p>
          <a:p>
            <a:pPr eaLnBrk="1" hangingPunct="1"/>
            <a:r>
              <a:rPr lang="en-US" altLang="en-US" dirty="0"/>
              <a:t>C++ creates dynamic variables using pointers</a:t>
            </a:r>
          </a:p>
          <a:p>
            <a:pPr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new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delete</a:t>
            </a:r>
            <a:r>
              <a:rPr lang="en-US" altLang="en-US" dirty="0"/>
              <a:t> operators: used to create and destroy dynamic variables</a:t>
            </a:r>
          </a:p>
          <a:p>
            <a:pPr lvl="1"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new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delete</a:t>
            </a:r>
            <a:r>
              <a:rPr lang="en-US" altLang="en-US" dirty="0"/>
              <a:t> are reserved words in C++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4142"/>
            <a:ext cx="8026400" cy="300467"/>
          </a:xfrm>
        </p:spPr>
        <p:txBody>
          <a:bodyPr/>
          <a:lstStyle/>
          <a:p>
            <a:r>
              <a:rPr lang="en-US" altLang="en-US" dirty="0"/>
              <a:t>Operator </a:t>
            </a:r>
            <a:r>
              <a:rPr lang="en-US" altLang="en-US" dirty="0">
                <a:latin typeface="Courier New" pitchFamily="49" charset="0"/>
              </a:rPr>
              <a:t>new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/>
              <a:t>(1 of 2)</a:t>
            </a:r>
            <a:endParaRPr lang="en-US" altLang="en-US" dirty="0">
              <a:latin typeface="Courier New" pitchFamily="49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96235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new</a:t>
            </a:r>
            <a:r>
              <a:rPr lang="en-US" altLang="en-US" dirty="0"/>
              <a:t> has two forms:</a:t>
            </a:r>
          </a:p>
        </p:txBody>
      </p:sp>
      <p:pic>
        <p:nvPicPr>
          <p:cNvPr id="17415" name="Picture 7" descr="new dataType;    //to allocate a single variable&#10;new dataType[intExp];    //to allocate an array of variab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981200"/>
            <a:ext cx="77343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365125" y="2895601"/>
            <a:ext cx="8415338" cy="1523999"/>
          </a:xfrm>
        </p:spPr>
        <p:txBody>
          <a:bodyPr/>
          <a:lstStyle/>
          <a:p>
            <a:pPr lvl="1"/>
            <a:r>
              <a:rPr lang="en-US" altLang="en-US" b="1" dirty="0">
                <a:latin typeface="Courier New" pitchFamily="49" charset="0"/>
              </a:rPr>
              <a:t>intExp</a:t>
            </a:r>
            <a:r>
              <a:rPr lang="en-US" altLang="en-US" dirty="0"/>
              <a:t> is any expression evaluating to a positive integer</a:t>
            </a:r>
          </a:p>
          <a:p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new</a:t>
            </a:r>
            <a:r>
              <a:rPr lang="en-US" altLang="en-US" dirty="0"/>
              <a:t> allocates memory (a variable) of the designated type and returns a pointer to it</a:t>
            </a:r>
          </a:p>
          <a:p>
            <a:pPr lvl="1"/>
            <a:r>
              <a:rPr lang="en-US" altLang="en-US" dirty="0"/>
              <a:t>The allocated memory is uninitialized</a:t>
            </a:r>
          </a:p>
          <a:p>
            <a:pPr lvl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pPr eaLnBrk="1" hangingPunct="1"/>
            <a:r>
              <a:rPr lang="en-US" altLang="en-US" dirty="0"/>
              <a:t>Operator </a:t>
            </a:r>
            <a:r>
              <a:rPr lang="en-US" altLang="en-US" dirty="0">
                <a:latin typeface="Courier New" pitchFamily="49" charset="0"/>
              </a:rPr>
              <a:t>new</a:t>
            </a:r>
            <a:r>
              <a:rPr lang="en-US" altLang="en-US" dirty="0"/>
              <a:t> (2 of 2)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205219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</a:t>
            </a:r>
            <a:r>
              <a:rPr lang="en-US" altLang="en-US" b="1" dirty="0">
                <a:latin typeface="Courier New" pitchFamily="49" charset="0"/>
              </a:rPr>
              <a:t>p =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new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en-US" altLang="en-US" b="1" dirty="0">
                <a:latin typeface="Courier New" pitchFamily="49" charset="0"/>
              </a:rPr>
              <a:t>;</a:t>
            </a:r>
          </a:p>
          <a:p>
            <a:pPr lvl="1" eaLnBrk="1" hangingPunct="1"/>
            <a:r>
              <a:rPr lang="en-US" altLang="en-US" dirty="0"/>
              <a:t>Creates a variable during program execution somewhere in memory</a:t>
            </a:r>
          </a:p>
          <a:p>
            <a:pPr lvl="1" eaLnBrk="1" hangingPunct="1"/>
            <a:r>
              <a:rPr lang="en-US" altLang="en-US" dirty="0"/>
              <a:t>Stores the address of the allocated memory in </a:t>
            </a:r>
            <a:r>
              <a:rPr lang="en-US" altLang="en-US" b="1" dirty="0">
                <a:latin typeface="Courier New" pitchFamily="49" charset="0"/>
              </a:rPr>
              <a:t>p</a:t>
            </a:r>
          </a:p>
          <a:p>
            <a:pPr eaLnBrk="1" hangingPunct="1"/>
            <a:r>
              <a:rPr lang="en-US" altLang="en-US" dirty="0"/>
              <a:t>To access allocated memory, use </a:t>
            </a:r>
            <a:r>
              <a:rPr lang="en-US" altLang="en-US" b="1" dirty="0">
                <a:latin typeface="Courier New" pitchFamily="49" charset="0"/>
              </a:rPr>
              <a:t>*p</a:t>
            </a:r>
          </a:p>
          <a:p>
            <a:pPr eaLnBrk="1" hangingPunct="1"/>
            <a:r>
              <a:rPr lang="en-US" altLang="en-US" dirty="0"/>
              <a:t>A dynamic variable cannot be accessed directly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dirty="0"/>
              <a:t>Because it is unnamed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4142"/>
            <a:ext cx="8026400" cy="300467"/>
          </a:xfrm>
        </p:spPr>
        <p:txBody>
          <a:bodyPr/>
          <a:lstStyle/>
          <a:p>
            <a:r>
              <a:rPr lang="en-US" altLang="en-US" dirty="0"/>
              <a:t>Operator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788182"/>
          </a:xfrm>
        </p:spPr>
        <p:txBody>
          <a:bodyPr/>
          <a:lstStyle/>
          <a:p>
            <a:r>
              <a:rPr lang="en-US" altLang="en-US" u="sng" dirty="0"/>
              <a:t>Memory leak</a:t>
            </a:r>
            <a:r>
              <a:rPr lang="en-US" altLang="en-US" dirty="0"/>
              <a:t>: previously allocated memory that cannot be reallocated</a:t>
            </a:r>
          </a:p>
          <a:p>
            <a:pPr lvl="1"/>
            <a:r>
              <a:rPr lang="en-US" altLang="en-US" dirty="0"/>
              <a:t>To avoid a memory leak, when a dynamic variable is no longer needed, destroy it to deallocate its memory</a:t>
            </a:r>
          </a:p>
          <a:p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altLang="en-US" dirty="0">
                <a:solidFill>
                  <a:srgbClr val="638DAD"/>
                </a:solidFill>
              </a:rPr>
              <a:t> </a:t>
            </a:r>
            <a:r>
              <a:rPr lang="en-US" altLang="en-US" dirty="0"/>
              <a:t>operator: used to destroy dynamic variables</a:t>
            </a:r>
          </a:p>
          <a:p>
            <a:r>
              <a:rPr lang="en-US" altLang="en-US" dirty="0"/>
              <a:t>Syntax:</a:t>
            </a:r>
          </a:p>
        </p:txBody>
      </p:sp>
      <p:pic>
        <p:nvPicPr>
          <p:cNvPr id="19463" name="Picture 7" descr="delete pointerVariable; //to deallocate a single dynamic variable&#10;delete [] pointerVariable; //to deallocate a dynamically created ar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18" y="3450771"/>
            <a:ext cx="74104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Operations on Pointer Variables (1 of 2)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449901"/>
          </a:xfrm>
        </p:spPr>
        <p:txBody>
          <a:bodyPr/>
          <a:lstStyle/>
          <a:p>
            <a:r>
              <a:rPr lang="en-US" dirty="0"/>
              <a:t>Assignment: value of one pointer variable can be assigned to another pointer of same type</a:t>
            </a:r>
          </a:p>
          <a:p>
            <a:r>
              <a:rPr lang="en-US" dirty="0"/>
              <a:t>Relational operations: two pointer variables of same type can be compared for equality, etc.</a:t>
            </a:r>
          </a:p>
          <a:p>
            <a:r>
              <a:rPr lang="en-US" dirty="0"/>
              <a:t>Some limited arithmetic operations</a:t>
            </a:r>
          </a:p>
          <a:p>
            <a:pPr lvl="1"/>
            <a:r>
              <a:rPr lang="en-US" dirty="0"/>
              <a:t>Integer values can be added and subtracted from a pointer variable </a:t>
            </a:r>
          </a:p>
          <a:p>
            <a:pPr lvl="1"/>
            <a:r>
              <a:rPr lang="en-US" dirty="0"/>
              <a:t>Value of one pointer variable can be subtracted from another pointer variable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Operations on Pointer Variables (2 of 2)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Pointer arithmetic can be very dangerous:</a:t>
            </a:r>
          </a:p>
          <a:p>
            <a:pPr lvl="1"/>
            <a:r>
              <a:rPr lang="en-US" altLang="en-US" dirty="0"/>
              <a:t>Program can accidentally access memory locations of other variables and change their content without warning</a:t>
            </a:r>
          </a:p>
          <a:p>
            <a:pPr lvl="2"/>
            <a:r>
              <a:rPr lang="en-US" altLang="en-US" dirty="0"/>
              <a:t>Some systems might terminate the program with an appropriate error message</a:t>
            </a:r>
          </a:p>
          <a:p>
            <a:r>
              <a:rPr lang="en-US" altLang="en-US" dirty="0"/>
              <a:t>Always exercise extra care when doing pointer arithmetic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Objectives (1 of 3)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1992853"/>
          </a:xfrm>
        </p:spPr>
        <p:txBody>
          <a:bodyPr/>
          <a:lstStyle/>
          <a:p>
            <a:pPr eaLnBrk="1" hangingPunct="1"/>
            <a:r>
              <a:rPr lang="en-US" altLang="en-US" dirty="0"/>
              <a:t>In this chapter, you will:</a:t>
            </a:r>
          </a:p>
          <a:p>
            <a:pPr lvl="1"/>
            <a:r>
              <a:rPr lang="en-US" altLang="en-US" dirty="0"/>
              <a:t>Learn about the pointer data type and pointer variables</a:t>
            </a:r>
          </a:p>
          <a:p>
            <a:pPr lvl="1"/>
            <a:r>
              <a:rPr lang="en-US" altLang="en-US" dirty="0"/>
              <a:t>Explore how to declare and manipulate pointer variables</a:t>
            </a:r>
          </a:p>
          <a:p>
            <a:pPr lvl="1"/>
            <a:r>
              <a:rPr lang="en-US" altLang="en-US" dirty="0"/>
              <a:t>Learn about the address of the operator and the dereferencing operator</a:t>
            </a:r>
          </a:p>
          <a:p>
            <a:pPr lvl="1"/>
            <a:r>
              <a:rPr lang="en-US" altLang="en-US" dirty="0"/>
              <a:t>Learn how pointers work with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b="1" dirty="0"/>
              <a:t>es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b="1" dirty="0"/>
              <a:t>s</a:t>
            </a:r>
          </a:p>
          <a:p>
            <a:pPr lvl="1"/>
            <a:r>
              <a:rPr lang="en-US" altLang="en-US" dirty="0"/>
              <a:t>Discover dynamic variables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Dynamic Arrays (1 of 2)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925416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Dynamic array</a:t>
            </a:r>
            <a:r>
              <a:rPr lang="en-US" altLang="en-US" dirty="0"/>
              <a:t>: array created during program execution</a:t>
            </a:r>
          </a:p>
          <a:p>
            <a:pPr eaLnBrk="1" hangingPunct="1"/>
            <a:r>
              <a:rPr lang="en-US" altLang="en-US" dirty="0"/>
              <a:t>Example:</a:t>
            </a:r>
          </a:p>
          <a:p>
            <a:pPr marL="347663" lvl="1" indent="0" eaLnBrk="1" hangingPunct="1">
              <a:buFontTx/>
              <a:buNone/>
            </a:pPr>
            <a:r>
              <a:rPr lang="en-US" alt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  <a:cs typeface="Courier New" panose="02070309020205020404" pitchFamily="49" charset="0"/>
              </a:rPr>
              <a:t> *p;</a:t>
            </a:r>
          </a:p>
          <a:p>
            <a:pPr marL="347663" lvl="1" indent="0" eaLnBrk="1" hangingPunct="1">
              <a:buFontTx/>
              <a:buNone/>
            </a:pPr>
            <a:r>
              <a:rPr lang="en-US" altLang="en-US" sz="2000" b="1" dirty="0">
                <a:latin typeface="Courier New" pitchFamily="49" charset="0"/>
                <a:cs typeface="Courier New" panose="02070309020205020404" pitchFamily="49" charset="0"/>
              </a:rPr>
              <a:t>p = </a:t>
            </a:r>
            <a:r>
              <a:rPr lang="en-US" altLang="en-US" sz="2000" b="1" dirty="0">
                <a:solidFill>
                  <a:srgbClr val="638DAD"/>
                </a:solidFill>
                <a:latin typeface="Courier New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2000" b="1" dirty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638DAD"/>
                </a:solidFill>
                <a:latin typeface="Courier New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  <a:cs typeface="Courier New" panose="02070309020205020404" pitchFamily="49" charset="0"/>
              </a:rPr>
              <a:t>[10];</a:t>
            </a:r>
          </a:p>
          <a:p>
            <a:pPr lvl="1" eaLnBrk="1" hangingPunct="1">
              <a:buFontTx/>
              <a:buNone/>
            </a:pPr>
            <a:endParaRPr lang="en-US" altLang="en-US" sz="2400" dirty="0">
              <a:latin typeface="Courier New" pitchFamily="49" charset="0"/>
            </a:endParaRPr>
          </a:p>
          <a:p>
            <a:pPr marL="347663" lvl="1" indent="0" eaLnBrk="1" hangingPunct="1"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*p = 25;  </a:t>
            </a:r>
            <a:r>
              <a:rPr lang="en-US" altLang="en-US" b="1" dirty="0">
                <a:solidFill>
                  <a:srgbClr val="00A589"/>
                </a:solidFill>
                <a:latin typeface="Courier New" pitchFamily="49" charset="0"/>
              </a:rPr>
              <a:t>//stores 25 in the first memory location</a:t>
            </a:r>
            <a:endParaRPr lang="en-US" altLang="en-US" b="1" dirty="0">
              <a:solidFill>
                <a:srgbClr val="00A589"/>
              </a:solidFill>
            </a:endParaRPr>
          </a:p>
          <a:p>
            <a:pPr marL="347663" lvl="1" indent="0" eaLnBrk="1" hangingPunct="1">
              <a:buFont typeface="Arial" charset="0"/>
              <a:buNone/>
            </a:pPr>
            <a:r>
              <a:rPr lang="en-US" altLang="en-US" b="1" dirty="0">
                <a:latin typeface="Courier New" pitchFamily="49" charset="0"/>
              </a:rPr>
              <a:t>p++;      </a:t>
            </a:r>
            <a:r>
              <a:rPr lang="en-US" altLang="en-US" b="1" dirty="0">
                <a:solidFill>
                  <a:srgbClr val="00A589"/>
                </a:solidFill>
                <a:latin typeface="Courier New" pitchFamily="49" charset="0"/>
              </a:rPr>
              <a:t>//to point to next array component</a:t>
            </a:r>
          </a:p>
          <a:p>
            <a:pPr marL="347663" lvl="1" indent="0" eaLnBrk="1" hangingPunct="1">
              <a:buFont typeface="Arial" charset="0"/>
              <a:buNone/>
            </a:pPr>
            <a:r>
              <a:rPr lang="en-US" altLang="en-US" b="1" dirty="0">
                <a:latin typeface="Courier New" pitchFamily="49" charset="0"/>
              </a:rPr>
              <a:t>*p = 35;  </a:t>
            </a:r>
            <a:r>
              <a:rPr lang="en-US" altLang="en-US" b="1" dirty="0">
                <a:solidFill>
                  <a:srgbClr val="00A589"/>
                </a:solidFill>
                <a:latin typeface="Courier New" pitchFamily="49" charset="0"/>
              </a:rPr>
              <a:t>// stores 35 into the second memory location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Dynamic Arrays (2 of 2)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80538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Can use array notation to access these memory locations</a:t>
            </a:r>
          </a:p>
          <a:p>
            <a:pPr eaLnBrk="1" hangingPunct="1">
              <a:defRPr/>
            </a:pPr>
            <a:r>
              <a:rPr lang="en-US" dirty="0"/>
              <a:t>Example:</a:t>
            </a:r>
          </a:p>
          <a:p>
            <a:pPr marL="347663" indent="0" eaLnBrk="1" hangingPunct="1">
              <a:buFontTx/>
              <a:buNone/>
              <a:defRPr/>
            </a:pPr>
            <a:r>
              <a:rPr lang="en-US" sz="1800" b="1" dirty="0">
                <a:latin typeface="Courier New" pitchFamily="49" charset="0"/>
              </a:rPr>
              <a:t>p[0] = 25;</a:t>
            </a:r>
          </a:p>
          <a:p>
            <a:pPr marL="347663" indent="0" eaLnBrk="1" hangingPunct="1">
              <a:buFontTx/>
              <a:buNone/>
              <a:defRPr/>
            </a:pPr>
            <a:r>
              <a:rPr lang="en-US" sz="1800" b="1" dirty="0">
                <a:latin typeface="Courier New" pitchFamily="49" charset="0"/>
              </a:rPr>
              <a:t>p[1] = 35;</a:t>
            </a:r>
          </a:p>
          <a:p>
            <a:pPr lvl="1" eaLnBrk="1" hangingPunct="1">
              <a:defRPr/>
            </a:pPr>
            <a:r>
              <a:rPr lang="en-US" dirty="0"/>
              <a:t>Stores </a:t>
            </a:r>
            <a:r>
              <a:rPr lang="en-US" b="1" dirty="0">
                <a:latin typeface="Courier New" pitchFamily="49" charset="0"/>
              </a:rPr>
              <a:t>25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</a:rPr>
              <a:t>35</a:t>
            </a:r>
            <a:r>
              <a:rPr lang="en-US" dirty="0"/>
              <a:t> into the first and second array components, respectively</a:t>
            </a:r>
          </a:p>
          <a:p>
            <a:pPr eaLnBrk="1" hangingPunct="1">
              <a:defRPr/>
            </a:pPr>
            <a:r>
              <a:rPr lang="en-US" dirty="0"/>
              <a:t>An </a:t>
            </a:r>
            <a:r>
              <a:rPr lang="en-US" i="1" dirty="0"/>
              <a:t>array name</a:t>
            </a:r>
            <a:r>
              <a:rPr lang="en-US" dirty="0"/>
              <a:t> is a </a:t>
            </a:r>
            <a:r>
              <a:rPr lang="en-US" i="1" dirty="0"/>
              <a:t>constant pointer</a:t>
            </a:r>
            <a:endParaRPr lang="en-US" dirty="0">
              <a:latin typeface="Courier New" pitchFamily="49" charset="0"/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Functions and Pointers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123658"/>
          </a:xfrm>
        </p:spPr>
        <p:txBody>
          <a:bodyPr/>
          <a:lstStyle/>
          <a:p>
            <a:pPr eaLnBrk="1" hangingPunct="1"/>
            <a:r>
              <a:rPr lang="en-US" altLang="en-US" dirty="0"/>
              <a:t>Pointer variable can be passed as a parameter either by value or by reference</a:t>
            </a:r>
          </a:p>
          <a:p>
            <a:pPr eaLnBrk="1" hangingPunct="1"/>
            <a:r>
              <a:rPr lang="en-US" altLang="en-US" dirty="0"/>
              <a:t>As a reference parameter in a function heading, use </a:t>
            </a:r>
            <a:r>
              <a:rPr lang="en-US" altLang="en-US" b="1" dirty="0">
                <a:latin typeface="Courier New" pitchFamily="49" charset="0"/>
              </a:rPr>
              <a:t>&amp;</a:t>
            </a:r>
            <a:r>
              <a:rPr lang="en-US" altLang="en-US" dirty="0"/>
              <a:t>:</a:t>
            </a:r>
          </a:p>
          <a:p>
            <a:pPr marL="347663" indent="0"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en-US" sz="1800" dirty="0">
              <a:latin typeface="Courier New" pitchFamily="49" charset="0"/>
            </a:endParaRPr>
          </a:p>
          <a:p>
            <a:pPr marL="347663" indent="0"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solidFill>
                  <a:srgbClr val="638DAD"/>
                </a:solidFill>
                <a:latin typeface="Courier New" pitchFamily="49" charset="0"/>
              </a:rPr>
              <a:t>void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pointerParameters(</a:t>
            </a:r>
            <a:r>
              <a:rPr lang="en-US" altLang="en-US" sz="1800" b="1" dirty="0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en-US" altLang="en-US" sz="1800" b="1" dirty="0">
                <a:latin typeface="Courier New" pitchFamily="49" charset="0"/>
              </a:rPr>
              <a:t>* &amp;p, </a:t>
            </a:r>
            <a:r>
              <a:rPr lang="en-US" altLang="en-US" sz="1800" b="1" dirty="0">
                <a:solidFill>
                  <a:srgbClr val="638DAD"/>
                </a:solidFill>
                <a:latin typeface="Courier New" pitchFamily="49" charset="0"/>
              </a:rPr>
              <a:t>double</a:t>
            </a:r>
            <a:r>
              <a:rPr lang="en-US" altLang="en-US" sz="1800" b="1" dirty="0">
                <a:latin typeface="Courier New" pitchFamily="49" charset="0"/>
              </a:rPr>
              <a:t> *q)</a:t>
            </a:r>
          </a:p>
          <a:p>
            <a:pPr marL="347663" indent="0"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{</a:t>
            </a:r>
          </a:p>
          <a:p>
            <a:pPr marL="347663" indent="0"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. . .</a:t>
            </a:r>
          </a:p>
          <a:p>
            <a:pPr marL="347663" indent="0"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}</a:t>
            </a:r>
            <a:endParaRPr lang="en-US" altLang="en-US" sz="18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Pointers and Function Return Values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569934"/>
          </a:xfrm>
        </p:spPr>
        <p:txBody>
          <a:bodyPr/>
          <a:lstStyle/>
          <a:p>
            <a:pPr eaLnBrk="1" hangingPunct="1"/>
            <a:r>
              <a:rPr lang="en-US" altLang="en-US" dirty="0"/>
              <a:t>A function can return a value of type pointer:</a:t>
            </a:r>
            <a:endParaRPr lang="en-US" altLang="en-US" sz="2400" dirty="0">
              <a:latin typeface="Courier New" pitchFamily="49" charset="0"/>
            </a:endParaRPr>
          </a:p>
          <a:p>
            <a:pPr marL="344488" indent="3175"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marL="344488" indent="3175"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en-US" altLang="en-US" sz="1800" b="1" dirty="0">
                <a:latin typeface="Courier New" pitchFamily="49" charset="0"/>
              </a:rPr>
              <a:t>* testExp(...)</a:t>
            </a:r>
          </a:p>
          <a:p>
            <a:pPr marL="344488" indent="3175"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{</a:t>
            </a:r>
          </a:p>
          <a:p>
            <a:pPr marL="344488" indent="3175"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. . .</a:t>
            </a:r>
          </a:p>
          <a:p>
            <a:pPr marL="344488" indent="3175"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}</a:t>
            </a:r>
            <a:endParaRPr lang="en-US" altLang="en-US" sz="1800" b="1" dirty="0"/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Dynamic Two-Dimensional Arrays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056221"/>
          </a:xfrm>
        </p:spPr>
        <p:txBody>
          <a:bodyPr/>
          <a:lstStyle/>
          <a:p>
            <a:pPr eaLnBrk="1" hangingPunct="1"/>
            <a:r>
              <a:rPr lang="en-US" altLang="en-US" dirty="0"/>
              <a:t>You can create dynamic multidimensional arrays</a:t>
            </a:r>
          </a:p>
          <a:p>
            <a:pPr eaLnBrk="1" hangingPunct="1"/>
            <a:r>
              <a:rPr lang="en-US" altLang="en-US" dirty="0"/>
              <a:t>Examples:</a:t>
            </a:r>
          </a:p>
          <a:p>
            <a:pPr marL="279400" indent="3175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3333FF"/>
                </a:solidFill>
                <a:latin typeface="Courier New" pitchFamily="49" charset="0"/>
              </a:rPr>
              <a:t> </a:t>
            </a:r>
          </a:p>
          <a:p>
            <a:pPr marL="174625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*board[4]; </a:t>
            </a:r>
            <a:r>
              <a:rPr 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//declares board to be an array of four </a:t>
            </a:r>
          </a:p>
          <a:p>
            <a:pPr marL="174625" indent="0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//pointers wherein each pointer is of type</a:t>
            </a:r>
            <a:endParaRPr lang="en-US" altLang="en-US" sz="1800" dirty="0">
              <a:solidFill>
                <a:srgbClr val="00A589"/>
              </a:solidFill>
              <a:latin typeface="Courier New" pitchFamily="49" charset="0"/>
              <a:cs typeface="Courier New" panose="02070309020205020404" pitchFamily="49" charset="0"/>
            </a:endParaRPr>
          </a:p>
          <a:p>
            <a:pPr marL="174625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row = 0; row &lt; 4; row++)</a:t>
            </a:r>
          </a:p>
          <a:p>
            <a:pPr marL="174625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board[row] = </a:t>
            </a: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  </a:t>
            </a:r>
            <a:r>
              <a:rPr 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//creates the rows of board</a:t>
            </a:r>
          </a:p>
          <a:p>
            <a:pPr marL="174625" indent="0">
              <a:spcBef>
                <a:spcPts val="0"/>
              </a:spcBef>
              <a:buNone/>
            </a:pP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4625" indent="0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**board;  </a:t>
            </a:r>
            <a:r>
              <a:rPr lang="en-US" alt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//declares board to be a pointer to a pointer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Shallow versus Deep Copy and Pointers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575982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Shallow copy</a:t>
            </a:r>
            <a:r>
              <a:rPr lang="en-US" altLang="en-US" dirty="0"/>
              <a:t>: when two or more pointers of the same types point to the same memory </a:t>
            </a:r>
          </a:p>
          <a:p>
            <a:pPr lvl="1" eaLnBrk="1" hangingPunct="1"/>
            <a:r>
              <a:rPr lang="en-US" altLang="en-US" dirty="0"/>
              <a:t>They point to the same data</a:t>
            </a:r>
          </a:p>
          <a:p>
            <a:pPr lvl="1" eaLnBrk="1" hangingPunct="1"/>
            <a:r>
              <a:rPr lang="en-US" altLang="en-US" dirty="0"/>
              <a:t>Danger: deleting one deletes the data pointed to by all of them</a:t>
            </a:r>
          </a:p>
          <a:p>
            <a:pPr eaLnBrk="1" hangingPunct="1"/>
            <a:r>
              <a:rPr lang="en-US" altLang="en-US" u="sng" dirty="0"/>
              <a:t>Deep copy</a:t>
            </a:r>
            <a:r>
              <a:rPr lang="en-US" altLang="en-US" dirty="0"/>
              <a:t>: when the contents of the memory pointed to by a pointer are copied to the memory location of another pointer</a:t>
            </a:r>
          </a:p>
          <a:p>
            <a:pPr lvl="1" eaLnBrk="1" hangingPunct="1"/>
            <a:r>
              <a:rPr lang="en-US" altLang="en-US" dirty="0"/>
              <a:t>Two copies of the data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Classes and Pointers: Some Peculiarities (1 of 2)</a:t>
            </a:r>
          </a:p>
        </p:txBody>
      </p:sp>
      <p:sp>
        <p:nvSpPr>
          <p:cNvPr id="28675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5206041"/>
          </a:xfrm>
        </p:spPr>
        <p:txBody>
          <a:bodyPr/>
          <a:lstStyle/>
          <a:p>
            <a:r>
              <a:rPr lang="en-US" altLang="en-US" dirty="0"/>
              <a:t>Example class: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663" indent="0">
              <a:spcBef>
                <a:spcPts val="600"/>
              </a:spcBef>
              <a:buNone/>
            </a:pPr>
            <a:r>
              <a:rPr lang="en-US" alt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ptrMemberVarType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lenP;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altLang="en-US" dirty="0"/>
              <a:t>Example program statements: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663" indent="0">
              <a:spcBef>
                <a:spcPts val="60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ptrMemberVarType objectOne;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ptrMemberVarType objectTwo;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Classes and Pointers: Some Peculiarities (2 of 2)</a:t>
            </a:r>
            <a:endParaRPr lang="en-US" dirty="0"/>
          </a:p>
        </p:txBody>
      </p:sp>
      <p:pic>
        <p:nvPicPr>
          <p:cNvPr id="101378" name="Picture 2" descr="Figure 12-13 illustrates objectOne and obmectTwo declared in teh following statements:&#10;ptrMemberVarType objectOne;&#10;ptrMemberVarType objectTwo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38400"/>
            <a:ext cx="6400800" cy="1336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82486" y="3774594"/>
            <a:ext cx="6949440" cy="297004"/>
          </a:xfrm>
        </p:spPr>
        <p:txBody>
          <a:bodyPr/>
          <a:lstStyle/>
          <a:p>
            <a:r>
              <a:rPr lang="en-US" b="1" dirty="0"/>
              <a:t>FIGURE 12-13 </a:t>
            </a:r>
            <a:r>
              <a:rPr lang="en-US" dirty="0"/>
              <a:t>Objects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objectOne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objectTwo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214911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Destructor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396314"/>
          </a:xfrm>
        </p:spPr>
        <p:txBody>
          <a:bodyPr/>
          <a:lstStyle/>
          <a:p>
            <a:pPr eaLnBrk="1" hangingPunct="1"/>
            <a:r>
              <a:rPr lang="en-US" altLang="en-US" dirty="0"/>
              <a:t>If </a:t>
            </a:r>
            <a:r>
              <a:rPr lang="en-US" altLang="en-US" b="1" dirty="0">
                <a:latin typeface="Courier New" pitchFamily="49" charset="0"/>
              </a:rPr>
              <a:t>objectOne </a:t>
            </a:r>
            <a:r>
              <a:rPr lang="en-US" altLang="en-US" dirty="0"/>
              <a:t>goes out of scope, its member variables are destroyed</a:t>
            </a:r>
          </a:p>
          <a:p>
            <a:pPr lvl="1" eaLnBrk="1" hangingPunct="1"/>
            <a:r>
              <a:rPr lang="en-US" altLang="en-US" dirty="0"/>
              <a:t>Memory space of a dynamic array stays marked as allocated, even though it cannot be accessed</a:t>
            </a:r>
          </a:p>
          <a:p>
            <a:pPr eaLnBrk="1" hangingPunct="1"/>
            <a:r>
              <a:rPr lang="en-US" altLang="en-US" dirty="0"/>
              <a:t>Solution: in destructor, ensure that when </a:t>
            </a:r>
            <a:r>
              <a:rPr lang="en-US" altLang="en-US" b="1" dirty="0">
                <a:latin typeface="Courier New" pitchFamily="49" charset="0"/>
              </a:rPr>
              <a:t>objectOne </a:t>
            </a:r>
            <a:r>
              <a:rPr lang="en-US" altLang="en-US" dirty="0"/>
              <a:t>goes out of scope, its array memory is deallocated: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663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ptrMemberVarType::~ptrMemberVarType()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delete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 p;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charset="0"/>
              <a:buChar char="–"/>
            </a:pP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Assignment Operator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588623"/>
          </a:xfrm>
        </p:spPr>
        <p:txBody>
          <a:bodyPr/>
          <a:lstStyle/>
          <a:p>
            <a:pPr eaLnBrk="1" hangingPunct="1"/>
            <a:r>
              <a:rPr lang="en-US" altLang="en-US" dirty="0"/>
              <a:t>After a shallow copy: if </a:t>
            </a:r>
            <a:r>
              <a:rPr lang="en-US" altLang="en-US" b="1" dirty="0">
                <a:latin typeface="Courier New" pitchFamily="49" charset="0"/>
              </a:rPr>
              <a:t>objectTwo.p </a:t>
            </a:r>
            <a:r>
              <a:rPr lang="en-US" altLang="en-US" dirty="0"/>
              <a:t>deallocates memory space to which it points, </a:t>
            </a:r>
            <a:r>
              <a:rPr lang="en-US" altLang="en-US" b="1" dirty="0">
                <a:latin typeface="Courier New" pitchFamily="49" charset="0"/>
              </a:rPr>
              <a:t>objectOne.p </a:t>
            </a:r>
            <a:r>
              <a:rPr lang="en-US" altLang="en-US" dirty="0"/>
              <a:t>becomes invalid</a:t>
            </a:r>
          </a:p>
        </p:txBody>
      </p:sp>
      <p:pic>
        <p:nvPicPr>
          <p:cNvPr id="30727" name="Picture 7" descr="Figure 12-15 shows objectOne and objectTwo object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03372"/>
            <a:ext cx="6400800" cy="1797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0" name="Text Placeholder 2"/>
          <p:cNvSpPr txBox="1">
            <a:spLocks/>
          </p:cNvSpPr>
          <p:nvPr/>
        </p:nvSpPr>
        <p:spPr>
          <a:xfrm>
            <a:off x="1360715" y="4212236"/>
            <a:ext cx="6400800" cy="207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indent="-17145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-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295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400" b="1" dirty="0"/>
              <a:t>FIGURE 12-15 </a:t>
            </a:r>
            <a:r>
              <a:rPr lang="en-US" sz="1400" dirty="0"/>
              <a:t>Objects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objectOne</a:t>
            </a:r>
            <a:r>
              <a:rPr lang="en-US" sz="1400" b="1" dirty="0"/>
              <a:t> </a:t>
            </a:r>
            <a:r>
              <a:rPr lang="en-US" sz="1400" dirty="0"/>
              <a:t>and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objectTwo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365125" y="4760149"/>
            <a:ext cx="8415338" cy="1031051"/>
          </a:xfrm>
        </p:spPr>
        <p:txBody>
          <a:bodyPr/>
          <a:lstStyle/>
          <a:p>
            <a:r>
              <a:rPr lang="en-US" altLang="en-US" dirty="0"/>
              <a:t>Solution: extend definition of the assignment operator to avoid shallow copying of data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Objectives (2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886670"/>
          </a:xfrm>
        </p:spPr>
        <p:txBody>
          <a:bodyPr/>
          <a:lstStyle/>
          <a:p>
            <a:pPr lvl="1"/>
            <a:r>
              <a:rPr lang="en-US" altLang="en-US" dirty="0"/>
              <a:t>Explore how to use the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altLang="en-US" dirty="0"/>
              <a:t> operators to manipulate dynamic variables</a:t>
            </a:r>
          </a:p>
          <a:p>
            <a:pPr lvl="1"/>
            <a:r>
              <a:rPr lang="en-US" altLang="en-US" dirty="0"/>
              <a:t>Learn about pointer arithmetic</a:t>
            </a:r>
          </a:p>
          <a:p>
            <a:pPr lvl="1"/>
            <a:r>
              <a:rPr lang="en-US" altLang="en-US" dirty="0"/>
              <a:t>Learn how to work with dynamic arrays</a:t>
            </a:r>
          </a:p>
          <a:p>
            <a:pPr lvl="1"/>
            <a:r>
              <a:rPr lang="en-US" altLang="en-US" dirty="0"/>
              <a:t>Become familiar with the limitations of range-based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loops with dynamic arrays</a:t>
            </a:r>
          </a:p>
          <a:p>
            <a:pPr lvl="1"/>
            <a:r>
              <a:rPr lang="en-US" altLang="en-US" dirty="0"/>
              <a:t>Explore how pointers work with functions as parameters and functions as return values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Copy Constructor (1 of 3)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651495"/>
          </a:xfrm>
        </p:spPr>
        <p:txBody>
          <a:bodyPr/>
          <a:lstStyle/>
          <a:p>
            <a:r>
              <a:rPr lang="en-US" dirty="0"/>
              <a:t>Default member-wise initialization:</a:t>
            </a:r>
          </a:p>
          <a:p>
            <a:pPr lvl="1"/>
            <a:r>
              <a:rPr lang="en-US" dirty="0"/>
              <a:t>Initializing a class object by using the value of an existing object of the same type</a:t>
            </a:r>
          </a:p>
          <a:p>
            <a:r>
              <a:rPr lang="en-US" dirty="0"/>
              <a:t>Example:</a:t>
            </a:r>
          </a:p>
          <a:p>
            <a:pPr marL="347663" indent="0">
              <a:buNone/>
            </a:pPr>
            <a:r>
              <a:rPr lang="en-US" dirty="0"/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ptrMemberVarType objectThree(objectOne);</a:t>
            </a:r>
          </a:p>
          <a:p>
            <a:r>
              <a:rPr lang="en-US" u="sng" dirty="0"/>
              <a:t>Copy constructor</a:t>
            </a:r>
            <a:r>
              <a:rPr lang="en-US" dirty="0"/>
              <a:t>: provided by the compiler</a:t>
            </a:r>
          </a:p>
          <a:p>
            <a:pPr lvl="1"/>
            <a:r>
              <a:rPr lang="en-US" dirty="0"/>
              <a:t>Performs this initialization</a:t>
            </a:r>
          </a:p>
          <a:p>
            <a:pPr lvl="1"/>
            <a:r>
              <a:rPr lang="en-US" dirty="0"/>
              <a:t>Leads to a shallow copying of the data if class has pointer member variables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Copy Constructor (2 of 3)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Similar problem occurs when passing objects by value</a:t>
            </a:r>
          </a:p>
          <a:p>
            <a:pPr eaLnBrk="1" hangingPunct="1"/>
            <a:r>
              <a:rPr lang="en-US" altLang="en-US" dirty="0"/>
              <a:t>Copy constructor automatically executes in three situations:</a:t>
            </a:r>
          </a:p>
          <a:p>
            <a:pPr lvl="1" eaLnBrk="1" hangingPunct="1"/>
            <a:r>
              <a:rPr lang="en-US" altLang="en-US" dirty="0"/>
              <a:t>When an object is declared and initialized by using the value of another object</a:t>
            </a:r>
          </a:p>
          <a:p>
            <a:pPr lvl="1" eaLnBrk="1" hangingPunct="1"/>
            <a:r>
              <a:rPr lang="en-US" altLang="en-US" dirty="0"/>
              <a:t>When an object is passed by value as a parameter</a:t>
            </a:r>
          </a:p>
          <a:p>
            <a:pPr lvl="1" eaLnBrk="1" hangingPunct="1"/>
            <a:r>
              <a:rPr lang="en-US" altLang="en-US" dirty="0"/>
              <a:t>When the return value of a function is an object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Copy Constructor (3 of 3)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Solution: override the copy constructor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33799" name="Picture 7" descr="className(const className&amp; otherObject)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52959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365125" y="2819400"/>
            <a:ext cx="8415338" cy="1312667"/>
          </a:xfrm>
        </p:spPr>
        <p:txBody>
          <a:bodyPr/>
          <a:lstStyle/>
          <a:p>
            <a:r>
              <a:rPr lang="en-US" altLang="en-US" dirty="0"/>
              <a:t>For classes with pointer member variables, three things are normally done:</a:t>
            </a:r>
          </a:p>
          <a:p>
            <a:pPr lvl="1"/>
            <a:r>
              <a:rPr lang="en-US" altLang="en-US" dirty="0"/>
              <a:t>Include the destructor in the class</a:t>
            </a:r>
          </a:p>
          <a:p>
            <a:pPr lvl="1"/>
            <a:r>
              <a:rPr lang="en-US" altLang="en-US" dirty="0"/>
              <a:t>Overload the assignment operator for the class</a:t>
            </a:r>
          </a:p>
          <a:p>
            <a:pPr lvl="1"/>
            <a:r>
              <a:rPr lang="en-US" altLang="en-US" dirty="0"/>
              <a:t>Include the copy constructor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Inheritance, Pointers, and Virtual Functions (1 of 3)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449901"/>
          </a:xfrm>
        </p:spPr>
        <p:txBody>
          <a:bodyPr/>
          <a:lstStyle/>
          <a:p>
            <a:pPr eaLnBrk="1" hangingPunct="1"/>
            <a:r>
              <a:rPr lang="en-US" altLang="en-US" dirty="0"/>
              <a:t>Can pass an object of a derived class to a formal parameter of the base class type</a:t>
            </a:r>
          </a:p>
          <a:p>
            <a:pPr eaLnBrk="1" hangingPunct="1"/>
            <a:r>
              <a:rPr lang="en-US" altLang="en-US" u="sng" dirty="0"/>
              <a:t>Compile-time binding</a:t>
            </a:r>
            <a:r>
              <a:rPr lang="en-US" altLang="en-US" dirty="0"/>
              <a:t>: the necessary code to call specific function is generated by compiler</a:t>
            </a:r>
          </a:p>
          <a:p>
            <a:pPr lvl="1" eaLnBrk="1" hangingPunct="1"/>
            <a:r>
              <a:rPr lang="en-US" altLang="en-US" dirty="0"/>
              <a:t>Also known as </a:t>
            </a:r>
            <a:r>
              <a:rPr lang="en-US" altLang="en-US" u="sng" dirty="0"/>
              <a:t>static binding</a:t>
            </a:r>
            <a:r>
              <a:rPr lang="en-US" altLang="en-US" dirty="0"/>
              <a:t> or</a:t>
            </a:r>
            <a:r>
              <a:rPr lang="en-US" altLang="en-US" b="1" dirty="0"/>
              <a:t> </a:t>
            </a:r>
            <a:r>
              <a:rPr lang="en-US" altLang="en-US" u="sng" dirty="0"/>
              <a:t>early binding</a:t>
            </a:r>
          </a:p>
          <a:p>
            <a:pPr eaLnBrk="1" hangingPunct="1"/>
            <a:r>
              <a:rPr lang="en-US" altLang="en-US" u="sng" dirty="0"/>
              <a:t>Virtual function</a:t>
            </a:r>
            <a:r>
              <a:rPr lang="en-US" altLang="en-US" dirty="0"/>
              <a:t>: binding occurs at program execution time, not at compile time</a:t>
            </a:r>
          </a:p>
          <a:p>
            <a:pPr lvl="1" eaLnBrk="1" hangingPunct="1"/>
            <a:r>
              <a:rPr lang="en-US" altLang="en-US" dirty="0"/>
              <a:t>Declared with reserved word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virtual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Inheritance, Pointers, and Virtual Functions (2 of 3)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874488"/>
          </a:xfrm>
        </p:spPr>
        <p:txBody>
          <a:bodyPr/>
          <a:lstStyle/>
          <a:p>
            <a:pPr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u="sng" dirty="0"/>
              <a:t>Run-time binding</a:t>
            </a:r>
            <a:r>
              <a:rPr lang="en-US" altLang="en-US" dirty="0"/>
              <a:t>: </a:t>
            </a:r>
          </a:p>
          <a:p>
            <a:pPr lvl="1"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/>
              <a:t>Compiler does not generate code to call a specific function: it generates information to enable run-time system to generate specific code for the function call</a:t>
            </a:r>
          </a:p>
          <a:p>
            <a:pPr lvl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/>
              <a:t>Also known as </a:t>
            </a:r>
            <a:r>
              <a:rPr lang="en-US" altLang="en-US" u="sng" dirty="0"/>
              <a:t>late binding</a:t>
            </a:r>
            <a:r>
              <a:rPr lang="en-US" altLang="en-US" dirty="0"/>
              <a:t> or </a:t>
            </a:r>
            <a:r>
              <a:rPr lang="en-US" altLang="en-US" u="sng" dirty="0"/>
              <a:t>dynamic binding</a:t>
            </a:r>
          </a:p>
          <a:p>
            <a:pPr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/>
              <a:t>Note: cannot pass an object of base class type to a formal parameter of the derived class type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Inheritance, Pointers, and Virtual Functions (3 of 3)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/>
              <a:t>Values of a derived class object can be copied into a base class object</a:t>
            </a:r>
          </a:p>
          <a:p>
            <a:pPr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u="sng" dirty="0"/>
              <a:t>Slicing problem</a:t>
            </a:r>
            <a:r>
              <a:rPr lang="en-US" altLang="en-US" dirty="0"/>
              <a:t>: if derived class has more data members than base class, some data could be lost</a:t>
            </a:r>
          </a:p>
          <a:p>
            <a:pPr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/>
              <a:t>Solution: use pointers for both base and derived class objects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Classes and Virtual Destructors (1 of 2)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157514"/>
          </a:xfrm>
        </p:spPr>
        <p:txBody>
          <a:bodyPr/>
          <a:lstStyle/>
          <a:p>
            <a:r>
              <a:rPr lang="en-US" dirty="0"/>
              <a:t>Classes with pointer member variables should have the destructor</a:t>
            </a:r>
          </a:p>
          <a:p>
            <a:pPr lvl="1"/>
            <a:r>
              <a:rPr lang="en-US" dirty="0"/>
              <a:t>Destructor should deallocate storage for dynamic objects</a:t>
            </a:r>
          </a:p>
          <a:p>
            <a:r>
              <a:rPr lang="en-US" dirty="0"/>
              <a:t>If a derived class object is passed to a formal parameter of the base class type, destructor of the base class executes</a:t>
            </a:r>
          </a:p>
          <a:p>
            <a:pPr lvl="1"/>
            <a:r>
              <a:rPr lang="en-US" dirty="0"/>
              <a:t>Regardless of whether object is passed by reference or by value</a:t>
            </a:r>
          </a:p>
          <a:p>
            <a:r>
              <a:rPr lang="en-US" dirty="0"/>
              <a:t>Solution: use a </a:t>
            </a:r>
            <a:r>
              <a:rPr lang="en-US" u="sng" dirty="0"/>
              <a:t>virtual destructor</a:t>
            </a:r>
            <a:r>
              <a:rPr lang="en-US" dirty="0"/>
              <a:t> (base class)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Classes and Virtual Destructors (2 of 2)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926681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Virtual destructor</a:t>
            </a:r>
            <a:r>
              <a:rPr lang="en-US" altLang="en-US" dirty="0"/>
              <a:t> of a base class automatically makes the destructor of a derived class virtual</a:t>
            </a:r>
          </a:p>
          <a:p>
            <a:pPr lvl="1" eaLnBrk="1" hangingPunct="1"/>
            <a:r>
              <a:rPr lang="en-US" altLang="en-US" dirty="0"/>
              <a:t>After executing the destructor of the derived class, the destructor of the base class executes</a:t>
            </a:r>
          </a:p>
          <a:p>
            <a:pPr eaLnBrk="1" hangingPunct="1"/>
            <a:r>
              <a:rPr lang="en-US" altLang="en-US" dirty="0"/>
              <a:t>If a base class contains virtual functions, make the destructor of the base class virtual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r>
              <a:rPr lang="en-US" altLang="en-US" dirty="0"/>
              <a:t>Abstract Classes and Pure Virtual Functions (1 of 2)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499420"/>
          </a:xfrm>
        </p:spPr>
        <p:txBody>
          <a:bodyPr/>
          <a:lstStyle/>
          <a:p>
            <a:r>
              <a:rPr lang="en-US" dirty="0"/>
              <a:t>New classes can be derived through inheritance without designing them from scratch</a:t>
            </a:r>
          </a:p>
          <a:p>
            <a:r>
              <a:rPr lang="en-US" dirty="0"/>
              <a:t>Derived classes:</a:t>
            </a:r>
          </a:p>
          <a:p>
            <a:pPr lvl="1"/>
            <a:r>
              <a:rPr lang="en-US" dirty="0"/>
              <a:t>Inherit existing members of base class</a:t>
            </a:r>
          </a:p>
          <a:p>
            <a:pPr lvl="1"/>
            <a:r>
              <a:rPr lang="en-US" dirty="0"/>
              <a:t>Can add their own members</a:t>
            </a:r>
          </a:p>
          <a:p>
            <a:pPr lvl="1"/>
            <a:r>
              <a:rPr lang="en-US" dirty="0"/>
              <a:t>Can redefine or override public and protected member functions</a:t>
            </a:r>
          </a:p>
          <a:p>
            <a:r>
              <a:rPr lang="en-US" dirty="0"/>
              <a:t>Base class can contain functions that you would want each derived class to implement</a:t>
            </a:r>
          </a:p>
          <a:p>
            <a:pPr lvl="1"/>
            <a:r>
              <a:rPr lang="en-US" dirty="0"/>
              <a:t>However, base class may contain functions that may not have meaningful definitions in the base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Abstract Classes and Pure Virtual Functions (2 of 2)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097771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Pure virtual functions</a:t>
            </a:r>
            <a:r>
              <a:rPr lang="en-US" altLang="en-US" dirty="0"/>
              <a:t> do not have definitions (bodies have no code)</a:t>
            </a:r>
          </a:p>
          <a:p>
            <a:pPr eaLnBrk="1" hangingPunct="1"/>
            <a:r>
              <a:rPr lang="en-US" altLang="en-US" dirty="0"/>
              <a:t>Example:  </a:t>
            </a:r>
          </a:p>
          <a:p>
            <a:pPr marL="347663" indent="0" eaLnBrk="1" hangingPunct="1">
              <a:buNone/>
            </a:pP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draw() = 0;</a:t>
            </a:r>
          </a:p>
          <a:p>
            <a:pPr eaLnBrk="1" hangingPunct="1"/>
            <a:r>
              <a:rPr lang="en-US" altLang="en-US" dirty="0"/>
              <a:t>An </a:t>
            </a:r>
            <a:r>
              <a:rPr lang="en-US" altLang="en-US" u="sng" dirty="0"/>
              <a:t>abstract class</a:t>
            </a:r>
            <a:r>
              <a:rPr lang="en-US" altLang="en-US" dirty="0"/>
              <a:t> is a class with one or more virtual functions</a:t>
            </a:r>
          </a:p>
          <a:p>
            <a:pPr lvl="1" eaLnBrk="1" hangingPunct="1"/>
            <a:r>
              <a:rPr lang="en-US" altLang="en-US" dirty="0"/>
              <a:t>It can contain instance variables, constructors, and functions that are not pure virtual</a:t>
            </a:r>
          </a:p>
          <a:p>
            <a:pPr lvl="1"/>
            <a:r>
              <a:rPr lang="en-US" altLang="en-US" dirty="0"/>
              <a:t>It must provide the definitions of the constructor and functions that are not pure virtual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Objectives (3 of 3)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623521"/>
          </a:xfrm>
        </p:spPr>
        <p:txBody>
          <a:bodyPr/>
          <a:lstStyle/>
          <a:p>
            <a:pPr lvl="1"/>
            <a:r>
              <a:rPr lang="en-US" altLang="en-US" dirty="0"/>
              <a:t>Become familiar with the shallow and deep copies of data</a:t>
            </a:r>
          </a:p>
          <a:p>
            <a:pPr lvl="1"/>
            <a:r>
              <a:rPr lang="en-US" altLang="en-US" dirty="0"/>
              <a:t>Discover the peculiarities of classes with pointer member variables</a:t>
            </a:r>
          </a:p>
          <a:p>
            <a:pPr lvl="1"/>
            <a:r>
              <a:rPr lang="en-US" altLang="en-US" dirty="0"/>
              <a:t>Learn about virtual functions</a:t>
            </a:r>
          </a:p>
          <a:p>
            <a:pPr lvl="1"/>
            <a:r>
              <a:rPr lang="en-US" altLang="en-US" dirty="0"/>
              <a:t>Become aware of abstract classes</a:t>
            </a:r>
          </a:p>
          <a:p>
            <a:pPr lvl="1"/>
            <a:r>
              <a:rPr lang="en-US" altLang="en-US" dirty="0"/>
              <a:t>Examine the relationship between the address of operator and classes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Address of Operator and Classes (1 of 2)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526846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Courier New" pitchFamily="49" charset="0"/>
              </a:rPr>
              <a:t>&amp;</a:t>
            </a:r>
            <a:r>
              <a:rPr lang="en-US" altLang="en-US" dirty="0"/>
              <a:t> operator can create aliases to an object</a:t>
            </a:r>
          </a:p>
          <a:p>
            <a:pPr eaLnBrk="1" hangingPunct="1"/>
            <a:r>
              <a:rPr lang="en-US" altLang="en-US" dirty="0"/>
              <a:t>Example:</a:t>
            </a:r>
          </a:p>
          <a:p>
            <a:pPr marL="344488" indent="3175"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800" b="1" dirty="0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en-US" altLang="en-US" sz="1800" b="1" dirty="0">
                <a:latin typeface="Courier New" pitchFamily="49" charset="0"/>
              </a:rPr>
              <a:t> x;</a:t>
            </a:r>
          </a:p>
          <a:p>
            <a:pPr marL="344488" indent="3175"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800" b="1" dirty="0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en-US" altLang="en-US" sz="1800" b="1" dirty="0">
                <a:latin typeface="Courier New" pitchFamily="49" charset="0"/>
              </a:rPr>
              <a:t> &amp;y = x;  </a:t>
            </a:r>
            <a:r>
              <a:rPr lang="en-US" altLang="en-US" sz="1800" b="1" dirty="0">
                <a:solidFill>
                  <a:srgbClr val="00A589"/>
                </a:solidFill>
                <a:latin typeface="Courier New" pitchFamily="49" charset="0"/>
              </a:rPr>
              <a:t>//x and y refer to the same memory location</a:t>
            </a:r>
          </a:p>
          <a:p>
            <a:pPr marL="344488" indent="3175"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             </a:t>
            </a:r>
            <a:r>
              <a:rPr lang="en-US" altLang="en-US" sz="1800" b="1" dirty="0">
                <a:solidFill>
                  <a:srgbClr val="00A589"/>
                </a:solidFill>
                <a:latin typeface="Courier New" pitchFamily="49" charset="0"/>
              </a:rPr>
              <a:t>//y is like a constant pointer variabl</a:t>
            </a:r>
            <a:r>
              <a:rPr lang="en-US" altLang="en-US" sz="1800" b="1" dirty="0">
                <a:latin typeface="Courier New" pitchFamily="49" charset="0"/>
              </a:rPr>
              <a:t>e</a:t>
            </a:r>
          </a:p>
          <a:p>
            <a:pPr marL="344488" indent="3175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 marL="344488" indent="3175"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25;          </a:t>
            </a:r>
            <a:r>
              <a:rPr lang="en-US" altLang="en-US" sz="1800" b="1" dirty="0">
                <a:solidFill>
                  <a:srgbClr val="00A589"/>
                </a:solidFill>
                <a:latin typeface="Courier New" pitchFamily="49" charset="0"/>
                <a:cs typeface="Courier New" panose="02070309020205020404" pitchFamily="49" charset="0"/>
              </a:rPr>
              <a:t>//sets the value of y (and of x) to 25</a:t>
            </a:r>
          </a:p>
          <a:p>
            <a:pPr marL="344488" lvl="1" indent="3175">
              <a:lnSpc>
                <a:spcPct val="80000"/>
              </a:lnSpc>
              <a:buClr>
                <a:schemeClr val="accent2"/>
              </a:buClr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2 * x + 30;  </a:t>
            </a:r>
            <a:r>
              <a:rPr lang="en-US" altLang="en-US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//updates value of x and 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Address of Operator and Classes (2 of 2)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Address of operator can also be used to return the address of a private member variable of a class</a:t>
            </a:r>
          </a:p>
          <a:p>
            <a:pPr lvl="1" eaLnBrk="1" hangingPunct="1"/>
            <a:r>
              <a:rPr lang="en-US" altLang="en-US" dirty="0"/>
              <a:t>However, if you are not careful, this operation can result in serious errors in the program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Quick Review (1 of 2)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656223"/>
          </a:xfrm>
        </p:spPr>
        <p:txBody>
          <a:bodyPr/>
          <a:lstStyle/>
          <a:p>
            <a:pPr eaLnBrk="1" hangingPunct="1"/>
            <a:r>
              <a:rPr lang="en-US" altLang="en-US" dirty="0"/>
              <a:t>Pointer variables contain the addresses of other variables as their values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dirty="0"/>
              <a:t>Declare a pointer variable with an asterisk, </a:t>
            </a:r>
            <a:r>
              <a:rPr lang="en-US" altLang="en-US" b="1" dirty="0">
                <a:latin typeface="Courier New" pitchFamily="49" charset="0"/>
              </a:rPr>
              <a:t>*</a:t>
            </a:r>
            <a:r>
              <a:rPr lang="en-US" altLang="en-US" dirty="0"/>
              <a:t>, between the data type and the variable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dirty="0"/>
              <a:t>Address of operator (</a:t>
            </a:r>
            <a:r>
              <a:rPr lang="en-US" altLang="en-US" b="1" dirty="0">
                <a:latin typeface="Courier New" pitchFamily="49" charset="0"/>
              </a:rPr>
              <a:t>&amp;</a:t>
            </a:r>
            <a:r>
              <a:rPr lang="en-US" altLang="en-US" dirty="0"/>
              <a:t>) returns the address of its operand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dirty="0"/>
              <a:t>Unary operator </a:t>
            </a:r>
            <a:r>
              <a:rPr lang="en-US" altLang="en-US" b="1" dirty="0">
                <a:latin typeface="Courier New" pitchFamily="49" charset="0"/>
              </a:rPr>
              <a:t>*</a:t>
            </a:r>
            <a:r>
              <a:rPr lang="en-US" altLang="en-US" dirty="0"/>
              <a:t> is the dereferencing operator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dirty="0"/>
              <a:t>Member access operator (</a:t>
            </a:r>
            <a:r>
              <a:rPr lang="en-US" altLang="en-US" b="1" dirty="0">
                <a:latin typeface="Courier New" pitchFamily="49" charset="0"/>
              </a:rPr>
              <a:t>-&gt;</a:t>
            </a:r>
            <a:r>
              <a:rPr lang="en-US" altLang="en-US" dirty="0"/>
              <a:t>)  accesses the object component pointed to by a pointer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Review (2 of 2)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824106"/>
          </a:xfrm>
        </p:spPr>
        <p:txBody>
          <a:bodyPr/>
          <a:lstStyle/>
          <a:p>
            <a:pPr eaLnBrk="1" hangingPunct="1">
              <a:spcBef>
                <a:spcPct val="17000"/>
              </a:spcBef>
            </a:pPr>
            <a:r>
              <a:rPr lang="en-US" altLang="en-US" dirty="0"/>
              <a:t>Dynamic variable: created during execution</a:t>
            </a:r>
          </a:p>
          <a:p>
            <a:pPr lvl="1" eaLnBrk="1" hangingPunct="1">
              <a:spcBef>
                <a:spcPct val="17000"/>
              </a:spcBef>
            </a:pPr>
            <a:r>
              <a:rPr lang="en-US" altLang="en-US" dirty="0"/>
              <a:t>Created using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new</a:t>
            </a:r>
            <a:r>
              <a:rPr lang="en-US" altLang="en-US" dirty="0"/>
              <a:t> </a:t>
            </a:r>
          </a:p>
          <a:p>
            <a:pPr lvl="1" eaLnBrk="1" hangingPunct="1">
              <a:spcBef>
                <a:spcPct val="17000"/>
              </a:spcBef>
            </a:pPr>
            <a:r>
              <a:rPr lang="en-US" altLang="en-US" dirty="0"/>
              <a:t>Deallocated using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delete</a:t>
            </a:r>
            <a:endParaRPr lang="en-US" altLang="en-US" b="1" dirty="0">
              <a:solidFill>
                <a:srgbClr val="638DAD"/>
              </a:solidFill>
            </a:endParaRPr>
          </a:p>
          <a:p>
            <a:pPr eaLnBrk="1" hangingPunct="1">
              <a:spcBef>
                <a:spcPct val="17000"/>
              </a:spcBef>
            </a:pPr>
            <a:r>
              <a:rPr lang="en-US" altLang="en-US" dirty="0"/>
              <a:t>Shallow copy: two or more pointers of the same type point to the same memory</a:t>
            </a:r>
          </a:p>
          <a:p>
            <a:pPr eaLnBrk="1" hangingPunct="1">
              <a:spcBef>
                <a:spcPct val="17000"/>
              </a:spcBef>
            </a:pPr>
            <a:r>
              <a:rPr lang="en-US" altLang="en-US" dirty="0"/>
              <a:t>Deep copy: two or more pointers of the same type have their own copies of the data</a:t>
            </a:r>
          </a:p>
          <a:p>
            <a:pPr eaLnBrk="1" hangingPunct="1">
              <a:spcBef>
                <a:spcPct val="17000"/>
              </a:spcBef>
            </a:pPr>
            <a:r>
              <a:rPr lang="en-US" altLang="en-US" dirty="0"/>
              <a:t>Binding of virtual functions occurs at execution time (dynamic or run-time binding)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Pointer Data Type and Pointer Variables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631216"/>
          </a:xfrm>
        </p:spPr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u="sng" dirty="0"/>
              <a:t>pointer variable</a:t>
            </a:r>
            <a:r>
              <a:rPr lang="en-US" altLang="en-US" dirty="0"/>
              <a:t> is a variable whose content is a memory address</a:t>
            </a:r>
          </a:p>
          <a:p>
            <a:pPr eaLnBrk="1" hangingPunct="1"/>
            <a:r>
              <a:rPr lang="en-US" altLang="en-US" dirty="0"/>
              <a:t>No name is associated with the pointer data type in C++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Declaring Pointer Variables (1 of 2)</a:t>
            </a:r>
          </a:p>
        </p:txBody>
      </p:sp>
      <p:sp>
        <p:nvSpPr>
          <p:cNvPr id="8197" name="Rectangle 6"/>
          <p:cNvSpPr>
            <a:spLocks noGrp="1" noChangeArrowheads="1"/>
          </p:cNvSpPr>
          <p:nvPr>
            <p:ph idx="1"/>
          </p:nvPr>
        </p:nvSpPr>
        <p:spPr>
          <a:xfrm>
            <a:off x="365125" y="1538819"/>
            <a:ext cx="8415338" cy="442382"/>
          </a:xfrm>
        </p:spPr>
        <p:txBody>
          <a:bodyPr/>
          <a:lstStyle/>
          <a:p>
            <a:r>
              <a:rPr lang="en-US" dirty="0"/>
              <a:t>The general syntax to declare a pointer variable is:</a:t>
            </a:r>
          </a:p>
        </p:txBody>
      </p:sp>
      <p:pic>
        <p:nvPicPr>
          <p:cNvPr id="8199" name="Picture 7" descr="dataType *identifier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29813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1"/>
          </p:nvPr>
        </p:nvSpPr>
        <p:spPr>
          <a:xfrm>
            <a:off x="365125" y="2677195"/>
            <a:ext cx="8415338" cy="2885405"/>
          </a:xfrm>
        </p:spPr>
        <p:txBody>
          <a:bodyPr/>
          <a:lstStyle/>
          <a:p>
            <a:r>
              <a:rPr lang="en-US" dirty="0"/>
              <a:t>The statements below each declare a pointer:</a:t>
            </a:r>
          </a:p>
          <a:p>
            <a:pPr lvl="1"/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pPr lvl="1"/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*ch;</a:t>
            </a:r>
          </a:p>
          <a:p>
            <a:r>
              <a:rPr lang="en-US" dirty="0"/>
              <a:t>These statements are equivalent:</a:t>
            </a:r>
          </a:p>
          <a:p>
            <a:pPr lvl="1"/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*p;</a:t>
            </a:r>
          </a:p>
          <a:p>
            <a:pPr lvl="1"/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 p; </a:t>
            </a:r>
          </a:p>
          <a:p>
            <a:pPr lvl="1"/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p;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Declaring Pointer Variables (2 of 2)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759217"/>
          </a:xfrm>
        </p:spPr>
        <p:txBody>
          <a:bodyPr/>
          <a:lstStyle/>
          <a:p>
            <a:pPr eaLnBrk="1" hangingPunct="1"/>
            <a:r>
              <a:rPr lang="en-US" altLang="en-US" dirty="0"/>
              <a:t>In the statement:</a:t>
            </a:r>
          </a:p>
          <a:p>
            <a:pPr marL="177800" lvl="1" indent="0" eaLnBrk="1" hangingPunct="1">
              <a:buFont typeface="Arial" charset="0"/>
              <a:buNone/>
            </a:pP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en-US" altLang="en-US" b="1" dirty="0">
                <a:latin typeface="Courier New" pitchFamily="49" charset="0"/>
              </a:rPr>
              <a:t>* p, q;</a:t>
            </a:r>
          </a:p>
          <a:p>
            <a:pPr lvl="1" eaLnBrk="1" hangingPunct="1"/>
            <a:r>
              <a:rPr lang="en-US" altLang="en-US" dirty="0"/>
              <a:t>Only </a:t>
            </a:r>
            <a:r>
              <a:rPr lang="en-US" altLang="en-US" b="1" dirty="0">
                <a:latin typeface="Courier New" pitchFamily="49" charset="0"/>
              </a:rPr>
              <a:t>p</a:t>
            </a:r>
            <a:r>
              <a:rPr lang="en-US" altLang="en-US" dirty="0"/>
              <a:t> is a pointer variable</a:t>
            </a:r>
          </a:p>
          <a:p>
            <a:pPr lvl="1" eaLnBrk="1" hangingPunct="1"/>
            <a:r>
              <a:rPr lang="en-US" altLang="en-US" b="1" dirty="0">
                <a:latin typeface="Courier New" pitchFamily="49" charset="0"/>
              </a:rPr>
              <a:t>q</a:t>
            </a:r>
            <a:r>
              <a:rPr lang="en-US" altLang="en-US" dirty="0"/>
              <a:t> is an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en-US" altLang="en-US" dirty="0"/>
              <a:t> variable </a:t>
            </a:r>
          </a:p>
          <a:p>
            <a:pPr eaLnBrk="1" hangingPunct="1">
              <a:lnSpc>
                <a:spcPct val="10000"/>
              </a:lnSpc>
              <a:buFontTx/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To avoid confusion, attach the character </a:t>
            </a:r>
            <a:r>
              <a:rPr lang="en-US" altLang="en-US" b="1" dirty="0">
                <a:latin typeface="Courier New" pitchFamily="49" charset="0"/>
              </a:rPr>
              <a:t>*</a:t>
            </a:r>
            <a:r>
              <a:rPr lang="en-US" altLang="en-US" dirty="0"/>
              <a:t> to the variable name:</a:t>
            </a:r>
          </a:p>
          <a:p>
            <a:pPr marL="344488" indent="3175" eaLnBrk="1" hangingPunct="1">
              <a:buFontTx/>
              <a:buNone/>
            </a:pP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en-US" altLang="en-US" b="1" dirty="0">
                <a:latin typeface="Courier New" pitchFamily="49" charset="0"/>
              </a:rPr>
              <a:t> *p, q;</a:t>
            </a:r>
          </a:p>
          <a:p>
            <a:pPr marL="344488" indent="3175" eaLnBrk="1" hangingPunct="1">
              <a:spcBef>
                <a:spcPts val="600"/>
              </a:spcBef>
              <a:buFontTx/>
              <a:buNone/>
            </a:pP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en-US" altLang="en-US" b="1" dirty="0">
                <a:latin typeface="Courier New" pitchFamily="49" charset="0"/>
              </a:rPr>
              <a:t> *p, *q;</a:t>
            </a:r>
            <a:endParaRPr lang="en-US" altLang="en-US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Address of Operator (</a:t>
            </a:r>
            <a:r>
              <a:rPr lang="en-US" altLang="en-US" dirty="0">
                <a:latin typeface="Courier New" pitchFamily="49" charset="0"/>
              </a:rPr>
              <a:t>&amp;</a:t>
            </a:r>
            <a:r>
              <a:rPr lang="en-US" altLang="en-US" dirty="0"/>
              <a:t>)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417585"/>
          </a:xfrm>
        </p:spPr>
        <p:txBody>
          <a:bodyPr/>
          <a:lstStyle/>
          <a:p>
            <a:pPr eaLnBrk="1" hangingPunct="1">
              <a:defRPr/>
            </a:pPr>
            <a:r>
              <a:rPr lang="en-US" u="sng" dirty="0"/>
              <a:t>Address of operator</a:t>
            </a:r>
            <a:r>
              <a:rPr lang="en-US" dirty="0"/>
              <a:t> (</a:t>
            </a:r>
            <a:r>
              <a:rPr lang="en-US" b="1" dirty="0">
                <a:latin typeface="Courier New" pitchFamily="49" charset="0"/>
              </a:rPr>
              <a:t>&amp;</a:t>
            </a:r>
            <a:r>
              <a:rPr lang="en-US" dirty="0"/>
              <a:t>):</a:t>
            </a:r>
          </a:p>
          <a:p>
            <a:pPr lvl="1" eaLnBrk="1" hangingPunct="1">
              <a:defRPr/>
            </a:pPr>
            <a:r>
              <a:rPr lang="en-US" dirty="0"/>
              <a:t>A unary operator that returns the address of its operand</a:t>
            </a:r>
          </a:p>
          <a:p>
            <a:pPr eaLnBrk="1" hangingPunct="1">
              <a:defRPr/>
            </a:pPr>
            <a:r>
              <a:rPr lang="en-US" dirty="0"/>
              <a:t>Example:</a:t>
            </a:r>
          </a:p>
          <a:p>
            <a:pPr marL="344488" indent="3175">
              <a:buNone/>
              <a:defRPr/>
            </a:pPr>
            <a:r>
              <a:rPr lang="en-US" b="1" dirty="0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x;</a:t>
            </a:r>
          </a:p>
          <a:p>
            <a:pPr marL="344488" indent="3175">
              <a:buNone/>
              <a:defRPr/>
            </a:pPr>
            <a:r>
              <a:rPr lang="en-US" b="1" dirty="0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*p;</a:t>
            </a:r>
          </a:p>
          <a:p>
            <a:pPr marL="344488" indent="3175"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 = &amp;x;  </a:t>
            </a:r>
            <a:r>
              <a:rPr lang="en-US" b="1" dirty="0">
                <a:solidFill>
                  <a:srgbClr val="00A589"/>
                </a:solidFill>
                <a:latin typeface="Courier New" pitchFamily="49" charset="0"/>
              </a:rPr>
              <a:t>//Assigns the address of x to 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Dereferencing Operator (*)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865126"/>
          </a:xfrm>
        </p:spPr>
        <p:txBody>
          <a:bodyPr/>
          <a:lstStyle/>
          <a:p>
            <a:pPr>
              <a:defRPr/>
            </a:pPr>
            <a:r>
              <a:rPr lang="en-US" u="sng" dirty="0"/>
              <a:t>Dereferencing operator</a:t>
            </a:r>
            <a:r>
              <a:rPr lang="en-US" dirty="0"/>
              <a:t> (or </a:t>
            </a:r>
            <a:r>
              <a:rPr lang="en-US" u="sng" dirty="0"/>
              <a:t>indirection operator</a:t>
            </a:r>
            <a:r>
              <a:rPr lang="en-US" dirty="0"/>
              <a:t>):</a:t>
            </a:r>
          </a:p>
          <a:p>
            <a:pPr lvl="1">
              <a:defRPr/>
            </a:pPr>
            <a:r>
              <a:rPr lang="en-US" dirty="0"/>
              <a:t>When used as a unary operator,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refers to object to which its operand points</a:t>
            </a:r>
          </a:p>
          <a:p>
            <a:pPr>
              <a:defRPr/>
            </a:pPr>
            <a:r>
              <a:rPr lang="en-US" dirty="0"/>
              <a:t>Example:</a:t>
            </a:r>
          </a:p>
          <a:p>
            <a:pPr marL="344488" indent="3175"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cout &lt;&lt; *p &lt;&lt; endl;</a:t>
            </a:r>
          </a:p>
          <a:p>
            <a:pPr lvl="1">
              <a:defRPr/>
            </a:pPr>
            <a:r>
              <a:rPr lang="en-US" dirty="0"/>
              <a:t>Prints the value stored in the memory location pointed to by </a:t>
            </a:r>
            <a:r>
              <a:rPr lang="en-US" b="1" dirty="0">
                <a:latin typeface="Courier New" pitchFamily="49" charset="0"/>
              </a:rPr>
              <a:t>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lik_cpp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2188</TotalTime>
  <Words>4363</Words>
  <Application>Microsoft Office PowerPoint</Application>
  <PresentationFormat>On-screen Show (4:3)</PresentationFormat>
  <Paragraphs>369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Malik_cpp</vt:lpstr>
      <vt:lpstr>Chapter 12</vt:lpstr>
      <vt:lpstr>Objectives (1 of 3)</vt:lpstr>
      <vt:lpstr>Objectives (2 of 3)</vt:lpstr>
      <vt:lpstr>Objectives (3 of 3)</vt:lpstr>
      <vt:lpstr>Pointer Data Type and Pointer Variables</vt:lpstr>
      <vt:lpstr>Declaring Pointer Variables (1 of 2)</vt:lpstr>
      <vt:lpstr>Declaring Pointer Variables (2 of 2)</vt:lpstr>
      <vt:lpstr>Address of Operator (&amp;)</vt:lpstr>
      <vt:lpstr>Dereferencing Operator (*)</vt:lpstr>
      <vt:lpstr>Classes, structs, and Pointer Variables (1 of 3)</vt:lpstr>
      <vt:lpstr>Classes, structs, and Pointer Variables (2 of 3)</vt:lpstr>
      <vt:lpstr>Classes, structs, and Pointer Variables (3 of 3)</vt:lpstr>
      <vt:lpstr>Initializing Pointer Variables</vt:lpstr>
      <vt:lpstr>Dynamic Variables</vt:lpstr>
      <vt:lpstr>Operator new (1 of 2)</vt:lpstr>
      <vt:lpstr>Operator new (2 of 2)</vt:lpstr>
      <vt:lpstr>Operator delete</vt:lpstr>
      <vt:lpstr>Operations on Pointer Variables (1 of 2)</vt:lpstr>
      <vt:lpstr>Operations on Pointer Variables (2 of 2)</vt:lpstr>
      <vt:lpstr>Dynamic Arrays (1 of 2)</vt:lpstr>
      <vt:lpstr>Dynamic Arrays (2 of 2)</vt:lpstr>
      <vt:lpstr>Functions and Pointers</vt:lpstr>
      <vt:lpstr>Pointers and Function Return Values</vt:lpstr>
      <vt:lpstr>Dynamic Two-Dimensional Arrays</vt:lpstr>
      <vt:lpstr>Shallow versus Deep Copy and Pointers</vt:lpstr>
      <vt:lpstr>Classes and Pointers: Some Peculiarities (1 of 2)</vt:lpstr>
      <vt:lpstr>Classes and Pointers: Some Peculiarities (2 of 2)</vt:lpstr>
      <vt:lpstr>Destructor</vt:lpstr>
      <vt:lpstr>Assignment Operator</vt:lpstr>
      <vt:lpstr>Copy Constructor (1 of 3)</vt:lpstr>
      <vt:lpstr>Copy Constructor (2 of 3)</vt:lpstr>
      <vt:lpstr>Copy Constructor (3 of 3)</vt:lpstr>
      <vt:lpstr>Inheritance, Pointers, and Virtual Functions (1 of 3)</vt:lpstr>
      <vt:lpstr>Inheritance, Pointers, and Virtual Functions (2 of 3)</vt:lpstr>
      <vt:lpstr>Inheritance, Pointers, and Virtual Functions (3 of 3)</vt:lpstr>
      <vt:lpstr>Classes and Virtual Destructors (1 of 2)</vt:lpstr>
      <vt:lpstr>Classes and Virtual Destructors (2 of 2)</vt:lpstr>
      <vt:lpstr>Abstract Classes and Pure Virtual Functions (1 of 2)</vt:lpstr>
      <vt:lpstr>Abstract Classes and Pure Virtual Functions (2 of 2)</vt:lpstr>
      <vt:lpstr>Address of Operator and Classes (1 of 2)</vt:lpstr>
      <vt:lpstr>Address of Operator and Classes (2 of 2)</vt:lpstr>
      <vt:lpstr>Quick Review (1 of 2)</vt:lpstr>
      <vt:lpstr>Quick Review (2 of 2)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Programming:   Program Design Including  Data Structures, Fifth Edition</dc:title>
  <dc:creator>Ang</dc:creator>
  <cp:lastModifiedBy>Rita Mitra</cp:lastModifiedBy>
  <cp:revision>314</cp:revision>
  <cp:lastPrinted>2009-04-22T19:24:48Z</cp:lastPrinted>
  <dcterms:created xsi:type="dcterms:W3CDTF">2002-08-17T04:45:29Z</dcterms:created>
  <dcterms:modified xsi:type="dcterms:W3CDTF">2016-11-27T06:32:09Z</dcterms:modified>
</cp:coreProperties>
</file>