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9" r:id="rId1"/>
    <p:sldMasterId id="2147483963" r:id="rId2"/>
  </p:sldMasterIdLst>
  <p:notesMasterIdLst>
    <p:notesMasterId r:id="rId32"/>
  </p:notesMasterIdLst>
  <p:sldIdLst>
    <p:sldId id="405" r:id="rId3"/>
    <p:sldId id="261" r:id="rId4"/>
    <p:sldId id="406" r:id="rId5"/>
    <p:sldId id="262" r:id="rId6"/>
    <p:sldId id="321" r:id="rId7"/>
    <p:sldId id="332" r:id="rId8"/>
    <p:sldId id="323" r:id="rId9"/>
    <p:sldId id="395" r:id="rId10"/>
    <p:sldId id="352" r:id="rId11"/>
    <p:sldId id="340" r:id="rId12"/>
    <p:sldId id="396" r:id="rId13"/>
    <p:sldId id="333" r:id="rId14"/>
    <p:sldId id="334" r:id="rId15"/>
    <p:sldId id="336" r:id="rId16"/>
    <p:sldId id="342" r:id="rId17"/>
    <p:sldId id="324" r:id="rId18"/>
    <p:sldId id="399" r:id="rId19"/>
    <p:sldId id="325" r:id="rId20"/>
    <p:sldId id="343" r:id="rId21"/>
    <p:sldId id="350" r:id="rId22"/>
    <p:sldId id="326" r:id="rId23"/>
    <p:sldId id="327" r:id="rId24"/>
    <p:sldId id="328" r:id="rId25"/>
    <p:sldId id="329" r:id="rId26"/>
    <p:sldId id="330" r:id="rId27"/>
    <p:sldId id="337" r:id="rId28"/>
    <p:sldId id="347" r:id="rId29"/>
    <p:sldId id="320" r:id="rId30"/>
    <p:sldId id="40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DAD"/>
    <a:srgbClr val="00A589"/>
    <a:srgbClr val="3333FF"/>
    <a:srgbClr val="333399"/>
    <a:srgbClr val="B2B2B2"/>
    <a:srgbClr val="800000"/>
    <a:srgbClr val="996600"/>
    <a:srgbClr val="FF9999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36" autoAdjust="0"/>
    <p:restoredTop sz="94737" autoAdjust="0"/>
  </p:normalViewPr>
  <p:slideViewPr>
    <p:cSldViewPr>
      <p:cViewPr varScale="1">
        <p:scale>
          <a:sx n="86" d="100"/>
          <a:sy n="86" d="100"/>
        </p:scale>
        <p:origin x="5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3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3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3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7BFD97A-BCA7-47B6-B024-7FE5B346FF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64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EC0F94-440A-4F27-BE9F-C54835EEFC6E}" type="slidenum">
              <a:rPr lang="en-US" altLang="en-US" smtClean="0"/>
              <a:pPr eaLnBrk="1" hangingPunct="1"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D3F926-A6FA-4C2B-812C-34094DEA08E4}" type="slidenum">
              <a:rPr lang="en-US" altLang="en-US" smtClean="0"/>
              <a:pPr eaLnBrk="1" hangingPunct="1"/>
              <a:t>10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9A215A-CC27-485E-ACE1-B2D651500482}" type="slidenum">
              <a:rPr lang="en-US" altLang="en-US" smtClean="0"/>
              <a:pPr eaLnBrk="1" hangingPunct="1"/>
              <a:t>11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7969EB-0FCF-42BB-8BD5-E5D3C1D32751}" type="slidenum">
              <a:rPr lang="en-US" altLang="en-US" smtClean="0"/>
              <a:pPr eaLnBrk="1" hangingPunct="1"/>
              <a:t>12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C600B6-B982-4096-8EDA-00DC9AB92827}" type="slidenum">
              <a:rPr lang="en-US" altLang="en-US" smtClean="0"/>
              <a:pPr eaLnBrk="1" hangingPunct="1"/>
              <a:t>13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23CCAB-DA7A-412A-8E85-7305D3F2460A}" type="slidenum">
              <a:rPr lang="en-US" altLang="en-US" smtClean="0"/>
              <a:pPr eaLnBrk="1" hangingPunct="1"/>
              <a:t>14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7DBF03-13BF-441E-8556-78FFD3853865}" type="slidenum">
              <a:rPr lang="en-US" altLang="en-US" smtClean="0"/>
              <a:pPr eaLnBrk="1" hangingPunct="1"/>
              <a:t>15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F390D9-9702-459E-8533-2C4D9952A3CF}" type="slidenum">
              <a:rPr lang="en-US" altLang="en-US" smtClean="0"/>
              <a:pPr eaLnBrk="1" hangingPunct="1"/>
              <a:t>16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44D264-3CA1-4EFA-91FE-CCAAC035A3A1}" type="slidenum">
              <a:rPr lang="en-US" altLang="en-US" smtClean="0"/>
              <a:pPr eaLnBrk="1" hangingPunct="1"/>
              <a:t>17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ACD859-B6FF-4B37-A887-D1DFE55965C5}" type="slidenum">
              <a:rPr lang="en-US" altLang="en-US" smtClean="0"/>
              <a:pPr eaLnBrk="1" hangingPunct="1"/>
              <a:t>18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B78F38-FE4F-4664-8DDB-0C84666A8D24}" type="slidenum">
              <a:rPr lang="en-US" altLang="en-US" smtClean="0"/>
              <a:pPr eaLnBrk="1" hangingPunct="1"/>
              <a:t>19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3F5D5A-0506-4807-A80E-97AFCD8C655E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E1DFC4-6281-4806-8B3E-D3EFD71FBE71}" type="slidenum">
              <a:rPr lang="en-US" altLang="en-US" smtClean="0"/>
              <a:pPr eaLnBrk="1" hangingPunct="1"/>
              <a:t>20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BEF6E1-4B62-48ED-A148-050168B9E849}" type="slidenum">
              <a:rPr lang="en-US" altLang="en-US" smtClean="0"/>
              <a:pPr eaLnBrk="1" hangingPunct="1"/>
              <a:t>21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87FBD0-7791-4B4B-9C49-FC79D66AE7DA}" type="slidenum">
              <a:rPr lang="en-US" altLang="en-US" smtClean="0"/>
              <a:pPr eaLnBrk="1" hangingPunct="1"/>
              <a:t>22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B4DD36-9B39-4E35-B493-141CBAAED987}" type="slidenum">
              <a:rPr lang="en-US" altLang="en-US" smtClean="0"/>
              <a:pPr eaLnBrk="1" hangingPunct="1"/>
              <a:t>23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6640C6B-9FEA-49B9-AD13-9B726058DE2C}" type="slidenum">
              <a:rPr lang="en-US" altLang="en-US" smtClean="0"/>
              <a:pPr eaLnBrk="1" hangingPunct="1"/>
              <a:t>24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BCE5EA-6CC5-4EA1-A29B-D7494498FEC6}" type="slidenum">
              <a:rPr lang="en-US" altLang="en-US" smtClean="0"/>
              <a:pPr eaLnBrk="1" hangingPunct="1"/>
              <a:t>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A10089-B9F6-4D9F-B801-90B0F290A287}" type="slidenum">
              <a:rPr lang="en-US" altLang="en-US" smtClean="0"/>
              <a:pPr eaLnBrk="1" hangingPunct="1"/>
              <a:t>26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0CD04C-3033-4188-8C69-5E850397CCE6}" type="slidenum">
              <a:rPr lang="en-US" altLang="en-US" smtClean="0"/>
              <a:pPr eaLnBrk="1" hangingPunct="1"/>
              <a:t>27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679604-432B-49A9-9531-18E52F0FE5D6}" type="slidenum">
              <a:rPr lang="en-US" altLang="en-US" smtClean="0"/>
              <a:pPr eaLnBrk="1" hangingPunct="1"/>
              <a:t>28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5EE0F9-8FD0-49C0-9F55-AE0711F421F1}" type="slidenum">
              <a:rPr lang="en-US" altLang="en-US" smtClean="0"/>
              <a:pPr eaLnBrk="1" hangingPunct="1"/>
              <a:t>29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E3B2B0-DE5F-44D0-9A3E-E764C1565FB8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281966-EF5F-4E4D-A866-1FA4140C0A4D}" type="slidenum">
              <a:rPr lang="en-US" altLang="en-US" smtClean="0"/>
              <a:pPr eaLnBrk="1" hangingPunct="1"/>
              <a:t>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47C382-A4CC-47A8-AADE-70F747235732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00487E-1B37-42F0-B38F-E33FFC30EE6A}" type="slidenum">
              <a:rPr lang="en-US" altLang="en-US" smtClean="0"/>
              <a:pPr eaLnBrk="1" hangingPunct="1"/>
              <a:t>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3104B0-8D3D-4E3B-9456-D74CCC9F7682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50A97C-3E3E-4D89-B4A6-FFAD71FD31C1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F85303-2B76-44A3-AE96-EE4DFFC48CEC}" type="slidenum">
              <a:rPr lang="en-US" altLang="en-US" smtClean="0"/>
              <a:pPr eaLnBrk="1" hangingPunct="1"/>
              <a:t>9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28800"/>
            <a:ext cx="9144000" cy="50292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9" b="9677"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19800"/>
            <a:ext cx="2616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3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F474E-FB9E-4214-8F75-D2FA82185C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9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E1C80-3744-4502-90B3-A2CAC1DCC4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78348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EA6CB-40A5-4D03-B031-B77AF2E8DF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418304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3090672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730752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0" y="6257889"/>
            <a:ext cx="634845" cy="2624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5924" y="622291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</a:rPr>
              <a:t>C++ Programming: From Problem Analysis to Program Design, Eighth</a:t>
            </a:r>
            <a:r>
              <a:rPr lang="en-US" sz="900" baseline="0" dirty="0">
                <a:solidFill>
                  <a:schemeClr val="accent2"/>
                </a:solidFill>
              </a:rPr>
              <a:t> </a:t>
            </a:r>
            <a:r>
              <a:rPr lang="en-US" sz="900" dirty="0">
                <a:solidFill>
                  <a:schemeClr val="accent2"/>
                </a:solidFill>
              </a:rPr>
              <a:t>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6456817"/>
            <a:ext cx="6399830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533053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849045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5102423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15393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287905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3673475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5722796"/>
            <a:ext cx="41148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23912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73CDB-E4F7-4FE4-89CF-6CA023F8C9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260448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ECA02-DE1B-4E2B-9C7C-F91CC86CCB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1368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C5118-ED60-4291-8EEF-504D12FA21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91988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9997C-8C6E-4DF9-8064-C51F738E0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73084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43BF5-5F07-406C-B18A-2B2F0F9466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63934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11FF1-7DD7-4FE4-8120-610D486D3F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61085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0F9C9-E792-4E6A-9F1B-2D4BE263E3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60014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7A9B6-516D-4D3B-8DFB-BC1F0C41D5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16043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29D08AB1-0F3A-4DE4-ACBE-70261719B2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4984" y="6455663"/>
            <a:ext cx="6400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98500" y="3101444"/>
            <a:ext cx="7747000" cy="366254"/>
          </a:xfrm>
        </p:spPr>
        <p:txBody>
          <a:bodyPr/>
          <a:lstStyle/>
          <a:p>
            <a:r>
              <a:rPr lang="en-US" altLang="en-US" dirty="0"/>
              <a:t>Chapter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Exception Handling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>
                <a:latin typeface="Courier New" pitchFamily="49" charset="0"/>
              </a:rPr>
              <a:t>try</a:t>
            </a:r>
            <a:r>
              <a:rPr lang="en-US" altLang="en-US" dirty="0"/>
              <a:t>/</a:t>
            </a:r>
            <a:r>
              <a:rPr lang="en-US" altLang="en-US" dirty="0">
                <a:latin typeface="Courier New" pitchFamily="49" charset="0"/>
              </a:rPr>
              <a:t>catch</a:t>
            </a:r>
            <a:r>
              <a:rPr lang="en-US" altLang="en-US" dirty="0"/>
              <a:t> Block (4 of 5)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80789"/>
          </a:xfrm>
        </p:spPr>
        <p:txBody>
          <a:bodyPr/>
          <a:lstStyle/>
          <a:p>
            <a:pPr eaLnBrk="1" hangingPunct="1"/>
            <a:r>
              <a:rPr lang="en-US" altLang="en-US" dirty="0"/>
              <a:t>If an exception is thrown in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try</a:t>
            </a:r>
            <a:r>
              <a:rPr lang="en-US" altLang="en-US" dirty="0"/>
              <a:t> block:</a:t>
            </a:r>
          </a:p>
          <a:p>
            <a:pPr lvl="1" eaLnBrk="1" hangingPunct="1"/>
            <a:r>
              <a:rPr lang="en-US" altLang="en-US" dirty="0"/>
              <a:t>Remaining statements (in block) are ignored</a:t>
            </a:r>
          </a:p>
          <a:p>
            <a:pPr eaLnBrk="1" hangingPunct="1"/>
            <a:r>
              <a:rPr lang="en-US" altLang="en-US" dirty="0"/>
              <a:t>Program searches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blocks in order, looking for an appropriate exception handler</a:t>
            </a:r>
          </a:p>
          <a:p>
            <a:pPr lvl="1" eaLnBrk="1" hangingPunct="1"/>
            <a:r>
              <a:rPr lang="en-US" altLang="en-US" dirty="0"/>
              <a:t>If the type of thrown exception matches the parameter type in one of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blocks:</a:t>
            </a:r>
          </a:p>
          <a:p>
            <a:pPr lvl="2" eaLnBrk="1" hangingPunct="1"/>
            <a:r>
              <a:rPr lang="en-US" altLang="en-US" dirty="0"/>
              <a:t>Code of that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block executes</a:t>
            </a:r>
          </a:p>
          <a:p>
            <a:pPr lvl="2" eaLnBrk="1" hangingPunct="1"/>
            <a:r>
              <a:rPr lang="en-US" altLang="en-US" dirty="0"/>
              <a:t>Remaining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blocks are ignored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>
                <a:latin typeface="Courier New" pitchFamily="49" charset="0"/>
              </a:rPr>
              <a:t>try</a:t>
            </a:r>
            <a:r>
              <a:rPr lang="en-US" altLang="en-US" dirty="0"/>
              <a:t>/</a:t>
            </a:r>
            <a:r>
              <a:rPr lang="en-US" altLang="en-US" dirty="0">
                <a:latin typeface="Courier New" pitchFamily="49" charset="0"/>
              </a:rPr>
              <a:t>catch</a:t>
            </a:r>
            <a:r>
              <a:rPr lang="en-US" altLang="en-US" dirty="0"/>
              <a:t> Block (5 of 5)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632481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en-US" dirty="0"/>
              <a:t> block can have at most one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en-US" dirty="0"/>
              <a:t> block parameter</a:t>
            </a: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en-US" dirty="0"/>
              <a:t> block parameter becomes a placeholder for the value thrown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Throwing an Exception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738664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/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to work, the exception must be thrown in the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 block</a:t>
            </a:r>
          </a:p>
          <a:p>
            <a:r>
              <a:rPr lang="en-US" dirty="0"/>
              <a:t>General syntax:</a:t>
            </a:r>
          </a:p>
        </p:txBody>
      </p:sp>
      <p:pic>
        <p:nvPicPr>
          <p:cNvPr id="14342" name="Picture 6" descr="throw expression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49" y="2398776"/>
            <a:ext cx="24574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365125" y="3048000"/>
            <a:ext cx="8415338" cy="1155701"/>
          </a:xfrm>
        </p:spPr>
        <p:txBody>
          <a:bodyPr/>
          <a:lstStyle/>
          <a:p>
            <a:pPr lvl="1"/>
            <a:r>
              <a:rPr lang="en-US" dirty="0"/>
              <a:t> where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dirty="0"/>
              <a:t> is a constant value, variable, or object</a:t>
            </a:r>
          </a:p>
          <a:p>
            <a:r>
              <a:rPr lang="en-US" dirty="0"/>
              <a:t>Object being thrown can be a specific object or an anonymous object</a:t>
            </a:r>
          </a:p>
          <a:p>
            <a:r>
              <a:rPr lang="en-US" dirty="0"/>
              <a:t>In C++, an exception is a value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of </a:t>
            </a:r>
            <a:r>
              <a:rPr lang="en-US" altLang="en-US" dirty="0">
                <a:latin typeface="Courier New" pitchFamily="49" charset="0"/>
              </a:rPr>
              <a:t>catch</a:t>
            </a:r>
            <a:r>
              <a:rPr lang="en-US" altLang="en-US" dirty="0"/>
              <a:t> Blocks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175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block can catch: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All exceptions of a specific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All types of exceptions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block with an ellipsis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/>
              <a:t>) catches any type of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If used, it should be the last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dirty="0"/>
              <a:t> block of that sequence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Be careful about the order in which you list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blocks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Using C++ Exception Classes (1 of 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96177"/>
          </a:xfrm>
        </p:spPr>
        <p:txBody>
          <a:bodyPr/>
          <a:lstStyle/>
          <a:p>
            <a:pPr eaLnBrk="1" hangingPunct="1"/>
            <a:r>
              <a:rPr lang="en-US" altLang="en-US" dirty="0"/>
              <a:t>C++ provides support to handle exceptions via a hierarchy of classes</a:t>
            </a:r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b="1" dirty="0"/>
              <a:t> </a:t>
            </a:r>
            <a:r>
              <a:rPr lang="en-US" altLang="en-US" b="1" dirty="0">
                <a:latin typeface="Courier New" pitchFamily="49" charset="0"/>
              </a:rPr>
              <a:t>exception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/>
              <a:t>is the base class of the exception classes provided by C++</a:t>
            </a:r>
          </a:p>
          <a:p>
            <a:r>
              <a:rPr lang="en-US" dirty="0"/>
              <a:t>Function </a:t>
            </a:r>
            <a:r>
              <a:rPr lang="en-US" b="1" dirty="0">
                <a:latin typeface="Courier New" pitchFamily="49" charset="0"/>
              </a:rPr>
              <a:t>what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Contained in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lvl="1"/>
            <a:r>
              <a:rPr lang="en-US" dirty="0"/>
              <a:t>Returns a string containing an appropriate message</a:t>
            </a:r>
          </a:p>
          <a:p>
            <a:r>
              <a:rPr lang="en-US" dirty="0"/>
              <a:t>All derived classes of the </a:t>
            </a:r>
            <a:r>
              <a:rPr 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exception</a:t>
            </a:r>
            <a:r>
              <a:rPr lang="en-US" b="1" dirty="0"/>
              <a:t> </a:t>
            </a:r>
            <a:r>
              <a:rPr lang="en-US" dirty="0"/>
              <a:t>override the function </a:t>
            </a:r>
            <a:r>
              <a:rPr lang="en-US" b="1" dirty="0">
                <a:latin typeface="Courier New" pitchFamily="49" charset="0"/>
              </a:rPr>
              <a:t>what</a:t>
            </a:r>
            <a:r>
              <a:rPr lang="en-US" b="1" dirty="0"/>
              <a:t> </a:t>
            </a:r>
            <a:r>
              <a:rPr lang="en-US" dirty="0"/>
              <a:t>to issue their own error messages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Using C++ Exception Classes (2 of 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05192"/>
          </a:xfrm>
        </p:spPr>
        <p:txBody>
          <a:bodyPr/>
          <a:lstStyle/>
          <a:p>
            <a:pPr eaLnBrk="1" hangingPunct="1"/>
            <a:r>
              <a:rPr lang="en-US" altLang="en-US" dirty="0"/>
              <a:t>Two subclasses of </a:t>
            </a:r>
            <a:r>
              <a:rPr lang="en-US" altLang="en-US" b="1" dirty="0">
                <a:latin typeface="Courier New" pitchFamily="49" charset="0"/>
              </a:rPr>
              <a:t>exception</a:t>
            </a:r>
            <a:r>
              <a:rPr lang="en-US" altLang="en-US" dirty="0"/>
              <a:t> (defined in </a:t>
            </a:r>
            <a:r>
              <a:rPr lang="en-US" altLang="en-US" b="1" dirty="0">
                <a:latin typeface="Courier New" pitchFamily="49" charset="0"/>
              </a:rPr>
              <a:t>stdexcept</a:t>
            </a:r>
            <a:r>
              <a:rPr lang="en-US" altLang="en-US" dirty="0"/>
              <a:t>):</a:t>
            </a:r>
          </a:p>
          <a:p>
            <a:pPr lvl="1" eaLnBrk="1" hangingPunct="1"/>
            <a:r>
              <a:rPr lang="en-US" altLang="en-US" b="1" dirty="0">
                <a:latin typeface="Courier New" pitchFamily="49" charset="0"/>
              </a:rPr>
              <a:t>logic_error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/>
              <a:t>includes subclasses:</a:t>
            </a:r>
          </a:p>
          <a:p>
            <a:pPr lvl="2" eaLnBrk="1" hangingPunct="1"/>
            <a:r>
              <a:rPr lang="en-US" altLang="en-US" b="1" dirty="0">
                <a:latin typeface="Courier New" pitchFamily="49" charset="0"/>
              </a:rPr>
              <a:t>invalid_argument</a:t>
            </a:r>
            <a:r>
              <a:rPr lang="en-US" altLang="en-US" dirty="0"/>
              <a:t>: for use when illegal arguments are used in a function call</a:t>
            </a:r>
          </a:p>
          <a:p>
            <a:pPr lvl="2" eaLnBrk="1" hangingPunct="1"/>
            <a:r>
              <a:rPr lang="en-US" altLang="en-US" b="1" dirty="0">
                <a:latin typeface="Courier New" pitchFamily="49" charset="0"/>
              </a:rPr>
              <a:t>out_of_range</a:t>
            </a:r>
            <a:r>
              <a:rPr lang="en-US" altLang="en-US" dirty="0"/>
              <a:t>: string subscript out of range error</a:t>
            </a:r>
          </a:p>
          <a:p>
            <a:pPr lvl="2" eaLnBrk="1" hangingPunct="1"/>
            <a:r>
              <a:rPr lang="en-US" altLang="en-US" b="1" dirty="0">
                <a:latin typeface="Courier New" pitchFamily="49" charset="0"/>
              </a:rPr>
              <a:t>length_error</a:t>
            </a:r>
            <a:r>
              <a:rPr lang="en-US" altLang="en-US" dirty="0"/>
              <a:t>: if a length greater than the maximum allowed for a string object is used</a:t>
            </a:r>
            <a:endParaRPr lang="en-US" altLang="en-US" dirty="0">
              <a:latin typeface="Courier New" pitchFamily="49" charset="0"/>
            </a:endParaRPr>
          </a:p>
          <a:p>
            <a:pPr lvl="1" eaLnBrk="1" hangingPunct="1"/>
            <a:r>
              <a:rPr lang="en-US" altLang="en-US" b="1" dirty="0">
                <a:latin typeface="Courier New" pitchFamily="49" charset="0"/>
              </a:rPr>
              <a:t>runtime_error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/>
              <a:t>includes subclasses:</a:t>
            </a:r>
          </a:p>
          <a:p>
            <a:pPr lvl="2" eaLnBrk="1" hangingPunct="1"/>
            <a:r>
              <a:rPr lang="en-US" altLang="en-US" b="1" dirty="0">
                <a:latin typeface="Courier New" pitchFamily="49" charset="0"/>
              </a:rPr>
              <a:t>overflow_error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</a:rPr>
              <a:t>underflow_error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Creating Your Own Exception Classes (1 of 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65126"/>
          </a:xfrm>
        </p:spPr>
        <p:txBody>
          <a:bodyPr/>
          <a:lstStyle/>
          <a:p>
            <a:pPr eaLnBrk="1" hangingPunct="1"/>
            <a:r>
              <a:rPr lang="en-US" altLang="en-US" dirty="0"/>
              <a:t>Can create your own exception classes to handle specific exceptions</a:t>
            </a:r>
          </a:p>
          <a:p>
            <a:pPr lvl="1" eaLnBrk="1" hangingPunct="1"/>
            <a:r>
              <a:rPr lang="en-US" altLang="en-US" dirty="0"/>
              <a:t>C++ uses the same mechanism to process these exceptions</a:t>
            </a: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throw</a:t>
            </a:r>
            <a:r>
              <a:rPr lang="en-US" altLang="en-US" dirty="0"/>
              <a:t> statement: used to throw your own exceptions</a:t>
            </a:r>
          </a:p>
          <a:p>
            <a:pPr eaLnBrk="1" hangingPunct="1"/>
            <a:r>
              <a:rPr lang="en-US" altLang="en-US" dirty="0"/>
              <a:t>Any class can be an exception class</a:t>
            </a:r>
          </a:p>
          <a:p>
            <a:pPr lvl="1" eaLnBrk="1" hangingPunct="1"/>
            <a:r>
              <a:rPr lang="en-US" altLang="en-US" dirty="0"/>
              <a:t>How you use the class makes it an exception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Creating Your Own Exception Classes (2 of 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976036"/>
          </a:xfrm>
        </p:spPr>
        <p:txBody>
          <a:bodyPr/>
          <a:lstStyle/>
          <a:p>
            <a:pPr eaLnBrk="1" hangingPunct="1"/>
            <a:r>
              <a:rPr lang="en-US" altLang="en-US" dirty="0"/>
              <a:t>Exception class with member variables typically includes: </a:t>
            </a:r>
          </a:p>
          <a:p>
            <a:pPr lvl="1" eaLnBrk="1" hangingPunct="1"/>
            <a:r>
              <a:rPr lang="en-US" altLang="en-US" dirty="0"/>
              <a:t>Constructors </a:t>
            </a:r>
          </a:p>
          <a:p>
            <a:pPr lvl="1" eaLnBrk="1" hangingPunct="1"/>
            <a:r>
              <a:rPr lang="en-US" altLang="en-US" dirty="0"/>
              <a:t>The function </a:t>
            </a:r>
            <a:r>
              <a:rPr lang="en-US" altLang="en-US" b="1" dirty="0">
                <a:latin typeface="Courier New" pitchFamily="49" charset="0"/>
              </a:rPr>
              <a:t>what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Rethrowing and Throwing an Exception (1 of 3)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74387"/>
          </a:xfrm>
        </p:spPr>
        <p:txBody>
          <a:bodyPr/>
          <a:lstStyle/>
          <a:p>
            <a:pPr eaLnBrk="1" hangingPunct="1"/>
            <a:r>
              <a:rPr lang="en-US" altLang="en-US" dirty="0"/>
              <a:t>When an exception occurs in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try</a:t>
            </a:r>
            <a:r>
              <a:rPr lang="en-US" altLang="en-US" dirty="0"/>
              <a:t> block, control immediately passes to one of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blocks, which either:</a:t>
            </a:r>
          </a:p>
          <a:p>
            <a:pPr lvl="1" eaLnBrk="1" hangingPunct="1"/>
            <a:r>
              <a:rPr lang="en-US" altLang="en-US" dirty="0"/>
              <a:t>Handles the exception, or partially processes the exception, then rethrows the same exception</a:t>
            </a:r>
          </a:p>
          <a:p>
            <a:pPr lvl="1" eaLnBrk="1" hangingPunct="1"/>
            <a:r>
              <a:rPr lang="en-US" altLang="en-US" dirty="0"/>
              <a:t>Rethrows another exception for the calling environment to handle</a:t>
            </a:r>
          </a:p>
          <a:p>
            <a:pPr eaLnBrk="1" hangingPunct="1"/>
            <a:r>
              <a:rPr lang="en-US" altLang="en-US" dirty="0"/>
              <a:t>This allows you to provide exception-handling code all in one place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Rethrowing and Throwing an Exception (2 of 3)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6924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 dirty="0"/>
              <a:t>Syntax to rethrow an exception caught by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block: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 dirty="0"/>
              <a:t>If the same exception is to be rethrown:	</a:t>
            </a:r>
          </a:p>
        </p:txBody>
      </p:sp>
      <p:pic>
        <p:nvPicPr>
          <p:cNvPr id="21512" name="Picture 8" descr="throw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109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5125" y="3200400"/>
            <a:ext cx="8415338" cy="249299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en-US" dirty="0"/>
              <a:t>If a different exception is to be thrown</a:t>
            </a:r>
          </a:p>
        </p:txBody>
      </p:sp>
      <p:pic>
        <p:nvPicPr>
          <p:cNvPr id="21513" name="Picture 9" descr="throw expression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12" y="3657600"/>
            <a:ext cx="24765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16731" y="4343400"/>
            <a:ext cx="8415338" cy="256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-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295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90000"/>
              </a:lnSpc>
              <a:spcBef>
                <a:spcPct val="6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en-US" dirty="0"/>
              <a:t>	where </a:t>
            </a:r>
            <a:r>
              <a:rPr lang="en-US" altLang="en-US" b="1" dirty="0">
                <a:latin typeface="Courier New" pitchFamily="49" charset="0"/>
              </a:rPr>
              <a:t>expression</a:t>
            </a:r>
            <a:r>
              <a:rPr lang="en-US" altLang="en-US" dirty="0"/>
              <a:t> is a constant value, variable, or object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 (1 of 2)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what an exception is</a:t>
            </a:r>
          </a:p>
          <a:p>
            <a:pPr lvl="1"/>
            <a:r>
              <a:rPr lang="en-US" altLang="en-US" dirty="0"/>
              <a:t>Learn how to handle exceptions within a program</a:t>
            </a:r>
          </a:p>
          <a:p>
            <a:pPr lvl="1"/>
            <a:r>
              <a:rPr lang="en-US" altLang="en-US" dirty="0"/>
              <a:t>Learn how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try/catch</a:t>
            </a:r>
            <a:r>
              <a:rPr lang="en-US" altLang="en-US" dirty="0"/>
              <a:t> block is used to handle exceptions</a:t>
            </a:r>
          </a:p>
          <a:p>
            <a:pPr lvl="1"/>
            <a:r>
              <a:rPr lang="en-US" altLang="en-US" dirty="0"/>
              <a:t>Learn how to throw an exception</a:t>
            </a:r>
          </a:p>
          <a:p>
            <a:pPr lvl="1"/>
            <a:r>
              <a:rPr lang="en-US" altLang="en-US" dirty="0"/>
              <a:t>Become familiar with C++ exception classes and how to use them in a program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Rethrowing and Throwing an Exception (3 of 3)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981364"/>
          </a:xfrm>
        </p:spPr>
        <p:txBody>
          <a:bodyPr/>
          <a:lstStyle/>
          <a:p>
            <a:pPr eaLnBrk="1" hangingPunct="1"/>
            <a:r>
              <a:rPr lang="en-US" altLang="en-US" dirty="0"/>
              <a:t>Object being thrown can be:</a:t>
            </a:r>
          </a:p>
          <a:p>
            <a:pPr lvl="1" eaLnBrk="1" hangingPunct="1"/>
            <a:r>
              <a:rPr lang="en-US" altLang="en-US" dirty="0"/>
              <a:t>A specific object</a:t>
            </a:r>
          </a:p>
          <a:p>
            <a:pPr lvl="1" eaLnBrk="1" hangingPunct="1"/>
            <a:r>
              <a:rPr lang="en-US" altLang="en-US" dirty="0"/>
              <a:t>An anonymous object</a:t>
            </a:r>
          </a:p>
          <a:p>
            <a:pPr eaLnBrk="1" hangingPunct="1"/>
            <a:r>
              <a:rPr lang="en-US" altLang="en-US" dirty="0"/>
              <a:t>A function specifies the exceptions it throws in its heading using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throw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clause</a:t>
            </a:r>
          </a:p>
          <a:p>
            <a:pPr eaLnBrk="1" hangingPunct="1"/>
            <a:r>
              <a:rPr lang="en-US" altLang="en-US" dirty="0"/>
              <a:t>Example:</a:t>
            </a:r>
          </a:p>
          <a:p>
            <a:pPr marL="2286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expThrowExcep(int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string, divisionByZero)</a:t>
            </a:r>
          </a:p>
          <a:p>
            <a:pPr marL="2286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60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2860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2860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286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//include the appropriate throw statements</a:t>
            </a:r>
          </a:p>
          <a:p>
            <a:pPr marL="22860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2860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2860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286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Exception-Handling Techniques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 an exception occurs, the programmer usually has three choices:</a:t>
            </a:r>
          </a:p>
          <a:p>
            <a:pPr lvl="1" eaLnBrk="1" hangingPunct="1"/>
            <a:r>
              <a:rPr lang="en-US" altLang="en-US" dirty="0"/>
              <a:t>Terminate the program</a:t>
            </a:r>
          </a:p>
          <a:p>
            <a:pPr lvl="1" eaLnBrk="1" hangingPunct="1"/>
            <a:r>
              <a:rPr lang="en-US" altLang="en-US" dirty="0"/>
              <a:t>Include code to recover from the exception</a:t>
            </a:r>
          </a:p>
          <a:p>
            <a:pPr lvl="1" eaLnBrk="1" hangingPunct="1"/>
            <a:r>
              <a:rPr lang="en-US" altLang="en-US" dirty="0"/>
              <a:t>Log the error and continue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Terminate the Program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some cases, it is best to terminate the program when an exception occurs</a:t>
            </a:r>
          </a:p>
          <a:p>
            <a:pPr eaLnBrk="1" hangingPunct="1"/>
            <a:r>
              <a:rPr lang="en-US" altLang="en-US" dirty="0"/>
              <a:t>Example: if an input file does not exist when the program executes</a:t>
            </a:r>
          </a:p>
          <a:p>
            <a:pPr lvl="1" eaLnBrk="1" hangingPunct="1"/>
            <a:r>
              <a:rPr lang="en-US" altLang="en-US" dirty="0"/>
              <a:t>There is no point in continuing with the program</a:t>
            </a:r>
          </a:p>
          <a:p>
            <a:pPr lvl="1" eaLnBrk="1" hangingPunct="1"/>
            <a:r>
              <a:rPr lang="en-US" altLang="en-US" dirty="0"/>
              <a:t>Program can output an appropriate error message and terminate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Fix the Error and Continue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some cases, you will want to handle the exception and let the program continue</a:t>
            </a:r>
          </a:p>
          <a:p>
            <a:pPr eaLnBrk="1" hangingPunct="1"/>
            <a:r>
              <a:rPr lang="en-US" altLang="en-US" dirty="0"/>
              <a:t>Example: a user inputs a letter instead of a number</a:t>
            </a:r>
          </a:p>
          <a:p>
            <a:pPr lvl="1" eaLnBrk="1" hangingPunct="1"/>
            <a:r>
              <a:rPr lang="en-US" altLang="en-US" dirty="0"/>
              <a:t>The input stream will enter the fail state</a:t>
            </a:r>
          </a:p>
          <a:p>
            <a:pPr lvl="1" eaLnBrk="1" hangingPunct="1"/>
            <a:r>
              <a:rPr lang="en-US" altLang="en-US" dirty="0"/>
              <a:t>Can include the necessary code to keep prompting the user to input a number until the entry is valid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 the Error and Continue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57514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if the program is designed to run a nuclear reactor or continuously monitor a satellite</a:t>
            </a:r>
          </a:p>
          <a:p>
            <a:pPr lvl="1" eaLnBrk="1" hangingPunct="1"/>
            <a:r>
              <a:rPr lang="en-US" altLang="en-US" dirty="0"/>
              <a:t>It cannot be terminated if an exception occurs</a:t>
            </a:r>
          </a:p>
          <a:p>
            <a:pPr eaLnBrk="1" hangingPunct="1"/>
            <a:r>
              <a:rPr lang="en-US" altLang="en-US" dirty="0"/>
              <a:t>When an exception occurs:</a:t>
            </a:r>
          </a:p>
          <a:p>
            <a:pPr lvl="1" eaLnBrk="1" hangingPunct="1"/>
            <a:r>
              <a:rPr lang="en-US" altLang="en-US" dirty="0"/>
              <a:t>The program should write the exception into a file and continue to run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Stack Unwinding (1 of 2)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051331"/>
          </a:xfrm>
        </p:spPr>
        <p:txBody>
          <a:bodyPr/>
          <a:lstStyle/>
          <a:p>
            <a:pPr eaLnBrk="1" hangingPunct="1"/>
            <a:r>
              <a:rPr lang="en-US" altLang="en-US" dirty="0"/>
              <a:t>When an exception is thrown in a function, the function can do the following:</a:t>
            </a:r>
          </a:p>
          <a:p>
            <a:pPr lvl="1" eaLnBrk="1" hangingPunct="1"/>
            <a:r>
              <a:rPr lang="en-US" altLang="en-US" dirty="0"/>
              <a:t>Do nothing</a:t>
            </a:r>
          </a:p>
          <a:p>
            <a:pPr lvl="1" eaLnBrk="1" hangingPunct="1"/>
            <a:r>
              <a:rPr lang="en-US" altLang="en-US" dirty="0"/>
              <a:t>Partially process the exception and throw the same exception or a new exception</a:t>
            </a:r>
          </a:p>
          <a:p>
            <a:pPr lvl="1" eaLnBrk="1" hangingPunct="1"/>
            <a:r>
              <a:rPr lang="en-US" altLang="en-US" dirty="0"/>
              <a:t>Throw a new exception</a:t>
            </a:r>
          </a:p>
          <a:p>
            <a:pPr eaLnBrk="1" hangingPunct="1"/>
            <a:r>
              <a:rPr lang="en-US" altLang="en-US" dirty="0"/>
              <a:t>In each case, the function-call stack is unwound so that the exception can be caught in the next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altLang="en-US" dirty="0">
                <a:cs typeface="Courier New" pitchFamily="49" charset="0"/>
              </a:rPr>
              <a:t>/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itchFamily="49" charset="0"/>
              </a:rPr>
              <a:t>catch</a:t>
            </a:r>
            <a:r>
              <a:rPr lang="en-US" altLang="en-US" dirty="0"/>
              <a:t> block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Stack Unwinding (2 of 2)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382191"/>
          </a:xfrm>
        </p:spPr>
        <p:txBody>
          <a:bodyPr/>
          <a:lstStyle/>
          <a:p>
            <a:pPr eaLnBrk="1" hangingPunct="1"/>
            <a:r>
              <a:rPr lang="en-US" altLang="en-US" dirty="0"/>
              <a:t>When the function call stack is unwound:</a:t>
            </a:r>
          </a:p>
          <a:p>
            <a:pPr lvl="1" eaLnBrk="1" hangingPunct="1"/>
            <a:r>
              <a:rPr lang="en-US" altLang="en-US" dirty="0"/>
              <a:t>The function in which the exception was not caught and/or rethrown terminates</a:t>
            </a:r>
          </a:p>
          <a:p>
            <a:pPr lvl="1" eaLnBrk="1" hangingPunct="1"/>
            <a:r>
              <a:rPr lang="en-US" altLang="en-US" dirty="0"/>
              <a:t>Memory for its local variables is destroyed</a:t>
            </a:r>
          </a:p>
          <a:p>
            <a:pPr eaLnBrk="1" hangingPunct="1"/>
            <a:r>
              <a:rPr lang="en-US" altLang="en-US" dirty="0"/>
              <a:t>Stack unwinding continues until:</a:t>
            </a:r>
          </a:p>
          <a:p>
            <a:pPr lvl="1"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try</a:t>
            </a:r>
            <a:r>
              <a:rPr lang="en-US" altLang="en-US" dirty="0"/>
              <a:t>/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handles the exception, </a:t>
            </a:r>
            <a:r>
              <a:rPr lang="en-US" altLang="en-US" i="1" dirty="0"/>
              <a:t>or</a:t>
            </a:r>
          </a:p>
          <a:p>
            <a:pPr lvl="1" eaLnBrk="1" hangingPunct="1"/>
            <a:r>
              <a:rPr lang="en-US" altLang="en-US" dirty="0"/>
              <a:t>The program does not handle the exception</a:t>
            </a:r>
          </a:p>
          <a:p>
            <a:pPr lvl="2" eaLnBrk="1" hangingPunct="1"/>
            <a:r>
              <a:rPr lang="en-US" altLang="en-US" dirty="0"/>
              <a:t>The function </a:t>
            </a:r>
            <a:r>
              <a:rPr lang="en-US" altLang="en-US" b="1" dirty="0">
                <a:latin typeface="Courier New" pitchFamily="49" charset="0"/>
              </a:rPr>
              <a:t>terminate</a:t>
            </a:r>
            <a:r>
              <a:rPr lang="en-US" altLang="en-US" dirty="0"/>
              <a:t> is called to terminate the program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 Review (1 of 3)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23604"/>
          </a:xfrm>
        </p:spPr>
        <p:txBody>
          <a:bodyPr/>
          <a:lstStyle/>
          <a:p>
            <a:pPr eaLnBrk="1" hangingPunct="1"/>
            <a:r>
              <a:rPr lang="en-US" altLang="en-US" dirty="0"/>
              <a:t>An exception is an undesirable event detectable during program execution</a:t>
            </a: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assert</a:t>
            </a:r>
            <a:r>
              <a:rPr lang="en-US" altLang="en-US" dirty="0"/>
              <a:t> checks whether an expression meets a specified condition; terminates if not met</a:t>
            </a:r>
          </a:p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try</a:t>
            </a:r>
            <a:r>
              <a:rPr lang="en-US" altLang="en-US" dirty="0"/>
              <a:t>/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block handles exceptions</a:t>
            </a:r>
          </a:p>
          <a:p>
            <a:pPr eaLnBrk="1" hangingPunct="1"/>
            <a:r>
              <a:rPr lang="en-US" altLang="en-US" dirty="0"/>
              <a:t>Statements that may generate an exception are placed in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try</a:t>
            </a:r>
            <a:r>
              <a:rPr lang="en-US" altLang="en-US" dirty="0"/>
              <a:t> block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(2 of 3)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062103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dirty="0"/>
              <a:t> block specifies type of exception it can catch and contains an exception handler</a:t>
            </a:r>
          </a:p>
          <a:p>
            <a:r>
              <a:rPr lang="en-US" altLang="en-US" dirty="0"/>
              <a:t>If no exceptions are thrown in a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dirty="0"/>
              <a:t> block, all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dirty="0"/>
              <a:t> blocks for that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dirty="0"/>
              <a:t> block are ignored </a:t>
            </a:r>
          </a:p>
          <a:p>
            <a:r>
              <a:rPr lang="en-US" altLang="en-US" dirty="0"/>
              <a:t>Data type of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dirty="0"/>
              <a:t> block parameter specifies type of exception that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dirty="0"/>
              <a:t> block can catch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(3 of 3)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400931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exception</a:t>
            </a:r>
            <a:r>
              <a:rPr lang="en-US" altLang="en-US" dirty="0"/>
              <a:t> is the base class for exception classes</a:t>
            </a: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what</a:t>
            </a:r>
            <a:r>
              <a:rPr lang="en-US" altLang="en-US" dirty="0"/>
              <a:t> function returns a string containing the exception object thrown by built-in exception classes</a:t>
            </a:r>
          </a:p>
          <a:p>
            <a:pPr eaLnBrk="1" hangingPunct="1"/>
            <a:r>
              <a:rPr lang="en-US" altLang="en-US" dirty="0"/>
              <a:t>You can create your own exception classes</a:t>
            </a:r>
          </a:p>
          <a:p>
            <a:pPr eaLnBrk="1" hangingPunct="1"/>
            <a:r>
              <a:rPr lang="en-US" altLang="en-US" dirty="0"/>
              <a:t>A function specifies the exceptions it throws in its heading with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throw</a:t>
            </a:r>
            <a:r>
              <a:rPr lang="en-US" altLang="en-US" dirty="0"/>
              <a:t> clause</a:t>
            </a:r>
          </a:p>
          <a:p>
            <a:r>
              <a:rPr lang="en-US" altLang="en-US" dirty="0"/>
              <a:t>If the program does not handle the exception, then the function </a:t>
            </a:r>
            <a:r>
              <a:rPr lang="en-US" altLang="en-US" b="1" dirty="0">
                <a:latin typeface="Courier New" pitchFamily="49" charset="0"/>
              </a:rPr>
              <a:t>terminate</a:t>
            </a:r>
            <a:r>
              <a:rPr lang="en-US" altLang="en-US" dirty="0"/>
              <a:t> terminates the program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 (2 of 2)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283428"/>
          </a:xfrm>
        </p:spPr>
        <p:txBody>
          <a:bodyPr/>
          <a:lstStyle/>
          <a:p>
            <a:pPr lvl="1"/>
            <a:r>
              <a:rPr lang="en-US" altLang="en-US" dirty="0"/>
              <a:t>Learn how to create your own exception classes</a:t>
            </a:r>
          </a:p>
          <a:p>
            <a:pPr lvl="1"/>
            <a:r>
              <a:rPr lang="en-US" altLang="en-US" dirty="0"/>
              <a:t>Discover how to throw and rethrow an exception</a:t>
            </a:r>
          </a:p>
          <a:p>
            <a:pPr lvl="1"/>
            <a:r>
              <a:rPr lang="en-US" altLang="en-US" dirty="0"/>
              <a:t>Explore exception handling techniques</a:t>
            </a:r>
          </a:p>
          <a:p>
            <a:pPr lvl="1"/>
            <a:r>
              <a:rPr lang="en-US" altLang="en-US" dirty="0"/>
              <a:t>Explore stack unwinding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525033"/>
          </a:xfrm>
        </p:spPr>
        <p:txBody>
          <a:bodyPr/>
          <a:lstStyle/>
          <a:p>
            <a:pPr eaLnBrk="1" hangingPunct="1"/>
            <a:r>
              <a:rPr lang="en-US" altLang="en-US" dirty="0"/>
              <a:t>An </a:t>
            </a:r>
            <a:r>
              <a:rPr lang="en-US" altLang="en-US" u="sng" dirty="0"/>
              <a:t>exception</a:t>
            </a:r>
            <a:r>
              <a:rPr lang="en-US" altLang="en-US" dirty="0"/>
              <a:t> is an undesirable event detectable during program execution</a:t>
            </a:r>
          </a:p>
          <a:p>
            <a:pPr eaLnBrk="1" hangingPunct="1"/>
            <a:r>
              <a:rPr lang="en-US" altLang="en-US" dirty="0"/>
              <a:t>Code to handle exceptions depends on the type of application being developed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May or may not want the program to terminate when an exception occurs</a:t>
            </a:r>
          </a:p>
          <a:p>
            <a:pPr eaLnBrk="1" hangingPunct="1"/>
            <a:r>
              <a:rPr lang="en-US" altLang="en-US" dirty="0"/>
              <a:t>Can add exception-handling code at point where an error can occur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Handling Exceptions Within a Program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762406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assert</a:t>
            </a:r>
            <a:r>
              <a:rPr lang="en-US" altLang="en-US" dirty="0"/>
              <a:t> function: </a:t>
            </a:r>
          </a:p>
          <a:p>
            <a:pPr lvl="1" eaLnBrk="1" hangingPunct="1"/>
            <a:r>
              <a:rPr lang="en-US" altLang="en-US" dirty="0"/>
              <a:t>Checks if an expression meets certain condition(s)</a:t>
            </a:r>
          </a:p>
          <a:p>
            <a:pPr lvl="1" eaLnBrk="1" hangingPunct="1"/>
            <a:r>
              <a:rPr lang="en-US" altLang="en-US" dirty="0"/>
              <a:t>If conditions are not met, it terminates the program</a:t>
            </a:r>
          </a:p>
          <a:p>
            <a:pPr eaLnBrk="1" hangingPunct="1"/>
            <a:r>
              <a:rPr lang="en-US" altLang="en-US" dirty="0"/>
              <a:t>Example: division by </a:t>
            </a:r>
            <a:r>
              <a:rPr lang="en-US" altLang="en-US" b="1" dirty="0">
                <a:latin typeface="Courier New" pitchFamily="49" charset="0"/>
              </a:rPr>
              <a:t>0</a:t>
            </a:r>
          </a:p>
          <a:p>
            <a:pPr lvl="1" eaLnBrk="1" hangingPunct="1"/>
            <a:r>
              <a:rPr lang="en-US" altLang="en-US" dirty="0"/>
              <a:t>If divisor is zero, </a:t>
            </a:r>
            <a:r>
              <a:rPr lang="en-US" altLang="en-US" b="1" dirty="0">
                <a:latin typeface="Courier New" pitchFamily="49" charset="0"/>
              </a:rPr>
              <a:t>assert</a:t>
            </a:r>
            <a:r>
              <a:rPr lang="en-US" altLang="en-US" dirty="0"/>
              <a:t> terminates the program with an error message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C++ Mechanisms </a:t>
            </a:r>
            <a:br>
              <a:rPr lang="en-US" altLang="en-US" dirty="0"/>
            </a:br>
            <a:r>
              <a:rPr lang="en-US" altLang="en-US" dirty="0"/>
              <a:t>of Exception Handling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18494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try</a:t>
            </a:r>
            <a:r>
              <a:rPr lang="en-US" altLang="en-US" dirty="0"/>
              <a:t>/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block: used to handle exceptions</a:t>
            </a:r>
          </a:p>
          <a:p>
            <a:pPr eaLnBrk="1" hangingPunct="1"/>
            <a:r>
              <a:rPr lang="en-US" altLang="en-US" dirty="0"/>
              <a:t>Exception must be thrown in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try</a:t>
            </a:r>
            <a:r>
              <a:rPr lang="en-US" altLang="en-US" dirty="0"/>
              <a:t> block and  caught by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block</a:t>
            </a:r>
          </a:p>
          <a:p>
            <a:pPr eaLnBrk="1" hangingPunct="1"/>
            <a:r>
              <a:rPr lang="en-US" altLang="en-US" dirty="0"/>
              <a:t>C++ provides support to handle exceptions via a hierarchy of classes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</a:rPr>
              <a:t>try</a:t>
            </a:r>
            <a:r>
              <a:rPr lang="en-US" altLang="en-US" dirty="0"/>
              <a:t>/</a:t>
            </a:r>
            <a:r>
              <a:rPr lang="en-US" altLang="en-US" dirty="0">
                <a:latin typeface="Courier New" pitchFamily="49" charset="0"/>
              </a:rPr>
              <a:t>catch</a:t>
            </a:r>
            <a:r>
              <a:rPr lang="en-US" altLang="en-US" dirty="0"/>
              <a:t> Block (1 of 5)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477328"/>
          </a:xfrm>
        </p:spPr>
        <p:txBody>
          <a:bodyPr/>
          <a:lstStyle/>
          <a:p>
            <a:pPr eaLnBrk="1" hangingPunct="1"/>
            <a:r>
              <a:rPr lang="en-US" altLang="en-US" dirty="0"/>
              <a:t>Statements that may generate an exception are placed in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try</a:t>
            </a:r>
            <a:r>
              <a:rPr lang="en-US" altLang="en-US" dirty="0"/>
              <a:t> block</a:t>
            </a:r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try</a:t>
            </a:r>
            <a:r>
              <a:rPr lang="en-US" altLang="en-US" dirty="0"/>
              <a:t> block also contains statements that should not be executed if an exception occurs</a:t>
            </a:r>
          </a:p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try</a:t>
            </a:r>
            <a:r>
              <a:rPr lang="en-US" altLang="en-US" dirty="0"/>
              <a:t> block is followed by one or more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blocks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>
                <a:latin typeface="Courier New" pitchFamily="49" charset="0"/>
              </a:rPr>
              <a:t>try</a:t>
            </a:r>
            <a:r>
              <a:rPr lang="en-US" altLang="en-US" dirty="0"/>
              <a:t>/</a:t>
            </a:r>
            <a:r>
              <a:rPr lang="en-US" altLang="en-US" dirty="0">
                <a:latin typeface="Courier New" pitchFamily="49" charset="0"/>
              </a:rPr>
              <a:t>catch</a:t>
            </a:r>
            <a:r>
              <a:rPr lang="en-US" altLang="en-US" dirty="0"/>
              <a:t> Block (2 of 5)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6235"/>
          </a:xfrm>
        </p:spPr>
        <p:txBody>
          <a:bodyPr/>
          <a:lstStyle/>
          <a:p>
            <a:r>
              <a:rPr lang="en-US" dirty="0"/>
              <a:t>General syntax of the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b="1" dirty="0"/>
              <a:t> </a:t>
            </a:r>
            <a:r>
              <a:rPr lang="en-US" dirty="0"/>
              <a:t>block</a:t>
            </a:r>
          </a:p>
        </p:txBody>
      </p:sp>
      <p:pic>
        <p:nvPicPr>
          <p:cNvPr id="10246" name="Picture 6" descr="try&#10;{&#10;    //statements&#10;}&#10;    catch (dataType1 identifier)&#10;{&#10;    //exception-handling code&#10;}&#10;.&#10;.&#10;.&#10;catch (dataTypen identifier)&#10;{&#10;//exception-handling code&#10;}&#10;.&#10;.&#10;.&#10;catch (...)&#10;{&#10;//exception-handling code&#10;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4999"/>
            <a:ext cx="3048000" cy="425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>
                <a:latin typeface="Courier New" pitchFamily="49" charset="0"/>
              </a:rPr>
              <a:t>try</a:t>
            </a:r>
            <a:r>
              <a:rPr lang="en-US" altLang="en-US" dirty="0"/>
              <a:t>/</a:t>
            </a:r>
            <a:r>
              <a:rPr lang="en-US" altLang="en-US" dirty="0">
                <a:latin typeface="Courier New" pitchFamily="49" charset="0"/>
              </a:rPr>
              <a:t>catch</a:t>
            </a:r>
            <a:r>
              <a:rPr lang="en-US" altLang="en-US" dirty="0"/>
              <a:t> Block (3 of 5)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85405"/>
          </a:xfrm>
        </p:spPr>
        <p:txBody>
          <a:bodyPr/>
          <a:lstStyle/>
          <a:p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block:</a:t>
            </a:r>
          </a:p>
          <a:p>
            <a:pPr lvl="1"/>
            <a:r>
              <a:rPr lang="en-US" dirty="0"/>
              <a:t>Specifies the type of exception it can catch</a:t>
            </a:r>
          </a:p>
          <a:p>
            <a:pPr lvl="1"/>
            <a:r>
              <a:rPr lang="en-US" dirty="0"/>
              <a:t>Contains an exception handler</a:t>
            </a:r>
          </a:p>
          <a:p>
            <a:r>
              <a:rPr lang="en-US" dirty="0"/>
              <a:t>If the heading of 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block contains ... (ellipses) in place of parameters:</a:t>
            </a:r>
          </a:p>
          <a:p>
            <a:pPr lvl="1"/>
            <a:r>
              <a:rPr lang="en-US" dirty="0"/>
              <a:t>Block can catch exceptions of all types</a:t>
            </a:r>
          </a:p>
          <a:p>
            <a:r>
              <a:rPr lang="en-US" dirty="0"/>
              <a:t>If no exception is thrown in 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 block:</a:t>
            </a: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blocks are ignored</a:t>
            </a:r>
          </a:p>
          <a:p>
            <a:pPr lvl="1"/>
            <a:r>
              <a:rPr lang="en-US" dirty="0"/>
              <a:t>Execution resumes after the last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block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Malik_CS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lik_cpp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2199</TotalTime>
  <Words>2829</Words>
  <Application>Microsoft Office PowerPoint</Application>
  <PresentationFormat>On-screen Show (4:3)</PresentationFormat>
  <Paragraphs>224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1_Malik_CS1</vt:lpstr>
      <vt:lpstr>Malik_cpp</vt:lpstr>
      <vt:lpstr>Chapter 14</vt:lpstr>
      <vt:lpstr>Objectives (1 of 2)</vt:lpstr>
      <vt:lpstr>Objectives (2 of 2)</vt:lpstr>
      <vt:lpstr>Introduction</vt:lpstr>
      <vt:lpstr>Handling Exceptions Within a Program</vt:lpstr>
      <vt:lpstr>C++ Mechanisms  of Exception Handling</vt:lpstr>
      <vt:lpstr>try/catch Block (1 of 5) </vt:lpstr>
      <vt:lpstr>try/catch Block (2 of 5) </vt:lpstr>
      <vt:lpstr>try/catch Block (3 of 5) </vt:lpstr>
      <vt:lpstr>try/catch Block (4 of 5) </vt:lpstr>
      <vt:lpstr>try/catch Block (5 of 5) </vt:lpstr>
      <vt:lpstr>Throwing an Exception</vt:lpstr>
      <vt:lpstr>Order of catch Blocks</vt:lpstr>
      <vt:lpstr>Using C++ Exception Classes (1 of 2)</vt:lpstr>
      <vt:lpstr>Using C++ Exception Classes (2 of 2)</vt:lpstr>
      <vt:lpstr>Creating Your Own Exception Classes (1 of 2)</vt:lpstr>
      <vt:lpstr>Creating Your Own Exception Classes (2 of 2)</vt:lpstr>
      <vt:lpstr>Rethrowing and Throwing an Exception (1 of 3)</vt:lpstr>
      <vt:lpstr>Rethrowing and Throwing an Exception (2 of 3)</vt:lpstr>
      <vt:lpstr>Rethrowing and Throwing an Exception (3 of 3)</vt:lpstr>
      <vt:lpstr>Exception-Handling Techniques</vt:lpstr>
      <vt:lpstr>Terminate the Program</vt:lpstr>
      <vt:lpstr>Fix the Error and Continue</vt:lpstr>
      <vt:lpstr>Log the Error and Continue</vt:lpstr>
      <vt:lpstr>Stack Unwinding (1 of 2)</vt:lpstr>
      <vt:lpstr>Stack Unwinding (2 of 2)</vt:lpstr>
      <vt:lpstr>Quick Review (1 of 3)</vt:lpstr>
      <vt:lpstr>Quick Review (2 of 3)</vt:lpstr>
      <vt:lpstr>Quick Review (3 of 3)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Ang</dc:creator>
  <cp:lastModifiedBy>Rita Mitra</cp:lastModifiedBy>
  <cp:revision>198</cp:revision>
  <cp:lastPrinted>2009-04-22T19:24:48Z</cp:lastPrinted>
  <dcterms:created xsi:type="dcterms:W3CDTF">2002-08-18T02:53:45Z</dcterms:created>
  <dcterms:modified xsi:type="dcterms:W3CDTF">2016-11-27T06:38:57Z</dcterms:modified>
</cp:coreProperties>
</file>