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43"/>
  </p:notesMasterIdLst>
  <p:sldIdLst>
    <p:sldId id="365" r:id="rId2"/>
    <p:sldId id="261" r:id="rId3"/>
    <p:sldId id="370" r:id="rId4"/>
    <p:sldId id="262" r:id="rId5"/>
    <p:sldId id="372" r:id="rId6"/>
    <p:sldId id="364" r:id="rId7"/>
    <p:sldId id="366" r:id="rId8"/>
    <p:sldId id="305" r:id="rId9"/>
    <p:sldId id="300" r:id="rId10"/>
    <p:sldId id="296" r:id="rId11"/>
    <p:sldId id="307" r:id="rId12"/>
    <p:sldId id="367" r:id="rId13"/>
    <p:sldId id="308" r:id="rId14"/>
    <p:sldId id="362" r:id="rId15"/>
    <p:sldId id="311" r:id="rId16"/>
    <p:sldId id="268" r:id="rId17"/>
    <p:sldId id="371" r:id="rId18"/>
    <p:sldId id="325" r:id="rId19"/>
    <p:sldId id="327" r:id="rId20"/>
    <p:sldId id="329" r:id="rId21"/>
    <p:sldId id="330" r:id="rId22"/>
    <p:sldId id="269" r:id="rId23"/>
    <p:sldId id="270" r:id="rId24"/>
    <p:sldId id="273" r:id="rId25"/>
    <p:sldId id="274" r:id="rId26"/>
    <p:sldId id="368" r:id="rId27"/>
    <p:sldId id="369" r:id="rId28"/>
    <p:sldId id="338" r:id="rId29"/>
    <p:sldId id="339" r:id="rId30"/>
    <p:sldId id="340" r:id="rId31"/>
    <p:sldId id="342" r:id="rId32"/>
    <p:sldId id="343" r:id="rId33"/>
    <p:sldId id="344" r:id="rId34"/>
    <p:sldId id="346" r:id="rId35"/>
    <p:sldId id="349" r:id="rId36"/>
    <p:sldId id="350" r:id="rId37"/>
    <p:sldId id="363" r:id="rId38"/>
    <p:sldId id="361" r:id="rId39"/>
    <p:sldId id="288" r:id="rId40"/>
    <p:sldId id="289" r:id="rId41"/>
    <p:sldId id="29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FF"/>
    <a:srgbClr val="333399"/>
    <a:srgbClr val="B2B2B2"/>
    <a:srgbClr val="800000"/>
    <a:srgbClr val="996600"/>
    <a:srgbClr val="FF99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9" autoAdjust="0"/>
    <p:restoredTop sz="94737" autoAdjust="0"/>
  </p:normalViewPr>
  <p:slideViewPr>
    <p:cSldViewPr>
      <p:cViewPr>
        <p:scale>
          <a:sx n="80" d="100"/>
          <a:sy n="80" d="100"/>
        </p:scale>
        <p:origin x="-94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8173EF4-7DCA-4CA5-A118-96B9510A60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88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BDFFA0-FFA7-4062-B06A-0AF8F99BAEA4}" type="slidenum">
              <a:rPr kumimoji="0" lang="en-US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CAC2BA-2CA4-4239-B6BC-BA5AD85EF6B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793960-6914-48A4-B568-DA9717CBCBF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BA8A9E-5ECF-4D8E-A98D-BC9B269F78DC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4C8753-9973-4F1E-8C36-98AD2DBA9203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E400B4-BB56-423A-997E-D65DA4A805C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7543D5-4AA8-48E0-8F5C-8CB23AE5235F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BDBA98-8394-486D-8787-929BF7B0354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EBAE0D-F75F-4089-A9A6-80EA3336D82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55EFBE-8DD2-4457-B044-F27030B4BDA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432BAB-AF60-4B64-85C7-3DEEE68BA39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8ADDF3-6232-4D9F-BFF3-E43A4DDC6D4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24C458-C0F6-49C5-8628-C571C916CFD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2F7C40-A461-4E36-89E0-B777B47972D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C61260-5BE9-45EB-A917-3C5E9C0EBF0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BD0167-38F0-4E20-8254-5553621245C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C738B1-2E9F-4DDE-9FCE-DAF655E90D8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5A4F42-359E-472D-9F79-B2A3E812399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7835D9-3A21-434A-B11F-AEC267C46943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92C7F8-CA1B-47BA-9AC8-D6419C650E7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D79E62-69B6-4DF3-B89C-350CB54AB2B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8C235C-28F5-4531-8C26-5EF181EBCB5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49474E-6665-41BC-879D-0DF4B4FE211C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A5DE7D-28F2-4D7E-AF0A-6AF98BECB8A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61E56E-2353-40A3-854A-62F48B5E932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9798A0-5F04-4EFA-A667-7488E2E5E5A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63409C-D628-4790-9E7D-969D51E93213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322594-8083-402F-9F9D-BB6E88E4D59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CBEAC4-C55C-4A1A-B127-05E4C541EF0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367246-B292-4102-A11A-5E2026846D3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37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3A3419-BD1D-4FE1-92D4-22A7BAD5A30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38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B5E53D-67D2-475F-8244-7DBFA988051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ED7772-CC7C-409F-9DC8-3D915C76B8E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40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62925D-43A7-44CA-9BD6-97202F5E9FA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286B9B-FC56-473A-92E3-8AB16B3319F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41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1A138A-F482-4A44-BC56-404CE38847F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B051B6-3F54-46BD-81AD-3E261527F31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49032C-182A-4AC6-8429-B2A1F2CEF3E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2D159F-1085-4C34-83B8-E1900B34F58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C9A191-6807-4957-AC2C-0CC894D016C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kumimoji="0"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8" descr="Rules_Single_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57925"/>
            <a:ext cx="635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11" descr="Audi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Swirl_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16000" y="6223000"/>
            <a:ext cx="6400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900" dirty="0" smtClean="0">
                <a:solidFill>
                  <a:srgbClr val="055C91"/>
                </a:solidFill>
                <a:cs typeface="Arial" charset="0"/>
              </a:rPr>
              <a:t>C++ Programming: Program Design Including Data Structures, Eighth Edition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6000" y="6456363"/>
            <a:ext cx="6399213" cy="366712"/>
          </a:xfrm>
        </p:spPr>
        <p:txBody>
          <a:bodyPr/>
          <a:lstStyle>
            <a:lvl1pPr>
              <a:defRPr sz="600"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973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78404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L_Logo_DRA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Rules_Single_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A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Swirl_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3369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Rules_Single_A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6908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Rules_Single_A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2539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Rules_Single_A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9432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Rules_Single_A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63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Rules_Single_A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642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Rules_Single_A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8254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L_Logo_DRA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235700"/>
            <a:ext cx="12144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Rules_Single_A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7041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481013"/>
            <a:ext cx="84153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413" y="6456363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 dirty="0">
                <a:solidFill>
                  <a:srgbClr val="000000">
                    <a:tint val="75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E68A7F1-4AF3-4C16-90B7-CF146D5C2598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Calibri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tint val="75000"/>
                </a:srgbClr>
              </a:solidFill>
              <a:latin typeface="Calibri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-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98500" y="3090863"/>
            <a:ext cx="7747000" cy="376237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19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730625"/>
            <a:ext cx="7747000" cy="236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898989"/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smtClean="0"/>
              <a:t>Binary Trees (7 of 7)</a:t>
            </a:r>
          </a:p>
        </p:txBody>
      </p:sp>
      <p:sp>
        <p:nvSpPr>
          <p:cNvPr id="21507" name="Content Placeholder 1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602037"/>
          </a:xfrm>
        </p:spPr>
        <p:txBody>
          <a:bodyPr/>
          <a:lstStyle/>
          <a:p>
            <a:r>
              <a:rPr lang="en-US" altLang="en-US" u="sng" smtClean="0"/>
              <a:t>Leaf</a:t>
            </a:r>
            <a:r>
              <a:rPr lang="en-US" altLang="en-US" smtClean="0"/>
              <a:t>: node that has no left and right children</a:t>
            </a:r>
          </a:p>
          <a:p>
            <a:r>
              <a:rPr lang="en-US" altLang="en-US" i="1" smtClean="0"/>
              <a:t>U</a:t>
            </a:r>
            <a:r>
              <a:rPr lang="en-US" altLang="en-US" smtClean="0"/>
              <a:t> is </a:t>
            </a:r>
            <a:r>
              <a:rPr lang="en-US" altLang="en-US" u="sng" smtClean="0"/>
              <a:t>parent</a:t>
            </a:r>
            <a:r>
              <a:rPr lang="en-US" altLang="en-US" smtClean="0"/>
              <a:t> of </a:t>
            </a:r>
            <a:r>
              <a:rPr lang="en-US" altLang="en-US" i="1" smtClean="0"/>
              <a:t>V</a:t>
            </a:r>
            <a:r>
              <a:rPr lang="en-US" altLang="en-US" smtClean="0"/>
              <a:t> if there is a branch from </a:t>
            </a:r>
            <a:r>
              <a:rPr lang="en-US" altLang="en-US" i="1" smtClean="0"/>
              <a:t>U</a:t>
            </a:r>
            <a:r>
              <a:rPr lang="en-US" altLang="en-US" smtClean="0"/>
              <a:t> to </a:t>
            </a:r>
            <a:r>
              <a:rPr lang="en-US" altLang="en-US" i="1" smtClean="0"/>
              <a:t>V</a:t>
            </a:r>
          </a:p>
          <a:p>
            <a:r>
              <a:rPr lang="en-US" altLang="en-US" smtClean="0"/>
              <a:t>There is a unique </a:t>
            </a:r>
            <a:r>
              <a:rPr lang="en-US" altLang="en-US" u="sng" smtClean="0"/>
              <a:t>path</a:t>
            </a:r>
            <a:r>
              <a:rPr lang="en-US" altLang="en-US" smtClean="0"/>
              <a:t> from root to every node</a:t>
            </a:r>
          </a:p>
          <a:p>
            <a:r>
              <a:rPr lang="en-US" altLang="en-US" u="sng" smtClean="0"/>
              <a:t>Length</a:t>
            </a:r>
            <a:r>
              <a:rPr lang="en-US" altLang="en-US" smtClean="0"/>
              <a:t> of a path: number of branches on path</a:t>
            </a:r>
          </a:p>
          <a:p>
            <a:r>
              <a:rPr lang="en-US" altLang="en-US" u="sng" smtClean="0"/>
              <a:t>Level</a:t>
            </a:r>
            <a:r>
              <a:rPr lang="en-US" altLang="en-US" smtClean="0"/>
              <a:t> of a node: number of branches on the path from the root to the node</a:t>
            </a:r>
          </a:p>
          <a:p>
            <a:pPr lvl="1"/>
            <a:r>
              <a:rPr lang="en-US" altLang="en-US" smtClean="0"/>
              <a:t>Root node level is 0</a:t>
            </a:r>
          </a:p>
          <a:p>
            <a:r>
              <a:rPr lang="en-US" altLang="en-US" u="sng" smtClean="0"/>
              <a:t>Height</a:t>
            </a:r>
            <a:r>
              <a:rPr lang="en-US" altLang="en-US" smtClean="0"/>
              <a:t> of a binary tree: number of nodes on the longest path from the root to a leaf</a:t>
            </a:r>
          </a:p>
          <a:p>
            <a:endParaRPr lang="en-US" altLang="en-US" smtClean="0"/>
          </a:p>
        </p:txBody>
      </p:sp>
      <p:sp>
        <p:nvSpPr>
          <p:cNvPr id="2150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chemeClr val="tx1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Copy Tree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 is a dynamic data structure</a:t>
            </a:r>
          </a:p>
          <a:p>
            <a:pPr lvl="1" eaLnBrk="1" hangingPunct="1"/>
            <a:r>
              <a:rPr lang="en-US" altLang="en-US" smtClean="0"/>
              <a:t>Memory is allocated/deallocated at runtime</a:t>
            </a:r>
          </a:p>
          <a:p>
            <a:pPr eaLnBrk="1" hangingPunct="1"/>
            <a:r>
              <a:rPr lang="en-US" altLang="en-US" smtClean="0"/>
              <a:t>Using just the value of the pointer of the root node makes a shallow copy of the data</a:t>
            </a:r>
          </a:p>
          <a:p>
            <a:pPr eaLnBrk="1" hangingPunct="1"/>
            <a:r>
              <a:rPr lang="en-US" altLang="en-US" smtClean="0"/>
              <a:t>To make an identical copy, must create as many nodes as are in the original tree</a:t>
            </a:r>
          </a:p>
          <a:p>
            <a:pPr lvl="1" eaLnBrk="1" hangingPunct="1"/>
            <a:r>
              <a:rPr lang="en-US" altLang="en-US" smtClean="0"/>
              <a:t>Use a recursive algorithm</a:t>
            </a:r>
          </a:p>
        </p:txBody>
      </p:sp>
      <p:sp>
        <p:nvSpPr>
          <p:cNvPr id="2253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 Traversal (1 of 4)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Insertion, deletion, and lookup operations require traversal of the tree</a:t>
            </a:r>
          </a:p>
          <a:p>
            <a:pPr lvl="1" eaLnBrk="1" hangingPunct="1"/>
            <a:r>
              <a:rPr lang="en-US" altLang="en-US" smtClean="0"/>
              <a:t>Must start at the root node</a:t>
            </a:r>
          </a:p>
          <a:p>
            <a:pPr eaLnBrk="1" hangingPunct="1"/>
            <a:r>
              <a:rPr lang="en-US" altLang="en-US" smtClean="0"/>
              <a:t>Two choices for each node:</a:t>
            </a:r>
          </a:p>
          <a:p>
            <a:pPr lvl="1" eaLnBrk="1" hangingPunct="1"/>
            <a:r>
              <a:rPr lang="en-US" altLang="en-US" smtClean="0"/>
              <a:t>Visit the node first</a:t>
            </a:r>
          </a:p>
          <a:p>
            <a:pPr lvl="1" eaLnBrk="1" hangingPunct="1"/>
            <a:r>
              <a:rPr lang="en-US" altLang="en-US" smtClean="0"/>
              <a:t>Visit the node’s subtrees first</a:t>
            </a:r>
          </a:p>
        </p:txBody>
      </p:sp>
      <p:sp>
        <p:nvSpPr>
          <p:cNvPr id="2355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 Traversal (2 of 4)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Inorder traversal</a:t>
            </a:r>
          </a:p>
          <a:p>
            <a:pPr lvl="1" eaLnBrk="1" hangingPunct="1"/>
            <a:r>
              <a:rPr lang="en-US" altLang="en-US" smtClean="0"/>
              <a:t>Traverse the left subtree</a:t>
            </a:r>
          </a:p>
          <a:p>
            <a:pPr lvl="1" eaLnBrk="1" hangingPunct="1"/>
            <a:r>
              <a:rPr lang="en-US" altLang="en-US" smtClean="0"/>
              <a:t>Visit the node</a:t>
            </a:r>
          </a:p>
          <a:p>
            <a:pPr lvl="1" eaLnBrk="1" hangingPunct="1"/>
            <a:r>
              <a:rPr lang="en-US" altLang="en-US" smtClean="0"/>
              <a:t>Traverse the right subtree</a:t>
            </a:r>
          </a:p>
          <a:p>
            <a:pPr eaLnBrk="1" hangingPunct="1"/>
            <a:r>
              <a:rPr lang="en-US" altLang="en-US" smtClean="0"/>
              <a:t>Preorder traversal</a:t>
            </a:r>
          </a:p>
          <a:p>
            <a:pPr lvl="1" eaLnBrk="1" hangingPunct="1"/>
            <a:r>
              <a:rPr lang="en-US" altLang="en-US" smtClean="0"/>
              <a:t>Visit the node</a:t>
            </a:r>
          </a:p>
          <a:p>
            <a:pPr lvl="1" eaLnBrk="1" hangingPunct="1"/>
            <a:r>
              <a:rPr lang="en-US" altLang="en-US" smtClean="0"/>
              <a:t>Traverse the left subtree</a:t>
            </a:r>
          </a:p>
          <a:p>
            <a:pPr lvl="1" eaLnBrk="1" hangingPunct="1"/>
            <a:r>
              <a:rPr lang="en-US" altLang="en-US" smtClean="0"/>
              <a:t>Traverse the right subtree</a:t>
            </a:r>
          </a:p>
        </p:txBody>
      </p:sp>
      <p:sp>
        <p:nvSpPr>
          <p:cNvPr id="2458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 Traversal (3 of 4)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en-US" smtClean="0"/>
              <a:t>Postorder traversal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mtClean="0"/>
              <a:t>Traverse the left subtree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mtClean="0"/>
              <a:t>Traverse the right subtree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mtClean="0"/>
              <a:t>Visit the node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mtClean="0"/>
              <a:t>Listing of nodes produced by traversal type is called: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u="sng" smtClean="0"/>
              <a:t>Inorder sequence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u="sng" smtClean="0"/>
              <a:t>Preorder sequence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u="sng" smtClean="0"/>
              <a:t>Postorder sequence</a:t>
            </a:r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 Traversal (4 of 4)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Inorder sequence:</a:t>
            </a:r>
          </a:p>
          <a:p>
            <a:pPr lvl="1" eaLnBrk="1" hangingPunct="1"/>
            <a:r>
              <a:rPr lang="en-US" altLang="en-US" smtClean="0"/>
              <a:t> </a:t>
            </a:r>
            <a:r>
              <a:rPr lang="en-US" altLang="en-US" i="1" smtClean="0"/>
              <a:t>DFBACGE</a:t>
            </a:r>
          </a:p>
          <a:p>
            <a:pPr eaLnBrk="1" hangingPunct="1"/>
            <a:r>
              <a:rPr lang="en-US" altLang="en-US" smtClean="0"/>
              <a:t>Preorder sequence:</a:t>
            </a:r>
          </a:p>
          <a:p>
            <a:pPr lvl="1" eaLnBrk="1" hangingPunct="1"/>
            <a:r>
              <a:rPr lang="en-US" altLang="en-US" i="1" smtClean="0"/>
              <a:t>ABDFCEG</a:t>
            </a:r>
          </a:p>
          <a:p>
            <a:pPr eaLnBrk="1" hangingPunct="1"/>
            <a:r>
              <a:rPr lang="en-US" altLang="en-US" smtClean="0"/>
              <a:t>Postorder sequence:</a:t>
            </a:r>
          </a:p>
          <a:p>
            <a:pPr lvl="1" eaLnBrk="1" hangingPunct="1"/>
            <a:r>
              <a:rPr lang="en-US" altLang="en-US" i="1" smtClean="0"/>
              <a:t>FDBGECA</a:t>
            </a:r>
          </a:p>
        </p:txBody>
      </p:sp>
      <p:sp>
        <p:nvSpPr>
          <p:cNvPr id="2662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26629" name="Picture 7" descr="FIGURE 19-6 Binary tree for an inorder traversal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5872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19400" y="4267200"/>
            <a:ext cx="5872163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404040"/>
                </a:solidFill>
                <a:latin typeface="+mn-lt"/>
              </a:rPr>
              <a:t>FIGURE 19-6 </a:t>
            </a:r>
            <a:r>
              <a:rPr lang="en-US" sz="1400" dirty="0">
                <a:solidFill>
                  <a:srgbClr val="404040"/>
                </a:solidFill>
                <a:latin typeface="+mn-lt"/>
              </a:rPr>
              <a:t>Binary tree for an inorder traversal</a:t>
            </a:r>
            <a:endParaRPr lang="en-US" sz="14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Implementing Binary Trees (1 of 2)</a:t>
            </a:r>
          </a:p>
        </p:txBody>
      </p:sp>
      <p:sp>
        <p:nvSpPr>
          <p:cNvPr id="2765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altLang="en-US" smtClean="0"/>
              <a:t>Typical operations: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  <a:buClr>
                <a:srgbClr val="336699"/>
              </a:buClr>
            </a:pPr>
            <a:r>
              <a:rPr lang="en-US" altLang="en-US" smtClean="0"/>
              <a:t>Determine whether the binary tree is empty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  <a:buClr>
                <a:srgbClr val="336699"/>
              </a:buClr>
            </a:pPr>
            <a:r>
              <a:rPr lang="en-US" altLang="en-US" smtClean="0"/>
              <a:t>Search the binary tree for a particular item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  <a:buClr>
                <a:srgbClr val="336699"/>
              </a:buClr>
            </a:pPr>
            <a:r>
              <a:rPr lang="en-US" altLang="en-US" smtClean="0"/>
              <a:t>Insert an item in the binary tree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  <a:buClr>
                <a:srgbClr val="336699"/>
              </a:buClr>
            </a:pPr>
            <a:r>
              <a:rPr lang="en-US" altLang="en-US" smtClean="0"/>
              <a:t>Delete an item from the binary tree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  <a:buClr>
                <a:srgbClr val="336699"/>
              </a:buClr>
            </a:pPr>
            <a:r>
              <a:rPr lang="en-US" altLang="en-US" smtClean="0"/>
              <a:t>Find the height of the binary tree</a:t>
            </a:r>
          </a:p>
        </p:txBody>
      </p:sp>
      <p:sp>
        <p:nvSpPr>
          <p:cNvPr id="2765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Implementing Binary Trees (2 of 2)</a:t>
            </a:r>
          </a:p>
        </p:txBody>
      </p:sp>
      <p:sp>
        <p:nvSpPr>
          <p:cNvPr id="2867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altLang="en-US" smtClean="0"/>
              <a:t>Typical operations (cont’d.):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  <a:buClr>
                <a:srgbClr val="336699"/>
              </a:buClr>
            </a:pPr>
            <a:r>
              <a:rPr lang="en-US" altLang="en-US" smtClean="0"/>
              <a:t>Find the number of nodes in the binary tree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  <a:buClr>
                <a:srgbClr val="336699"/>
              </a:buClr>
            </a:pPr>
            <a:r>
              <a:rPr lang="en-US" altLang="en-US" smtClean="0"/>
              <a:t>Find the number of leaves in the binary tree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  <a:buClr>
                <a:srgbClr val="336699"/>
              </a:buClr>
            </a:pPr>
            <a:r>
              <a:rPr lang="en-US" altLang="en-US" smtClean="0"/>
              <a:t>Traverse the binary tree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  <a:buClr>
                <a:srgbClr val="336699"/>
              </a:buClr>
            </a:pPr>
            <a:r>
              <a:rPr lang="en-US" altLang="en-US" smtClean="0"/>
              <a:t>Copy the binary tree</a:t>
            </a:r>
          </a:p>
        </p:txBody>
      </p:sp>
      <p:sp>
        <p:nvSpPr>
          <p:cNvPr id="2867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Trees (1 of 4)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Traverse the tree to determine whether 53 is in it </a:t>
            </a:r>
            <a:r>
              <a:rPr lang="en-US" altLang="en-US" smtClean="0">
                <a:sym typeface="Wingdings" pitchFamily="2" charset="2"/>
              </a:rPr>
              <a:t>- this is slow</a:t>
            </a:r>
            <a:endParaRPr lang="en-US" altLang="en-US" smtClean="0"/>
          </a:p>
        </p:txBody>
      </p:sp>
      <p:sp>
        <p:nvSpPr>
          <p:cNvPr id="2970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29701" name="Picture 6" descr="FIGURE 19-7 Arbitrary binary tree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53721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5286375"/>
            <a:ext cx="48974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404040"/>
                </a:solidFill>
                <a:latin typeface="+mn-lt"/>
              </a:rPr>
              <a:t>FIGURE 19-7 </a:t>
            </a:r>
            <a:r>
              <a:rPr lang="en-US" sz="1400" dirty="0">
                <a:solidFill>
                  <a:srgbClr val="404040"/>
                </a:solidFill>
                <a:latin typeface="+mn-lt"/>
              </a:rPr>
              <a:t>Arbitrary binary tree</a:t>
            </a:r>
            <a:endParaRPr lang="en-US" sz="14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Trees (2 of 4)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this binary tree, data in each node is:</a:t>
            </a:r>
          </a:p>
          <a:p>
            <a:pPr lvl="1" eaLnBrk="1" hangingPunct="1"/>
            <a:r>
              <a:rPr lang="en-US" altLang="en-US" smtClean="0"/>
              <a:t>Larger than data in its left child</a:t>
            </a:r>
          </a:p>
          <a:p>
            <a:pPr lvl="1" eaLnBrk="1" hangingPunct="1"/>
            <a:r>
              <a:rPr lang="en-US" altLang="en-US" smtClean="0"/>
              <a:t>Smaller than data in its right child</a:t>
            </a:r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30725" name="Picture 7" descr="FIGURE 19-8 Binary search tree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674938"/>
            <a:ext cx="5416550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28750" y="5718175"/>
            <a:ext cx="44958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404040"/>
                </a:solidFill>
                <a:latin typeface="+mn-lt"/>
              </a:rPr>
              <a:t>FIGURE 19-8 </a:t>
            </a:r>
            <a:r>
              <a:rPr lang="en-US" sz="1400" dirty="0">
                <a:solidFill>
                  <a:srgbClr val="404040"/>
                </a:solidFill>
                <a:latin typeface="+mn-lt"/>
              </a:rPr>
              <a:t>Binary search tree</a:t>
            </a:r>
            <a:endParaRPr lang="en-US" sz="14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Objectives (1 of 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this chapter, you will:</a:t>
            </a:r>
          </a:p>
          <a:p>
            <a:pPr lvl="1" eaLnBrk="1" hangingPunct="1"/>
            <a:r>
              <a:rPr lang="en-US" altLang="en-US" smtClean="0"/>
              <a:t>Learn about binary trees</a:t>
            </a:r>
          </a:p>
          <a:p>
            <a:pPr lvl="1" eaLnBrk="1" hangingPunct="1"/>
            <a:r>
              <a:rPr lang="en-US" altLang="en-US" smtClean="0"/>
              <a:t>Learn about the basic terminologies used in binary trees: left and right subtrees, path, height, level of a node, leaves, parent of a node</a:t>
            </a:r>
          </a:p>
          <a:p>
            <a:pPr lvl="1" eaLnBrk="1" hangingPunct="1"/>
            <a:r>
              <a:rPr lang="en-US" altLang="en-US" smtClean="0"/>
              <a:t>Explore various binary tree traversal algorithms</a:t>
            </a:r>
          </a:p>
          <a:p>
            <a:pPr lvl="1" eaLnBrk="1" hangingPunct="1"/>
            <a:r>
              <a:rPr lang="en-US" altLang="en-US" smtClean="0"/>
              <a:t>Explore how to implement the basic operations on a binary tree</a:t>
            </a:r>
          </a:p>
          <a:p>
            <a:pPr lvl="1" eaLnBrk="1" hangingPunct="1"/>
            <a:r>
              <a:rPr lang="en-US" altLang="en-US" smtClean="0"/>
              <a:t>Learn about binary search trees</a:t>
            </a:r>
          </a:p>
        </p:txBody>
      </p:sp>
      <p:sp>
        <p:nvSpPr>
          <p:cNvPr id="1331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Trees (3 of 4)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Definition: a </a:t>
            </a:r>
            <a:r>
              <a:rPr lang="en-US" altLang="en-US" u="sng" smtClean="0"/>
              <a:t>binary search tree</a:t>
            </a:r>
            <a:r>
              <a:rPr lang="en-US" altLang="en-US" smtClean="0"/>
              <a:t> </a:t>
            </a:r>
            <a:r>
              <a:rPr lang="en-US" altLang="en-US" i="1" smtClean="0"/>
              <a:t>T</a:t>
            </a:r>
            <a:r>
              <a:rPr lang="en-US" altLang="en-US" smtClean="0"/>
              <a:t> is either empty or has these properties:</a:t>
            </a:r>
          </a:p>
          <a:p>
            <a:pPr marL="736600" lvl="1" indent="-273050" eaLnBrk="1" hangingPunct="1"/>
            <a:r>
              <a:rPr lang="en-US" altLang="en-US" smtClean="0"/>
              <a:t>Has a root node</a:t>
            </a:r>
          </a:p>
          <a:p>
            <a:pPr marL="736600" lvl="1" indent="-273050" eaLnBrk="1" hangingPunct="1"/>
            <a:r>
              <a:rPr lang="en-US" altLang="en-US" smtClean="0"/>
              <a:t>Has two sets of nodes: left subtree 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and right subtree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T</a:t>
            </a:r>
          </a:p>
          <a:p>
            <a:pPr marL="736600" lvl="1" indent="-273050" eaLnBrk="1" hangingPunct="1"/>
            <a:r>
              <a:rPr lang="en-US" altLang="en-US" smtClean="0"/>
              <a:t>Key in root node is larger than every key in left subtree, and smaller than every key in right subtree</a:t>
            </a:r>
          </a:p>
          <a:p>
            <a:pPr marL="736600" lvl="1" indent="-273050" eaLnBrk="1" hangingPunct="1"/>
            <a:r>
              <a:rPr lang="en-US" altLang="en-US" i="1" smtClean="0"/>
              <a:t>L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and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are binary search trees</a:t>
            </a:r>
          </a:p>
        </p:txBody>
      </p:sp>
      <p:sp>
        <p:nvSpPr>
          <p:cNvPr id="3174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Trees (4 of 4)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operations on a binary search tree:</a:t>
            </a:r>
          </a:p>
          <a:p>
            <a:pPr lvl="1" eaLnBrk="1" hangingPunct="1"/>
            <a:r>
              <a:rPr lang="en-US" altLang="en-US" smtClean="0"/>
              <a:t>Determine if it is empty</a:t>
            </a:r>
          </a:p>
          <a:p>
            <a:pPr lvl="1" eaLnBrk="1" hangingPunct="1"/>
            <a:r>
              <a:rPr lang="en-US" altLang="en-US" smtClean="0"/>
              <a:t>Search for a particular item</a:t>
            </a:r>
          </a:p>
          <a:p>
            <a:pPr lvl="1" eaLnBrk="1" hangingPunct="1"/>
            <a:r>
              <a:rPr lang="en-US" altLang="en-US" smtClean="0"/>
              <a:t>Insert or delete an item</a:t>
            </a:r>
          </a:p>
          <a:p>
            <a:pPr lvl="1" eaLnBrk="1" hangingPunct="1"/>
            <a:r>
              <a:rPr lang="en-US" altLang="en-US" smtClean="0"/>
              <a:t>Find the height of the tree</a:t>
            </a:r>
          </a:p>
          <a:p>
            <a:pPr lvl="1" eaLnBrk="1" hangingPunct="1"/>
            <a:r>
              <a:rPr lang="en-US" altLang="en-US" smtClean="0"/>
              <a:t>Find the number of nodes and leaves in the tree</a:t>
            </a:r>
          </a:p>
          <a:p>
            <a:pPr lvl="1" eaLnBrk="1" hangingPunct="1"/>
            <a:r>
              <a:rPr lang="en-US" altLang="en-US" smtClean="0"/>
              <a:t>Traverse the tree</a:t>
            </a:r>
          </a:p>
          <a:p>
            <a:pPr lvl="1" eaLnBrk="1" hangingPunct="1"/>
            <a:r>
              <a:rPr lang="en-US" altLang="en-US" smtClean="0"/>
              <a:t>Copy the tree</a:t>
            </a:r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Search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steps:</a:t>
            </a:r>
          </a:p>
          <a:p>
            <a:pPr lvl="1" eaLnBrk="1" hangingPunct="1"/>
            <a:r>
              <a:rPr lang="en-US" altLang="en-US" smtClean="0"/>
              <a:t>Start search at root node</a:t>
            </a:r>
          </a:p>
          <a:p>
            <a:pPr lvl="1" eaLnBrk="1" hangingPunct="1"/>
            <a:r>
              <a:rPr lang="en-US" altLang="en-US" smtClean="0"/>
              <a:t>If no match, and search item is smaller than root node, follow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lLink</a:t>
            </a:r>
            <a:r>
              <a:rPr lang="en-US" altLang="en-US" smtClean="0"/>
              <a:t> to left subtree</a:t>
            </a:r>
          </a:p>
          <a:p>
            <a:pPr lvl="1" eaLnBrk="1" hangingPunct="1"/>
            <a:r>
              <a:rPr lang="en-US" altLang="en-US" smtClean="0"/>
              <a:t>Otherwise, follow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rLink</a:t>
            </a:r>
            <a:r>
              <a:rPr lang="en-US" altLang="en-US" smtClean="0"/>
              <a:t> to right subtree</a:t>
            </a:r>
          </a:p>
          <a:p>
            <a:pPr eaLnBrk="1" hangingPunct="1"/>
            <a:r>
              <a:rPr lang="en-US" altLang="en-US" smtClean="0"/>
              <a:t>Continue these steps until item is found or search ends at an empty subtree</a:t>
            </a:r>
          </a:p>
        </p:txBody>
      </p:sp>
      <p:sp>
        <p:nvSpPr>
          <p:cNvPr id="3379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</a:t>
            </a:r>
          </a:p>
        </p:txBody>
      </p:sp>
      <p:sp>
        <p:nvSpPr>
          <p:cNvPr id="348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After inserting a new item, resulting binary tree must be a binary search tree</a:t>
            </a:r>
          </a:p>
          <a:p>
            <a:pPr eaLnBrk="1" hangingPunct="1"/>
            <a:r>
              <a:rPr lang="en-US" altLang="en-US" smtClean="0"/>
              <a:t>Must find location where new item should be placed</a:t>
            </a:r>
          </a:p>
          <a:p>
            <a:pPr lvl="1" eaLnBrk="1" hangingPunct="1"/>
            <a:r>
              <a:rPr lang="en-US" altLang="en-US" smtClean="0"/>
              <a:t>Must keep two pointers, current and parent of current, in order to insert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3482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Delete (1 of 4)</a:t>
            </a:r>
          </a:p>
        </p:txBody>
      </p:sp>
      <p:sp>
        <p:nvSpPr>
          <p:cNvPr id="35843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35844" name="Picture 5" descr="FIGURE 19-9 Binary search tree before deleting a node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524000"/>
            <a:ext cx="5348288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97063" y="5583238"/>
            <a:ext cx="49085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404040"/>
                </a:solidFill>
                <a:latin typeface="+mn-lt"/>
              </a:rPr>
              <a:t>FIGURE 19-9 </a:t>
            </a:r>
            <a:r>
              <a:rPr lang="en-US" sz="1400" dirty="0">
                <a:solidFill>
                  <a:srgbClr val="404040"/>
                </a:solidFill>
                <a:latin typeface="+mn-lt"/>
              </a:rPr>
              <a:t>Binary search tree before deleting a node</a:t>
            </a:r>
            <a:endParaRPr lang="en-US" sz="14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Delete (2 of 4)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3845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delete operation has four cases:</a:t>
            </a:r>
          </a:p>
          <a:p>
            <a:pPr marL="795338" lvl="1" indent="-338138" eaLnBrk="1" hangingPunct="1">
              <a:buFont typeface="Arial" charset="0"/>
              <a:buAutoNum type="arabicPeriod"/>
            </a:pPr>
            <a:r>
              <a:rPr lang="en-US" altLang="en-US" smtClean="0"/>
              <a:t>The node to be deleted is a leaf</a:t>
            </a:r>
          </a:p>
          <a:p>
            <a:pPr marL="795338" lvl="1" indent="-338138" eaLnBrk="1" hangingPunct="1"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en-US" altLang="en-US" smtClean="0"/>
              <a:t>The node to be deleted has no left subtree</a:t>
            </a:r>
          </a:p>
          <a:p>
            <a:pPr marL="795338" lvl="1" indent="-338138" eaLnBrk="1" hangingPunct="1">
              <a:buFont typeface="Calibri" pitchFamily="34" charset="0"/>
              <a:buAutoNum type="arabicPeriod"/>
            </a:pPr>
            <a:r>
              <a:rPr lang="en-US" altLang="en-US" smtClean="0"/>
              <a:t>The node to be deleted has no right subtree</a:t>
            </a:r>
          </a:p>
          <a:p>
            <a:pPr marL="795338" lvl="1" indent="-338138" eaLnBrk="1" hangingPunct="1"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en-US" altLang="en-US" smtClean="0"/>
              <a:t>The node to be deleted has nonempty left and right subtrees</a:t>
            </a:r>
          </a:p>
          <a:p>
            <a:pPr eaLnBrk="1" hangingPunct="1"/>
            <a:r>
              <a:rPr lang="en-US" altLang="en-US" smtClean="0"/>
              <a:t>Must find the node containing the item (if any) to be deleted, then delete the node</a:t>
            </a:r>
          </a:p>
          <a:p>
            <a:pPr eaLnBrk="1" hangingPunct="1">
              <a:buClr>
                <a:srgbClr val="336699"/>
              </a:buClr>
            </a:pPr>
            <a:endParaRPr lang="en-US" altLang="en-US" smtClean="0"/>
          </a:p>
        </p:txBody>
      </p:sp>
      <p:sp>
        <p:nvSpPr>
          <p:cNvPr id="3686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Delete (3 of 4)</a:t>
            </a:r>
          </a:p>
        </p:txBody>
      </p:sp>
      <p:sp>
        <p:nvSpPr>
          <p:cNvPr id="37891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37892" name="Picture 6" descr="FIGURE 19-10 Binary trees of Figure 19-9 after deleting various item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530350"/>
            <a:ext cx="6842125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50938" y="5343525"/>
            <a:ext cx="6842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404040"/>
                </a:solidFill>
                <a:latin typeface="+mn-lt"/>
              </a:rPr>
              <a:t>FIGURE 19-10 </a:t>
            </a:r>
            <a:r>
              <a:rPr lang="en-US" sz="1400" dirty="0">
                <a:solidFill>
                  <a:srgbClr val="404040"/>
                </a:solidFill>
                <a:latin typeface="+mn-lt"/>
              </a:rPr>
              <a:t>Binary trees of Figure 19-9 after deleting various items</a:t>
            </a:r>
            <a:endParaRPr lang="en-US" sz="14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Delete (4 of 4)</a:t>
            </a:r>
          </a:p>
        </p:txBody>
      </p:sp>
      <p:sp>
        <p:nvSpPr>
          <p:cNvPr id="38915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38916" name="Picture 7" descr="FIGURE 19-10 (cont’d.) Binary trees of Figure 19-9 after deleting various item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31938"/>
            <a:ext cx="683895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6325" y="5322888"/>
            <a:ext cx="69913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FIGURE 19-10 (cont’d.) </a:t>
            </a:r>
            <a:r>
              <a:rPr lang="en-US" sz="1400" dirty="0">
                <a:latin typeface="+mn-lt"/>
              </a:rPr>
              <a:t>Binary trees of Figure 19-9 after deleting various items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Tree: Analysis (1 of 4)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 </a:t>
            </a:r>
            <a:r>
              <a:rPr lang="en-US" altLang="en-US" i="1" smtClean="0"/>
              <a:t>T</a:t>
            </a:r>
            <a:r>
              <a:rPr lang="en-US" altLang="en-US" smtClean="0"/>
              <a:t> be a binary search tree with </a:t>
            </a:r>
            <a:r>
              <a:rPr lang="en-US" altLang="en-US" i="1" smtClean="0"/>
              <a:t>n</a:t>
            </a:r>
            <a:r>
              <a:rPr lang="en-US" altLang="en-US" smtClean="0"/>
              <a:t> nodes, where </a:t>
            </a:r>
            <a:r>
              <a:rPr lang="en-US" altLang="en-US" i="1" smtClean="0"/>
              <a:t>n</a:t>
            </a:r>
            <a:r>
              <a:rPr lang="en-US" altLang="en-US" smtClean="0"/>
              <a:t> &gt; 0</a:t>
            </a:r>
          </a:p>
          <a:p>
            <a:pPr eaLnBrk="1" hangingPunct="1"/>
            <a:r>
              <a:rPr lang="en-US" altLang="en-US" smtClean="0"/>
              <a:t>Suppose that we want to determine whether an item, </a:t>
            </a:r>
            <a:r>
              <a:rPr lang="en-US" altLang="en-US" i="1" smtClean="0"/>
              <a:t>x</a:t>
            </a:r>
            <a:r>
              <a:rPr lang="en-US" altLang="en-US" smtClean="0"/>
              <a:t>, is in </a:t>
            </a:r>
            <a:r>
              <a:rPr lang="en-US" altLang="en-US" i="1" smtClean="0"/>
              <a:t>T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The performance of the search algorithm depends on the shape of </a:t>
            </a:r>
            <a:r>
              <a:rPr lang="en-US" altLang="en-US" i="1" smtClean="0"/>
              <a:t>T</a:t>
            </a:r>
          </a:p>
          <a:p>
            <a:pPr eaLnBrk="1" hangingPunct="1"/>
            <a:r>
              <a:rPr lang="en-US" altLang="en-US" smtClean="0"/>
              <a:t>In the worst case, </a:t>
            </a:r>
            <a:r>
              <a:rPr lang="en-US" altLang="en-US" i="1" smtClean="0"/>
              <a:t>T</a:t>
            </a:r>
            <a:r>
              <a:rPr lang="en-US" altLang="en-US" smtClean="0"/>
              <a:t> is linear</a:t>
            </a:r>
          </a:p>
        </p:txBody>
      </p:sp>
      <p:sp>
        <p:nvSpPr>
          <p:cNvPr id="3994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Tree: Analysis (2 of 4)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Worst case behavior: </a:t>
            </a:r>
            <a:r>
              <a:rPr lang="en-US" altLang="en-US" i="1" smtClean="0"/>
              <a:t>T</a:t>
            </a:r>
            <a:r>
              <a:rPr lang="en-US" altLang="en-US" smtClean="0"/>
              <a:t> is linear</a:t>
            </a:r>
          </a:p>
          <a:p>
            <a:pPr lvl="1" eaLnBrk="1" hangingPunct="1">
              <a:buClr>
                <a:srgbClr val="336699"/>
              </a:buClr>
            </a:pP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key comparisons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0965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40966" name="Picture 7" descr="FIGURE 19-11 Linear binary search tree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438400"/>
            <a:ext cx="590867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5080000"/>
            <a:ext cx="591978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FIGURE 19-11 </a:t>
            </a:r>
            <a:r>
              <a:rPr lang="en-US" sz="1400" dirty="0">
                <a:latin typeface="+mn-lt"/>
              </a:rPr>
              <a:t>Linear binary search trees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Objectives (2 of 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282700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Learn how to organize data in a binary search tree</a:t>
            </a:r>
          </a:p>
          <a:p>
            <a:pPr lvl="1" eaLnBrk="1" hangingPunct="1"/>
            <a:r>
              <a:rPr lang="en-US" altLang="en-US" smtClean="0"/>
              <a:t>Learn how to insert and delete items in a binary search tree</a:t>
            </a:r>
          </a:p>
          <a:p>
            <a:pPr lvl="1" eaLnBrk="1" hangingPunct="1"/>
            <a:r>
              <a:rPr lang="en-US" altLang="en-US" smtClean="0"/>
              <a:t>Explore nonrecursive binary tree traversal algorithms</a:t>
            </a:r>
          </a:p>
          <a:p>
            <a:pPr lvl="1" eaLnBrk="1" hangingPunct="1"/>
            <a:r>
              <a:rPr lang="en-US" altLang="en-US" smtClean="0"/>
              <a:t>Explore binary tree traversal algorithms and functions as parameters</a:t>
            </a:r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Tree: Analysis (3 of 4)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Average-case behavior:</a:t>
            </a:r>
          </a:p>
          <a:p>
            <a:pPr lvl="1" eaLnBrk="1" hangingPunct="1"/>
            <a:r>
              <a:rPr lang="en-US" altLang="en-US" smtClean="0"/>
              <a:t>There are </a:t>
            </a:r>
            <a:r>
              <a:rPr lang="en-US" altLang="en-US" i="1" smtClean="0"/>
              <a:t>n</a:t>
            </a:r>
            <a:r>
              <a:rPr lang="en-US" altLang="en-US" smtClean="0"/>
              <a:t>! possible orderings of the keys</a:t>
            </a:r>
          </a:p>
          <a:p>
            <a:pPr lvl="2" eaLnBrk="1" hangingPunct="1"/>
            <a:r>
              <a:rPr lang="en-US" altLang="en-US" smtClean="0"/>
              <a:t>We assume that orderings are possible</a:t>
            </a:r>
          </a:p>
          <a:p>
            <a:pPr lvl="1" eaLnBrk="1" hangingPunct="1"/>
            <a:r>
              <a:rPr lang="en-US" altLang="en-US" i="1" smtClean="0"/>
              <a:t>S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and </a:t>
            </a:r>
            <a:r>
              <a:rPr lang="en-US" altLang="en-US" i="1" smtClean="0"/>
              <a:t>U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): number of comparisons in average successful and unsuccessful case, respectively</a:t>
            </a:r>
          </a:p>
        </p:txBody>
      </p:sp>
      <p:pic>
        <p:nvPicPr>
          <p:cNvPr id="419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38830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39576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Tree: Analysis (4 of 4)</a:t>
            </a:r>
          </a:p>
        </p:txBody>
      </p:sp>
      <p:sp>
        <p:nvSpPr>
          <p:cNvPr id="4301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Theorem: Let </a:t>
            </a:r>
            <a:r>
              <a:rPr lang="en-US" altLang="en-US" i="1" smtClean="0"/>
              <a:t>T</a:t>
            </a:r>
            <a:r>
              <a:rPr lang="en-US" altLang="en-US" smtClean="0"/>
              <a:t> be a binary search tree with </a:t>
            </a:r>
            <a:r>
              <a:rPr lang="en-US" altLang="en-US" i="1" smtClean="0"/>
              <a:t>n</a:t>
            </a:r>
            <a:r>
              <a:rPr lang="en-US" altLang="en-US" smtClean="0"/>
              <a:t> nodes, where </a:t>
            </a:r>
            <a:r>
              <a:rPr lang="en-US" altLang="en-US" i="1" smtClean="0"/>
              <a:t>n </a:t>
            </a:r>
            <a:r>
              <a:rPr lang="en-US" altLang="en-US" smtClean="0"/>
              <a:t>&gt;</a:t>
            </a:r>
            <a:r>
              <a:rPr lang="en-US" altLang="en-US" i="1" smtClean="0"/>
              <a:t> 0</a:t>
            </a:r>
          </a:p>
          <a:p>
            <a:pPr lvl="1" eaLnBrk="1" hangingPunct="1"/>
            <a:r>
              <a:rPr lang="en-US" altLang="en-US" smtClean="0"/>
              <a:t>Average number of nodes visited in a search of </a:t>
            </a:r>
            <a:r>
              <a:rPr lang="en-US" altLang="en-US" i="1" smtClean="0"/>
              <a:t>T</a:t>
            </a:r>
            <a:r>
              <a:rPr lang="en-US" altLang="en-US" smtClean="0"/>
              <a:t> is approximately </a:t>
            </a:r>
            <a:r>
              <a:rPr lang="en-US" altLang="en-US" i="1" smtClean="0"/>
              <a:t>1.39log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n=O(log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n)</a:t>
            </a:r>
          </a:p>
          <a:p>
            <a:pPr lvl="1" eaLnBrk="1" hangingPunct="1"/>
            <a:r>
              <a:rPr lang="en-US" altLang="en-US" smtClean="0"/>
              <a:t>Number of key comparisons is approximately </a:t>
            </a:r>
            <a:r>
              <a:rPr lang="en-US" altLang="en-US" i="1" smtClean="0"/>
              <a:t>2.77log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n=O(log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n)</a:t>
            </a:r>
          </a:p>
        </p:txBody>
      </p:sp>
      <p:sp>
        <p:nvSpPr>
          <p:cNvPr id="4301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Nonrecursive Binary Tree Traversal Algorithms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traversal algorithms discussed earlier are recursive</a:t>
            </a:r>
          </a:p>
          <a:p>
            <a:pPr eaLnBrk="1" hangingPunct="1"/>
            <a:r>
              <a:rPr lang="en-US" altLang="en-US" smtClean="0"/>
              <a:t>This section discusses the nonrecursive inorder, preorder, and postorder traversal algorithms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403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Nonrecursive Inorder Traversal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each node, the left subtree is visited first, then the node, and then the right subtree</a:t>
            </a:r>
          </a:p>
        </p:txBody>
      </p:sp>
      <p:sp>
        <p:nvSpPr>
          <p:cNvPr id="4506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45061" name="Picture 6" descr="FIGURE 19-12 Binary tree; the leftmost node is 28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121400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5605463"/>
            <a:ext cx="6121400" cy="306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FIGURE 19-12 </a:t>
            </a:r>
            <a:r>
              <a:rPr lang="en-US" sz="1400" dirty="0">
                <a:latin typeface="+mn-lt"/>
              </a:rPr>
              <a:t>Binary tree; the leftmost node is 28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Nonrecursive Preorder Traversal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each node, first the node is visited, then the left subtree, and then the right subtree</a:t>
            </a:r>
          </a:p>
          <a:p>
            <a:pPr eaLnBrk="1" hangingPunct="1"/>
            <a:r>
              <a:rPr lang="en-US" altLang="en-US" smtClean="0"/>
              <a:t>Must save a pointer to a node before visiting the left subtree, in order to visit the right subtree later</a:t>
            </a:r>
          </a:p>
        </p:txBody>
      </p:sp>
      <p:sp>
        <p:nvSpPr>
          <p:cNvPr id="4608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Nonrecursive Postorder Traversal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Visit order: left subtree, right subtree, node</a:t>
            </a:r>
          </a:p>
          <a:p>
            <a:pPr eaLnBrk="1" hangingPunct="1"/>
            <a:r>
              <a:rPr lang="en-US" altLang="en-US" smtClean="0"/>
              <a:t>Must track for the node whether the left and right subtrees have been visited</a:t>
            </a:r>
          </a:p>
          <a:p>
            <a:pPr lvl="1" eaLnBrk="1" hangingPunct="1"/>
            <a:r>
              <a:rPr lang="en-US" altLang="en-US" smtClean="0"/>
              <a:t>Solution: Save a pointer to the node, and also save an integer value of 1 before moving to the left subtree and value of 2 before moving to the right subtree </a:t>
            </a:r>
          </a:p>
          <a:p>
            <a:pPr lvl="1" eaLnBrk="1" hangingPunct="1"/>
            <a:r>
              <a:rPr lang="en-US" altLang="en-US" smtClean="0"/>
              <a:t>When the stack is popped, the integer value associated with that pointer is popped as well</a:t>
            </a:r>
          </a:p>
        </p:txBody>
      </p:sp>
      <p:sp>
        <p:nvSpPr>
          <p:cNvPr id="4710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 Traversal and Functions as Parameters (1 of 3)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a traversal algorithm, “visiting” may mean different things</a:t>
            </a:r>
          </a:p>
          <a:p>
            <a:pPr lvl="1" eaLnBrk="1" hangingPunct="1"/>
            <a:r>
              <a:rPr lang="en-US" altLang="en-US" smtClean="0"/>
              <a:t>Example: output value; update value in some way</a:t>
            </a:r>
          </a:p>
          <a:p>
            <a:pPr eaLnBrk="1" hangingPunct="1"/>
            <a:r>
              <a:rPr lang="en-US" altLang="en-US" smtClean="0"/>
              <a:t>Problem: </a:t>
            </a:r>
          </a:p>
          <a:p>
            <a:pPr lvl="1" eaLnBrk="1" hangingPunct="1"/>
            <a:r>
              <a:rPr lang="en-US" altLang="en-US" smtClean="0"/>
              <a:t>How do we write a generic traversal function?</a:t>
            </a:r>
          </a:p>
          <a:p>
            <a:pPr lvl="1" eaLnBrk="1" hangingPunct="1"/>
            <a:r>
              <a:rPr lang="en-US" altLang="en-US" smtClean="0"/>
              <a:t>Writing a specific traversal function for each type of “visit” would be cumbersome</a:t>
            </a:r>
          </a:p>
        </p:txBody>
      </p:sp>
      <p:sp>
        <p:nvSpPr>
          <p:cNvPr id="4813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 Traversal and Functions as Parameters (2 of 3)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Solution: </a:t>
            </a:r>
          </a:p>
          <a:p>
            <a:pPr lvl="1" eaLnBrk="1" hangingPunct="1"/>
            <a:r>
              <a:rPr lang="en-US" altLang="en-US" smtClean="0"/>
              <a:t>Pass a function as a parameter to the traversal function</a:t>
            </a:r>
          </a:p>
          <a:p>
            <a:pPr lvl="1" eaLnBrk="1" hangingPunct="1"/>
            <a:r>
              <a:rPr lang="en-US" altLang="en-US" smtClean="0"/>
              <a:t>In C++, a function name without parentheses is considered a pointer to the function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915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 Traversal and Functions as Parameters (3 of 3)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specify a function as a formal parameter to another function:</a:t>
            </a:r>
          </a:p>
          <a:p>
            <a:pPr lvl="1" eaLnBrk="1" hangingPunct="1"/>
            <a:r>
              <a:rPr lang="en-US" altLang="en-US" smtClean="0"/>
              <a:t>Specify the function type, followed by name as a pointer, followed by the parameter types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018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2700338"/>
            <a:ext cx="7445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(1 of 3)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binary tree is either empty or it has a special node called the root node</a:t>
            </a:r>
          </a:p>
          <a:p>
            <a:pPr lvl="1" eaLnBrk="1" hangingPunct="1"/>
            <a:r>
              <a:rPr lang="en-US" altLang="en-US" smtClean="0"/>
              <a:t>If nonempty, root node has two sets of nodes (left and right subtrees), such that the left and right subtrees are also binary trees</a:t>
            </a:r>
          </a:p>
          <a:p>
            <a:pPr eaLnBrk="1" hangingPunct="1"/>
            <a:r>
              <a:rPr lang="en-US" altLang="en-US" smtClean="0"/>
              <a:t>The node of a binary tree has two links in it</a:t>
            </a:r>
          </a:p>
          <a:p>
            <a:pPr eaLnBrk="1" hangingPunct="1"/>
            <a:r>
              <a:rPr lang="en-US" altLang="en-US" smtClean="0"/>
              <a:t>A node in the binary tree is called a leaf if it has no left and right children</a:t>
            </a:r>
          </a:p>
        </p:txBody>
      </p:sp>
      <p:sp>
        <p:nvSpPr>
          <p:cNvPr id="5120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Trees (1 of 7)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Definition: a </a:t>
            </a:r>
            <a:r>
              <a:rPr lang="en-US" altLang="en-US" u="sng" smtClean="0"/>
              <a:t>binary tree</a:t>
            </a:r>
            <a:r>
              <a:rPr lang="en-US" altLang="en-US" smtClean="0"/>
              <a:t> </a:t>
            </a:r>
            <a:r>
              <a:rPr lang="en-US" altLang="en-US" i="1" smtClean="0"/>
              <a:t>T</a:t>
            </a:r>
            <a:r>
              <a:rPr lang="en-US" altLang="en-US" smtClean="0"/>
              <a:t> is either empty or has these properties:</a:t>
            </a:r>
          </a:p>
          <a:p>
            <a:pPr marL="736600" lvl="1" indent="-273050" eaLnBrk="1" hangingPunct="1"/>
            <a:r>
              <a:rPr lang="en-US" altLang="en-US" smtClean="0"/>
              <a:t>Has a root node</a:t>
            </a:r>
          </a:p>
          <a:p>
            <a:pPr marL="736600" lvl="1" indent="-273050" eaLnBrk="1" hangingPunct="1"/>
            <a:r>
              <a:rPr lang="en-US" altLang="en-US" smtClean="0"/>
              <a:t>Has two sets of nodes: left subtree 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and right subtree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T</a:t>
            </a:r>
          </a:p>
          <a:p>
            <a:pPr marL="736600" lvl="1" indent="-273050" eaLnBrk="1" hangingPunct="1"/>
            <a:r>
              <a:rPr lang="en-US" altLang="en-US" smtClean="0"/>
              <a:t> </a:t>
            </a:r>
            <a:r>
              <a:rPr lang="en-US" altLang="en-US" i="1" smtClean="0"/>
              <a:t>L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and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are binary trees</a:t>
            </a: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(2 of 3)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node </a:t>
            </a:r>
            <a:r>
              <a:rPr lang="en-US" altLang="en-US" i="1" smtClean="0"/>
              <a:t>U</a:t>
            </a:r>
            <a:r>
              <a:rPr lang="en-US" altLang="en-US" smtClean="0"/>
              <a:t> is called the parent of a node </a:t>
            </a:r>
            <a:r>
              <a:rPr lang="en-US" altLang="en-US" i="1" smtClean="0"/>
              <a:t>V</a:t>
            </a:r>
            <a:r>
              <a:rPr lang="en-US" altLang="en-US" smtClean="0"/>
              <a:t> if there is a branch from </a:t>
            </a:r>
            <a:r>
              <a:rPr lang="en-US" altLang="en-US" i="1" smtClean="0"/>
              <a:t>U</a:t>
            </a:r>
            <a:r>
              <a:rPr lang="en-US" altLang="en-US" smtClean="0"/>
              <a:t> to </a:t>
            </a:r>
            <a:r>
              <a:rPr lang="en-US" altLang="en-US" i="1" smtClean="0"/>
              <a:t>V</a:t>
            </a:r>
          </a:p>
          <a:p>
            <a:pPr eaLnBrk="1" hangingPunct="1"/>
            <a:r>
              <a:rPr lang="en-US" altLang="en-US" u="sng" smtClean="0"/>
              <a:t>Level of a node</a:t>
            </a:r>
            <a:r>
              <a:rPr lang="en-US" altLang="en-US" smtClean="0"/>
              <a:t>: number of branches on the path from the root to the node</a:t>
            </a:r>
          </a:p>
          <a:p>
            <a:pPr lvl="1" eaLnBrk="1" hangingPunct="1"/>
            <a:r>
              <a:rPr lang="en-US" altLang="en-US" smtClean="0"/>
              <a:t>The level of the root node of a binary tree is 0</a:t>
            </a:r>
          </a:p>
          <a:p>
            <a:pPr lvl="1" eaLnBrk="1" hangingPunct="1"/>
            <a:r>
              <a:rPr lang="en-US" altLang="en-US" smtClean="0"/>
              <a:t>The level of the children of the root is 1</a:t>
            </a:r>
          </a:p>
          <a:p>
            <a:pPr eaLnBrk="1" hangingPunct="1"/>
            <a:r>
              <a:rPr lang="en-US" altLang="en-US" u="sng" smtClean="0"/>
              <a:t>Height of a binary tree</a:t>
            </a:r>
            <a:r>
              <a:rPr lang="en-US" altLang="en-US" smtClean="0"/>
              <a:t>: number of nodes on the longest path from the root to a leaf</a:t>
            </a:r>
          </a:p>
        </p:txBody>
      </p:sp>
      <p:sp>
        <p:nvSpPr>
          <p:cNvPr id="5222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(3 of 3)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6000"/>
              </a:lnSpc>
              <a:spcBef>
                <a:spcPct val="16000"/>
              </a:spcBef>
            </a:pPr>
            <a:r>
              <a:rPr lang="en-US" altLang="en-US" smtClean="0"/>
              <a:t>Inorder traversal</a:t>
            </a:r>
          </a:p>
          <a:p>
            <a:pPr lvl="1" eaLnBrk="1" hangingPunct="1">
              <a:lnSpc>
                <a:spcPct val="96000"/>
              </a:lnSpc>
              <a:spcBef>
                <a:spcPct val="16000"/>
              </a:spcBef>
            </a:pPr>
            <a:r>
              <a:rPr lang="en-US" altLang="en-US" smtClean="0"/>
              <a:t>Traverse left, visit node, traverse right</a:t>
            </a:r>
          </a:p>
          <a:p>
            <a:pPr eaLnBrk="1" hangingPunct="1">
              <a:lnSpc>
                <a:spcPct val="96000"/>
              </a:lnSpc>
              <a:spcBef>
                <a:spcPct val="16000"/>
              </a:spcBef>
            </a:pPr>
            <a:r>
              <a:rPr lang="en-US" altLang="en-US" smtClean="0"/>
              <a:t>Preorder traversal</a:t>
            </a:r>
          </a:p>
          <a:p>
            <a:pPr lvl="1" eaLnBrk="1" hangingPunct="1">
              <a:lnSpc>
                <a:spcPct val="96000"/>
              </a:lnSpc>
              <a:spcBef>
                <a:spcPct val="16000"/>
              </a:spcBef>
            </a:pPr>
            <a:r>
              <a:rPr lang="en-US" altLang="en-US" smtClean="0"/>
              <a:t>Visit node, traverse left, traverse right</a:t>
            </a:r>
          </a:p>
          <a:p>
            <a:pPr eaLnBrk="1" hangingPunct="1">
              <a:lnSpc>
                <a:spcPct val="96000"/>
              </a:lnSpc>
              <a:spcBef>
                <a:spcPct val="16000"/>
              </a:spcBef>
            </a:pPr>
            <a:r>
              <a:rPr lang="en-US" altLang="en-US" smtClean="0"/>
              <a:t>Postorder traversal</a:t>
            </a:r>
          </a:p>
          <a:p>
            <a:pPr lvl="1" eaLnBrk="1" hangingPunct="1">
              <a:lnSpc>
                <a:spcPct val="96000"/>
              </a:lnSpc>
              <a:spcBef>
                <a:spcPct val="16000"/>
              </a:spcBef>
            </a:pPr>
            <a:r>
              <a:rPr lang="en-US" altLang="en-US" smtClean="0"/>
              <a:t>Traverse left, traverse right, visit node</a:t>
            </a:r>
          </a:p>
          <a:p>
            <a:pPr eaLnBrk="1" hangingPunct="1">
              <a:lnSpc>
                <a:spcPct val="96000"/>
              </a:lnSpc>
              <a:spcBef>
                <a:spcPct val="16000"/>
              </a:spcBef>
            </a:pPr>
            <a:r>
              <a:rPr lang="en-US" altLang="en-US" smtClean="0"/>
              <a:t>In a binary search tree:</a:t>
            </a:r>
          </a:p>
          <a:p>
            <a:pPr lvl="1" eaLnBrk="1" hangingPunct="1">
              <a:lnSpc>
                <a:spcPct val="96000"/>
              </a:lnSpc>
              <a:spcBef>
                <a:spcPct val="16000"/>
              </a:spcBef>
            </a:pPr>
            <a:r>
              <a:rPr lang="en-US" altLang="en-US" smtClean="0"/>
              <a:t>Root node is larger than every node in left subtree</a:t>
            </a:r>
          </a:p>
          <a:p>
            <a:pPr lvl="1" eaLnBrk="1" hangingPunct="1">
              <a:lnSpc>
                <a:spcPct val="96000"/>
              </a:lnSpc>
              <a:spcBef>
                <a:spcPct val="16000"/>
              </a:spcBef>
            </a:pPr>
            <a:r>
              <a:rPr lang="en-US" altLang="en-US" smtClean="0"/>
              <a:t>Root node is less than every node in right subtree</a:t>
            </a:r>
          </a:p>
          <a:p>
            <a:pPr lvl="1" eaLnBrk="1" hangingPunct="1">
              <a:lnSpc>
                <a:spcPct val="96000"/>
              </a:lnSpc>
              <a:spcBef>
                <a:spcPct val="16000"/>
              </a:spcBef>
            </a:pPr>
            <a:endParaRPr lang="en-US" altLang="en-US" smtClean="0"/>
          </a:p>
        </p:txBody>
      </p:sp>
      <p:sp>
        <p:nvSpPr>
          <p:cNvPr id="5325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55C91"/>
                </a:solidFill>
              </a:rPr>
              <a:t>Binary Trees (2 of 7)</a:t>
            </a:r>
            <a:endParaRPr lang="en-US" altLang="en-US" smtClean="0"/>
          </a:p>
        </p:txBody>
      </p:sp>
      <p:sp>
        <p:nvSpPr>
          <p:cNvPr id="1638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203325" y="4964113"/>
            <a:ext cx="6737350" cy="3063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b="1" smtClean="0">
                <a:solidFill>
                  <a:srgbClr val="404040"/>
                </a:solidFill>
              </a:rPr>
              <a:t>FIGURE 19-1 </a:t>
            </a:r>
            <a:r>
              <a:rPr lang="en-US" altLang="en-US" smtClean="0">
                <a:solidFill>
                  <a:srgbClr val="404040"/>
                </a:solidFill>
              </a:rPr>
              <a:t>Binary tree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16389" name="Picture 2" descr="Figure 19-1 Binary Tree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905000"/>
            <a:ext cx="67373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Trees (3 of 7)</a:t>
            </a:r>
          </a:p>
        </p:txBody>
      </p:sp>
      <p:sp>
        <p:nvSpPr>
          <p:cNvPr id="17411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17412" name="Picture 5" descr="FIGURE 19-2 Binary tree with one, two, or three node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247900"/>
            <a:ext cx="79533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5313" y="4625975"/>
            <a:ext cx="795337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404040"/>
                </a:solidFill>
                <a:latin typeface="+mn-lt"/>
              </a:rPr>
              <a:t>FIGURE 19-2 </a:t>
            </a:r>
            <a:r>
              <a:rPr lang="en-US" sz="1400" dirty="0">
                <a:solidFill>
                  <a:srgbClr val="404040"/>
                </a:solidFill>
                <a:latin typeface="+mn-lt"/>
              </a:rPr>
              <a:t>Binary tree with one, two, or three nodes</a:t>
            </a:r>
            <a:endParaRPr lang="en-US" sz="14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Trees (4 of 7)</a:t>
            </a:r>
          </a:p>
        </p:txBody>
      </p:sp>
      <p:sp>
        <p:nvSpPr>
          <p:cNvPr id="18435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18436" name="Picture 5" descr="FIGURE 19-3 Various binary trees with three node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93888"/>
            <a:ext cx="73152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4935538"/>
            <a:ext cx="73152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404040"/>
                </a:solidFill>
                <a:latin typeface="+mn-lt"/>
              </a:rPr>
              <a:t>FIGURE 19-3 </a:t>
            </a:r>
            <a:r>
              <a:rPr lang="en-US" sz="1400" dirty="0">
                <a:solidFill>
                  <a:srgbClr val="404040"/>
                </a:solidFill>
                <a:latin typeface="+mn-lt"/>
              </a:rPr>
              <a:t>Various binary trees with three nodes</a:t>
            </a:r>
            <a:endParaRPr lang="en-US" sz="14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Trees (5 of 7)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Every node has at most two children</a:t>
            </a:r>
          </a:p>
          <a:p>
            <a:pPr eaLnBrk="1" hangingPunct="1"/>
            <a:r>
              <a:rPr lang="en-US" altLang="en-US" smtClean="0"/>
              <a:t>A node:</a:t>
            </a:r>
          </a:p>
          <a:p>
            <a:pPr lvl="1" eaLnBrk="1" hangingPunct="1"/>
            <a:r>
              <a:rPr lang="en-US" altLang="en-US" smtClean="0"/>
              <a:t>Stores its own information</a:t>
            </a:r>
          </a:p>
          <a:p>
            <a:pPr lvl="1" eaLnBrk="1" hangingPunct="1"/>
            <a:r>
              <a:rPr lang="en-US" altLang="en-US" smtClean="0"/>
              <a:t>Keeps track of its left subtree and right subtree using pointers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</a:rPr>
              <a:t>lLink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</a:rPr>
              <a:t>rLink</a:t>
            </a:r>
            <a:r>
              <a:rPr lang="en-US" altLang="en-US" smtClean="0"/>
              <a:t> pointers</a:t>
            </a:r>
          </a:p>
        </p:txBody>
      </p:sp>
      <p:sp>
        <p:nvSpPr>
          <p:cNvPr id="1946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Trees (6 of 7)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pointer to the root node of the binary tree is stored outside the tree in a pointer variable</a:t>
            </a:r>
          </a:p>
        </p:txBody>
      </p:sp>
      <p:sp>
        <p:nvSpPr>
          <p:cNvPr id="2048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buClr>
                <a:srgbClr val="404040"/>
              </a:buClr>
              <a:buFont typeface="Arial" charset="0"/>
              <a:buChar char="-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600" smtClean="0">
                <a:solidFill>
                  <a:srgbClr val="898989"/>
                </a:solidFill>
                <a:latin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20485" name="Picture 6" descr="FIGURE 19-4 Binary tree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609600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6225" y="5202238"/>
            <a:ext cx="607377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404040"/>
                </a:solidFill>
                <a:latin typeface="+mn-lt"/>
              </a:rPr>
              <a:t>FIGURE 19-4 </a:t>
            </a:r>
            <a:r>
              <a:rPr lang="en-US" sz="1400" dirty="0">
                <a:solidFill>
                  <a:srgbClr val="404040"/>
                </a:solidFill>
                <a:latin typeface="+mn-lt"/>
              </a:rPr>
              <a:t>Binary tree</a:t>
            </a:r>
            <a:endParaRPr lang="en-US" sz="14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5262</TotalTime>
  <Words>3770</Words>
  <Application>Microsoft Office PowerPoint</Application>
  <PresentationFormat>On-screen Show (4:3)</PresentationFormat>
  <Paragraphs>286</Paragraphs>
  <Slides>41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Malik_cpp</vt:lpstr>
      <vt:lpstr>Chapter 19</vt:lpstr>
      <vt:lpstr>Objectives (1 of 2)</vt:lpstr>
      <vt:lpstr>Objectives (2 of 2)</vt:lpstr>
      <vt:lpstr>Binary Trees (1 of 7)</vt:lpstr>
      <vt:lpstr>Binary Trees (2 of 7)</vt:lpstr>
      <vt:lpstr>Binary Trees (3 of 7)</vt:lpstr>
      <vt:lpstr>Binary Trees (4 of 7)</vt:lpstr>
      <vt:lpstr>Binary Trees (5 of 7)</vt:lpstr>
      <vt:lpstr>Binary Trees (6 of 7)</vt:lpstr>
      <vt:lpstr>Binary Trees (7 of 7)</vt:lpstr>
      <vt:lpstr>Copy Tree</vt:lpstr>
      <vt:lpstr>Binary Tree Traversal (1 of 4)</vt:lpstr>
      <vt:lpstr>Binary Tree Traversal (2 of 4)</vt:lpstr>
      <vt:lpstr>Binary Tree Traversal (3 of 4)</vt:lpstr>
      <vt:lpstr>Binary Tree Traversal (4 of 4)</vt:lpstr>
      <vt:lpstr>Implementing Binary Trees (1 of 2)</vt:lpstr>
      <vt:lpstr>Implementing Binary Trees (2 of 2)</vt:lpstr>
      <vt:lpstr>Binary Search Trees (1 of 4)</vt:lpstr>
      <vt:lpstr>Binary Search Trees (2 of 4)</vt:lpstr>
      <vt:lpstr>Binary Search Trees (3 of 4)</vt:lpstr>
      <vt:lpstr>Binary Search Trees (4 of 4)</vt:lpstr>
      <vt:lpstr>Search</vt:lpstr>
      <vt:lpstr>Insert</vt:lpstr>
      <vt:lpstr>Delete (1 of 4)</vt:lpstr>
      <vt:lpstr>Delete (2 of 4)</vt:lpstr>
      <vt:lpstr>Delete (3 of 4)</vt:lpstr>
      <vt:lpstr>Delete (4 of 4)</vt:lpstr>
      <vt:lpstr>Binary Search Tree: Analysis (1 of 4)</vt:lpstr>
      <vt:lpstr>Binary Search Tree: Analysis (2 of 4)</vt:lpstr>
      <vt:lpstr>Binary Search Tree: Analysis (3 of 4)</vt:lpstr>
      <vt:lpstr>Binary Search Tree: Analysis (4 of 4)</vt:lpstr>
      <vt:lpstr>Nonrecursive Binary Tree Traversal Algorithms</vt:lpstr>
      <vt:lpstr>Nonrecursive Inorder Traversal</vt:lpstr>
      <vt:lpstr>Nonrecursive Preorder Traversal</vt:lpstr>
      <vt:lpstr>Nonrecursive Postorder Traversal</vt:lpstr>
      <vt:lpstr>Binary Tree Traversal and Functions as Parameters (1 of 3)</vt:lpstr>
      <vt:lpstr>Binary Tree Traversal and Functions as Parameters (2 of 3)</vt:lpstr>
      <vt:lpstr>Binary Tree Traversal and Functions as Parameters (3 of 3)</vt:lpstr>
      <vt:lpstr>Summary (1 of 3)</vt:lpstr>
      <vt:lpstr>Summary (2 of 3)</vt:lpstr>
      <vt:lpstr>Summary (3 of 3)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Program Design Including  Data Structures, Fifth Edition</dc:title>
  <dc:creator>Chimbo</dc:creator>
  <cp:lastModifiedBy>PaulRefurb</cp:lastModifiedBy>
  <cp:revision>251</cp:revision>
  <cp:lastPrinted>2009-04-22T19:24:48Z</cp:lastPrinted>
  <dcterms:created xsi:type="dcterms:W3CDTF">2002-08-20T05:24:33Z</dcterms:created>
  <dcterms:modified xsi:type="dcterms:W3CDTF">2017-03-18T19:27:23Z</dcterms:modified>
</cp:coreProperties>
</file>