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9" r:id="rId1"/>
    <p:sldMasterId id="2147483939" r:id="rId2"/>
  </p:sldMasterIdLst>
  <p:notesMasterIdLst>
    <p:notesMasterId r:id="rId32"/>
  </p:notesMasterIdLst>
  <p:sldIdLst>
    <p:sldId id="476" r:id="rId3"/>
    <p:sldId id="261" r:id="rId4"/>
    <p:sldId id="419" r:id="rId5"/>
    <p:sldId id="420" r:id="rId6"/>
    <p:sldId id="423" r:id="rId7"/>
    <p:sldId id="424" r:id="rId8"/>
    <p:sldId id="425" r:id="rId9"/>
    <p:sldId id="426" r:id="rId10"/>
    <p:sldId id="427" r:id="rId11"/>
    <p:sldId id="428" r:id="rId12"/>
    <p:sldId id="430" r:id="rId13"/>
    <p:sldId id="437" r:id="rId14"/>
    <p:sldId id="438" r:id="rId15"/>
    <p:sldId id="477" r:id="rId16"/>
    <p:sldId id="478" r:id="rId17"/>
    <p:sldId id="479" r:id="rId18"/>
    <p:sldId id="480" r:id="rId19"/>
    <p:sldId id="441" r:id="rId20"/>
    <p:sldId id="443" r:id="rId21"/>
    <p:sldId id="444" r:id="rId22"/>
    <p:sldId id="445" r:id="rId23"/>
    <p:sldId id="448" r:id="rId24"/>
    <p:sldId id="450" r:id="rId25"/>
    <p:sldId id="451" r:id="rId26"/>
    <p:sldId id="454" r:id="rId27"/>
    <p:sldId id="481" r:id="rId28"/>
    <p:sldId id="483" r:id="rId29"/>
    <p:sldId id="418" r:id="rId30"/>
    <p:sldId id="48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737" autoAdjust="0"/>
  </p:normalViewPr>
  <p:slideViewPr>
    <p:cSldViewPr>
      <p:cViewPr varScale="1">
        <p:scale>
          <a:sx n="76" d="100"/>
          <a:sy n="76" d="100"/>
        </p:scale>
        <p:origin x="-49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6208357-0BAA-411F-B255-801822590F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F57B90-F030-46AB-A488-5BA3BB1A8C7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5FB4FA-6861-4D32-B19B-6B205CE03A3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D50E09-2035-43DC-81FB-A46BE27D2C0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CCC8B9-46B0-483E-BE0F-96EAF6CC608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68C748-C93A-4118-A1C4-02078F6E367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CA9BEB-01AC-4AB4-A37A-841F4B278EE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855C24-0DA1-49AF-A0CA-7E066CFD900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C15431-46C3-4797-9E9C-FC1EE3130CF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596A9-C814-4FB8-AEE5-D20E227995D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D395BF-1CBA-49DC-94CB-187BE89416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7E501A-5974-45A5-A807-B0357F0190D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4825E9-5E52-4026-81FB-E573183B0C9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D82400-E2D9-4216-BDA0-861FF019E1E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F97B9F-FF2F-4AA8-A68B-B4D6388D45F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4D8B3D-C2C7-4836-869A-EE8EC5F13A7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B5736-9E60-4B51-810C-519423461AC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C7C18B-DC63-4996-BF78-6CF7BD6D9EE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85B5EA-48C4-4668-98D2-0A65BFE39D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B995DC-ED15-40AD-B4B3-A0B83BC8037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3508AB-7AFB-43D0-BE46-715B54FE909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B2EDB7-81F1-4727-AB53-5C596B8D9C7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100ED7-E0AF-4BD7-A554-AFBD9214B3E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C3DE1E-1F7E-4ADB-A91D-7030049F4F6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766140-4D6D-4602-AD8A-8E638AE2171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891FDC-0FFB-4036-BADA-9DBEDBA892E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8E4BF7-88E2-424A-BEBB-E3F19C081E4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4C2B7C-C681-4531-B3E7-3E86A0BB6F9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D65C23-E1D9-4FC6-BA80-DD62C7A40B4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68024-D9C7-4784-883B-4EDF6AA4AA7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4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CB8F-6766-440C-9615-006B5468F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165792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EA4D-E5BA-4D42-B996-110E51877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320476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8" descr="Rules_Single_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635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1" descr="Audi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Swirl_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16000" y="6223000"/>
            <a:ext cx="6400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900" smtClean="0">
                <a:solidFill>
                  <a:schemeClr val="accent2"/>
                </a:solidFill>
              </a:rPr>
              <a:t>C++ Programming: From Problem Analysis to Program Design, Eighth Edition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6000" y="6456363"/>
            <a:ext cx="6399213" cy="366712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165062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L_Logo_DRA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Rules_Single_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A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Swirl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9150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40318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46151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8787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99677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Rules_Single_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44680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970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D7C28-B97F-4F21-BF41-6BDA1900B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532537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Rules_Single_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67345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977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9E268-04C9-47F0-8366-03AA22D04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7900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ACF2-0974-47CA-B762-06AD7817F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59665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EE8CC-BB58-4E01-B19F-33CE4A7E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19089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44CC6-51C3-497F-932C-74092502E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14819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F12CC-2FD4-46C3-A696-519FF53E9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20960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E3123-152A-452F-B60A-77799ED17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298472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022D7-E2C9-4FD1-AC7F-9C59E1058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  <p:extLst>
      <p:ext uri="{BB962C8B-B14F-4D97-AF65-F5344CB8AC3E}">
        <p14:creationId xmlns:p14="http://schemas.microsoft.com/office/powerpoint/2010/main" val="166230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EC4F3732-6DC3-415F-9B95-9893E801C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Seventh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481013"/>
            <a:ext cx="84153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413" y="6456363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F24DF7A-8C43-4478-AE56-5DE3F938378D}" type="slidenum">
              <a:rPr lang="en-US" sz="800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3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pitchFamily="34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pitchFamily="34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98500" y="2732088"/>
            <a:ext cx="7747000" cy="735012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16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625"/>
            <a:ext cx="7747000" cy="4714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Searching, Sorting, </a:t>
            </a:r>
            <a:br>
              <a:rPr lang="en-US" altLang="en-US" dirty="0"/>
            </a:br>
            <a:r>
              <a:rPr lang="en-US" altLang="en-US" dirty="0"/>
              <a:t>and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dirty="0"/>
              <a:t> Type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(6 of 7)</a:t>
            </a:r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C133BDE-BB1E-404A-BEFB-74D3CB375DC5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2533" name="Picture 8" descr="FIGURE 16-5 Elements of list during the fourth iteration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3313"/>
            <a:ext cx="8224838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47244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FIGURE 16-5 </a:t>
            </a:r>
            <a:r>
              <a:rPr lang="en-US" sz="1400" dirty="0">
                <a:latin typeface="+mn-lt"/>
              </a:rPr>
              <a:t>Elements of </a:t>
            </a:r>
            <a:r>
              <a:rPr lang="en-US" sz="1400" b="1" dirty="0">
                <a:latin typeface="+mn-lt"/>
              </a:rPr>
              <a:t>list </a:t>
            </a:r>
            <a:r>
              <a:rPr lang="en-US" sz="1400" dirty="0">
                <a:latin typeface="+mn-lt"/>
              </a:rPr>
              <a:t>during the fourth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(7 of 7)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of length </a:t>
            </a:r>
            <a:r>
              <a:rPr lang="en-US" altLang="en-US" i="1" smtClean="0"/>
              <a:t>n</a:t>
            </a:r>
          </a:p>
          <a:p>
            <a:pPr lvl="1" eaLnBrk="1" hangingPunct="1"/>
            <a:r>
              <a:rPr lang="en-US" altLang="en-US" smtClean="0"/>
              <a:t>Exactly </a:t>
            </a:r>
            <a:r>
              <a:rPr lang="en-US" altLang="en-US" i="1" smtClean="0"/>
              <a:t>n</a:t>
            </a:r>
            <a:r>
              <a:rPr lang="en-US" altLang="en-US" smtClean="0"/>
              <a:t>(</a:t>
            </a:r>
            <a:r>
              <a:rPr lang="en-US" altLang="en-US" i="1" smtClean="0"/>
              <a:t>n - </a:t>
            </a:r>
            <a:r>
              <a:rPr lang="en-US" altLang="en-US" smtClean="0"/>
              <a:t>1) / 2 key comparisons</a:t>
            </a:r>
          </a:p>
          <a:p>
            <a:pPr lvl="1" eaLnBrk="1" hangingPunct="1"/>
            <a:r>
              <a:rPr lang="en-US" altLang="en-US" smtClean="0"/>
              <a:t>On average </a:t>
            </a:r>
            <a:r>
              <a:rPr lang="en-US" altLang="en-US" i="1" smtClean="0"/>
              <a:t>n</a:t>
            </a:r>
            <a:r>
              <a:rPr lang="en-US" altLang="en-US" smtClean="0"/>
              <a:t>(</a:t>
            </a:r>
            <a:r>
              <a:rPr lang="en-US" altLang="en-US" i="1" smtClean="0"/>
              <a:t>n - </a:t>
            </a:r>
            <a:r>
              <a:rPr lang="en-US" altLang="en-US" smtClean="0"/>
              <a:t>1) / 4 item assignments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n</a:t>
            </a:r>
            <a:r>
              <a:rPr lang="en-US" altLang="en-US" smtClean="0"/>
              <a:t> = 1000</a:t>
            </a:r>
          </a:p>
          <a:p>
            <a:pPr lvl="1" eaLnBrk="1" hangingPunct="1"/>
            <a:r>
              <a:rPr lang="en-US" altLang="en-US" smtClean="0"/>
              <a:t>500,000 key comparisons and 250,000 item assignments</a:t>
            </a:r>
          </a:p>
          <a:p>
            <a:pPr eaLnBrk="1" hangingPunct="1"/>
            <a:r>
              <a:rPr lang="en-US" altLang="en-US" smtClean="0"/>
              <a:t>Can improve performance if we stop the sort when no swapping occurs in an iteration</a:t>
            </a:r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m Problem Analysis to Program Design, Seventh Edition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3BD82D-5CE0-4BD2-B16C-C2933BF8B4F3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(1 of 8)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Sorts the list by moving each element to its proper place</a:t>
            </a:r>
          </a:p>
        </p:txBody>
      </p:sp>
      <p:sp>
        <p:nvSpPr>
          <p:cNvPr id="2458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Problem Analysis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 to Program Design, Seventh Edition</a:t>
            </a:r>
          </a:p>
        </p:txBody>
      </p:sp>
      <p:sp>
        <p:nvSpPr>
          <p:cNvPr id="24581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B441695-F71F-4A9F-B00D-8D77DE5268C6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4582" name="Picture 12" descr="FIGURE 16-6 list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477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0" y="3068638"/>
            <a:ext cx="13652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16-6 list</a:t>
            </a:r>
          </a:p>
        </p:txBody>
      </p:sp>
      <p:pic>
        <p:nvPicPr>
          <p:cNvPr id="24584" name="Picture 13" descr="FIGURE 16-7 Sorted and unsorted portion of list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4770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1200" y="51054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16-7 Sorted and unsorted portion of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(2 of 8)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element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list[4]</a:t>
            </a:r>
          </a:p>
          <a:p>
            <a:pPr lvl="1" eaLnBrk="1" hangingPunct="1"/>
            <a:r>
              <a:rPr lang="en-US" altLang="en-US" smtClean="0"/>
              <a:t>First element of unsorted list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list[4] &lt; list[3]</a:t>
            </a:r>
          </a:p>
          <a:p>
            <a:pPr lvl="2" eaLnBrk="1" hangingPunct="1"/>
            <a:r>
              <a:rPr lang="en-US" altLang="en-US" smtClean="0"/>
              <a:t>Move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list[4]</a:t>
            </a:r>
            <a:r>
              <a:rPr lang="en-US" altLang="en-US" smtClean="0"/>
              <a:t> to proper location 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list[2]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Problem Analysis to Prog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ram Design, Seventh Edition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34B10DB-D4B0-4A6D-9EFC-3C476CC83A20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5606" name="Picture 9" descr="FIGURE 16-8 Move list[4] into list[2]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3352800"/>
            <a:ext cx="688498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4600" y="5562600"/>
            <a:ext cx="27876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16-8 Move list[4] into list[2]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(3 of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Pro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blem Analysis to Program Design, Seventh Edition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7191A6-040A-46D4-B148-A28317145E22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6629" name="Picture 8" descr="FIGURE 16-9 Copy list[4] into te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352675"/>
            <a:ext cx="7543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7763" y="4976813"/>
            <a:ext cx="2709862" cy="306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16-9 Copy list[4] into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(4 of 8)</a:t>
            </a:r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1ED0F77-4084-48F9-BEB7-70621CEA42B0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7653" name="Picture 7" descr="FIGURE 16-10 list before copying list[3] into list[4] and then list[2] into list[3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2663"/>
            <a:ext cx="83820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49530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16-10 list before copying list[3] into list[4] and then list[2] into list[3]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(5 of 8)</a:t>
            </a:r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2B796D5-A1F4-4C5C-9428-0E72671E9C1B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8677" name="Picture 8" descr="FIGURE 16-11 list after copying list[3] into list[4] and then list[2] into list[3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236788"/>
            <a:ext cx="8343900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41550" y="50292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16-11 list after copying list[3] into list[4] and then list[2] into list[3]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(6 of 8)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28E5C8C-62AF-4E5B-BB66-0E6C36C0F551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9701" name="Picture 8" descr="FIGURE 16-12 list after copying temp into list[2]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4250"/>
            <a:ext cx="8348663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2338" y="48768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16-12 li s t after copying t emp into li s t[ 2 ]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(7 of 8)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During the sorting phase, the array is divided into two sublists: sorted and unsorted</a:t>
            </a:r>
          </a:p>
          <a:p>
            <a:pPr lvl="1" eaLnBrk="1" hangingPunct="1"/>
            <a:r>
              <a:rPr lang="en-US" altLang="en-US" smtClean="0"/>
              <a:t>Sorted sublist elements are sorted</a:t>
            </a:r>
          </a:p>
          <a:p>
            <a:pPr lvl="1" eaLnBrk="1" hangingPunct="1"/>
            <a:r>
              <a:rPr lang="en-US" altLang="en-US" smtClean="0"/>
              <a:t>Elements in the unsorted sublist are to be moved into their proper places in the sorted sublist, one at a time</a:t>
            </a:r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F16C8EB-90B5-4DB9-9A1D-9C28BB084FF9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Sort (8 of 8)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of length </a:t>
            </a:r>
            <a:r>
              <a:rPr lang="en-US" altLang="en-US" i="1" smtClean="0"/>
              <a:t>n</a:t>
            </a:r>
          </a:p>
          <a:p>
            <a:pPr lvl="1" eaLnBrk="1" hangingPunct="1"/>
            <a:r>
              <a:rPr lang="en-US" altLang="en-US" smtClean="0"/>
              <a:t>About 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i="1" smtClean="0"/>
              <a:t> + </a:t>
            </a:r>
            <a:r>
              <a:rPr lang="en-US" altLang="en-US" smtClean="0"/>
              <a:t>3</a:t>
            </a:r>
            <a:r>
              <a:rPr lang="en-US" altLang="en-US" i="1" smtClean="0"/>
              <a:t>n – </a:t>
            </a:r>
            <a:r>
              <a:rPr lang="en-US" altLang="en-US" smtClean="0"/>
              <a:t>4) / 4 key comparisons</a:t>
            </a:r>
          </a:p>
          <a:p>
            <a:pPr lvl="1" eaLnBrk="1" hangingPunct="1"/>
            <a:r>
              <a:rPr lang="en-US" altLang="en-US" smtClean="0"/>
              <a:t>About </a:t>
            </a:r>
            <a:r>
              <a:rPr lang="en-US" altLang="en-US" i="1" smtClean="0"/>
              <a:t>n</a:t>
            </a:r>
            <a:r>
              <a:rPr lang="en-US" altLang="en-US" smtClean="0"/>
              <a:t>(</a:t>
            </a:r>
            <a:r>
              <a:rPr lang="en-US" altLang="en-US" i="1" smtClean="0"/>
              <a:t>n – </a:t>
            </a:r>
            <a:r>
              <a:rPr lang="en-US" altLang="en-US" smtClean="0"/>
              <a:t>1) / 4 item assignments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n</a:t>
            </a:r>
            <a:r>
              <a:rPr lang="en-US" altLang="en-US" smtClean="0"/>
              <a:t> = 1000</a:t>
            </a:r>
          </a:p>
          <a:p>
            <a:pPr lvl="1" eaLnBrk="1" hangingPunct="1"/>
            <a:r>
              <a:rPr lang="en-US" altLang="en-US" smtClean="0"/>
              <a:t>250,000 key comparisons</a:t>
            </a:r>
          </a:p>
          <a:p>
            <a:pPr lvl="1" eaLnBrk="1" hangingPunct="1"/>
            <a:r>
              <a:rPr lang="en-US" altLang="en-US" smtClean="0"/>
              <a:t>250,000 item assignments</a:t>
            </a:r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mming: From Problem Analysis to Program Design, Seventh Edition</a:t>
            </a:r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DC5372F-DE79-41A1-8210-C019748916F1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chapter, you will:</a:t>
            </a:r>
          </a:p>
          <a:p>
            <a:pPr lvl="1" eaLnBrk="1" hangingPunct="1"/>
            <a:r>
              <a:rPr lang="en-US" altLang="en-US" smtClean="0"/>
              <a:t>Learn about list processing and how to search a list using sequential search</a:t>
            </a:r>
          </a:p>
          <a:p>
            <a:pPr lvl="1" eaLnBrk="1" hangingPunct="1"/>
            <a:r>
              <a:rPr lang="en-US" altLang="en-US" smtClean="0"/>
              <a:t>Explore how to sort an array using the bubble sort and insertion sort algorithms</a:t>
            </a:r>
          </a:p>
          <a:p>
            <a:pPr lvl="1" eaLnBrk="1" hangingPunct="1"/>
            <a:r>
              <a:rPr lang="en-US" altLang="en-US" smtClean="0"/>
              <a:t>Learn how to implement the binary search algorithm</a:t>
            </a:r>
          </a:p>
          <a:p>
            <a:pPr lvl="1" eaLnBrk="1" hangingPunct="1"/>
            <a:r>
              <a:rPr lang="en-US" altLang="en-US" smtClean="0"/>
              <a:t>Become familiar with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mtClean="0"/>
              <a:t> type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D221FBE-FEA6-42B1-AA4C-CD19E9CCD648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(1 of 2)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Much faster than a sequential search</a:t>
            </a:r>
          </a:p>
          <a:p>
            <a:pPr eaLnBrk="1" hangingPunct="1"/>
            <a:r>
              <a:rPr lang="en-US" altLang="en-US" smtClean="0"/>
              <a:t>List must be sorted</a:t>
            </a:r>
          </a:p>
          <a:p>
            <a:pPr eaLnBrk="1" hangingPunct="1"/>
            <a:r>
              <a:rPr lang="en-US" altLang="en-US" smtClean="0"/>
              <a:t>“Divide and conquer”</a:t>
            </a:r>
          </a:p>
          <a:p>
            <a:pPr eaLnBrk="1" hangingPunct="1"/>
            <a:r>
              <a:rPr lang="en-US" altLang="en-US" smtClean="0"/>
              <a:t>Compare search item with middle element</a:t>
            </a:r>
          </a:p>
          <a:p>
            <a:pPr lvl="1" eaLnBrk="1" hangingPunct="1"/>
            <a:r>
              <a:rPr lang="en-US" altLang="en-US" smtClean="0"/>
              <a:t>If less than middle: search only upper half of list</a:t>
            </a:r>
          </a:p>
          <a:p>
            <a:pPr lvl="1" eaLnBrk="1" hangingPunct="1"/>
            <a:r>
              <a:rPr lang="en-US" altLang="en-US" smtClean="0"/>
              <a:t>If more than middle: search only lower half of list</a:t>
            </a:r>
          </a:p>
        </p:txBody>
      </p:sp>
      <p:sp>
        <p:nvSpPr>
          <p:cNvPr id="3277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76C2A37-7E8B-4440-B443-2E43FFAEAC99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(2 of 2)</a:t>
            </a:r>
          </a:p>
        </p:txBody>
      </p:sp>
      <p:sp>
        <p:nvSpPr>
          <p:cNvPr id="3379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roblem Analysis to Program Design, Seventh Edition</a:t>
            </a:r>
          </a:p>
        </p:txBody>
      </p:sp>
      <p:sp>
        <p:nvSpPr>
          <p:cNvPr id="33796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0934B7B-4052-4470-92AB-FA0FE06F29D3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33797" name="Picture 12" descr="FIGURE 16-14 Search list, list[0]...list[11]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600200"/>
            <a:ext cx="5272087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5575" y="3195638"/>
            <a:ext cx="31543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16-14 Search list, list[0]...list[11]</a:t>
            </a:r>
          </a:p>
        </p:txBody>
      </p:sp>
      <p:pic>
        <p:nvPicPr>
          <p:cNvPr id="33799" name="Picture 13" descr="FIGURE 16-15 Search list, list[6]...list[11]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3810000"/>
            <a:ext cx="52720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20975" y="5334000"/>
            <a:ext cx="31035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16-15 Search list, list[6]...list[11]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Performance of Binary Search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8860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L</a:t>
            </a:r>
            <a:r>
              <a:rPr lang="en-US" altLang="en-US" smtClean="0"/>
              <a:t> is a sorted list of size 1024</a:t>
            </a:r>
          </a:p>
          <a:p>
            <a:pPr lvl="1" eaLnBrk="1" hangingPunct="1"/>
            <a:r>
              <a:rPr lang="en-US" altLang="en-US" smtClean="0"/>
              <a:t>Every iteration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loop cuts the size of the search list by half</a:t>
            </a:r>
          </a:p>
          <a:p>
            <a:pPr lvl="1" eaLnBrk="1" hangingPunct="1"/>
            <a:r>
              <a:rPr lang="en-US" altLang="en-US" smtClean="0"/>
              <a:t>At most, 11 iterations to determine whether </a:t>
            </a:r>
            <a:r>
              <a:rPr lang="en-US" altLang="en-US" i="1" smtClean="0"/>
              <a:t>x </a:t>
            </a:r>
            <a:r>
              <a:rPr lang="en-US" altLang="en-US" smtClean="0"/>
              <a:t>is in </a:t>
            </a:r>
            <a:r>
              <a:rPr lang="en-US" altLang="en-US" i="1" smtClean="0"/>
              <a:t>L</a:t>
            </a:r>
          </a:p>
          <a:p>
            <a:pPr lvl="1" eaLnBrk="1" hangingPunct="1"/>
            <a:r>
              <a:rPr lang="en-US" altLang="en-US" smtClean="0"/>
              <a:t>Binary search will make 22 comparisons at most</a:t>
            </a:r>
          </a:p>
          <a:p>
            <a:pPr eaLnBrk="1" hangingPunct="1"/>
            <a:r>
              <a:rPr lang="en-US" altLang="en-US" smtClean="0"/>
              <a:t>If L has1,048,576 elements</a:t>
            </a:r>
          </a:p>
          <a:p>
            <a:pPr lvl="1" eaLnBrk="1" hangingPunct="1"/>
            <a:r>
              <a:rPr lang="en-US" altLang="en-US" smtClean="0"/>
              <a:t>Binary search makes 42 item comparisons at most</a:t>
            </a:r>
          </a:p>
          <a:p>
            <a:pPr eaLnBrk="1" hangingPunct="1"/>
            <a:r>
              <a:rPr lang="en-US" altLang="en-US" smtClean="0"/>
              <a:t>For a sorted list of length </a:t>
            </a:r>
            <a:r>
              <a:rPr lang="en-US" altLang="en-US" i="1" smtClean="0"/>
              <a:t>n</a:t>
            </a:r>
            <a:r>
              <a:rPr lang="en-US" altLang="en-US" smtClean="0"/>
              <a:t>:</a:t>
            </a:r>
            <a:endParaRPr lang="en-US" altLang="en-US" i="1" smtClean="0"/>
          </a:p>
          <a:p>
            <a:pPr lvl="1" eaLnBrk="1" hangingPunct="1"/>
            <a:r>
              <a:rPr lang="en-US" altLang="en-US" smtClean="0"/>
              <a:t>Maximum number comparisons is 2log</a:t>
            </a:r>
            <a:r>
              <a:rPr lang="en-US" altLang="en-US" baseline="-25000" smtClean="0"/>
              <a:t>2</a:t>
            </a:r>
            <a:r>
              <a:rPr lang="en-US" altLang="en-US" i="1" smtClean="0"/>
              <a:t>n</a:t>
            </a:r>
            <a:r>
              <a:rPr lang="en-US" altLang="en-US" smtClean="0"/>
              <a:t> + 2</a:t>
            </a:r>
          </a:p>
        </p:txBody>
      </p:sp>
      <p:sp>
        <p:nvSpPr>
          <p:cNvPr id="3482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C044F6-1E4E-4F57-ACBB-53A79C0E6258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mtClean="0"/>
              <a:t> type (class) (1 of 4)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271712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Only a fixed number of elements can be stored in an array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Inserting and removing elements causes shifting of remaining elements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type implements a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vector container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vector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vector object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object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584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Problem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 Analysis to Program Design, Seventh Edition</a:t>
            </a:r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B2F450A-BE54-4492-8766-BAB72ED44286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/>
          </p:nvPr>
        </p:nvSpPr>
        <p:spPr>
          <a:xfrm>
            <a:off x="762000" y="404813"/>
            <a:ext cx="8026400" cy="300037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mtClean="0"/>
              <a:t> type (class) (2 of 4)</a:t>
            </a:r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Problem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 Analysis to Program Design, Seventh Edition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36BA27-14A0-4070-AFC0-DFFC9A54C722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36869" name="Picture 7" descr="TABLE 16-1 Various Ways to Declare and Initialize a vector Object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8300"/>
            <a:ext cx="7086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95500" y="53340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TABLE 16-1 Various Ways to Declare and Initialize a vector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762000" y="404813"/>
            <a:ext cx="8026400" cy="300037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mtClean="0"/>
              <a:t> type (class) (3 of 4)</a:t>
            </a: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ramming: From Problem Analysis to Program Design, Seventh Edition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482AED1-7C08-4AE2-8C0B-75F1EC78A55E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37893" name="Picture 7" descr="TABLE 16-2 Operations on a vector Object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363"/>
            <a:ext cx="7158038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1825" y="56388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TABLE 16-2 Operations on a vector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762000" y="404813"/>
            <a:ext cx="8026400" cy="300037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mtClean="0"/>
              <a:t> type (class) (4 of 4)</a:t>
            </a:r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C++ Programming: From Prob</a:t>
            </a: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bg1"/>
                </a:solidFill>
                <a:latin typeface="Arial" pitchFamily="34" charset="0"/>
              </a:rPr>
              <a:t>lem Analysis to Program Design, Seventh Edition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6C6A665-7696-454D-B4CB-20AA67645910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38917" name="Picture 6" descr="TABLE 16-2 Operations on a vector Object (cont’d.)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8188"/>
            <a:ext cx="84582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24100" y="49530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TABLE 16-2 Operations on a vector Object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Vectors and Range-Based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0351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use range-based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loop in C++11 Standard to process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elements</a:t>
            </a:r>
          </a:p>
          <a:p>
            <a:pPr marL="914400" lvl="2" indent="0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(auto p :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list) //for all p in list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cout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p &lt;&lt; " ";</a:t>
            </a:r>
          </a:p>
          <a:p>
            <a:pPr marL="914400" lvl="2" indent="0" eaLnBrk="1" fontAlgn="auto" hangingPunct="1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endl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0" indent="-45720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Can initialize 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object</a:t>
            </a:r>
          </a:p>
          <a:p>
            <a:pPr marL="5143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sv-SE" dirty="0" smtClean="0">
                <a:solidFill>
                  <a:srgbClr val="000000"/>
                </a:solidFill>
                <a:latin typeface="AdvOT825c8005"/>
              </a:rPr>
              <a:t>	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vector&lt;int&gt; intList = {13, 75, 28, 35};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3686238-1404-435A-8EC0-C8B28D5F134F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(1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</a:t>
            </a:r>
          </a:p>
          <a:p>
            <a:pPr lvl="1" eaLnBrk="1" hangingPunct="1"/>
            <a:r>
              <a:rPr lang="en-US" altLang="en-US" smtClean="0"/>
              <a:t>Set of elements of the same type</a:t>
            </a:r>
          </a:p>
          <a:p>
            <a:pPr eaLnBrk="1" hangingPunct="1"/>
            <a:r>
              <a:rPr lang="en-US" altLang="en-US" smtClean="0"/>
              <a:t>Sequential search</a:t>
            </a:r>
          </a:p>
          <a:p>
            <a:pPr lvl="1" eaLnBrk="1" hangingPunct="1"/>
            <a:r>
              <a:rPr lang="en-US" altLang="en-US" smtClean="0"/>
              <a:t>Searches each element until item is found</a:t>
            </a:r>
          </a:p>
          <a:p>
            <a:pPr eaLnBrk="1" hangingPunct="1"/>
            <a:r>
              <a:rPr lang="en-US" altLang="en-US" smtClean="0"/>
              <a:t>Sorting algorithms</a:t>
            </a:r>
          </a:p>
          <a:p>
            <a:pPr lvl="1" eaLnBrk="1" hangingPunct="1"/>
            <a:r>
              <a:rPr lang="en-US" altLang="en-US" smtClean="0"/>
              <a:t>Bubble sort</a:t>
            </a:r>
          </a:p>
          <a:p>
            <a:pPr lvl="1" eaLnBrk="1" hangingPunct="1"/>
            <a:r>
              <a:rPr lang="en-US" altLang="en-US" smtClean="0"/>
              <a:t>Insertion sort</a:t>
            </a:r>
          </a:p>
        </p:txBody>
      </p:sp>
      <p:sp>
        <p:nvSpPr>
          <p:cNvPr id="4096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40965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F7EA080-FE6D-49AC-9BC9-0E6C6C6468F8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(2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</a:t>
            </a:r>
          </a:p>
          <a:p>
            <a:pPr lvl="1" eaLnBrk="1" hangingPunct="1"/>
            <a:r>
              <a:rPr lang="en-US" altLang="en-US" smtClean="0"/>
              <a:t>Much faster than sequential search</a:t>
            </a:r>
          </a:p>
          <a:p>
            <a:pPr lvl="1" eaLnBrk="1" hangingPunct="1"/>
            <a:r>
              <a:rPr lang="en-US" altLang="en-US" smtClean="0"/>
              <a:t>Requires that the list is sorted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mtClean="0"/>
              <a:t> type</a:t>
            </a:r>
          </a:p>
          <a:p>
            <a:pPr lvl="1" eaLnBrk="1" hangingPunct="1"/>
            <a:r>
              <a:rPr lang="en-US" altLang="en-US" smtClean="0"/>
              <a:t>Implements a list</a:t>
            </a:r>
          </a:p>
          <a:p>
            <a:pPr lvl="1" eaLnBrk="1" hangingPunct="1"/>
            <a:r>
              <a:rPr lang="en-US" altLang="en-US" smtClean="0"/>
              <a:t>Can increase/decrease in size during program execution</a:t>
            </a:r>
          </a:p>
          <a:p>
            <a:pPr lvl="1" eaLnBrk="1" hangingPunct="1"/>
            <a:r>
              <a:rPr lang="en-US" altLang="en-US" smtClean="0"/>
              <a:t>Must specify the type of object the vector stores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B0EEF5B-C9B7-4E2A-B787-1DD8AFB5E385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List Processing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List</a:t>
            </a:r>
            <a:r>
              <a:rPr lang="en-US" altLang="en-US" smtClean="0"/>
              <a:t>: a collection of values of the same type</a:t>
            </a:r>
          </a:p>
          <a:p>
            <a:pPr eaLnBrk="1" hangingPunct="1"/>
            <a:r>
              <a:rPr lang="en-US" altLang="en-US" smtClean="0"/>
              <a:t>Array is a convenient place to store a list</a:t>
            </a:r>
          </a:p>
          <a:p>
            <a:pPr eaLnBrk="1" hangingPunct="1"/>
            <a:r>
              <a:rPr lang="en-US" altLang="en-US" smtClean="0"/>
              <a:t>Basic list operations:</a:t>
            </a:r>
          </a:p>
          <a:p>
            <a:pPr lvl="1" eaLnBrk="1" hangingPunct="1"/>
            <a:r>
              <a:rPr lang="en-US" altLang="en-US" smtClean="0"/>
              <a:t>Search the list for a given item</a:t>
            </a:r>
          </a:p>
          <a:p>
            <a:pPr lvl="1" eaLnBrk="1" hangingPunct="1"/>
            <a:r>
              <a:rPr lang="en-US" altLang="en-US" smtClean="0"/>
              <a:t>Sort the list</a:t>
            </a:r>
          </a:p>
          <a:p>
            <a:pPr lvl="1" eaLnBrk="1" hangingPunct="1"/>
            <a:r>
              <a:rPr lang="en-US" altLang="en-US" smtClean="0"/>
              <a:t>Insert an item in the list</a:t>
            </a:r>
          </a:p>
          <a:p>
            <a:pPr lvl="1" eaLnBrk="1" hangingPunct="1"/>
            <a:r>
              <a:rPr lang="en-US" altLang="en-US" smtClean="0"/>
              <a:t>Delete an item from the list</a:t>
            </a:r>
          </a:p>
          <a:p>
            <a:pPr lvl="1" eaLnBrk="1" hangingPunct="1"/>
            <a:r>
              <a:rPr lang="en-US" altLang="en-US" smtClean="0"/>
              <a:t>Print the list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0E53F67-0874-47A8-8DE1-75DABF5E3A7C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Searching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Sequential search </a:t>
            </a:r>
            <a:r>
              <a:rPr lang="en-US" altLang="en-US" smtClean="0"/>
              <a:t>algorithm:</a:t>
            </a:r>
          </a:p>
          <a:p>
            <a:pPr lvl="1" eaLnBrk="1" hangingPunct="1"/>
            <a:r>
              <a:rPr lang="en-US" altLang="en-US" smtClean="0"/>
              <a:t>Not very efficient for large lists</a:t>
            </a:r>
          </a:p>
          <a:p>
            <a:pPr lvl="1" eaLnBrk="1" hangingPunct="1"/>
            <a:r>
              <a:rPr lang="en-US" altLang="en-US" smtClean="0"/>
              <a:t>On average, number of key comparisons is equal to half the size of the list</a:t>
            </a:r>
          </a:p>
          <a:p>
            <a:pPr lvl="1" eaLnBrk="1" hangingPunct="1"/>
            <a:r>
              <a:rPr lang="en-US" altLang="en-US" smtClean="0"/>
              <a:t>Does not assume that the list is sorted</a:t>
            </a:r>
          </a:p>
          <a:p>
            <a:pPr eaLnBrk="1" hangingPunct="1"/>
            <a:r>
              <a:rPr lang="en-US" altLang="en-US" smtClean="0"/>
              <a:t>If the list is sorted, the search algorithm can be improved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42EBB82-526F-4A95-924C-7BCE352F4440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(1 of 7)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list[0]...list[n - 1]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List of </a:t>
            </a:r>
            <a:r>
              <a:rPr lang="en-US" altLang="en-US" i="1" smtClean="0"/>
              <a:t>n</a:t>
            </a:r>
            <a:r>
              <a:rPr lang="en-US" altLang="en-US" smtClean="0"/>
              <a:t> elements, indexed 0 to </a:t>
            </a:r>
            <a:r>
              <a:rPr lang="en-US" altLang="en-US" i="1" smtClean="0"/>
              <a:t>n</a:t>
            </a:r>
            <a:r>
              <a:rPr lang="en-US" altLang="en-US" smtClean="0"/>
              <a:t> – 1</a:t>
            </a:r>
          </a:p>
          <a:p>
            <a:pPr lvl="1" eaLnBrk="1" hangingPunct="1"/>
            <a:r>
              <a:rPr lang="en-US" altLang="en-US" smtClean="0"/>
              <a:t>Example: a list of five elements (Figure 16-1)</a:t>
            </a:r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9979AF5-4C74-4D0E-A71D-B08E94A2D69B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3352800"/>
            <a:ext cx="2000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(2 of 7)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Series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 - 1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iterations</a:t>
            </a:r>
          </a:p>
          <a:p>
            <a:pPr lvl="1" eaLnBrk="1" hangingPunct="1"/>
            <a:r>
              <a:rPr lang="en-US" altLang="en-US" smtClean="0"/>
              <a:t>Successive elements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list[index]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list[index + 1]</a:t>
            </a:r>
            <a:r>
              <a:rPr lang="en-US" altLang="en-US" smtClean="0"/>
              <a:t>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/>
              <a:t> are compared</a:t>
            </a:r>
          </a:p>
          <a:p>
            <a:pPr lvl="1" eaLnBrk="1" hangingPunct="1"/>
            <a:r>
              <a:rPr lang="en-US" altLang="en-US" smtClean="0"/>
              <a:t>If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list[index]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list[index + 1]</a:t>
            </a:r>
          </a:p>
          <a:p>
            <a:pPr lvl="2" eaLnBrk="1" hangingPunct="1"/>
            <a:r>
              <a:rPr lang="en-US" altLang="en-US" smtClean="0"/>
              <a:t>Swap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list[index]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list[index + 1]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Smaller elements move toward the top (beginning of the list)</a:t>
            </a:r>
          </a:p>
          <a:p>
            <a:pPr lvl="1" eaLnBrk="1" hangingPunct="1"/>
            <a:r>
              <a:rPr lang="en-US" altLang="en-US" smtClean="0"/>
              <a:t>Larger elements move toward the bottom (end of the list)</a:t>
            </a:r>
          </a:p>
        </p:txBody>
      </p:sp>
      <p:sp>
        <p:nvSpPr>
          <p:cNvPr id="1843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161B132-BBBA-471C-9305-6A60862A1608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(3 of 7)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081CE95-F605-4B62-905D-5AD63A85863A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19461" name="Picture 9" descr="FIGURE 16-2 Elements of list during the first iteration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459038"/>
            <a:ext cx="867410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4535488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16-2 Elements of list during the first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(4 of 7)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5CA539C-01FF-4A66-A1DD-3DF597EE8B04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485" name="Picture 8" descr="FIGURE 16-3 Elements of list during the second iteration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0950"/>
            <a:ext cx="80010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46482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FIGURE 16-3 Elements of list during the second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(5 of 7)</a:t>
            </a: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pitchFamily="34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pitchFamily="34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74C24DE-9D97-4001-93A0-43A5E1FEDF45}" type="slidenum"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1509" name="Picture 8" descr="FIGURE 16-4 Elements of list during the third iteration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89188"/>
            <a:ext cx="8250238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4600" y="45720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FIGURE 16-4 </a:t>
            </a:r>
            <a:r>
              <a:rPr lang="en-US" sz="1400" dirty="0">
                <a:latin typeface="+mn-lt"/>
              </a:rPr>
              <a:t>Elements of </a:t>
            </a:r>
            <a:r>
              <a:rPr lang="en-US" sz="1400" b="1" dirty="0">
                <a:latin typeface="+mn-lt"/>
              </a:rPr>
              <a:t>list </a:t>
            </a:r>
            <a:r>
              <a:rPr lang="en-US" sz="1400" dirty="0">
                <a:latin typeface="+mn-lt"/>
              </a:rPr>
              <a:t>during the third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3539</TotalTime>
  <Words>2510</Words>
  <Application>Microsoft Office PowerPoint</Application>
  <PresentationFormat>On-screen Show (4:3)</PresentationFormat>
  <Paragraphs>229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AdvOT825c8005</vt:lpstr>
      <vt:lpstr>1_Malik_CS1</vt:lpstr>
      <vt:lpstr>Malik_cpp</vt:lpstr>
      <vt:lpstr>Chapter 16 </vt:lpstr>
      <vt:lpstr>Objectives</vt:lpstr>
      <vt:lpstr>List Processing</vt:lpstr>
      <vt:lpstr>Searching</vt:lpstr>
      <vt:lpstr>Bubble Sort (1 of 7)</vt:lpstr>
      <vt:lpstr>Bubble Sort (2 of 7)</vt:lpstr>
      <vt:lpstr>Bubble Sort (3 of 7)</vt:lpstr>
      <vt:lpstr>Bubble Sort (4 of 7)</vt:lpstr>
      <vt:lpstr>Bubble Sort (5 of 7)</vt:lpstr>
      <vt:lpstr>Bubble Sort (6 of 7)</vt:lpstr>
      <vt:lpstr>Bubble Sort (7 of 7)</vt:lpstr>
      <vt:lpstr>Insertion Sort (1 of 8)</vt:lpstr>
      <vt:lpstr>Insertion Sort (2 of 8)</vt:lpstr>
      <vt:lpstr>Insertion Sort (3 of 8)</vt:lpstr>
      <vt:lpstr>Insertion Sort (4 of 8)</vt:lpstr>
      <vt:lpstr>Insertion Sort (5 of 8)</vt:lpstr>
      <vt:lpstr>Insertion Sort (6 of 8)</vt:lpstr>
      <vt:lpstr>Insertion Sort (7 of 8)</vt:lpstr>
      <vt:lpstr>Insertion Sort (8 of 8)</vt:lpstr>
      <vt:lpstr>Binary Search (1 of 2)</vt:lpstr>
      <vt:lpstr>Binary Search (2 of 2)</vt:lpstr>
      <vt:lpstr>Performance of Binary Search</vt:lpstr>
      <vt:lpstr>vector type (class) (1 of 4)</vt:lpstr>
      <vt:lpstr>vector type (class) (2 of 4)</vt:lpstr>
      <vt:lpstr>vector type (class) (3 of 4)</vt:lpstr>
      <vt:lpstr>vector type (class) (4 of 4)</vt:lpstr>
      <vt:lpstr>Vectors and Range-Based for loops</vt:lpstr>
      <vt:lpstr>Summary (1 of 2)</vt:lpstr>
      <vt:lpstr>Summary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PaulRefurb</cp:lastModifiedBy>
  <cp:revision>336</cp:revision>
  <cp:lastPrinted>2009-04-22T19:24:48Z</cp:lastPrinted>
  <dcterms:created xsi:type="dcterms:W3CDTF">2002-08-15T16:41:45Z</dcterms:created>
  <dcterms:modified xsi:type="dcterms:W3CDTF">2016-12-27T21:35:36Z</dcterms:modified>
</cp:coreProperties>
</file>