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73"/>
  </p:notesMasterIdLst>
  <p:sldIdLst>
    <p:sldId id="412" r:id="rId2"/>
    <p:sldId id="261" r:id="rId3"/>
    <p:sldId id="431" r:id="rId4"/>
    <p:sldId id="432" r:id="rId5"/>
    <p:sldId id="262" r:id="rId6"/>
    <p:sldId id="263" r:id="rId7"/>
    <p:sldId id="264" r:id="rId8"/>
    <p:sldId id="265" r:id="rId9"/>
    <p:sldId id="266" r:id="rId10"/>
    <p:sldId id="413" r:id="rId11"/>
    <p:sldId id="269" r:id="rId12"/>
    <p:sldId id="414" r:id="rId13"/>
    <p:sldId id="339" r:id="rId14"/>
    <p:sldId id="415" r:id="rId15"/>
    <p:sldId id="270" r:id="rId16"/>
    <p:sldId id="271" r:id="rId17"/>
    <p:sldId id="272" r:id="rId18"/>
    <p:sldId id="406" r:id="rId19"/>
    <p:sldId id="345" r:id="rId20"/>
    <p:sldId id="274" r:id="rId21"/>
    <p:sldId id="347" r:id="rId22"/>
    <p:sldId id="277" r:id="rId23"/>
    <p:sldId id="278" r:id="rId24"/>
    <p:sldId id="280" r:id="rId25"/>
    <p:sldId id="284" r:id="rId26"/>
    <p:sldId id="285" r:id="rId27"/>
    <p:sldId id="419" r:id="rId28"/>
    <p:sldId id="287" r:id="rId29"/>
    <p:sldId id="289" r:id="rId30"/>
    <p:sldId id="290" r:id="rId31"/>
    <p:sldId id="292" r:id="rId32"/>
    <p:sldId id="293" r:id="rId33"/>
    <p:sldId id="296" r:id="rId34"/>
    <p:sldId id="297" r:id="rId35"/>
    <p:sldId id="386" r:id="rId36"/>
    <p:sldId id="387" r:id="rId37"/>
    <p:sldId id="298" r:id="rId38"/>
    <p:sldId id="295" r:id="rId39"/>
    <p:sldId id="299" r:id="rId40"/>
    <p:sldId id="300" r:id="rId41"/>
    <p:sldId id="301" r:id="rId42"/>
    <p:sldId id="302" r:id="rId43"/>
    <p:sldId id="324" r:id="rId44"/>
    <p:sldId id="433" r:id="rId45"/>
    <p:sldId id="303" r:id="rId46"/>
    <p:sldId id="390" r:id="rId47"/>
    <p:sldId id="325" r:id="rId48"/>
    <p:sldId id="424" r:id="rId49"/>
    <p:sldId id="327" r:id="rId50"/>
    <p:sldId id="328" r:id="rId51"/>
    <p:sldId id="329" r:id="rId52"/>
    <p:sldId id="367" r:id="rId53"/>
    <p:sldId id="372" r:id="rId54"/>
    <p:sldId id="331" r:id="rId55"/>
    <p:sldId id="304" r:id="rId56"/>
    <p:sldId id="391" r:id="rId57"/>
    <p:sldId id="333" r:id="rId58"/>
    <p:sldId id="434" r:id="rId59"/>
    <p:sldId id="393" r:id="rId60"/>
    <p:sldId id="394" r:id="rId61"/>
    <p:sldId id="305" r:id="rId62"/>
    <p:sldId id="395" r:id="rId63"/>
    <p:sldId id="396" r:id="rId64"/>
    <p:sldId id="309" r:id="rId65"/>
    <p:sldId id="310" r:id="rId66"/>
    <p:sldId id="405" r:id="rId67"/>
    <p:sldId id="400" r:id="rId68"/>
    <p:sldId id="428" r:id="rId69"/>
    <p:sldId id="430" r:id="rId70"/>
    <p:sldId id="315" r:id="rId71"/>
    <p:sldId id="317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3399"/>
    <a:srgbClr val="B2B2B2"/>
    <a:srgbClr val="800000"/>
    <a:srgbClr val="996600"/>
    <a:srgbClr val="FF9999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2" autoAdjust="0"/>
    <p:restoredTop sz="94692" autoAdjust="0"/>
  </p:normalViewPr>
  <p:slideViewPr>
    <p:cSldViewPr>
      <p:cViewPr>
        <p:scale>
          <a:sx n="60" d="100"/>
          <a:sy n="60" d="100"/>
        </p:scale>
        <p:origin x="-1387" y="-173"/>
      </p:cViewPr>
      <p:guideLst>
        <p:guide orient="horz" pos="2160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2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2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2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42882A-98FA-48B1-B39C-8FACF24E11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2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C85388-82AA-45E5-AA1F-CD9F67B7E519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F94C21-498D-4B86-A6F7-7CECB486356B}" type="slidenum">
              <a:rPr lang="en-US" altLang="en-US" smtClean="0"/>
              <a:pPr eaLnBrk="1" hangingPunct="1"/>
              <a:t>10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42FD15-9FFA-4207-BA84-002F40A29093}" type="slidenum">
              <a:rPr lang="en-US" altLang="en-US" smtClean="0"/>
              <a:pPr eaLnBrk="1" hangingPunct="1"/>
              <a:t>11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CABD0D-4BD4-4C05-8DA6-4C2E20852816}" type="slidenum">
              <a:rPr lang="en-US" altLang="en-US" smtClean="0"/>
              <a:pPr eaLnBrk="1" hangingPunct="1"/>
              <a:t>12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023DE2-6813-4448-8218-C440F3156262}" type="slidenum">
              <a:rPr lang="en-US" altLang="en-US" smtClean="0"/>
              <a:pPr eaLnBrk="1" hangingPunct="1"/>
              <a:t>13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A703E7-EC89-41B2-93BD-6263106D05D9}" type="slidenum">
              <a:rPr lang="en-US" altLang="en-US" smtClean="0"/>
              <a:pPr eaLnBrk="1" hangingPunct="1"/>
              <a:t>14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503057-CF5E-4501-9DF6-893F986F96EA}" type="slidenum">
              <a:rPr lang="en-US" altLang="en-US" smtClean="0"/>
              <a:pPr eaLnBrk="1" hangingPunct="1"/>
              <a:t>15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FC168E-F187-4335-B924-10AAB75CC796}" type="slidenum">
              <a:rPr lang="en-US" altLang="en-US" smtClean="0"/>
              <a:pPr eaLnBrk="1" hangingPunct="1"/>
              <a:t>16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C194BC-A954-4913-B8C4-0B44A506A672}" type="slidenum">
              <a:rPr lang="en-US" altLang="en-US" smtClean="0"/>
              <a:pPr eaLnBrk="1" hangingPunct="1"/>
              <a:t>17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54DA4A-C47A-4204-B0E1-57C8D122196D}" type="slidenum">
              <a:rPr lang="en-US" altLang="en-US" smtClean="0"/>
              <a:pPr eaLnBrk="1" hangingPunct="1"/>
              <a:t>18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951FE7-C39F-4D8E-A207-4BC893B22921}" type="slidenum">
              <a:rPr lang="en-US" altLang="en-US" smtClean="0"/>
              <a:pPr eaLnBrk="1" hangingPunct="1"/>
              <a:t>19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F22A18-5E1F-4CF3-A115-CB71C1D13CC0}" type="slidenum">
              <a:rPr lang="en-US" altLang="en-US" smtClean="0"/>
              <a:pPr eaLnBrk="1" hangingPunct="1"/>
              <a:t>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FF209A-59C5-443E-BDA1-A49670B67A2E}" type="slidenum">
              <a:rPr lang="en-US" altLang="en-US" smtClean="0"/>
              <a:pPr eaLnBrk="1" hangingPunct="1"/>
              <a:t>20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EFDF72-EE7B-43E8-835D-E96F70236311}" type="slidenum">
              <a:rPr lang="en-US" altLang="en-US" smtClean="0"/>
              <a:pPr eaLnBrk="1" hangingPunct="1"/>
              <a:t>21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C9D7A3-6F2D-4A04-8A20-98C8E94B2B45}" type="slidenum">
              <a:rPr lang="en-US" altLang="en-US" smtClean="0"/>
              <a:pPr eaLnBrk="1" hangingPunct="1"/>
              <a:t>22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410F5F-21BA-42F2-8F60-50B95F672690}" type="slidenum">
              <a:rPr lang="en-US" altLang="en-US" smtClean="0"/>
              <a:pPr eaLnBrk="1" hangingPunct="1"/>
              <a:t>23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DF3880-6B51-415F-8205-F5D3ED17F440}" type="slidenum">
              <a:rPr lang="en-US" altLang="en-US" smtClean="0"/>
              <a:pPr eaLnBrk="1" hangingPunct="1"/>
              <a:t>24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DE3CC1-EAFF-4421-B78A-BD01DC51EF69}" type="slidenum">
              <a:rPr lang="en-US" altLang="en-US" smtClean="0"/>
              <a:pPr eaLnBrk="1" hangingPunct="1"/>
              <a:t>25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9BA095-4919-4C92-B6B9-55D81711923A}" type="slidenum">
              <a:rPr lang="en-US" altLang="en-US" smtClean="0"/>
              <a:pPr eaLnBrk="1" hangingPunct="1"/>
              <a:t>26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9A2B21-8417-4EF6-AF35-D430332FFE92}" type="slidenum">
              <a:rPr lang="en-US" altLang="en-US" smtClean="0"/>
              <a:pPr eaLnBrk="1" hangingPunct="1"/>
              <a:t>27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2616BA-DBF2-48B2-9CAB-06B1FC72718B}" type="slidenum">
              <a:rPr lang="en-US" altLang="en-US" smtClean="0"/>
              <a:pPr eaLnBrk="1" hangingPunct="1"/>
              <a:t>28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2A212A-0C64-4B16-821B-49970E8B1168}" type="slidenum">
              <a:rPr lang="en-US" altLang="en-US" smtClean="0"/>
              <a:pPr eaLnBrk="1" hangingPunct="1"/>
              <a:t>29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996FA1-7F17-446E-B604-CB3CD7738DC8}" type="slidenum">
              <a:rPr lang="en-US" altLang="en-US" smtClean="0"/>
              <a:pPr eaLnBrk="1" hangingPunct="1"/>
              <a:t>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F5FE91-8991-40DC-8BF8-5E4F5A1C6661}" type="slidenum">
              <a:rPr lang="en-US" altLang="en-US" smtClean="0"/>
              <a:pPr eaLnBrk="1" hangingPunct="1"/>
              <a:t>30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E21C02-7CC9-4AD8-A811-931375B25BC9}" type="slidenum">
              <a:rPr lang="en-US" altLang="en-US" smtClean="0"/>
              <a:pPr eaLnBrk="1" hangingPunct="1"/>
              <a:t>31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2DFF15-567F-4AC4-B8F1-64D33C2D181D}" type="slidenum">
              <a:rPr lang="en-US" altLang="en-US" smtClean="0"/>
              <a:pPr eaLnBrk="1" hangingPunct="1"/>
              <a:t>32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DBA692-861B-4315-A76F-38319712CA5D}" type="slidenum">
              <a:rPr lang="en-US" altLang="en-US" smtClean="0"/>
              <a:pPr eaLnBrk="1" hangingPunct="1"/>
              <a:t>33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DD8186-2F37-4489-9667-96A93D642490}" type="slidenum">
              <a:rPr lang="en-US" altLang="en-US" smtClean="0"/>
              <a:pPr eaLnBrk="1" hangingPunct="1"/>
              <a:t>34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FAC082-8604-4E1D-94C7-4D96FCC122CF}" type="slidenum">
              <a:rPr lang="en-US" altLang="en-US" smtClean="0"/>
              <a:pPr eaLnBrk="1" hangingPunct="1"/>
              <a:t>35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A57DE7-C172-4595-B261-47D83E322E0D}" type="slidenum">
              <a:rPr lang="en-US" altLang="en-US" smtClean="0"/>
              <a:pPr eaLnBrk="1" hangingPunct="1"/>
              <a:t>36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E70ACA-8AA2-47E2-9B60-8C96F856B12D}" type="slidenum">
              <a:rPr lang="en-US" altLang="en-US" smtClean="0"/>
              <a:pPr eaLnBrk="1" hangingPunct="1"/>
              <a:t>37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B59046-80DD-41A6-88FB-3E8D8771DF4A}" type="slidenum">
              <a:rPr lang="en-US" altLang="en-US" smtClean="0"/>
              <a:pPr eaLnBrk="1" hangingPunct="1"/>
              <a:t>38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4D04F5-5D3B-40A1-A6A2-46D56FDDF254}" type="slidenum">
              <a:rPr lang="en-US" altLang="en-US" smtClean="0"/>
              <a:pPr eaLnBrk="1" hangingPunct="1"/>
              <a:t>39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27F0EA-91BD-4497-B146-AE2E3C8BA8CF}" type="slidenum">
              <a:rPr lang="en-US" altLang="en-US" smtClean="0"/>
              <a:pPr eaLnBrk="1" hangingPunct="1"/>
              <a:t>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9EF5B5-7314-4FDC-9661-BB600E97BFED}" type="slidenum">
              <a:rPr lang="en-US" altLang="en-US" smtClean="0"/>
              <a:pPr eaLnBrk="1" hangingPunct="1"/>
              <a:t>40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92E146-7473-435F-8472-D1FBBAADAB0C}" type="slidenum">
              <a:rPr lang="en-US" altLang="en-US" smtClean="0"/>
              <a:pPr eaLnBrk="1" hangingPunct="1"/>
              <a:t>41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7EB45D-27F4-4E84-B3A5-AB54419575C8}" type="slidenum">
              <a:rPr lang="en-US" altLang="en-US" smtClean="0"/>
              <a:pPr eaLnBrk="1" hangingPunct="1"/>
              <a:t>42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C82884-4163-434B-88CE-E87158625595}" type="slidenum">
              <a:rPr lang="en-US" altLang="en-US" smtClean="0"/>
              <a:pPr eaLnBrk="1" hangingPunct="1"/>
              <a:t>43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5153A3-B48C-4C22-875B-01C91DF7CC21}" type="slidenum">
              <a:rPr lang="en-US" altLang="en-US" smtClean="0"/>
              <a:pPr eaLnBrk="1" hangingPunct="1"/>
              <a:t>44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C671B5-3689-4434-9C3C-7312D8432439}" type="slidenum">
              <a:rPr lang="en-US" altLang="en-US" smtClean="0"/>
              <a:pPr eaLnBrk="1" hangingPunct="1"/>
              <a:t>45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7E53CC-EBDD-4718-8D4E-A2EC73FCEA2D}" type="slidenum">
              <a:rPr lang="en-US" altLang="en-US" smtClean="0"/>
              <a:pPr eaLnBrk="1" hangingPunct="1"/>
              <a:t>46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DCD78D-1D74-486F-BD68-C742BE633E11}" type="slidenum">
              <a:rPr lang="en-US" altLang="en-US" smtClean="0"/>
              <a:pPr eaLnBrk="1" hangingPunct="1"/>
              <a:t>47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7418C6-535A-41DE-9F76-2F478D8B48BE}" type="slidenum">
              <a:rPr lang="en-US" altLang="en-US" smtClean="0"/>
              <a:pPr eaLnBrk="1" hangingPunct="1"/>
              <a:t>48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936C9C-2169-4762-8E1B-E1340900D192}" type="slidenum">
              <a:rPr lang="en-US" altLang="en-US" smtClean="0"/>
              <a:pPr eaLnBrk="1" hangingPunct="1"/>
              <a:t>49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F5C0A9-30A2-4634-B308-6CD1044C5D4F}" type="slidenum">
              <a:rPr lang="en-US" altLang="en-US" smtClean="0"/>
              <a:pPr eaLnBrk="1" hangingPunct="1"/>
              <a:t>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A4BB94-EDE8-4030-8BD5-9423A0FE5368}" type="slidenum">
              <a:rPr lang="en-US" altLang="en-US" smtClean="0"/>
              <a:pPr eaLnBrk="1" hangingPunct="1"/>
              <a:t>50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5414CB-BCA2-4906-B66A-59B873E45DD0}" type="slidenum">
              <a:rPr lang="en-US" altLang="en-US" smtClean="0"/>
              <a:pPr eaLnBrk="1" hangingPunct="1"/>
              <a:t>51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05350A-42D1-43E4-AB72-8C0690E1DE7B}" type="slidenum">
              <a:rPr lang="en-US" altLang="en-US" smtClean="0"/>
              <a:pPr eaLnBrk="1" hangingPunct="1"/>
              <a:t>52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B5CF62-95AE-40CE-8F60-AC9DFAE68612}" type="slidenum">
              <a:rPr lang="en-US" altLang="en-US" smtClean="0"/>
              <a:pPr eaLnBrk="1" hangingPunct="1"/>
              <a:t>53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D6EA47-1A53-499C-93D6-1A26D6555193}" type="slidenum">
              <a:rPr lang="en-US" altLang="en-US" smtClean="0"/>
              <a:pPr eaLnBrk="1" hangingPunct="1"/>
              <a:t>54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76846B-832C-4F8E-8762-F0A30439916D}" type="slidenum">
              <a:rPr lang="en-US" altLang="en-US" smtClean="0"/>
              <a:pPr eaLnBrk="1" hangingPunct="1"/>
              <a:t>55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A68A30-2D1F-4E02-AABD-2AF04191F66A}" type="slidenum">
              <a:rPr lang="en-US" altLang="en-US" smtClean="0"/>
              <a:pPr eaLnBrk="1" hangingPunct="1"/>
              <a:t>56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11141B-9AC8-4D58-A998-70FDB4ADC6A1}" type="slidenum">
              <a:rPr lang="en-US" altLang="en-US" smtClean="0"/>
              <a:pPr eaLnBrk="1" hangingPunct="1"/>
              <a:t>57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27EE0A-E583-4123-A0EF-A21F4559DD06}" type="slidenum">
              <a:rPr lang="en-US" altLang="en-US" smtClean="0"/>
              <a:pPr eaLnBrk="1" hangingPunct="1"/>
              <a:t>58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27EE0A-E583-4123-A0EF-A21F4559DD06}" type="slidenum">
              <a:rPr lang="en-US" altLang="en-US" smtClean="0"/>
              <a:pPr eaLnBrk="1" hangingPunct="1"/>
              <a:t>59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B29FB9-322A-4B69-A01A-4C065C891C96}" type="slidenum">
              <a:rPr lang="en-US" altLang="en-US" smtClean="0"/>
              <a:pPr eaLnBrk="1" hangingPunct="1"/>
              <a:t>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DE8F69-F738-4A9C-80F8-A9E5832A77FF}" type="slidenum">
              <a:rPr lang="en-US" altLang="en-US" smtClean="0"/>
              <a:pPr eaLnBrk="1" hangingPunct="1"/>
              <a:t>60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6762AE-E00F-4D2F-A772-0F8B82CE0987}" type="slidenum">
              <a:rPr lang="en-US" altLang="en-US" smtClean="0"/>
              <a:pPr eaLnBrk="1" hangingPunct="1"/>
              <a:t>61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473CA2-6990-4473-9DD1-855F5BC7A5FB}" type="slidenum">
              <a:rPr lang="en-US" altLang="en-US" smtClean="0"/>
              <a:pPr eaLnBrk="1" hangingPunct="1"/>
              <a:t>62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6FCE7D-B210-4C66-A8FB-B90826017585}" type="slidenum">
              <a:rPr lang="en-US" altLang="en-US" smtClean="0"/>
              <a:pPr eaLnBrk="1" hangingPunct="1"/>
              <a:t>63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FE9716-E4AF-4A72-A49A-E870E72D38C7}" type="slidenum">
              <a:rPr lang="en-US" altLang="en-US" smtClean="0"/>
              <a:pPr eaLnBrk="1" hangingPunct="1"/>
              <a:t>64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0C51EF-C790-4E40-BA7C-AA31715552D1}" type="slidenum">
              <a:rPr lang="en-US" altLang="en-US" smtClean="0"/>
              <a:pPr eaLnBrk="1" hangingPunct="1"/>
              <a:t>65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AC75BE-AD86-4AAF-97C2-7914EBB5EC6F}" type="slidenum">
              <a:rPr lang="en-US" altLang="en-US" smtClean="0"/>
              <a:pPr eaLnBrk="1" hangingPunct="1"/>
              <a:t>66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34B711-732B-41BE-9E71-B04583F48493}" type="slidenum">
              <a:rPr lang="en-US" altLang="en-US" smtClean="0"/>
              <a:pPr eaLnBrk="1" hangingPunct="1"/>
              <a:t>67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06FB3E-491A-4092-81ED-8D1C41046CD6}" type="slidenum">
              <a:rPr lang="en-US" altLang="en-US" smtClean="0"/>
              <a:pPr eaLnBrk="1" hangingPunct="1"/>
              <a:t>68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B91243-FB07-4652-AF71-E8813C541CCB}" type="slidenum">
              <a:rPr lang="en-US" altLang="en-US" smtClean="0"/>
              <a:pPr eaLnBrk="1" hangingPunct="1"/>
              <a:t>69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532892-7794-4CF3-A5A2-BB843E6A38B8}" type="slidenum">
              <a:rPr lang="en-US" altLang="en-US" smtClean="0"/>
              <a:pPr eaLnBrk="1" hangingPunct="1"/>
              <a:t>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C79AA4-965E-4364-AA66-A85A60CE28E7}" type="slidenum">
              <a:rPr lang="en-US" altLang="en-US" smtClean="0"/>
              <a:pPr eaLnBrk="1" hangingPunct="1"/>
              <a:t>70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8E91E5-820A-49EE-AB94-59ADD3E21750}" type="slidenum">
              <a:rPr lang="en-US" altLang="en-US" smtClean="0"/>
              <a:pPr eaLnBrk="1" hangingPunct="1"/>
              <a:t>71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4AD122-3667-43BC-B437-AF73AA57D529}" type="slidenum">
              <a:rPr lang="en-US" altLang="en-US" smtClean="0"/>
              <a:pPr eaLnBrk="1" hangingPunct="1"/>
              <a:t>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E94057-ADA5-4F74-B3F3-4EAE8D789BAA}" type="slidenum">
              <a:rPr lang="en-US" altLang="en-US" smtClean="0"/>
              <a:pPr eaLnBrk="1" hangingPunct="1"/>
              <a:t>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Program Design Including Data Structures,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7964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16604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7442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0565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01778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2627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410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16886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07985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77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0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 21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Standard Template Library (STL)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400" b="1" dirty="0">
                <a:solidFill>
                  <a:schemeClr val="bg1"/>
                </a:solidFill>
                <a:latin typeface="Calibri" pitchFamily="34" charset="0"/>
              </a:rPr>
              <a:t>Sequence Container: </a:t>
            </a:r>
            <a:r>
              <a:rPr lang="en-US" altLang="en-US" sz="4400" b="1" dirty="0">
                <a:solidFill>
                  <a:schemeClr val="bg1"/>
                </a:solidFill>
                <a:latin typeface="Courier New" pitchFamily="49" charset="0"/>
              </a:rPr>
              <a:t>vector</a:t>
            </a:r>
            <a:r>
              <a:rPr lang="en-US" altLang="en-US" sz="4400" b="1" dirty="0">
                <a:solidFill>
                  <a:schemeClr val="bg1"/>
                </a:solidFill>
                <a:latin typeface="Calibri" pitchFamily="34" charset="0"/>
              </a:rPr>
              <a:t> (cont’d.)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Sequence Container: </a:t>
            </a:r>
            <a:r>
              <a:rPr lang="en-US" altLang="en-US" dirty="0">
                <a:latin typeface="Courier New" pitchFamily="49" charset="0"/>
              </a:rPr>
              <a:t>vector</a:t>
            </a:r>
            <a:r>
              <a:rPr lang="en-US" altLang="en-US" dirty="0"/>
              <a:t> </a:t>
            </a:r>
            <a:r>
              <a:rPr lang="en-US" altLang="en-US" dirty="0" smtClean="0"/>
              <a:t>(2 </a:t>
            </a:r>
            <a:r>
              <a:rPr lang="en-US" altLang="en-US" dirty="0"/>
              <a:t>of 6)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026" name="Picture 2" descr="TABLE 21-1 Various Ways to Declare and Initialize a Vector Container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43000"/>
            <a:ext cx="488950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0542" y="3237707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21-1 </a:t>
            </a:r>
            <a:r>
              <a:rPr lang="en-US" sz="1400" dirty="0">
                <a:latin typeface="+mn-lt"/>
              </a:rPr>
              <a:t>Various Ways to Declare and Initialize a Vector Container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Sequence Container: </a:t>
            </a:r>
            <a:r>
              <a:rPr lang="en-US" altLang="en-US" dirty="0" smtClean="0">
                <a:latin typeface="Courier New" pitchFamily="49" charset="0"/>
              </a:rPr>
              <a:t>vector</a:t>
            </a:r>
            <a:r>
              <a:rPr lang="en-US" altLang="en-US" dirty="0" smtClean="0"/>
              <a:t> (3 of 6)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58943"/>
          </a:xfrm>
        </p:spPr>
        <p:txBody>
          <a:bodyPr/>
          <a:lstStyle/>
          <a:p>
            <a:r>
              <a:rPr lang="en-US" altLang="en-US" dirty="0" smtClean="0"/>
              <a:t>Basic vector operations</a:t>
            </a:r>
          </a:p>
          <a:p>
            <a:pPr lvl="1"/>
            <a:r>
              <a:rPr lang="en-US" altLang="en-US" dirty="0" smtClean="0"/>
              <a:t>Item insertion </a:t>
            </a:r>
          </a:p>
          <a:p>
            <a:pPr lvl="1"/>
            <a:r>
              <a:rPr lang="en-US" altLang="en-US" dirty="0" smtClean="0"/>
              <a:t>Item deletion</a:t>
            </a:r>
          </a:p>
          <a:p>
            <a:pPr lvl="1"/>
            <a:r>
              <a:rPr lang="en-US" altLang="en-US" dirty="0" smtClean="0"/>
              <a:t>Stepping through the elements</a:t>
            </a:r>
          </a:p>
          <a:p>
            <a:r>
              <a:rPr lang="en-US" altLang="en-US" dirty="0" smtClean="0"/>
              <a:t>Vector elements can be processed just as they can in an array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Sequence Container: </a:t>
            </a:r>
            <a:r>
              <a:rPr lang="en-US" altLang="en-US" dirty="0" smtClean="0">
                <a:latin typeface="Courier New" pitchFamily="49" charset="0"/>
              </a:rPr>
              <a:t>vector</a:t>
            </a:r>
            <a:r>
              <a:rPr lang="en-US" altLang="en-US" dirty="0" smtClean="0"/>
              <a:t> (4 of 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2050" name="Picture 2" descr="TABLE 21-2 Operations to Access the Elements of a Vector Container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40" y="2286000"/>
            <a:ext cx="679012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76939" y="4572000"/>
            <a:ext cx="6790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+mn-lt"/>
              </a:rPr>
              <a:t>TABLE 21-2 </a:t>
            </a:r>
            <a:r>
              <a:rPr lang="en-US" sz="1200" dirty="0">
                <a:latin typeface="+mn-lt"/>
              </a:rPr>
              <a:t>Operations to Access the Elements of a Vector Container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Sequence Container: </a:t>
            </a:r>
            <a:r>
              <a:rPr lang="en-US" altLang="en-US" dirty="0" smtClean="0">
                <a:latin typeface="Courier New" pitchFamily="49" charset="0"/>
              </a:rPr>
              <a:t>vector</a:t>
            </a:r>
            <a:r>
              <a:rPr lang="en-US" altLang="en-US" dirty="0" smtClean="0"/>
              <a:t> (5 of 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3074" name="Picture 2" descr="TABLE 21-3 Operations to Determine the Size of a Vector Container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58" y="2023479"/>
            <a:ext cx="6733885" cy="281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43157" y="4825682"/>
            <a:ext cx="6695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21-3 </a:t>
            </a:r>
            <a:r>
              <a:rPr lang="en-US" sz="1400" dirty="0">
                <a:latin typeface="+mn-lt"/>
              </a:rPr>
              <a:t>Operations to Determine the Size of a Vector Container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400" b="1" dirty="0">
                <a:solidFill>
                  <a:schemeClr val="bg1"/>
                </a:solidFill>
                <a:latin typeface="Calibri" pitchFamily="34" charset="0"/>
              </a:rPr>
              <a:t>Sequence Container: </a:t>
            </a:r>
            <a:r>
              <a:rPr lang="en-US" altLang="en-US" sz="4400" b="1" dirty="0">
                <a:solidFill>
                  <a:schemeClr val="bg1"/>
                </a:solidFill>
                <a:latin typeface="Courier New" pitchFamily="49" charset="0"/>
              </a:rPr>
              <a:t>vector</a:t>
            </a:r>
            <a:r>
              <a:rPr lang="en-US" altLang="en-US" sz="4400" b="1" dirty="0">
                <a:solidFill>
                  <a:schemeClr val="bg1"/>
                </a:solidFill>
                <a:latin typeface="Calibri" pitchFamily="34" charset="0"/>
              </a:rPr>
              <a:t> (cont’d.)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Sequence Container: </a:t>
            </a:r>
            <a:r>
              <a:rPr lang="en-US" altLang="en-US" dirty="0">
                <a:latin typeface="Courier New" pitchFamily="49" charset="0"/>
              </a:rPr>
              <a:t>vector</a:t>
            </a:r>
            <a:r>
              <a:rPr lang="en-US" altLang="en-US" dirty="0"/>
              <a:t> </a:t>
            </a:r>
            <a:r>
              <a:rPr lang="en-US" altLang="en-US" dirty="0" smtClean="0"/>
              <a:t>(6 </a:t>
            </a:r>
            <a:r>
              <a:rPr lang="en-US" altLang="en-US" dirty="0"/>
              <a:t>of 6)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4098" name="Picture 2" descr="TABLE 21-4 Various Operations on a Vector Container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4916488" cy="516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2004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21-4 </a:t>
            </a:r>
            <a:r>
              <a:rPr lang="en-US" sz="1400" dirty="0">
                <a:latin typeface="+mn-lt"/>
              </a:rPr>
              <a:t>Various Operations on a Vector Container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 smtClean="0"/>
              <a:t>Declaring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terator</a:t>
            </a:r>
            <a:r>
              <a:rPr lang="en-US" altLang="en-US" dirty="0" smtClean="0"/>
              <a:t> to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ector</a:t>
            </a:r>
            <a:r>
              <a:rPr lang="en-US" altLang="en-US" dirty="0" smtClean="0"/>
              <a:t> Container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08461"/>
          </a:xfrm>
        </p:spPr>
        <p:txBody>
          <a:bodyPr/>
          <a:lstStyle/>
          <a:p>
            <a:r>
              <a:rPr lang="en-US" altLang="en-US" dirty="0" smtClean="0"/>
              <a:t>A vector contains a </a:t>
            </a:r>
            <a:r>
              <a:rPr lang="en-US" altLang="en-US" dirty="0" smtClean="0">
                <a:latin typeface="Courier New" pitchFamily="49" charset="0"/>
              </a:rPr>
              <a:t>typedef iterator</a:t>
            </a:r>
          </a:p>
          <a:p>
            <a:r>
              <a:rPr lang="en-US" altLang="en-US" dirty="0" smtClean="0"/>
              <a:t>Examples: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Courier New" pitchFamily="49" charset="0"/>
              </a:rPr>
              <a:t>vector&lt;int&gt;::iterator intVecIter;</a:t>
            </a:r>
          </a:p>
          <a:p>
            <a:pPr marL="628650" lvl="1"/>
            <a:r>
              <a:rPr lang="en-US" altLang="en-US" dirty="0" smtClean="0"/>
              <a:t>Declares </a:t>
            </a:r>
            <a:r>
              <a:rPr lang="en-US" altLang="en-US" dirty="0" smtClean="0">
                <a:latin typeface="Courier New" pitchFamily="49" charset="0"/>
              </a:rPr>
              <a:t>intVecIter</a:t>
            </a:r>
            <a:r>
              <a:rPr lang="en-US" altLang="en-US" dirty="0" smtClean="0"/>
              <a:t> to be an iterator into a vector container of type </a:t>
            </a:r>
            <a:r>
              <a:rPr lang="en-US" altLang="en-US" dirty="0" smtClean="0">
                <a:latin typeface="Courier New" pitchFamily="49" charset="0"/>
              </a:rPr>
              <a:t>int</a:t>
            </a:r>
          </a:p>
          <a:p>
            <a:pPr lvl="1">
              <a:buNone/>
            </a:pPr>
            <a:r>
              <a:rPr lang="en-US" altLang="en-US" dirty="0" smtClean="0">
                <a:latin typeface="Courier New" pitchFamily="49" charset="0"/>
              </a:rPr>
              <a:t>++</a:t>
            </a:r>
            <a:r>
              <a:rPr lang="en-US" altLang="en-US" dirty="0">
                <a:latin typeface="Courier New" pitchFamily="49" charset="0"/>
              </a:rPr>
              <a:t>intVecIter </a:t>
            </a:r>
          </a:p>
          <a:p>
            <a:pPr marL="628650" lvl="1"/>
            <a:r>
              <a:rPr lang="en-US" altLang="en-US" dirty="0" smtClean="0"/>
              <a:t>Advances the iterator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Courier New" pitchFamily="49" charset="0"/>
              </a:rPr>
              <a:t>*intVecIter </a:t>
            </a:r>
          </a:p>
          <a:p>
            <a:pPr marL="628650" lvl="1"/>
            <a:r>
              <a:rPr lang="en-US" altLang="en-US" dirty="0" smtClean="0"/>
              <a:t>Returns element at current iterator position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 smtClean="0"/>
              <a:t>Containers and the Functions </a:t>
            </a:r>
            <a:r>
              <a:rPr lang="en-US" altLang="en-US" dirty="0" smtClean="0">
                <a:latin typeface="Courier New" pitchFamily="49" charset="0"/>
              </a:rPr>
              <a:t>begin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</a:rPr>
              <a:t>end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Every container contains member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begin</a:t>
            </a:r>
            <a:r>
              <a:rPr lang="en-US" altLang="en-US" dirty="0" smtClean="0"/>
              <a:t>: returns the position of the first element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end</a:t>
            </a:r>
            <a:r>
              <a:rPr lang="en-US" altLang="en-US" dirty="0" smtClean="0"/>
              <a:t>: returns the position of the last element</a:t>
            </a:r>
          </a:p>
          <a:p>
            <a:r>
              <a:rPr lang="en-US" altLang="en-US" dirty="0" smtClean="0"/>
              <a:t>Both functions have no parameters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Member Functions Common to All Containers (1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5122" name="Picture 2" descr="TABLE 21-5 Operations Common to All Containers (1 of 3)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70" y="1700610"/>
            <a:ext cx="5694061" cy="345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24969" y="5142707"/>
            <a:ext cx="56940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21-5 </a:t>
            </a:r>
            <a:r>
              <a:rPr lang="en-US" sz="1400" dirty="0">
                <a:latin typeface="+mn-lt"/>
              </a:rPr>
              <a:t>Operations Common to All </a:t>
            </a:r>
            <a:r>
              <a:rPr lang="en-US" sz="1400" dirty="0" smtClean="0">
                <a:latin typeface="+mn-lt"/>
              </a:rPr>
              <a:t>Containers (1 of 3)</a:t>
            </a:r>
            <a:endParaRPr lang="en-US" sz="14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Member Functions Common to All Containers </a:t>
            </a:r>
            <a:r>
              <a:rPr lang="en-US" altLang="en-US" dirty="0" smtClean="0"/>
              <a:t>(2 </a:t>
            </a:r>
            <a:r>
              <a:rPr lang="en-US" altLang="en-US" dirty="0"/>
              <a:t>of 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6147" name="Picture 3" descr="TABLE 21-5 Operations Common to All Containers (2 of 3)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1078706"/>
            <a:ext cx="4929188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07406" y="578643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latin typeface="+mn-lt"/>
              </a:rPr>
              <a:t>TABLE 21-5 </a:t>
            </a:r>
            <a:r>
              <a:rPr lang="en-US" sz="1400" dirty="0">
                <a:latin typeface="+mn-lt"/>
              </a:rPr>
              <a:t>Operations Common to All Containers </a:t>
            </a:r>
            <a:r>
              <a:rPr lang="en-US" sz="1400" dirty="0" smtClean="0">
                <a:latin typeface="+mn-lt"/>
              </a:rPr>
              <a:t>(2 </a:t>
            </a:r>
            <a:r>
              <a:rPr lang="en-US" sz="1400" dirty="0">
                <a:latin typeface="+mn-lt"/>
              </a:rPr>
              <a:t>of 3)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Member Functions Common to All Containers (3 of 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7170" name="Picture 2" descr="TABLE 21-5 Operations Common to All Containers (3 of 3)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01" y="2563813"/>
            <a:ext cx="5743974" cy="217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TABLE 21-5 Operations Common to All Containers (3 of 3)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51" y="2209800"/>
            <a:ext cx="5743974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25201" y="4738246"/>
            <a:ext cx="574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21-5 </a:t>
            </a:r>
            <a:r>
              <a:rPr lang="en-US" sz="1400" dirty="0">
                <a:latin typeface="+mn-lt"/>
              </a:rPr>
              <a:t>Operations Common to All Containers </a:t>
            </a:r>
            <a:r>
              <a:rPr lang="en-US" sz="1400" dirty="0" smtClean="0">
                <a:latin typeface="+mn-lt"/>
              </a:rPr>
              <a:t>(3 </a:t>
            </a:r>
            <a:r>
              <a:rPr lang="en-US" sz="1400" dirty="0">
                <a:latin typeface="+mn-lt"/>
              </a:rPr>
              <a:t>of 3)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 (1 of 3)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this chapter, you will:</a:t>
            </a:r>
          </a:p>
          <a:p>
            <a:pPr lvl="1"/>
            <a:r>
              <a:rPr lang="en-US" altLang="en-US" dirty="0" smtClean="0"/>
              <a:t>Learn about the Standard Template Library (STL)</a:t>
            </a:r>
          </a:p>
          <a:p>
            <a:pPr lvl="1"/>
            <a:r>
              <a:rPr lang="en-US" altLang="en-US" dirty="0" smtClean="0"/>
              <a:t>Become familiar with the three basic components of the STL: containers, iterators, and algorithms</a:t>
            </a:r>
          </a:p>
          <a:p>
            <a:pPr lvl="1"/>
            <a:r>
              <a:rPr lang="en-US" altLang="en-US" dirty="0" smtClean="0"/>
              <a:t>Become familiar with basic operations on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en-US" dirty="0" smtClean="0"/>
              <a:t> objects</a:t>
            </a:r>
          </a:p>
          <a:p>
            <a:pPr lvl="1"/>
            <a:r>
              <a:rPr lang="en-US" altLang="en-US" dirty="0" smtClean="0"/>
              <a:t>Learn about the member functions common to all containers</a:t>
            </a:r>
          </a:p>
          <a:p>
            <a:pPr lvl="1"/>
            <a:r>
              <a:rPr lang="en-US" altLang="en-US" dirty="0" smtClean="0"/>
              <a:t>Learn about the member functions common to all sequence containers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Member Functions Common to Sequence Containers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8194" name="Picture 2" descr="TABLE 21-6 Member Functions Common to All Sequence Containers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66800"/>
            <a:ext cx="4462463" cy="532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8175" y="3358530"/>
            <a:ext cx="24098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21-6 </a:t>
            </a:r>
            <a:r>
              <a:rPr lang="en-US" sz="1400" dirty="0">
                <a:latin typeface="+mn-lt"/>
              </a:rPr>
              <a:t>Member Functions Common to All Sequence Containers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49" charset="0"/>
              </a:rPr>
              <a:t>copy</a:t>
            </a:r>
            <a:r>
              <a:rPr lang="en-US" altLang="en-US" dirty="0" smtClean="0"/>
              <a:t> Algorithm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258584"/>
          </a:xfrm>
        </p:spPr>
        <p:txBody>
          <a:bodyPr/>
          <a:lstStyle/>
          <a:p>
            <a:r>
              <a:rPr lang="en-US" altLang="en-US" u="sng" dirty="0" smtClean="0"/>
              <a:t>Function </a:t>
            </a:r>
            <a:r>
              <a:rPr lang="en-US" altLang="en-US" u="sng" dirty="0" smtClean="0">
                <a:latin typeface="Courier New" pitchFamily="49" charset="0"/>
              </a:rPr>
              <a:t>copy</a:t>
            </a:r>
            <a:r>
              <a:rPr lang="en-US" altLang="en-US" dirty="0" smtClean="0"/>
              <a:t>: convenient way to output the elements of a container</a:t>
            </a:r>
          </a:p>
          <a:p>
            <a:r>
              <a:rPr lang="en-US" altLang="en-US" dirty="0" smtClean="0"/>
              <a:t>Copies elements from one place to another</a:t>
            </a:r>
          </a:p>
          <a:p>
            <a:pPr lvl="1"/>
            <a:r>
              <a:rPr lang="en-US" altLang="en-US" dirty="0" smtClean="0"/>
              <a:t>Can output the elements of a vector</a:t>
            </a:r>
          </a:p>
          <a:p>
            <a:r>
              <a:rPr lang="en-US" altLang="en-US" dirty="0" smtClean="0"/>
              <a:t>Prototype:</a:t>
            </a:r>
          </a:p>
          <a:p>
            <a:pPr lvl="1">
              <a:lnSpc>
                <a:spcPct val="190000"/>
              </a:lnSpc>
              <a:buFont typeface="Arial" charset="0"/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Copies elements within range </a:t>
            </a:r>
            <a:r>
              <a:rPr lang="en-US" altLang="en-US" dirty="0" smtClean="0">
                <a:latin typeface="Courier New" pitchFamily="49" charset="0"/>
              </a:rPr>
              <a:t>first1...last-1</a:t>
            </a:r>
            <a:endParaRPr lang="en-US" altLang="en-US" dirty="0" smtClean="0"/>
          </a:p>
          <a:p>
            <a:r>
              <a:rPr lang="en-US" altLang="en-US" dirty="0" smtClean="0"/>
              <a:t>Must use: </a:t>
            </a:r>
            <a:r>
              <a:rPr lang="en-US" altLang="en-US" dirty="0" smtClean="0">
                <a:latin typeface="Courier New" pitchFamily="49" charset="0"/>
              </a:rPr>
              <a:t>#include &lt;algorithm&gt;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" y="3152775"/>
            <a:ext cx="7070598" cy="7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ostream</a:t>
            </a:r>
            <a:r>
              <a:rPr lang="en-US" dirty="0" smtClean="0"/>
              <a:t> Iterator and the Function </a:t>
            </a:r>
            <a:r>
              <a:rPr lang="en-US" dirty="0" smtClean="0">
                <a:latin typeface="Courier New" pitchFamily="49" charset="0"/>
              </a:rPr>
              <a:t>copy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</a:rPr>
              <a:t>copy</a:t>
            </a:r>
            <a:r>
              <a:rPr lang="en-US" altLang="en-US" dirty="0" smtClean="0"/>
              <a:t> can output a container using an iterator</a:t>
            </a:r>
          </a:p>
          <a:p>
            <a:pPr lvl="1"/>
            <a:r>
              <a:rPr lang="en-US" altLang="en-US" dirty="0" smtClean="0"/>
              <a:t>Iterator of type </a:t>
            </a:r>
            <a:r>
              <a:rPr lang="en-US" altLang="en-US" dirty="0" smtClean="0">
                <a:latin typeface="Courier New" pitchFamily="49" charset="0"/>
              </a:rPr>
              <a:t>ostream</a:t>
            </a:r>
            <a:r>
              <a:rPr lang="en-US" altLang="en-US" dirty="0" smtClean="0"/>
              <a:t> specifies destination</a:t>
            </a:r>
          </a:p>
          <a:p>
            <a:r>
              <a:rPr lang="en-US" altLang="en-US" dirty="0" smtClean="0"/>
              <a:t>When creating an iterator of type </a:t>
            </a:r>
            <a:r>
              <a:rPr lang="en-US" altLang="en-US" dirty="0" smtClean="0">
                <a:latin typeface="Courier New" pitchFamily="49" charset="0"/>
              </a:rPr>
              <a:t>ostream</a:t>
            </a:r>
            <a:r>
              <a:rPr lang="en-US" altLang="en-US" dirty="0" smtClean="0"/>
              <a:t>: </a:t>
            </a:r>
          </a:p>
          <a:p>
            <a:pPr lvl="1"/>
            <a:r>
              <a:rPr lang="en-US" altLang="en-US" dirty="0" smtClean="0"/>
              <a:t>Specify the type of element that the iterator will output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Sequence Container: </a:t>
            </a:r>
            <a:r>
              <a:rPr lang="en-US" altLang="en-US" dirty="0" smtClean="0">
                <a:latin typeface="Courier New" pitchFamily="49" charset="0"/>
              </a:rPr>
              <a:t>deque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</a:rPr>
              <a:t>deque</a:t>
            </a:r>
            <a:r>
              <a:rPr lang="en-US" altLang="en-US" dirty="0" smtClean="0"/>
              <a:t>: double-ended queue</a:t>
            </a:r>
          </a:p>
          <a:p>
            <a:pPr lvl="1"/>
            <a:r>
              <a:rPr lang="en-US" altLang="en-US" dirty="0" smtClean="0"/>
              <a:t>Implemented as dynamic arrays</a:t>
            </a:r>
          </a:p>
          <a:p>
            <a:r>
              <a:rPr lang="en-US" altLang="en-US" dirty="0" smtClean="0"/>
              <a:t>A </a:t>
            </a:r>
            <a:r>
              <a:rPr lang="en-US" altLang="en-US" dirty="0" smtClean="0">
                <a:latin typeface="Courier New" pitchFamily="49" charset="0"/>
              </a:rPr>
              <a:t>deque</a:t>
            </a:r>
            <a:r>
              <a:rPr lang="en-US" altLang="en-US" dirty="0" smtClean="0"/>
              <a:t> can expand in either direction</a:t>
            </a:r>
          </a:p>
          <a:p>
            <a:pPr lvl="1"/>
            <a:r>
              <a:rPr lang="en-US" altLang="en-US" dirty="0" smtClean="0"/>
              <a:t>Elements can be inserted at both ends and in the middle</a:t>
            </a:r>
          </a:p>
          <a:p>
            <a:r>
              <a:rPr lang="en-US" altLang="en-US" dirty="0" smtClean="0"/>
              <a:t>Must use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#include &lt;deque&gt;</a:t>
            </a:r>
          </a:p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class deque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has several constructors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Sequence Container: </a:t>
            </a:r>
            <a:r>
              <a:rPr lang="en-US" altLang="en-US" dirty="0" smtClean="0">
                <a:latin typeface="Courier New" pitchFamily="49" charset="0"/>
              </a:rPr>
              <a:t>list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List containers are implemented as doubly linked lists</a:t>
            </a:r>
          </a:p>
          <a:p>
            <a:pPr lvl="1"/>
            <a:r>
              <a:rPr lang="en-US" altLang="en-US" dirty="0" smtClean="0"/>
              <a:t>Every element in a list points to immediate predecessor </a:t>
            </a:r>
            <a:r>
              <a:rPr lang="en-US" altLang="en-US" i="1" dirty="0" smtClean="0"/>
              <a:t>and</a:t>
            </a:r>
            <a:r>
              <a:rPr lang="en-US" altLang="en-US" dirty="0" smtClean="0"/>
              <a:t> immediate successor </a:t>
            </a:r>
          </a:p>
          <a:p>
            <a:pPr lvl="1"/>
            <a:r>
              <a:rPr lang="en-US" altLang="en-US" dirty="0" smtClean="0"/>
              <a:t>Except the first and last element</a:t>
            </a:r>
          </a:p>
          <a:p>
            <a:r>
              <a:rPr lang="en-US" altLang="en-US" dirty="0" smtClean="0"/>
              <a:t>Linked list is not a random access data structure</a:t>
            </a:r>
          </a:p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class list</a:t>
            </a:r>
            <a:r>
              <a:rPr lang="en-US" altLang="en-US" dirty="0" smtClean="0"/>
              <a:t> has several constructors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Iterators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58943"/>
          </a:xfrm>
        </p:spPr>
        <p:txBody>
          <a:bodyPr/>
          <a:lstStyle/>
          <a:p>
            <a:r>
              <a:rPr lang="en-US" altLang="en-US" dirty="0" smtClean="0"/>
              <a:t>Iterator: points to the elements of a container (sequence or associative)</a:t>
            </a:r>
          </a:p>
          <a:p>
            <a:pPr lvl="1"/>
            <a:r>
              <a:rPr lang="en-US" altLang="en-US" dirty="0" smtClean="0"/>
              <a:t>Provides access to each element</a:t>
            </a:r>
          </a:p>
          <a:p>
            <a:r>
              <a:rPr lang="en-US" altLang="en-US" dirty="0" smtClean="0"/>
              <a:t>Most common operations on iterators </a:t>
            </a:r>
          </a:p>
          <a:p>
            <a:pPr lvl="1"/>
            <a:r>
              <a:rPr lang="en-US" altLang="en-US" dirty="0" smtClean="0"/>
              <a:t>++ (increment) </a:t>
            </a:r>
          </a:p>
          <a:p>
            <a:pPr lvl="1"/>
            <a:r>
              <a:rPr lang="en-US" altLang="en-US" dirty="0" smtClean="0"/>
              <a:t>* (dereference)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Iterators (1 of 2)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Input iterators: </a:t>
            </a:r>
          </a:p>
          <a:p>
            <a:pPr lvl="1"/>
            <a:r>
              <a:rPr lang="en-US" altLang="en-US" dirty="0" smtClean="0"/>
              <a:t>Have read access; step forward element-by-element</a:t>
            </a:r>
          </a:p>
          <a:p>
            <a:r>
              <a:rPr lang="en-US" altLang="en-US" dirty="0" smtClean="0"/>
              <a:t>Output iterators: </a:t>
            </a:r>
          </a:p>
          <a:p>
            <a:pPr lvl="1"/>
            <a:r>
              <a:rPr lang="en-US" altLang="en-US" dirty="0" smtClean="0"/>
              <a:t>Have write access; step forward element-by-element</a:t>
            </a:r>
          </a:p>
          <a:p>
            <a:r>
              <a:rPr lang="en-US" altLang="en-US" dirty="0" smtClean="0"/>
              <a:t>Forward iterators: </a:t>
            </a:r>
          </a:p>
          <a:p>
            <a:pPr lvl="1"/>
            <a:r>
              <a:rPr lang="en-US" altLang="en-US" dirty="0" smtClean="0"/>
              <a:t>Have all functionality of input and almost all of output iterators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Iterators (2 of 2)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Bidirectional iterators: </a:t>
            </a:r>
          </a:p>
          <a:p>
            <a:pPr lvl="1"/>
            <a:r>
              <a:rPr lang="en-US" altLang="en-US" dirty="0" smtClean="0"/>
              <a:t>Can go backward </a:t>
            </a:r>
          </a:p>
          <a:p>
            <a:r>
              <a:rPr lang="en-US" altLang="en-US" dirty="0" smtClean="0"/>
              <a:t>Random access iterators: </a:t>
            </a:r>
          </a:p>
          <a:p>
            <a:pPr lvl="1"/>
            <a:r>
              <a:rPr lang="en-US" altLang="en-US" dirty="0" smtClean="0"/>
              <a:t>Bidirectional iterators that can randomly process the elements of a container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Input Iterators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9218" name="Picture 2" descr="TABLE 21-11 Operations on an Input Iterator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10338"/>
            <a:ext cx="6248400" cy="343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47800" y="5147663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21-11 </a:t>
            </a:r>
            <a:r>
              <a:rPr lang="en-US" sz="1400" dirty="0">
                <a:latin typeface="+mn-lt"/>
              </a:rPr>
              <a:t>Operations on an Input Iterator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Output Iterators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Output iterators cannot be used to iterate over a range twice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0242" name="Picture 2" descr="TABLE 21-12 Operations on an Output Iterator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44" y="2133600"/>
            <a:ext cx="745111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6444" y="4420285"/>
            <a:ext cx="73831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21-12 </a:t>
            </a:r>
            <a:r>
              <a:rPr lang="en-US" sz="1400" dirty="0">
                <a:latin typeface="+mn-lt"/>
              </a:rPr>
              <a:t>Operations on an Output Iterator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Learn how to use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altLang="en-US" dirty="0" smtClean="0"/>
              <a:t> algorithm</a:t>
            </a:r>
          </a:p>
          <a:p>
            <a:pPr lvl="1"/>
            <a:r>
              <a:rPr lang="en-US" altLang="en-US" dirty="0" smtClean="0"/>
              <a:t>Explore how to use range-based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/>
              <a:t> loops</a:t>
            </a:r>
          </a:p>
          <a:p>
            <a:pPr lvl="1"/>
            <a:r>
              <a:rPr lang="en-US" altLang="en-US" dirty="0" smtClean="0"/>
              <a:t>Explore how various containers, such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 smtClean="0"/>
              <a:t>, are used to manipulate data in a program</a:t>
            </a:r>
          </a:p>
          <a:p>
            <a:pPr lvl="1"/>
            <a:r>
              <a:rPr lang="en-US" altLang="en-US" dirty="0" smtClean="0"/>
              <a:t>Learn about various types of iterators and how they are used</a:t>
            </a:r>
          </a:p>
          <a:p>
            <a:pPr lvl="1"/>
            <a:r>
              <a:rPr lang="en-US" altLang="en-US" dirty="0" smtClean="0"/>
              <a:t>Explore how to use the associative containers sets, multisets, maps and multimaps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Forward Iterators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1266" name="Picture 2" descr="TABLE 21-13 Operations on a Forward Iterator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95" y="1550170"/>
            <a:ext cx="5978010" cy="375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82995" y="5307831"/>
            <a:ext cx="5978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TABLE 21-13 </a:t>
            </a: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Operations on a Forward Iterator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Bidirectional Iterators</a:t>
            </a:r>
          </a:p>
        </p:txBody>
      </p:sp>
      <p:sp>
        <p:nvSpPr>
          <p:cNvPr id="34819" name="Rectangle 8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264962"/>
          </a:xfrm>
        </p:spPr>
        <p:txBody>
          <a:bodyPr/>
          <a:lstStyle/>
          <a:p>
            <a:r>
              <a:rPr lang="en-US" altLang="en-US" dirty="0" smtClean="0"/>
              <a:t>Bidirectional iterator: a forward iterator that can also iterate backward over the elements</a:t>
            </a:r>
          </a:p>
          <a:p>
            <a:pPr lvl="1"/>
            <a:r>
              <a:rPr lang="en-US" altLang="en-US" dirty="0" smtClean="0"/>
              <a:t>The operations defined for forward iterators apply to bidirectional iterators</a:t>
            </a:r>
          </a:p>
          <a:p>
            <a:pPr lvl="1"/>
            <a:r>
              <a:rPr lang="en-US" altLang="en-US" dirty="0" smtClean="0"/>
              <a:t>Use the decrement operator to step backward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2290" name="Picture 2" descr="TABLE 21-14 Additional Operations on a Bidirectional Iterator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89" y="3200400"/>
            <a:ext cx="636802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87988" y="4495800"/>
            <a:ext cx="6368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TABLE 21-14 </a:t>
            </a: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Additional Operations on a Bidirectional Iterator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Random Access Iterators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Random access iterator: a bidirectional iterator that can randomly process elements of the container</a:t>
            </a:r>
          </a:p>
          <a:p>
            <a:pPr lvl="1"/>
            <a:r>
              <a:rPr lang="en-US" altLang="en-US" dirty="0" smtClean="0"/>
              <a:t>Can be used with containers of the types </a:t>
            </a:r>
            <a:r>
              <a:rPr lang="en-US" altLang="en-US" dirty="0" smtClean="0">
                <a:latin typeface="Courier New" pitchFamily="49" charset="0"/>
              </a:rPr>
              <a:t>vector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deque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string</a:t>
            </a:r>
            <a:r>
              <a:rPr lang="en-US" altLang="en-US" dirty="0" smtClean="0"/>
              <a:t>, as well as arrays</a:t>
            </a:r>
          </a:p>
          <a:p>
            <a:pPr lvl="1"/>
            <a:r>
              <a:rPr lang="en-US" altLang="en-US" dirty="0" smtClean="0"/>
              <a:t>Operations defined for bidirectional iterators apply to random access iterators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5" name="Picture 2" descr="FIGURE 21-1 Iterator hierarchy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44" y="3048000"/>
            <a:ext cx="708971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27144" y="5486400"/>
            <a:ext cx="708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FIGURE 21-1 </a:t>
            </a:r>
            <a:r>
              <a:rPr lang="en-US" sz="1400" dirty="0">
                <a:latin typeface="+mn-lt"/>
              </a:rPr>
              <a:t>Iterator hierarchy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</a:rPr>
              <a:t>typedef iterator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35887"/>
          </a:xfrm>
        </p:spPr>
        <p:txBody>
          <a:bodyPr/>
          <a:lstStyle/>
          <a:p>
            <a:r>
              <a:rPr lang="en-US" altLang="en-US" dirty="0" smtClean="0"/>
              <a:t>Every container contains a </a:t>
            </a:r>
            <a:r>
              <a:rPr lang="en-US" altLang="en-US" dirty="0" smtClean="0">
                <a:latin typeface="Courier New" pitchFamily="49" charset="0"/>
              </a:rPr>
              <a:t>typedef iterator</a:t>
            </a:r>
          </a:p>
          <a:p>
            <a:pPr lvl="1"/>
            <a:r>
              <a:rPr lang="en-US" altLang="en-US" dirty="0" smtClean="0"/>
              <a:t>Used to declare the iterator</a:t>
            </a:r>
          </a:p>
          <a:p>
            <a:r>
              <a:rPr lang="en-US" altLang="en-US" dirty="0" smtClean="0"/>
              <a:t>Example: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Courier New" pitchFamily="49" charset="0"/>
              </a:rPr>
              <a:t> vector&lt;int&gt;::iterator intVecIter; </a:t>
            </a:r>
          </a:p>
          <a:p>
            <a:pPr marL="457200" indent="0">
              <a:buFontTx/>
              <a:buNone/>
            </a:pPr>
            <a:r>
              <a:rPr lang="en-US" altLang="en-US" sz="1800" dirty="0" smtClean="0"/>
              <a:t>declares </a:t>
            </a:r>
            <a:r>
              <a:rPr lang="en-US" altLang="en-US" sz="1800" dirty="0" smtClean="0">
                <a:latin typeface="Courier New" pitchFamily="49" charset="0"/>
              </a:rPr>
              <a:t>intVecIter</a:t>
            </a:r>
            <a:r>
              <a:rPr lang="en-US" altLang="en-US" sz="1800" dirty="0" smtClean="0"/>
              <a:t> to be an iterator into a vector container of the type </a:t>
            </a:r>
            <a:r>
              <a:rPr lang="en-US" altLang="en-US" sz="1800" dirty="0" smtClean="0">
                <a:latin typeface="Courier New" pitchFamily="49" charset="0"/>
              </a:rPr>
              <a:t>int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</a:rPr>
              <a:t>typedef const_iterator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 an iterator and the dereference operator, *, to modify the elements of the container</a:t>
            </a:r>
          </a:p>
          <a:p>
            <a:r>
              <a:rPr lang="en-US" altLang="en-US" dirty="0" smtClean="0"/>
              <a:t>Every container also contains </a:t>
            </a:r>
            <a:r>
              <a:rPr lang="en-US" altLang="en-US" dirty="0" smtClean="0">
                <a:latin typeface="Courier New" pitchFamily="49" charset="0"/>
              </a:rPr>
              <a:t>typedef const_iterator</a:t>
            </a:r>
            <a:r>
              <a:rPr lang="en-US" altLang="en-US" dirty="0" smtClean="0"/>
              <a:t> to prevent the iterator from modifying the elements of a </a:t>
            </a:r>
            <a:r>
              <a:rPr lang="en-US" altLang="en-US" dirty="0" smtClean="0">
                <a:latin typeface="Courier New" pitchFamily="49" charset="0"/>
              </a:rPr>
              <a:t>const</a:t>
            </a:r>
            <a:r>
              <a:rPr lang="en-US" altLang="en-US" dirty="0" smtClean="0"/>
              <a:t> container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</a:rPr>
              <a:t>typedef reverse_iterator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078757"/>
          </a:xfrm>
        </p:spPr>
        <p:txBody>
          <a:bodyPr/>
          <a:lstStyle/>
          <a:p>
            <a:r>
              <a:rPr lang="en-US" altLang="en-US" dirty="0" smtClean="0"/>
              <a:t>Every container also contains the </a:t>
            </a:r>
            <a:r>
              <a:rPr lang="en-US" altLang="en-US" dirty="0" smtClean="0">
                <a:latin typeface="Courier New" pitchFamily="49" charset="0"/>
              </a:rPr>
              <a:t>typedef reverse_iterator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Used to iterate through the elements of a container in reverse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</a:rPr>
              <a:t>typedef const_reverse_iterator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235723"/>
          </a:xfrm>
        </p:spPr>
        <p:txBody>
          <a:bodyPr/>
          <a:lstStyle/>
          <a:p>
            <a:r>
              <a:rPr lang="en-US" altLang="en-US" dirty="0" smtClean="0"/>
              <a:t>Read-only iterator </a:t>
            </a:r>
          </a:p>
          <a:p>
            <a:pPr lvl="1"/>
            <a:r>
              <a:rPr lang="en-US" altLang="en-US" dirty="0" smtClean="0"/>
              <a:t>Used to iterate through the elements of a container in reverse</a:t>
            </a:r>
          </a:p>
          <a:p>
            <a:pPr lvl="1"/>
            <a:r>
              <a:rPr lang="en-US" altLang="en-US" dirty="0" smtClean="0"/>
              <a:t>Required if the container is declared as </a:t>
            </a:r>
            <a:r>
              <a:rPr lang="en-US" altLang="en-US" dirty="0" smtClean="0">
                <a:latin typeface="Courier New" pitchFamily="49" charset="0"/>
              </a:rPr>
              <a:t>const</a:t>
            </a:r>
            <a:r>
              <a:rPr lang="en-US" altLang="en-US" dirty="0" smtClean="0"/>
              <a:t>, and iteration through the elements of the container in reverse is needed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Stream Iterators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</a:rPr>
              <a:t>istream_iterator</a:t>
            </a:r>
          </a:p>
          <a:p>
            <a:pPr lvl="1"/>
            <a:r>
              <a:rPr lang="en-US" altLang="en-US" dirty="0" smtClean="0"/>
              <a:t>Used to input data into a program from an input stream</a:t>
            </a:r>
          </a:p>
          <a:p>
            <a:pPr lvl="1">
              <a:lnSpc>
                <a:spcPct val="170000"/>
              </a:lnSpc>
            </a:pPr>
            <a:endParaRPr lang="en-US" altLang="en-US" dirty="0" smtClean="0"/>
          </a:p>
          <a:p>
            <a:r>
              <a:rPr lang="en-US" altLang="en-US" dirty="0" smtClean="0">
                <a:latin typeface="Courier New" pitchFamily="49" charset="0"/>
              </a:rPr>
              <a:t>ostream_iterator</a:t>
            </a:r>
          </a:p>
          <a:p>
            <a:pPr lvl="1"/>
            <a:r>
              <a:rPr lang="en-US" altLang="en-US" dirty="0" smtClean="0"/>
              <a:t>Used to output data into an output stream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22098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1" y="3581400"/>
            <a:ext cx="572172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1" y="4572000"/>
            <a:ext cx="758815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9625" y="4130159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Containers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31517"/>
          </a:xfrm>
        </p:spPr>
        <p:txBody>
          <a:bodyPr/>
          <a:lstStyle/>
          <a:p>
            <a:r>
              <a:rPr lang="en-US" altLang="en-US" dirty="0" smtClean="0"/>
              <a:t>Associative container: stores elements automatically sorted according to some ordering criteria</a:t>
            </a:r>
          </a:p>
          <a:p>
            <a:pPr lvl="1"/>
            <a:r>
              <a:rPr lang="en-US" altLang="en-US" dirty="0" smtClean="0"/>
              <a:t>Default criteria: &lt; (less than)</a:t>
            </a:r>
          </a:p>
          <a:p>
            <a:r>
              <a:rPr lang="en-US" altLang="en-US" dirty="0" smtClean="0"/>
              <a:t>Predefined associative containers in the STL</a:t>
            </a:r>
          </a:p>
          <a:p>
            <a:pPr lvl="1"/>
            <a:r>
              <a:rPr lang="en-US" altLang="en-US" dirty="0" smtClean="0"/>
              <a:t>Sets</a:t>
            </a:r>
          </a:p>
          <a:p>
            <a:pPr lvl="1"/>
            <a:r>
              <a:rPr lang="en-US" altLang="en-US" dirty="0" smtClean="0"/>
              <a:t>Multisets</a:t>
            </a:r>
          </a:p>
          <a:p>
            <a:pPr lvl="1"/>
            <a:r>
              <a:rPr lang="en-US" altLang="en-US" dirty="0" smtClean="0"/>
              <a:t>Maps</a:t>
            </a:r>
          </a:p>
          <a:p>
            <a:pPr lvl="1"/>
            <a:r>
              <a:rPr lang="en-US" altLang="en-US" dirty="0" smtClean="0"/>
              <a:t>Multimaps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 smtClean="0"/>
              <a:t>Associative Containers: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multiset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Associative containers </a:t>
            </a:r>
            <a:r>
              <a:rPr lang="en-US" altLang="en-US" dirty="0" smtClean="0">
                <a:latin typeface="Courier New" pitchFamily="49" charset="0"/>
              </a:rPr>
              <a:t>set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</a:rPr>
              <a:t>multiset</a:t>
            </a:r>
            <a:r>
              <a:rPr lang="en-US" altLang="en-US" dirty="0" smtClean="0"/>
              <a:t> automatically sort elements in ascending order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multiset</a:t>
            </a:r>
            <a:r>
              <a:rPr lang="en-US" altLang="en-US" dirty="0" smtClean="0"/>
              <a:t> allows duplicates; </a:t>
            </a:r>
            <a:r>
              <a:rPr lang="en-US" altLang="en-US" dirty="0" smtClean="0">
                <a:latin typeface="Courier New" pitchFamily="49" charset="0"/>
              </a:rPr>
              <a:t>set</a:t>
            </a:r>
            <a:r>
              <a:rPr lang="en-US" altLang="en-US" dirty="0" smtClean="0"/>
              <a:t> does not</a:t>
            </a:r>
          </a:p>
          <a:p>
            <a:r>
              <a:rPr lang="en-US" altLang="en-US" dirty="0" smtClean="0"/>
              <a:t>Default sorting criterion is &lt; (less than)</a:t>
            </a:r>
          </a:p>
          <a:p>
            <a:pPr lvl="1"/>
            <a:r>
              <a:rPr lang="en-US" altLang="en-US" dirty="0" smtClean="0"/>
              <a:t>Ascending order</a:t>
            </a:r>
          </a:p>
          <a:p>
            <a:r>
              <a:rPr lang="en-US" altLang="en-US" dirty="0" smtClean="0"/>
              <a:t>Must use </a:t>
            </a:r>
            <a:r>
              <a:rPr lang="en-US" altLang="en-US" dirty="0" smtClean="0">
                <a:latin typeface="Courier New" pitchFamily="49" charset="0"/>
              </a:rPr>
              <a:t>#include &lt;set&gt;</a:t>
            </a:r>
          </a:p>
          <a:p>
            <a:r>
              <a:rPr lang="en-US" altLang="en-US" dirty="0" smtClean="0">
                <a:cs typeface="Calibri" pitchFamily="34" charset="0"/>
              </a:rPr>
              <a:t>See Tables 21-17 and 21-18 in text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 (3 of 3)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Explore how to use the container adapters stacks and queues</a:t>
            </a:r>
          </a:p>
          <a:p>
            <a:pPr lvl="1"/>
            <a:r>
              <a:rPr lang="en-US" altLang="en-US" dirty="0" smtClean="0"/>
              <a:t>Become familiar with the various types of STL algorithms</a:t>
            </a:r>
          </a:p>
          <a:p>
            <a:pPr lvl="1"/>
            <a:r>
              <a:rPr lang="en-US" altLang="en-US" dirty="0" smtClean="0"/>
              <a:t>Learn about function objects: arithmetic and relational</a:t>
            </a:r>
          </a:p>
          <a:p>
            <a:pPr lvl="1"/>
            <a:r>
              <a:rPr lang="en-US" altLang="en-US" dirty="0" smtClean="0"/>
              <a:t>Become familiar with insert iterators</a:t>
            </a:r>
          </a:p>
          <a:p>
            <a:pPr lvl="1"/>
            <a:r>
              <a:rPr lang="en-US" altLang="en-US" dirty="0" smtClean="0"/>
              <a:t>Explore how to use various generic algorithms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Container Adapters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r>
              <a:rPr lang="en-US" altLang="en-US" dirty="0" smtClean="0"/>
              <a:t>Container adapters: containers to accommodate special situations</a:t>
            </a:r>
          </a:p>
          <a:p>
            <a:r>
              <a:rPr lang="en-US" altLang="en-US" dirty="0" smtClean="0"/>
              <a:t>Three container adapters</a:t>
            </a:r>
          </a:p>
          <a:p>
            <a:pPr lvl="1"/>
            <a:r>
              <a:rPr lang="en-US" altLang="en-US" dirty="0" smtClean="0"/>
              <a:t>Stacks</a:t>
            </a:r>
          </a:p>
          <a:p>
            <a:pPr lvl="1"/>
            <a:r>
              <a:rPr lang="en-US" altLang="en-US" dirty="0" smtClean="0"/>
              <a:t>Queues</a:t>
            </a:r>
          </a:p>
          <a:p>
            <a:pPr lvl="1"/>
            <a:r>
              <a:rPr lang="en-US" altLang="en-US" dirty="0" smtClean="0"/>
              <a:t>Priority Queues</a:t>
            </a:r>
          </a:p>
          <a:p>
            <a:r>
              <a:rPr lang="en-US" altLang="en-US" dirty="0" smtClean="0"/>
              <a:t>Do not support any type of iterator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Stack</a:t>
            </a:r>
          </a:p>
        </p:txBody>
      </p:sp>
      <p:sp>
        <p:nvSpPr>
          <p:cNvPr id="4608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STL provides a </a:t>
            </a:r>
            <a:r>
              <a:rPr lang="en-US" altLang="en-US" dirty="0" smtClean="0">
                <a:latin typeface="Courier New" pitchFamily="49" charset="0"/>
              </a:rPr>
              <a:t>stack</a:t>
            </a:r>
            <a:r>
              <a:rPr lang="en-US" altLang="en-US" dirty="0" smtClean="0"/>
              <a:t> class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4338" name="Picture 2" descr="TABLE 21-19 Various Operations on a stack Object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18" y="2057400"/>
            <a:ext cx="726596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39017" y="5248960"/>
            <a:ext cx="7265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21-19 </a:t>
            </a:r>
            <a:r>
              <a:rPr lang="en-US" sz="1400" dirty="0">
                <a:latin typeface="+mn-lt"/>
              </a:rPr>
              <a:t>Various Operations on a </a:t>
            </a:r>
            <a:r>
              <a:rPr lang="en-US" sz="1400" b="1" dirty="0">
                <a:latin typeface="+mn-lt"/>
              </a:rPr>
              <a:t>stack </a:t>
            </a:r>
            <a:r>
              <a:rPr lang="en-US" sz="1400" dirty="0">
                <a:latin typeface="+mn-lt"/>
              </a:rPr>
              <a:t>Object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5362" name="Picture 2" descr="TABLE 21-20 Various Operations on a queue Object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53" y="1714500"/>
            <a:ext cx="642549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59253" y="5143500"/>
            <a:ext cx="6425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21-20 </a:t>
            </a:r>
            <a:r>
              <a:rPr lang="en-US" sz="1400" dirty="0">
                <a:latin typeface="+mn-lt"/>
              </a:rPr>
              <a:t>Various Operations on a </a:t>
            </a:r>
            <a:r>
              <a:rPr lang="en-US" sz="1400" b="1" dirty="0">
                <a:latin typeface="+mn-lt"/>
              </a:rPr>
              <a:t>queue </a:t>
            </a:r>
            <a:r>
              <a:rPr lang="en-US" sz="1400" dirty="0">
                <a:latin typeface="+mn-lt"/>
              </a:rPr>
              <a:t>Object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Containers, Associated Header Files, and Iterator Support (1 of 2)</a:t>
            </a:r>
          </a:p>
        </p:txBody>
      </p:sp>
      <p:sp>
        <p:nvSpPr>
          <p:cNvPr id="4813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Every container is a class</a:t>
            </a:r>
          </a:p>
          <a:p>
            <a:r>
              <a:rPr lang="en-US" altLang="en-US" dirty="0" smtClean="0"/>
              <a:t>Definition of the class implementing a specific container is contained in the header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Containers, Associated Header Files, and Iterator Support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6386" name="Picture 2" descr="TABLE 21-21 Containers, Their Associated Header Files, and the Type of Iterator Supported by Each Container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1254125"/>
            <a:ext cx="4929188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07406" y="5603875"/>
            <a:ext cx="4929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21-21 </a:t>
            </a:r>
            <a:r>
              <a:rPr lang="en-US" sz="1400" dirty="0">
                <a:latin typeface="+mn-lt"/>
              </a:rPr>
              <a:t>Containers, Their Associated Header Files, and the Type of Iterator </a:t>
            </a:r>
            <a:r>
              <a:rPr lang="en-US" sz="1400" dirty="0" smtClean="0">
                <a:latin typeface="+mn-lt"/>
              </a:rPr>
              <a:t>Supported by </a:t>
            </a:r>
            <a:r>
              <a:rPr lang="en-US" sz="1400" dirty="0">
                <a:latin typeface="+mn-lt"/>
              </a:rPr>
              <a:t>Each Container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Algorithms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Several operations can be defined for a container</a:t>
            </a:r>
          </a:p>
          <a:p>
            <a:pPr lvl="1"/>
            <a:r>
              <a:rPr lang="en-US" altLang="en-US" dirty="0" smtClean="0"/>
              <a:t>Some are very specific to a container </a:t>
            </a:r>
            <a:r>
              <a:rPr lang="en-US" dirty="0"/>
              <a:t>–</a:t>
            </a:r>
            <a:r>
              <a:rPr lang="en-US" altLang="en-US" dirty="0" smtClean="0"/>
              <a:t> provided as part of the container definition </a:t>
            </a:r>
          </a:p>
          <a:p>
            <a:pPr lvl="1"/>
            <a:r>
              <a:rPr lang="en-US" altLang="en-US" dirty="0" smtClean="0"/>
              <a:t>Other operations are common to all containers</a:t>
            </a:r>
          </a:p>
          <a:p>
            <a:r>
              <a:rPr lang="en-US" altLang="en-US" dirty="0" smtClean="0"/>
              <a:t>Generic algorithms contained in the header file </a:t>
            </a:r>
            <a:r>
              <a:rPr lang="en-US" altLang="en-US" dirty="0" smtClean="0">
                <a:latin typeface="Courier New" pitchFamily="49" charset="0"/>
              </a:rPr>
              <a:t>algorithm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STL Algorithm Classification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5405"/>
          </a:xfrm>
        </p:spPr>
        <p:txBody>
          <a:bodyPr/>
          <a:lstStyle/>
          <a:p>
            <a:r>
              <a:rPr lang="en-US" altLang="en-US" dirty="0" smtClean="0"/>
              <a:t>Operations such as </a:t>
            </a:r>
            <a:r>
              <a:rPr lang="en-US" altLang="en-US" dirty="0" smtClean="0">
                <a:latin typeface="Courier New" pitchFamily="49" charset="0"/>
              </a:rPr>
              <a:t>clear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sort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</a:rPr>
              <a:t>merge</a:t>
            </a:r>
            <a:r>
              <a:rPr lang="en-US" altLang="en-US" dirty="0" smtClean="0"/>
              <a:t> are common to all containers </a:t>
            </a:r>
          </a:p>
          <a:p>
            <a:pPr lvl="1"/>
            <a:r>
              <a:rPr lang="en-US" altLang="en-US" dirty="0" smtClean="0"/>
              <a:t>Provided as </a:t>
            </a:r>
            <a:r>
              <a:rPr lang="en-US" altLang="en-US" u="sng" dirty="0" smtClean="0"/>
              <a:t>generic algorithms </a:t>
            </a:r>
          </a:p>
          <a:p>
            <a:r>
              <a:rPr lang="en-US" altLang="en-US" dirty="0" smtClean="0"/>
              <a:t>STL algorithm classifications</a:t>
            </a:r>
          </a:p>
          <a:p>
            <a:pPr lvl="1"/>
            <a:r>
              <a:rPr lang="en-US" altLang="en-US" dirty="0" smtClean="0"/>
              <a:t>Nonmodifying algorithms</a:t>
            </a:r>
          </a:p>
          <a:p>
            <a:pPr lvl="1"/>
            <a:r>
              <a:rPr lang="en-US" altLang="en-US" dirty="0" smtClean="0"/>
              <a:t>Modifying algorithms</a:t>
            </a:r>
          </a:p>
          <a:p>
            <a:pPr lvl="1"/>
            <a:r>
              <a:rPr lang="en-US" altLang="en-US" dirty="0" smtClean="0"/>
              <a:t>Numeric algorithms</a:t>
            </a:r>
          </a:p>
          <a:p>
            <a:pPr lvl="1"/>
            <a:r>
              <a:rPr lang="en-US" altLang="en-US" dirty="0" smtClean="0"/>
              <a:t>Heap algorithms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Nonmodifying Algorithms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9"/>
            <a:ext cx="8415338" cy="518582"/>
          </a:xfrm>
        </p:spPr>
        <p:txBody>
          <a:bodyPr/>
          <a:lstStyle/>
          <a:p>
            <a:r>
              <a:rPr lang="en-US" altLang="en-US" dirty="0" smtClean="0"/>
              <a:t>Nonmodifying algorithms: do not modify the elements of the container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7410" name="Picture 2" descr="TABLE 21-22 Nonmodifying Algorithms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12" y="1981200"/>
            <a:ext cx="6651376" cy="320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46312" y="5181572"/>
            <a:ext cx="6651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21-22 </a:t>
            </a:r>
            <a:r>
              <a:rPr lang="en-US" sz="1400" dirty="0">
                <a:latin typeface="+mn-lt"/>
              </a:rPr>
              <a:t>Nonmodifying Algorithms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Modifying Algorithms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3092450" cy="877163"/>
          </a:xfrm>
        </p:spPr>
        <p:txBody>
          <a:bodyPr/>
          <a:lstStyle/>
          <a:p>
            <a:r>
              <a:rPr lang="en-US" altLang="en-US" dirty="0" smtClean="0"/>
              <a:t>Modifying algorithms:  </a:t>
            </a:r>
            <a:br>
              <a:rPr lang="en-US" altLang="en-US" dirty="0" smtClean="0"/>
            </a:br>
            <a:r>
              <a:rPr lang="en-US" altLang="en-US" dirty="0" smtClean="0"/>
              <a:t>modify the elements </a:t>
            </a:r>
            <a:br>
              <a:rPr lang="en-US" altLang="en-US" dirty="0" smtClean="0"/>
            </a:br>
            <a:r>
              <a:rPr lang="en-US" altLang="en-US" dirty="0" smtClean="0"/>
              <a:t>of the container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8434" name="Picture 2" descr="TABLE 21-23 Modifying Algorithms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143000"/>
            <a:ext cx="492918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7575" y="5812909"/>
            <a:ext cx="4929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21-23 </a:t>
            </a:r>
            <a:r>
              <a:rPr lang="en-US" sz="1400" dirty="0">
                <a:latin typeface="+mn-lt"/>
              </a:rPr>
              <a:t>Modifying Algorithms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Numeric Algorithms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9"/>
            <a:ext cx="8415338" cy="594782"/>
          </a:xfrm>
        </p:spPr>
        <p:txBody>
          <a:bodyPr/>
          <a:lstStyle/>
          <a:p>
            <a:r>
              <a:rPr lang="en-US" altLang="en-US" dirty="0" smtClean="0"/>
              <a:t>Perform numeric calculations on elements of a container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19458" name="Picture 2" descr="TABLE 21-24 Numeric Algorithm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5" y="2847975"/>
            <a:ext cx="811603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3985" y="4010025"/>
            <a:ext cx="8116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TABLE 21-24 </a:t>
            </a: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Numeric Algorithms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ANSI/ISO Standard C++ is equipped with a Standard Template Library (STL)</a:t>
            </a:r>
          </a:p>
          <a:p>
            <a:r>
              <a:rPr lang="en-US" altLang="en-US" dirty="0" smtClean="0"/>
              <a:t>STL includes class templates to process lists, stacks, and queues</a:t>
            </a:r>
          </a:p>
          <a:p>
            <a:r>
              <a:rPr lang="en-US" altLang="en-US" dirty="0" smtClean="0"/>
              <a:t>This chapter:</a:t>
            </a:r>
          </a:p>
          <a:p>
            <a:pPr lvl="1"/>
            <a:r>
              <a:rPr lang="en-US" altLang="en-US" dirty="0" smtClean="0"/>
              <a:t>Discusses many important features of the STL</a:t>
            </a:r>
          </a:p>
          <a:p>
            <a:pPr lvl="1"/>
            <a:r>
              <a:rPr lang="en-US" altLang="en-US" dirty="0" smtClean="0"/>
              <a:t>Shows how to use its tools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Heap Algorithms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Heap sort algorithm sorts array data</a:t>
            </a:r>
          </a:p>
          <a:p>
            <a:pPr lvl="1"/>
            <a:r>
              <a:rPr lang="en-US" altLang="en-US" dirty="0" smtClean="0"/>
              <a:t>Array containing the data is viewed as a binary tree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20482" name="Picture 2" descr="TABLE 21-25 Heap Algorithm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" y="2438400"/>
            <a:ext cx="8119872" cy="112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2064" y="3562730"/>
            <a:ext cx="8119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n-lt"/>
              </a:rPr>
              <a:t>TABLE 21-25 </a:t>
            </a:r>
            <a:r>
              <a:rPr lang="en-US" sz="1400" dirty="0">
                <a:latin typeface="+mn-lt"/>
              </a:rPr>
              <a:t>Heap Algorithms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 Objects (1 of 2)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make a generic algorithm flexible, the STL usually provides two forms</a:t>
            </a:r>
          </a:p>
          <a:p>
            <a:pPr lvl="1"/>
            <a:r>
              <a:rPr lang="en-US" altLang="en-US" dirty="0" smtClean="0"/>
              <a:t>Use the natural operation to accomplish the goal</a:t>
            </a:r>
          </a:p>
          <a:p>
            <a:pPr lvl="1"/>
            <a:r>
              <a:rPr lang="en-US" altLang="en-US" dirty="0" smtClean="0"/>
              <a:t>Specify criteria based on which algorithm processes the elements</a:t>
            </a:r>
          </a:p>
          <a:p>
            <a:r>
              <a:rPr lang="en-US" altLang="en-US" dirty="0" smtClean="0"/>
              <a:t>Criteria are passed as a function object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 Objects (2 of 2)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97607"/>
          </a:xfrm>
        </p:spPr>
        <p:txBody>
          <a:bodyPr/>
          <a:lstStyle/>
          <a:p>
            <a:r>
              <a:rPr lang="en-US" altLang="en-US" u="sng" dirty="0" smtClean="0"/>
              <a:t>Function object</a:t>
            </a:r>
            <a:r>
              <a:rPr lang="en-US" altLang="en-US" dirty="0" smtClean="0"/>
              <a:t>: contains a function that can be treated as such using the </a:t>
            </a:r>
            <a:r>
              <a:rPr lang="en-US" altLang="en-US" dirty="0" smtClean="0">
                <a:latin typeface="Courier New" pitchFamily="49" charset="0"/>
              </a:rPr>
              <a:t>operator()</a:t>
            </a:r>
          </a:p>
          <a:p>
            <a:pPr lvl="1"/>
            <a:r>
              <a:rPr lang="en-US" altLang="en-US" dirty="0" smtClean="0"/>
              <a:t>Class template that overloads the function call operator</a:t>
            </a:r>
          </a:p>
          <a:p>
            <a:r>
              <a:rPr lang="en-US" altLang="en-US" dirty="0" smtClean="0"/>
              <a:t>STL provides arithmetic, relational, and logical function objects</a:t>
            </a:r>
          </a:p>
          <a:p>
            <a:pPr lvl="1"/>
            <a:r>
              <a:rPr lang="en-US" altLang="en-US" dirty="0" smtClean="0"/>
              <a:t>Contained in the header file </a:t>
            </a:r>
            <a:r>
              <a:rPr lang="en-US" altLang="en-US" dirty="0" smtClean="0">
                <a:latin typeface="Courier New" pitchFamily="49" charset="0"/>
              </a:rPr>
              <a:t>functional</a:t>
            </a:r>
          </a:p>
          <a:p>
            <a:pPr lvl="1"/>
            <a:r>
              <a:rPr lang="en-US" altLang="en-US" dirty="0" smtClean="0">
                <a:cs typeface="Calibri" pitchFamily="34" charset="0"/>
              </a:rPr>
              <a:t>See Tables 21-26 through 21-28 in the text</a:t>
            </a:r>
          </a:p>
          <a:p>
            <a:r>
              <a:rPr lang="en-US" altLang="en-US" dirty="0" smtClean="0"/>
              <a:t>Can also create your own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Predicates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r>
              <a:rPr lang="en-US" altLang="en-US" dirty="0" smtClean="0"/>
              <a:t>Predicates: special types of function objects that return Boolean values</a:t>
            </a:r>
          </a:p>
          <a:p>
            <a:r>
              <a:rPr lang="en-US" altLang="en-US" dirty="0" smtClean="0"/>
              <a:t>Two types</a:t>
            </a:r>
          </a:p>
          <a:p>
            <a:pPr lvl="1"/>
            <a:r>
              <a:rPr lang="en-US" altLang="en-US" dirty="0" smtClean="0"/>
              <a:t>Unary: check a property for a single argument</a:t>
            </a:r>
          </a:p>
          <a:p>
            <a:pPr lvl="1"/>
            <a:r>
              <a:rPr lang="en-US" altLang="en-US" dirty="0" smtClean="0"/>
              <a:t>Binary: check a specific property for a pair</a:t>
            </a:r>
          </a:p>
          <a:p>
            <a:r>
              <a:rPr lang="en-US" altLang="en-US" dirty="0" smtClean="0"/>
              <a:t>Predicate must always return the same result for the same value</a:t>
            </a:r>
          </a:p>
          <a:p>
            <a:pPr lvl="1"/>
            <a:r>
              <a:rPr lang="en-US" altLang="en-US" dirty="0" smtClean="0"/>
              <a:t>Functions that modify their internal states cannot be considered predicates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Insert Iterator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STL provides 3 </a:t>
            </a:r>
            <a:r>
              <a:rPr lang="en-US" altLang="en-US" u="sng" dirty="0" smtClean="0"/>
              <a:t>insert iterators</a:t>
            </a:r>
            <a:r>
              <a:rPr lang="en-US" altLang="en-US" dirty="0" smtClean="0"/>
              <a:t> to insert elements at the desired destination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back_inserter</a:t>
            </a:r>
            <a:r>
              <a:rPr lang="en-US" altLang="en-US" dirty="0" smtClean="0"/>
              <a:t>: uses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altLang="en-US" dirty="0" smtClean="0"/>
              <a:t> in place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dirty="0" smtClean="0"/>
              <a:t> operator; the argument is the container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front_inserter</a:t>
            </a:r>
            <a:r>
              <a:rPr lang="en-US" altLang="en-US" dirty="0" smtClean="0"/>
              <a:t>: uses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push_front</a:t>
            </a:r>
            <a:r>
              <a:rPr lang="en-US" altLang="en-US" dirty="0" smtClean="0"/>
              <a:t>; argument is the container itself</a:t>
            </a:r>
          </a:p>
          <a:p>
            <a:pPr lvl="2"/>
            <a:r>
              <a:rPr lang="en-US" altLang="en-US" dirty="0" smtClean="0"/>
              <a:t>Cannot be used for the vector container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inserter</a:t>
            </a:r>
            <a:r>
              <a:rPr lang="en-US" altLang="en-US" dirty="0" smtClean="0"/>
              <a:t>: uses insert operation; must pass container and an iterator specifying the position at which the insertion should begin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STL Algorithms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STL algorithms include documentation with the function prototypes</a:t>
            </a:r>
          </a:p>
          <a:p>
            <a:r>
              <a:rPr lang="en-US" altLang="en-US" dirty="0" smtClean="0"/>
              <a:t>The parameter types indicate for which type of container the algorithm is applicable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Functions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fill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fill_n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48280"/>
          </a:xfrm>
        </p:spPr>
        <p:txBody>
          <a:bodyPr/>
          <a:lstStyle/>
          <a:p>
            <a:r>
              <a:rPr lang="en-US" altLang="en-US" dirty="0" smtClean="0"/>
              <a:t>Fill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fill</a:t>
            </a:r>
            <a:r>
              <a:rPr lang="en-US" altLang="en-US" dirty="0" smtClean="0"/>
              <a:t>: fills a container with elements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fill_n</a:t>
            </a:r>
            <a:r>
              <a:rPr lang="en-US" altLang="en-US" dirty="0" smtClean="0"/>
              <a:t>: fills in the next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elements</a:t>
            </a:r>
          </a:p>
          <a:p>
            <a:pPr lvl="2"/>
            <a:r>
              <a:rPr lang="en-US" altLang="en-US" dirty="0" smtClean="0"/>
              <a:t>filling element is passed as a parameter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/>
              <a:t>Defined in header file </a:t>
            </a:r>
            <a:r>
              <a:rPr lang="en-US" altLang="en-US" dirty="0" smtClean="0">
                <a:latin typeface="Courier New" pitchFamily="49" charset="0"/>
              </a:rPr>
              <a:t>algorithm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The Functions </a:t>
            </a:r>
            <a:r>
              <a:rPr lang="en-US" altLang="en-US" dirty="0" smtClean="0">
                <a:latin typeface="Courier New" pitchFamily="49" charset="0"/>
              </a:rPr>
              <a:t>generate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latin typeface="Courier New" pitchFamily="49" charset="0"/>
              </a:rPr>
              <a:t>generate_n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Generate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generate</a:t>
            </a:r>
            <a:r>
              <a:rPr lang="en-US" altLang="en-US" dirty="0" smtClean="0"/>
              <a:t>: fills a sequence 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generate_n</a:t>
            </a:r>
            <a:r>
              <a:rPr lang="en-US" altLang="en-US" dirty="0" smtClean="0"/>
              <a:t>: fills a sequence in a range</a:t>
            </a:r>
          </a:p>
          <a:p>
            <a:r>
              <a:rPr lang="en-US" altLang="en-US" dirty="0" smtClean="0"/>
              <a:t>Defined in header file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algorithm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dirty="0"/>
              <a:t>The Functions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find_end</a:t>
            </a:r>
            <a:r>
              <a:rPr lang="en-US" dirty="0" smtClean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find_first_of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539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66583"/>
          </a:xfrm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dirty="0">
                <a:latin typeface="Calibri" pitchFamily="34" charset="0"/>
              </a:rPr>
              <a:t>Find </a:t>
            </a:r>
            <a:r>
              <a:rPr lang="en-US" altLang="en-US" dirty="0" smtClean="0">
                <a:latin typeface="Calibri" pitchFamily="34" charset="0"/>
              </a:rPr>
              <a:t>functions</a:t>
            </a:r>
            <a:endParaRPr lang="en-US" altLang="en-US" dirty="0">
              <a:latin typeface="Calibri" pitchFamily="34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altLang="en-US" dirty="0">
                <a:latin typeface="Calibri" pitchFamily="34" charset="0"/>
              </a:rPr>
              <a:t>: searches for searchValue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find_if</a:t>
            </a:r>
            <a:r>
              <a:rPr lang="en-US" altLang="en-US" dirty="0">
                <a:latin typeface="Calibri" pitchFamily="34" charset="0"/>
              </a:rPr>
              <a:t>: searched for element for which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op(rangeElement)</a:t>
            </a:r>
            <a:r>
              <a:rPr lang="en-US" altLang="en-US" dirty="0">
                <a:latin typeface="Calibri" pitchFamily="34" charset="0"/>
              </a:rPr>
              <a:t> is true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find_end</a:t>
            </a:r>
            <a:r>
              <a:rPr lang="en-US" altLang="en-US" dirty="0">
                <a:latin typeface="Calibri" pitchFamily="34" charset="0"/>
              </a:rPr>
              <a:t>: searches for last occurrence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find_first_of</a:t>
            </a:r>
            <a:r>
              <a:rPr lang="en-US" altLang="en-US" dirty="0">
                <a:latin typeface="Calibri" pitchFamily="34" charset="0"/>
              </a:rPr>
              <a:t>: searches for first occurrence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260257"/>
            <a:ext cx="8026400" cy="588238"/>
          </a:xfrm>
        </p:spPr>
        <p:txBody>
          <a:bodyPr/>
          <a:lstStyle/>
          <a:p>
            <a:r>
              <a:rPr lang="en-US" dirty="0"/>
              <a:t>The Functions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remove_copy</a:t>
            </a:r>
            <a:r>
              <a:rPr lang="en-US" dirty="0" smtClean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remove_copy_if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539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66382"/>
          </a:xfrm>
        </p:spPr>
        <p:txBody>
          <a:bodyPr/>
          <a:lstStyle/>
          <a:p>
            <a:r>
              <a:rPr lang="en-US" altLang="en-US" dirty="0" smtClean="0"/>
              <a:t>Remove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 smtClean="0"/>
              <a:t>: removes certain elements from a sequence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remove_if</a:t>
            </a:r>
            <a:r>
              <a:rPr lang="en-US" altLang="en-US" dirty="0" smtClean="0"/>
              <a:t>: removes elements from a sequence by using some criteria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remove_copy</a:t>
            </a:r>
            <a:r>
              <a:rPr lang="en-US" altLang="en-US" dirty="0" smtClean="0"/>
              <a:t>: copies all elements except those specified by value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remove_copy_if</a:t>
            </a:r>
            <a:r>
              <a:rPr lang="en-US" altLang="en-US" dirty="0" smtClean="0"/>
              <a:t>: copies all elements except those for which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op(element)</a:t>
            </a:r>
            <a:r>
              <a:rPr lang="en-US" altLang="en-US" dirty="0" smtClean="0"/>
              <a:t> is </a:t>
            </a:r>
            <a:r>
              <a:rPr lang="en-US" altLang="en-US" dirty="0" smtClean="0">
                <a:latin typeface="Courier New" pitchFamily="49" charset="0"/>
              </a:rPr>
              <a:t>true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Components of the STL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51495"/>
          </a:xfrm>
        </p:spPr>
        <p:txBody>
          <a:bodyPr/>
          <a:lstStyle/>
          <a:p>
            <a:r>
              <a:rPr lang="en-US" altLang="en-US" dirty="0" smtClean="0"/>
              <a:t>Components of the STL</a:t>
            </a:r>
          </a:p>
          <a:p>
            <a:pPr lvl="1"/>
            <a:r>
              <a:rPr lang="en-US" altLang="en-US" dirty="0" smtClean="0"/>
              <a:t>Containers</a:t>
            </a:r>
          </a:p>
          <a:p>
            <a:pPr lvl="1"/>
            <a:r>
              <a:rPr lang="en-US" altLang="en-US" dirty="0" smtClean="0"/>
              <a:t>Iterators</a:t>
            </a:r>
          </a:p>
          <a:p>
            <a:pPr lvl="1"/>
            <a:r>
              <a:rPr lang="en-US" altLang="en-US" dirty="0" smtClean="0"/>
              <a:t>Algorithms</a:t>
            </a:r>
          </a:p>
          <a:p>
            <a:r>
              <a:rPr lang="en-US" altLang="en-US" dirty="0" smtClean="0"/>
              <a:t>Containers and iterators: class templates</a:t>
            </a:r>
          </a:p>
          <a:p>
            <a:r>
              <a:rPr lang="en-US" altLang="en-US" dirty="0" smtClean="0"/>
              <a:t>Iterators: used to step through the elements of a container</a:t>
            </a:r>
          </a:p>
          <a:p>
            <a:r>
              <a:rPr lang="en-US" altLang="en-US" dirty="0" smtClean="0"/>
              <a:t>Algorithms: used to manipulate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6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The Functions replace,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replace_copy</a:t>
            </a:r>
            <a:r>
              <a:rPr lang="en-US" sz="2400" dirty="0" smtClean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replace_copy_if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66563" name="Content Placeholder 1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52760"/>
          </a:xfrm>
        </p:spPr>
        <p:txBody>
          <a:bodyPr/>
          <a:lstStyle/>
          <a:p>
            <a:r>
              <a:rPr lang="en-US" altLang="en-US" dirty="0" smtClean="0"/>
              <a:t>Replace and copy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US" altLang="en-US" dirty="0" smtClean="0"/>
              <a:t>: replaces all occurrences with given range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replace_if</a:t>
            </a:r>
            <a:r>
              <a:rPr lang="en-US" altLang="en-US" dirty="0" smtClean="0"/>
              <a:t>: replaces all occurrences with given range satisfying some criteria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replace_copy</a:t>
            </a:r>
            <a:r>
              <a:rPr lang="en-US" altLang="en-US" dirty="0" smtClean="0"/>
              <a:t>: combination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copy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replace_copy_if:</a:t>
            </a:r>
            <a:r>
              <a:rPr lang="en-US" altLang="en-US" dirty="0" smtClean="0"/>
              <a:t> combination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replace_if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copy_if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58943"/>
          </a:xfrm>
        </p:spPr>
        <p:txBody>
          <a:bodyPr/>
          <a:lstStyle/>
          <a:p>
            <a:r>
              <a:rPr lang="en-US" altLang="en-US" dirty="0" smtClean="0"/>
              <a:t>Swap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altLang="en-US" dirty="0" smtClean="0"/>
              <a:t>: swaps values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object1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object2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iter_swap</a:t>
            </a:r>
            <a:r>
              <a:rPr lang="en-US" altLang="en-US" dirty="0" smtClean="0"/>
              <a:t>: swaps values to which iterators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second</a:t>
            </a:r>
            <a:r>
              <a:rPr lang="en-US" altLang="en-US" dirty="0" smtClean="0"/>
              <a:t> point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swap_ranges</a:t>
            </a:r>
            <a:r>
              <a:rPr lang="en-US" altLang="en-US" dirty="0" smtClean="0"/>
              <a:t>: swaps one range of elements with another range of elements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dirty="0"/>
              <a:t>The Functions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swap_ranges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dirty="0"/>
              <a:t>The Functions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search_n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52760"/>
          </a:xfrm>
        </p:spPr>
        <p:txBody>
          <a:bodyPr/>
          <a:lstStyle/>
          <a:p>
            <a:r>
              <a:rPr lang="en-US" altLang="en-US" dirty="0" smtClean="0"/>
              <a:t>Search and sort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search</a:t>
            </a:r>
            <a:r>
              <a:rPr lang="en-US" altLang="en-US" dirty="0" smtClean="0"/>
              <a:t>: searches for a subrange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search_n</a:t>
            </a:r>
            <a:r>
              <a:rPr lang="en-US" altLang="en-US" dirty="0" smtClean="0"/>
              <a:t>: searches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en-US" dirty="0" smtClean="0"/>
              <a:t> consecutive occurrences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altLang="en-US" dirty="0" smtClean="0"/>
              <a:t>: reorders elements in a range in ascending order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binary_search</a:t>
            </a:r>
            <a:r>
              <a:rPr lang="en-US" altLang="en-US" dirty="0" smtClean="0"/>
              <a:t>: returns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 smtClean="0"/>
              <a:t> if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searchValue</a:t>
            </a:r>
            <a:r>
              <a:rPr lang="en-US" altLang="en-US" dirty="0" smtClean="0"/>
              <a:t> is found in the range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The Functions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adjacent_find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inplace_merge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adjacent_find</a:t>
            </a:r>
            <a:r>
              <a:rPr lang="en-US" altLang="en-US" dirty="0" smtClean="0"/>
              <a:t>: finds the first occurrence of consecutive elements that meet criteria</a:t>
            </a:r>
          </a:p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en-US" altLang="en-US" dirty="0" smtClean="0"/>
              <a:t>: merges sorted lists</a:t>
            </a:r>
          </a:p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inplace_merge</a:t>
            </a:r>
            <a:r>
              <a:rPr lang="en-US" altLang="en-US" dirty="0" smtClean="0"/>
              <a:t>: combines sorted consecutive sequences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257"/>
            <a:ext cx="8026400" cy="588238"/>
          </a:xfrm>
        </p:spPr>
        <p:txBody>
          <a:bodyPr/>
          <a:lstStyle/>
          <a:p>
            <a:r>
              <a:rPr lang="en-US" dirty="0"/>
              <a:t>The Functions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reverse_copy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r>
              <a:rPr lang="en-US" dirty="0" smtClean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rotate_copy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79058"/>
          </a:xfrm>
        </p:spPr>
        <p:txBody>
          <a:bodyPr/>
          <a:lstStyle/>
          <a:p>
            <a:r>
              <a:rPr lang="en-US" altLang="en-US" dirty="0" smtClean="0"/>
              <a:t>Reverse and rotate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altLang="en-US" dirty="0" smtClean="0"/>
              <a:t>: reverses element order in given range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reverse_copy</a:t>
            </a:r>
            <a:r>
              <a:rPr lang="en-US" altLang="en-US" dirty="0" smtClean="0"/>
              <a:t>: reverses elements of a given range while copying into a destination range; the source is not modified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rotate</a:t>
            </a:r>
            <a:r>
              <a:rPr lang="en-US" altLang="en-US" dirty="0" smtClean="0"/>
              <a:t>: rotates elements of a given range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rotate_copy</a:t>
            </a:r>
            <a:r>
              <a:rPr lang="en-US" altLang="en-US" dirty="0" smtClean="0"/>
              <a:t>: combination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rotate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altLang="en-US" dirty="0" smtClean="0"/>
              <a:t>; elements of the source are copied at the destination in a rotated order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257"/>
            <a:ext cx="8026400" cy="588238"/>
          </a:xfrm>
        </p:spPr>
        <p:txBody>
          <a:bodyPr/>
          <a:lstStyle/>
          <a:p>
            <a:r>
              <a:rPr lang="en-US" dirty="0"/>
              <a:t>The Functions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/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random_shuffle </a:t>
            </a:r>
            <a:r>
              <a:rPr lang="en-US" dirty="0" smtClean="0">
                <a:cs typeface="Courier New" panose="02070309020205020404" pitchFamily="49" charset="0"/>
              </a:rPr>
              <a:t>(1 of 2)</a:t>
            </a:r>
            <a:endParaRPr lang="en-US" altLang="en-US" dirty="0" smtClean="0">
              <a:cs typeface="Courier New" panose="02070309020205020404" pitchFamily="49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81999"/>
          </a:xfrm>
        </p:spPr>
        <p:txBody>
          <a:bodyPr/>
          <a:lstStyle/>
          <a:p>
            <a:r>
              <a:rPr lang="en-US" altLang="en-US" dirty="0" smtClean="0"/>
              <a:t>Count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count</a:t>
            </a:r>
            <a:r>
              <a:rPr lang="en-US" altLang="en-US" dirty="0" smtClean="0"/>
              <a:t>: counts occurrence of a given item in a given range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count_if</a:t>
            </a:r>
            <a:r>
              <a:rPr lang="en-US" altLang="en-US" dirty="0" smtClean="0"/>
              <a:t>: counts occurrences of a given value in a given range satisfying a certain criterion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257"/>
            <a:ext cx="8026400" cy="588238"/>
          </a:xfrm>
        </p:spPr>
        <p:txBody>
          <a:bodyPr/>
          <a:lstStyle/>
          <a:p>
            <a:r>
              <a:rPr lang="en-US" dirty="0"/>
              <a:t>The Functions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random_shuffle </a:t>
            </a:r>
            <a:r>
              <a:rPr lang="en-US" dirty="0" smtClean="0">
                <a:cs typeface="Courier New" panose="02070309020205020404" pitchFamily="49" charset="0"/>
              </a:rPr>
              <a:t>(2 </a:t>
            </a:r>
            <a:r>
              <a:rPr lang="en-US" dirty="0">
                <a:cs typeface="Courier New" panose="02070309020205020404" pitchFamily="49" charset="0"/>
              </a:rPr>
              <a:t>of 2)</a:t>
            </a:r>
            <a:endParaRPr lang="en-US" altLang="en-US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294235"/>
          </a:xfrm>
        </p:spPr>
        <p:txBody>
          <a:bodyPr/>
          <a:lstStyle/>
          <a:p>
            <a:r>
              <a:rPr lang="en-US" altLang="en-US" dirty="0" smtClean="0"/>
              <a:t>Min/Max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min</a:t>
            </a:r>
            <a:r>
              <a:rPr lang="en-US" altLang="en-US" dirty="0" smtClean="0"/>
              <a:t>: determines the minimum of two values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max</a:t>
            </a:r>
            <a:r>
              <a:rPr lang="en-US" altLang="en-US" dirty="0" smtClean="0"/>
              <a:t>: determines the maximum of two values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>
                <a:latin typeface="Courier New" pitchFamily="49" charset="0"/>
              </a:rPr>
              <a:t>max_element</a:t>
            </a:r>
            <a:r>
              <a:rPr lang="en-US" altLang="en-US" dirty="0" smtClean="0"/>
              <a:t>: determines the largest element in a given range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>
                <a:latin typeface="Courier New" pitchFamily="49" charset="0"/>
              </a:rPr>
              <a:t>min_element</a:t>
            </a:r>
            <a:r>
              <a:rPr lang="en-US" altLang="en-US" dirty="0" smtClean="0"/>
              <a:t>: determines the smallest element in a given range</a:t>
            </a:r>
          </a:p>
          <a:p>
            <a:r>
              <a:rPr lang="en-US" altLang="en-US" dirty="0" smtClean="0"/>
              <a:t>Shuffle function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random_shuffle</a:t>
            </a:r>
            <a:r>
              <a:rPr lang="en-US" altLang="en-US" dirty="0" smtClean="0"/>
              <a:t>: randomly orders elements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Functions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transform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>
                <a:latin typeface="Courier New" pitchFamily="49" charset="0"/>
              </a:rPr>
              <a:t>for_each</a:t>
            </a:r>
            <a:r>
              <a:rPr lang="en-US" altLang="en-US" dirty="0" smtClean="0"/>
              <a:t>: accesses and processes each element in a given range by applying a function</a:t>
            </a:r>
          </a:p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>
                <a:latin typeface="Courier New" pitchFamily="49" charset="0"/>
              </a:rPr>
              <a:t>transform</a:t>
            </a:r>
            <a:r>
              <a:rPr lang="en-US" altLang="en-US" dirty="0" smtClean="0"/>
              <a:t>: creates a sequence of elements at the destination by applying the unary operation to each element in the range</a:t>
            </a:r>
          </a:p>
          <a:p>
            <a:pPr>
              <a:lnSpc>
                <a:spcPct val="98000"/>
              </a:lnSpc>
              <a:spcBef>
                <a:spcPct val="18000"/>
              </a:spcBef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762000" y="260257"/>
            <a:ext cx="8026400" cy="588238"/>
          </a:xfrm>
        </p:spPr>
        <p:txBody>
          <a:bodyPr/>
          <a:lstStyle/>
          <a:p>
            <a:r>
              <a:rPr lang="en-US" dirty="0"/>
              <a:t>The Functions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set_intersection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set_union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set_difference</a:t>
            </a:r>
            <a:r>
              <a:rPr lang="en-US" dirty="0" smtClean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set_symmetric_difference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596095"/>
          </a:xfrm>
        </p:spPr>
        <p:txBody>
          <a:bodyPr/>
          <a:lstStyle/>
          <a:p>
            <a:r>
              <a:rPr lang="en-US" altLang="en-US" dirty="0" smtClean="0"/>
              <a:t>Set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includes</a:t>
            </a:r>
            <a:r>
              <a:rPr lang="en-US" altLang="en-US" dirty="0" smtClean="0"/>
              <a:t>: determines if elements in one range appear in another range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set_intersection</a:t>
            </a:r>
            <a:r>
              <a:rPr lang="en-US" altLang="en-US" dirty="0" smtClean="0"/>
              <a:t>: finds elements that are common to two ranges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set_union</a:t>
            </a:r>
            <a:r>
              <a:rPr lang="en-US" altLang="en-US" dirty="0" smtClean="0"/>
              <a:t>: finds elements that are contained in two ranges of elements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set_difference</a:t>
            </a:r>
            <a:r>
              <a:rPr lang="en-US" altLang="en-US" dirty="0" smtClean="0"/>
              <a:t>: finds elements in one range that are not in the other range</a:t>
            </a:r>
            <a:endParaRPr lang="en-US" altLang="en-US" dirty="0"/>
          </a:p>
          <a:p>
            <a:pPr lvl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set_symmetric_difference</a:t>
            </a:r>
            <a:r>
              <a:rPr lang="en-US" altLang="en-US" dirty="0"/>
              <a:t>: creates a sequence of sorted elements that are in one range but not the other, in both directions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762000" y="260257"/>
            <a:ext cx="8026400" cy="588238"/>
          </a:xfrm>
        </p:spPr>
        <p:txBody>
          <a:bodyPr/>
          <a:lstStyle/>
          <a:p>
            <a:r>
              <a:rPr lang="en-US" dirty="0"/>
              <a:t>The Functions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adjacent_difference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365124" y="1538818"/>
            <a:ext cx="8778875" cy="2519151"/>
          </a:xfrm>
        </p:spPr>
        <p:txBody>
          <a:bodyPr/>
          <a:lstStyle/>
          <a:p>
            <a:r>
              <a:rPr lang="en-US" altLang="en-US" dirty="0" smtClean="0"/>
              <a:t>Numerical functions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en-US" altLang="en-US" dirty="0" smtClean="0"/>
              <a:t>: finds the sum of all elements in a given range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adjacent_difference</a:t>
            </a:r>
            <a:r>
              <a:rPr lang="en-US" altLang="en-US" dirty="0" smtClean="0"/>
              <a:t>: creates a sequence in which the first element is the same, and all other elements are the differences of the current and previous elements</a:t>
            </a:r>
          </a:p>
          <a:p>
            <a:pPr lvl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inner_product</a:t>
            </a:r>
            <a:r>
              <a:rPr lang="en-US" altLang="en-US" dirty="0" smtClean="0"/>
              <a:t>: multiplies corresponding elements of two ranges</a:t>
            </a:r>
          </a:p>
          <a:p>
            <a:pPr lvl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altLang="en-US" dirty="0">
                <a:latin typeface="Calibri" pitchFamily="34" charset="0"/>
              </a:rPr>
              <a:t>: creates a sequence in which each element is the sum of all previous elements in the range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Container Types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58943"/>
          </a:xfrm>
        </p:spPr>
        <p:txBody>
          <a:bodyPr/>
          <a:lstStyle/>
          <a:p>
            <a:r>
              <a:rPr lang="en-US" altLang="en-US" dirty="0" smtClean="0"/>
              <a:t>Manage objects of a given type</a:t>
            </a:r>
          </a:p>
          <a:p>
            <a:r>
              <a:rPr lang="en-US" altLang="en-US" dirty="0" smtClean="0"/>
              <a:t>Three categories</a:t>
            </a:r>
          </a:p>
          <a:p>
            <a:pPr lvl="1"/>
            <a:r>
              <a:rPr lang="en-US" altLang="en-US" dirty="0" smtClean="0"/>
              <a:t>Sequence (sequential) containers</a:t>
            </a:r>
          </a:p>
          <a:p>
            <a:pPr lvl="1"/>
            <a:r>
              <a:rPr lang="en-US" altLang="en-US" dirty="0" smtClean="0"/>
              <a:t>Associative containers</a:t>
            </a:r>
          </a:p>
          <a:p>
            <a:pPr lvl="1"/>
            <a:r>
              <a:rPr lang="en-US" altLang="en-US" dirty="0" smtClean="0"/>
              <a:t>Container adapters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(1 of 2)</a:t>
            </a:r>
          </a:p>
        </p:txBody>
      </p:sp>
      <p:sp>
        <p:nvSpPr>
          <p:cNvPr id="7885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79222"/>
          </a:xfrm>
        </p:spPr>
        <p:txBody>
          <a:bodyPr/>
          <a:lstStyle/>
          <a:p>
            <a:r>
              <a:rPr lang="en-US" altLang="en-US" dirty="0" smtClean="0"/>
              <a:t>STL consists of</a:t>
            </a:r>
          </a:p>
          <a:p>
            <a:pPr lvl="1"/>
            <a:r>
              <a:rPr lang="en-US" altLang="en-US" dirty="0" smtClean="0"/>
              <a:t>Containers: class templates</a:t>
            </a:r>
          </a:p>
          <a:p>
            <a:pPr lvl="1"/>
            <a:r>
              <a:rPr lang="en-US" altLang="en-US" dirty="0" smtClean="0"/>
              <a:t>Iterators: step through the elements of a container</a:t>
            </a:r>
          </a:p>
          <a:p>
            <a:pPr lvl="1"/>
            <a:r>
              <a:rPr lang="en-US" altLang="en-US" dirty="0" smtClean="0"/>
              <a:t>Algorithms: manipulate the elements in a container</a:t>
            </a:r>
          </a:p>
          <a:p>
            <a:r>
              <a:rPr lang="en-US" altLang="en-US" dirty="0" smtClean="0"/>
              <a:t>Containers</a:t>
            </a:r>
          </a:p>
          <a:p>
            <a:pPr lvl="1"/>
            <a:r>
              <a:rPr lang="en-US" altLang="en-US" dirty="0" smtClean="0"/>
              <a:t>Sequence: </a:t>
            </a:r>
            <a:r>
              <a:rPr lang="en-US" altLang="en-US" dirty="0" smtClean="0">
                <a:latin typeface="Courier New" pitchFamily="49" charset="0"/>
              </a:rPr>
              <a:t>vector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deque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</a:rPr>
              <a:t>list</a:t>
            </a:r>
          </a:p>
          <a:p>
            <a:pPr lvl="1"/>
            <a:r>
              <a:rPr lang="en-US" altLang="en-US" dirty="0" smtClean="0"/>
              <a:t>Associative: sets, multisets, maps, and multimaps</a:t>
            </a:r>
          </a:p>
          <a:p>
            <a:pPr lvl="1"/>
            <a:r>
              <a:rPr lang="en-US" altLang="en-US" dirty="0" smtClean="0"/>
              <a:t>Container adapters: stacks, queues, and priority queues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(2 of 2)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Iterators: input, output, forward, bidirectional, and random access iterator</a:t>
            </a:r>
          </a:p>
          <a:p>
            <a:r>
              <a:rPr lang="en-US" altLang="en-US" dirty="0" smtClean="0"/>
              <a:t>Predicates: Boolean function objects</a:t>
            </a:r>
          </a:p>
          <a:p>
            <a:r>
              <a:rPr lang="en-US" altLang="en-US" dirty="0" smtClean="0"/>
              <a:t>Algorithms: nonmodifying, modifying, numerical, and heap</a:t>
            </a:r>
          </a:p>
          <a:p>
            <a:pPr lvl="1"/>
            <a:r>
              <a:rPr lang="en-US" altLang="en-US" dirty="0" smtClean="0"/>
              <a:t>Algorithms are overloaded for flexibility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Sequence Containers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62406"/>
          </a:xfrm>
        </p:spPr>
        <p:txBody>
          <a:bodyPr/>
          <a:lstStyle/>
          <a:p>
            <a:r>
              <a:rPr lang="en-US" altLang="en-US" dirty="0" smtClean="0"/>
              <a:t>Sequence container: every object in the container has a specific position</a:t>
            </a:r>
          </a:p>
          <a:p>
            <a:r>
              <a:rPr lang="en-US" altLang="en-US" dirty="0" smtClean="0"/>
              <a:t>Three predefined sequence containers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vector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deque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list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Sequence Container: </a:t>
            </a:r>
            <a:r>
              <a:rPr lang="en-US" altLang="en-US" dirty="0" smtClean="0">
                <a:latin typeface="Courier New" pitchFamily="49" charset="0"/>
              </a:rPr>
              <a:t>vector</a:t>
            </a:r>
            <a:r>
              <a:rPr lang="en-US" altLang="en-US" dirty="0" smtClean="0"/>
              <a:t> (1 of 6)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Stores and manages its objects in a dynamic array</a:t>
            </a:r>
          </a:p>
          <a:p>
            <a:r>
              <a:rPr lang="en-US" altLang="en-US" dirty="0" smtClean="0"/>
              <a:t>Must use: </a:t>
            </a:r>
            <a:r>
              <a:rPr lang="en-US" altLang="en-US" dirty="0" smtClean="0">
                <a:latin typeface="Courier New" pitchFamily="49" charset="0"/>
              </a:rPr>
              <a:t>#include &lt;vector&gt;</a:t>
            </a:r>
          </a:p>
          <a:p>
            <a:r>
              <a:rPr lang="en-US" altLang="en-US" dirty="0" smtClean="0"/>
              <a:t>To define an object of type </a:t>
            </a:r>
            <a:r>
              <a:rPr lang="en-US" altLang="en-US" dirty="0" smtClean="0">
                <a:latin typeface="Courier New" pitchFamily="49" charset="0"/>
              </a:rPr>
              <a:t>vector</a:t>
            </a:r>
            <a:r>
              <a:rPr lang="en-US" altLang="en-US" dirty="0" smtClean="0"/>
              <a:t>, specify the type of the object</a:t>
            </a:r>
          </a:p>
          <a:p>
            <a:pPr lvl="1"/>
            <a:r>
              <a:rPr lang="en-US" altLang="en-US" dirty="0" smtClean="0"/>
              <a:t>Examples: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vector&lt;int&gt; intList;</a:t>
            </a:r>
            <a:endParaRPr lang="en-US" altLang="en-US" dirty="0" smtClean="0"/>
          </a:p>
          <a:p>
            <a:pPr lvl="2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vector&lt;string&gt; stringList;</a:t>
            </a:r>
          </a:p>
          <a:p>
            <a:r>
              <a:rPr lang="en-US" altLang="en-US" dirty="0" smtClean="0">
                <a:latin typeface="Courier New" pitchFamily="49" charset="0"/>
              </a:rPr>
              <a:t>vector</a:t>
            </a:r>
            <a:r>
              <a:rPr lang="en-US" altLang="en-US" dirty="0" smtClean="0"/>
              <a:t> contains several constructors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6038</Words>
  <Application>Microsoft Office PowerPoint</Application>
  <PresentationFormat>On-screen Show (4:3)</PresentationFormat>
  <Paragraphs>498</Paragraphs>
  <Slides>71</Slides>
  <Notes>71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Malik_cpp</vt:lpstr>
      <vt:lpstr>Chapter 21</vt:lpstr>
      <vt:lpstr>Objectives (1 of 3)</vt:lpstr>
      <vt:lpstr>Objectives (2 of 3)</vt:lpstr>
      <vt:lpstr>Objectives (3 of 3)</vt:lpstr>
      <vt:lpstr>Introduction</vt:lpstr>
      <vt:lpstr>Components of the STL</vt:lpstr>
      <vt:lpstr>Container Types</vt:lpstr>
      <vt:lpstr>Sequence Containers</vt:lpstr>
      <vt:lpstr>Sequence Container: vector (1 of 6)</vt:lpstr>
      <vt:lpstr>Sequence Container: vector (2 of 6)</vt:lpstr>
      <vt:lpstr>Sequence Container: vector (3 of 6)</vt:lpstr>
      <vt:lpstr>Sequence Container: vector (4 of 6)</vt:lpstr>
      <vt:lpstr>Sequence Container: vector (5 of 6)</vt:lpstr>
      <vt:lpstr>Sequence Container: vector (6 of 6)</vt:lpstr>
      <vt:lpstr>Declaring an iterator to a vector Container</vt:lpstr>
      <vt:lpstr>Containers and the Functions begin and end</vt:lpstr>
      <vt:lpstr>Member Functions Common to All Containers (1 of 3)</vt:lpstr>
      <vt:lpstr>Member Functions Common to All Containers (2 of 3)</vt:lpstr>
      <vt:lpstr>Member Functions Common to All Containers (3 of 3)</vt:lpstr>
      <vt:lpstr>Member Functions Common to Sequence Containers</vt:lpstr>
      <vt:lpstr>The copy Algorithm</vt:lpstr>
      <vt:lpstr>The ostream Iterator and the Function copy</vt:lpstr>
      <vt:lpstr>Sequence Container: deque</vt:lpstr>
      <vt:lpstr>Sequence Container: list</vt:lpstr>
      <vt:lpstr>Iterators</vt:lpstr>
      <vt:lpstr>Types of Iterators (1 of 2)</vt:lpstr>
      <vt:lpstr>Types of Iterators (2 of 2)</vt:lpstr>
      <vt:lpstr>Input Iterators</vt:lpstr>
      <vt:lpstr>Output Iterators</vt:lpstr>
      <vt:lpstr>Forward Iterators</vt:lpstr>
      <vt:lpstr>Bidirectional Iterators</vt:lpstr>
      <vt:lpstr>Random Access Iterators</vt:lpstr>
      <vt:lpstr>typedef iterator</vt:lpstr>
      <vt:lpstr>typedef const_iterator</vt:lpstr>
      <vt:lpstr>typedef reverse_iterator</vt:lpstr>
      <vt:lpstr>typedef const_reverse_iterator</vt:lpstr>
      <vt:lpstr>Stream Iterators</vt:lpstr>
      <vt:lpstr>Associative Containers</vt:lpstr>
      <vt:lpstr>Associative Containers: set and multiset</vt:lpstr>
      <vt:lpstr>Container Adapters</vt:lpstr>
      <vt:lpstr>Stack</vt:lpstr>
      <vt:lpstr>Queue</vt:lpstr>
      <vt:lpstr>Containers, Associated Header Files, and Iterator Support (1 of 2)</vt:lpstr>
      <vt:lpstr>Containers, Associated Header Files, and Iterator Support (2 of 2)</vt:lpstr>
      <vt:lpstr>Algorithms</vt:lpstr>
      <vt:lpstr>STL Algorithm Classification</vt:lpstr>
      <vt:lpstr>Nonmodifying Algorithms</vt:lpstr>
      <vt:lpstr>Modifying Algorithms</vt:lpstr>
      <vt:lpstr>Numeric Algorithms</vt:lpstr>
      <vt:lpstr>Heap Algorithms</vt:lpstr>
      <vt:lpstr>Function Objects (1 of 2)</vt:lpstr>
      <vt:lpstr>Function Objects (2 of 2)</vt:lpstr>
      <vt:lpstr>Predicates</vt:lpstr>
      <vt:lpstr>Insert Iterator</vt:lpstr>
      <vt:lpstr>STL Algorithms</vt:lpstr>
      <vt:lpstr>The Functions fill and fill_n</vt:lpstr>
      <vt:lpstr>The Functions generate and generate_n</vt:lpstr>
      <vt:lpstr>The Functions find, find_if, find_end, and find_first_of</vt:lpstr>
      <vt:lpstr>The Functions remove, remove_if, remove_copy, and remove_copy_if</vt:lpstr>
      <vt:lpstr> The Functions replace, replace_if, replace_copy, and replace_copy_if </vt:lpstr>
      <vt:lpstr>The Functions swap, iter_swap, and swap_ranges</vt:lpstr>
      <vt:lpstr>The Functions search, search_n, sort, and binary_search</vt:lpstr>
      <vt:lpstr>The Functions adjacent_find, merge, and inplace_merge</vt:lpstr>
      <vt:lpstr>The Functions reverse, reverse_copy, rotate, and rotate_copy</vt:lpstr>
      <vt:lpstr>The Functions count, count_if, max, max_element, min, min_element, and random_shuffle (1 of 2)</vt:lpstr>
      <vt:lpstr>The Functions count, count_if, max, max_element, min, min_element, and random_shuffle (2 of 2)</vt:lpstr>
      <vt:lpstr>The Functions for_each and transform</vt:lpstr>
      <vt:lpstr>The Functions includes, set_intersection, set_union, set_difference, and set_symmetric_difference</vt:lpstr>
      <vt:lpstr>The Functions accumulate, adjacent_difference, inner_product, and partial_sum</vt:lpstr>
      <vt:lpstr>Summary (1 of 2)</vt:lpstr>
      <vt:lpstr>Summary (2 of 2)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Pat McDermott-Wells</dc:creator>
  <cp:lastModifiedBy>PaulRefurb</cp:lastModifiedBy>
  <cp:revision>319</cp:revision>
  <cp:lastPrinted>2009-04-22T19:24:48Z</cp:lastPrinted>
  <dcterms:created xsi:type="dcterms:W3CDTF">2002-08-21T02:20:42Z</dcterms:created>
  <dcterms:modified xsi:type="dcterms:W3CDTF">2017-03-18T19:28:45Z</dcterms:modified>
</cp:coreProperties>
</file>