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0" r:id="rId1"/>
  </p:sldMasterIdLst>
  <p:notesMasterIdLst>
    <p:notesMasterId r:id="rId43"/>
  </p:notesMasterIdLst>
  <p:sldIdLst>
    <p:sldId id="380" r:id="rId2"/>
    <p:sldId id="261" r:id="rId3"/>
    <p:sldId id="321" r:id="rId4"/>
    <p:sldId id="381" r:id="rId5"/>
    <p:sldId id="361" r:id="rId6"/>
    <p:sldId id="326" r:id="rId7"/>
    <p:sldId id="263" r:id="rId8"/>
    <p:sldId id="265" r:id="rId9"/>
    <p:sldId id="266" r:id="rId10"/>
    <p:sldId id="268" r:id="rId11"/>
    <p:sldId id="269" r:id="rId12"/>
    <p:sldId id="362" r:id="rId13"/>
    <p:sldId id="271" r:id="rId14"/>
    <p:sldId id="276" r:id="rId15"/>
    <p:sldId id="363" r:id="rId16"/>
    <p:sldId id="303" r:id="rId17"/>
    <p:sldId id="344" r:id="rId18"/>
    <p:sldId id="364" r:id="rId19"/>
    <p:sldId id="365" r:id="rId20"/>
    <p:sldId id="353" r:id="rId21"/>
    <p:sldId id="348" r:id="rId22"/>
    <p:sldId id="366" r:id="rId23"/>
    <p:sldId id="382" r:id="rId24"/>
    <p:sldId id="368" r:id="rId25"/>
    <p:sldId id="383" r:id="rId26"/>
    <p:sldId id="294" r:id="rId27"/>
    <p:sldId id="295" r:id="rId28"/>
    <p:sldId id="314" r:id="rId29"/>
    <p:sldId id="370" r:id="rId30"/>
    <p:sldId id="322" r:id="rId31"/>
    <p:sldId id="316" r:id="rId32"/>
    <p:sldId id="296" r:id="rId33"/>
    <p:sldId id="317" r:id="rId34"/>
    <p:sldId id="297" r:id="rId35"/>
    <p:sldId id="298" r:id="rId36"/>
    <p:sldId id="299" r:id="rId37"/>
    <p:sldId id="301" r:id="rId38"/>
    <p:sldId id="384" r:id="rId39"/>
    <p:sldId id="318" r:id="rId40"/>
    <p:sldId id="319" r:id="rId41"/>
    <p:sldId id="320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DAD"/>
    <a:srgbClr val="333399"/>
    <a:srgbClr val="00A589"/>
    <a:srgbClr val="3333FF"/>
    <a:srgbClr val="B2B2B2"/>
    <a:srgbClr val="800000"/>
    <a:srgbClr val="996600"/>
    <a:srgbClr val="FF99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 autoAdjust="0"/>
    <p:restoredTop sz="94680" autoAdjust="0"/>
  </p:normalViewPr>
  <p:slideViewPr>
    <p:cSldViewPr>
      <p:cViewPr varScale="1">
        <p:scale>
          <a:sx n="82" d="100"/>
          <a:sy n="82" d="100"/>
        </p:scale>
        <p:origin x="9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2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2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2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8E6067-D1A4-429F-947C-B231021603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5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54CEC3-E628-4D57-A0D5-4B1486DB43A1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8B4296-878C-4418-BC55-EDF14ADD1400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0CD76F-A00E-4E10-A273-1EAE0D24B76A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8D204C-E490-46CF-9CF1-295D6E11E3E0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A3B698-4864-49ED-8CAB-265584A1760D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040B26-5D3B-4C20-BEE5-082A6927EC75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06EC2A-9AE3-45C1-9C6E-73A1AF84ABCC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51191D-2649-49AF-8323-C9CB08DEE9C3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110E09-BFCB-4088-8341-2880C34507A4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AE9A1D-D6FE-42F0-9B16-19454CBCBB5B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6ECD2D-BFB9-4F45-9D1B-4D04B1C8D0FD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164052-16AD-4AEA-B4F6-8728D18A5ADF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7F1822-3A42-486E-91B7-779CB5A162B3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85803F-2878-452A-99E7-55860C3EC57A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5E898C-8EFD-4B77-B955-C66BB0DD0012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5E898C-8EFD-4B77-B955-C66BB0DD0012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9A9504-2CD6-4EC8-B894-99AC5C8C2E04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9A9504-2CD6-4EC8-B894-99AC5C8C2E04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01D52A-7BD5-4764-85EA-955A7041B305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FDABB8-9059-4E80-A2DE-A9CFA5150574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F38E6D-3AEA-4DC2-B66E-3A80427E3FA4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C0AC09-3377-4A15-911E-CCD1D79F7F9D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B6D57A-3FDD-46E2-A895-0A5556D60BC2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1254B0-EA0B-4C92-87A4-93B3434FA8CE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38430A-8782-4A73-B49F-76C5FD9F9F99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C812F4-D9EC-4876-9987-3913BC496886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BDEA8F-8A7A-4229-83FB-5AA50E18354B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2FE620-A577-4BDE-9ED1-9AE7560D1A0C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5F9F15-3FA0-4A1C-9D15-34F23EE19C03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1520F2-59EA-45D1-B478-3B9077D4397F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6EACAA-EDDB-4A72-A231-40A61946A163}" type="slidenum">
              <a:rPr lang="en-US" altLang="en-US" smtClean="0"/>
              <a:pPr eaLnBrk="1" hangingPunct="1"/>
              <a:t>37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0E6E3B-DA1D-4793-9AB7-BD80A23B0AFC}" type="slidenum">
              <a:rPr lang="en-US" altLang="en-US" smtClean="0"/>
              <a:pPr eaLnBrk="1" hangingPunct="1"/>
              <a:t>39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5ECE38-9D33-4D66-85D8-CE5B6C4886C0}" type="slidenum">
              <a:rPr lang="en-US" altLang="en-US" smtClean="0"/>
              <a:pPr eaLnBrk="1" hangingPunct="1"/>
              <a:t>40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231D4C-B290-4876-BE26-D0ECB74863FA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AB76E1-027B-4022-A107-29939DF22659}" type="slidenum">
              <a:rPr lang="en-US" altLang="en-US" smtClean="0"/>
              <a:pPr eaLnBrk="1" hangingPunct="1"/>
              <a:t>41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FE5E46-ACDA-4F55-8BAC-4D379DC571FA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BDF028-44CD-4B8D-AADA-4B4CB2190C1D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C29475-ABB8-41B3-BBDD-E1868007BD93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5CD7AD-2EC2-4E8F-A8D6-74CA66BA618C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508A6A-F3DA-45F3-9ABE-5D7DA9F3F3E4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From Problem Analysis to Program Design,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98500" y="3101444"/>
            <a:ext cx="7747000" cy="366254"/>
          </a:xfrm>
        </p:spPr>
        <p:txBody>
          <a:bodyPr/>
          <a:lstStyle/>
          <a:p>
            <a:r>
              <a:rPr lang="en-US" altLang="en-US" dirty="0"/>
              <a:t>Chapter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Overloading and Templates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/>
              <a:t>Pointer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078757"/>
          </a:xfrm>
        </p:spPr>
        <p:txBody>
          <a:bodyPr/>
          <a:lstStyle/>
          <a:p>
            <a:r>
              <a:rPr lang="en-US" altLang="en-US" dirty="0"/>
              <a:t>Every object of a class maintains a (hidden) pointer to itself called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r>
              <a:rPr lang="en-US" altLang="en-US" dirty="0"/>
              <a:t>When an object invokes a member function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/>
              <a:t> is referenced by the member function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Friend Functions of Classes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93954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friend function</a:t>
            </a:r>
            <a:r>
              <a:rPr lang="en-US" altLang="en-US" dirty="0"/>
              <a:t> (of a class) is a nonmember function of the class that has access to all the members of the class</a:t>
            </a:r>
          </a:p>
          <a:p>
            <a:r>
              <a:rPr lang="en-US" altLang="en-US" dirty="0"/>
              <a:t>Use the reserved word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en-US" dirty="0"/>
              <a:t> in the function prototype in the class definition</a:t>
            </a:r>
          </a:p>
          <a:p>
            <a:r>
              <a:rPr lang="en-US" altLang="en-US" dirty="0"/>
              <a:t>Friendship is always given by the class</a:t>
            </a:r>
          </a:p>
          <a:p>
            <a:pPr marL="23177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classIllusFriend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two(/*parameters*/);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en-US" dirty="0"/>
              <a:t> Function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021101"/>
          </a:xfrm>
        </p:spPr>
        <p:txBody>
          <a:bodyPr/>
          <a:lstStyle/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en-US" dirty="0"/>
              <a:t> does not appear in the heading of the function’s definition</a:t>
            </a:r>
          </a:p>
          <a:p>
            <a:r>
              <a:rPr lang="en-US" altLang="en-US" dirty="0"/>
              <a:t>When writing the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en-US" dirty="0"/>
              <a:t> function’s definition</a:t>
            </a:r>
          </a:p>
          <a:p>
            <a:pPr lvl="1"/>
            <a:r>
              <a:rPr lang="en-US" altLang="en-US" dirty="0"/>
              <a:t>The name of the class and the scope resolution operator are not used</a:t>
            </a:r>
          </a:p>
          <a:p>
            <a:pPr marL="573088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two(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/*parameters*/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30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730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5730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5730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5730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Operator Functions as Member  and Nonmember Functions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00685"/>
          </a:xfrm>
        </p:spPr>
        <p:txBody>
          <a:bodyPr/>
          <a:lstStyle/>
          <a:p>
            <a:r>
              <a:rPr lang="en-US" altLang="en-US" dirty="0"/>
              <a:t>To overload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, [],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/>
              <a:t>, 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/>
              <a:t> for a class, the function must be a member of the class</a:t>
            </a:r>
          </a:p>
          <a:p>
            <a:r>
              <a:rPr lang="en-US" altLang="en-US" dirty="0"/>
              <a:t>Suppose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en-US" dirty="0"/>
              <a:t> is overloaded for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opOverClass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the leftmost operand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en-US" dirty="0"/>
              <a:t> is an object of a different type, the overloading function must be a nonmember (friend) of the class</a:t>
            </a:r>
          </a:p>
          <a:p>
            <a:pPr lvl="1"/>
            <a:r>
              <a:rPr lang="en-US" altLang="en-US" dirty="0"/>
              <a:t>If the overloading function for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en-US" dirty="0"/>
              <a:t> is a member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opOverClass</a:t>
            </a:r>
            <a:r>
              <a:rPr lang="en-US" altLang="en-US" dirty="0"/>
              <a:t>, then when applying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en-US" dirty="0"/>
              <a:t> on objects of type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opOverClass</a:t>
            </a:r>
            <a:r>
              <a:rPr lang="en-US" altLang="en-US" dirty="0"/>
              <a:t>, the leftmost operand must be of type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opOverClass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Binary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924869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dirty="0"/>
              <a:t> represents a binary operator (e.g.,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/>
              <a:t>) that is to be overloaded for rectangleType</a:t>
            </a:r>
          </a:p>
          <a:p>
            <a:pPr lvl="1"/>
            <a:r>
              <a:rPr lang="en-US" altLang="en-US" dirty="0"/>
              <a:t>It can be overloaded as either a member function of the class or as a friend function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the Binary Operators as Member Functions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r>
              <a:rPr lang="en-US" altLang="en-US" dirty="0"/>
              <a:t>Function prototype (included in the class definition):</a:t>
            </a:r>
          </a:p>
        </p:txBody>
      </p:sp>
      <p:pic>
        <p:nvPicPr>
          <p:cNvPr id="18440" name="Picture 8" descr="returnType operator#(const className&amp;) cons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5962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2743200"/>
            <a:ext cx="8415338" cy="292388"/>
          </a:xfrm>
        </p:spPr>
        <p:txBody>
          <a:bodyPr/>
          <a:lstStyle/>
          <a:p>
            <a:r>
              <a:rPr lang="en-US" altLang="en-US" dirty="0"/>
              <a:t>Function definition:</a:t>
            </a:r>
          </a:p>
        </p:txBody>
      </p:sp>
      <p:pic>
        <p:nvPicPr>
          <p:cNvPr id="18441" name="Picture 9" descr="returnType className::operator#&#10;          (const className&amp; otherObject) const&#10;{&#10;    //algorithm to perform the operation&#10;    return value;&#10;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3437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the Binary Operators (Arithmetic or Relational) as</a:t>
            </a:r>
            <a:br>
              <a:rPr lang="en-US" altLang="en-US" dirty="0"/>
            </a:br>
            <a:r>
              <a:rPr lang="en-US" altLang="en-US" dirty="0"/>
              <a:t>Nonmember Functions</a:t>
            </a:r>
          </a:p>
        </p:txBody>
      </p:sp>
      <p:sp>
        <p:nvSpPr>
          <p:cNvPr id="19459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42382"/>
          </a:xfrm>
        </p:spPr>
        <p:txBody>
          <a:bodyPr/>
          <a:lstStyle/>
          <a:p>
            <a:r>
              <a:rPr lang="en-US" altLang="en-US" dirty="0"/>
              <a:t>Function prototype (included in class definition):</a:t>
            </a:r>
          </a:p>
        </p:txBody>
      </p:sp>
      <p:pic>
        <p:nvPicPr>
          <p:cNvPr id="19464" name="Picture 8" descr="friend returnType operator#(const className&amp;,&#10;                                                const className&amp;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6086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3124200"/>
            <a:ext cx="8415338" cy="292388"/>
          </a:xfrm>
        </p:spPr>
        <p:txBody>
          <a:bodyPr/>
          <a:lstStyle/>
          <a:p>
            <a:r>
              <a:rPr lang="en-US" altLang="en-US" dirty="0"/>
              <a:t>Function definition:</a:t>
            </a:r>
          </a:p>
        </p:txBody>
      </p:sp>
      <p:pic>
        <p:nvPicPr>
          <p:cNvPr id="19465" name="Picture 9" descr="returnType operator#(const className&amp; firstObject,&#10;                                     const className&amp; secondObject)&#10;{&#10;    //algorithm to perform the operation&#10;    return value;&#10;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48075"/>
            <a:ext cx="6781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/>
              <a:t>Overloading the Stream Insertion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/>
              <a:t>) and Extraction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dirty="0"/>
              <a:t>) Operators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51331"/>
          </a:xfrm>
        </p:spPr>
        <p:txBody>
          <a:bodyPr/>
          <a:lstStyle/>
          <a:p>
            <a:r>
              <a:rPr lang="en-US" altLang="en-US" dirty="0"/>
              <a:t>Consider the expression:  </a:t>
            </a:r>
          </a:p>
          <a:p>
            <a:pPr marL="33813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myRectangle;</a:t>
            </a:r>
          </a:p>
          <a:p>
            <a:pPr lvl="1"/>
            <a:r>
              <a:rPr lang="en-US" altLang="en-US" dirty="0"/>
              <a:t>Leftmost operand is an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en-US" dirty="0"/>
              <a:t> object, not a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rectangleType</a:t>
            </a:r>
            <a:r>
              <a:rPr lang="en-US" altLang="en-US" dirty="0"/>
              <a:t> object</a:t>
            </a:r>
          </a:p>
          <a:p>
            <a:r>
              <a:rPr lang="en-US" altLang="en-US" dirty="0"/>
              <a:t>Thus, the operator function that overloads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/>
              <a:t> for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rectangleType</a:t>
            </a:r>
            <a:r>
              <a:rPr lang="en-US" altLang="en-US" dirty="0"/>
              <a:t> must be a nonmember function of the class</a:t>
            </a:r>
          </a:p>
          <a:p>
            <a:pPr lvl="1"/>
            <a:r>
              <a:rPr lang="en-US" altLang="en-US" dirty="0"/>
              <a:t>The same applies to the function that overloads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the Stream Insertion Operator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/>
              <a:t>)</a:t>
            </a:r>
          </a:p>
        </p:txBody>
      </p:sp>
      <p:sp>
        <p:nvSpPr>
          <p:cNvPr id="2150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 prototype:</a:t>
            </a:r>
          </a:p>
          <a:p>
            <a:endParaRPr lang="en-US" altLang="en-US" dirty="0"/>
          </a:p>
        </p:txBody>
      </p:sp>
      <p:pic>
        <p:nvPicPr>
          <p:cNvPr id="21512" name="Picture 8" descr="friend ostream&amp; operator&lt;&lt;(ostream&amp;, const className&amp;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181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2895600"/>
            <a:ext cx="8415338" cy="292388"/>
          </a:xfrm>
        </p:spPr>
        <p:txBody>
          <a:bodyPr/>
          <a:lstStyle/>
          <a:p>
            <a:r>
              <a:rPr lang="en-US" altLang="en-US" dirty="0"/>
              <a:t>Function definition:</a:t>
            </a:r>
          </a:p>
        </p:txBody>
      </p:sp>
      <p:pic>
        <p:nvPicPr>
          <p:cNvPr id="21513" name="Picture 9" descr="ostream&amp; operator&lt;&lt;(ostream&amp; osObject, const className&amp; cObject)&#10;{&#10;    //local declaration, if any&#10;    //Output the members of cObject.&#10;    //osObject &lt;&lt; . . .&#10;    //Return the stream object.&#10;    return osObject;&#10;}&#10;© 20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90900"/>
            <a:ext cx="83248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the Stream Extraction Operator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dirty="0"/>
              <a:t>)</a:t>
            </a:r>
          </a:p>
        </p:txBody>
      </p:sp>
      <p:sp>
        <p:nvSpPr>
          <p:cNvPr id="2253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 prototype:</a:t>
            </a:r>
          </a:p>
          <a:p>
            <a:endParaRPr lang="en-US" altLang="en-US" dirty="0"/>
          </a:p>
        </p:txBody>
      </p:sp>
      <p:pic>
        <p:nvPicPr>
          <p:cNvPr id="22536" name="Picture 8" descr="friend istream&amp; operator&gt;&gt;(istream&amp;, className&amp;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6467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2743200"/>
            <a:ext cx="8415338" cy="292388"/>
          </a:xfrm>
        </p:spPr>
        <p:txBody>
          <a:bodyPr/>
          <a:lstStyle/>
          <a:p>
            <a:r>
              <a:rPr lang="en-US" altLang="en-US" dirty="0"/>
              <a:t>Function definition:</a:t>
            </a:r>
          </a:p>
        </p:txBody>
      </p:sp>
      <p:pic>
        <p:nvPicPr>
          <p:cNvPr id="22537" name="Picture 9" descr="istream&amp; operator&gt;&gt;(istream&amp; isObject, className&amp; cObject)&#10;{&#10;    //local declaration, if any&#10;    //Read the data into cObject.&#10;    //isObject &gt;&gt; . . .&#10;    //Return the stream object.&#10;    return isObject;&#10;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73628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92853"/>
          </a:xfrm>
        </p:spPr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overloading</a:t>
            </a:r>
          </a:p>
          <a:p>
            <a:pPr lvl="1"/>
            <a:r>
              <a:rPr lang="en-US" altLang="en-US" dirty="0"/>
              <a:t>Become familiar with the restrictions on operator overloading</a:t>
            </a:r>
          </a:p>
          <a:p>
            <a:pPr lvl="1"/>
            <a:r>
              <a:rPr lang="en-US" altLang="en-US" dirty="0"/>
              <a:t>Examine the pointer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pPr lvl="1"/>
            <a:r>
              <a:rPr lang="en-US" altLang="en-US" dirty="0"/>
              <a:t>Learn about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en-US" dirty="0"/>
              <a:t> functions</a:t>
            </a:r>
          </a:p>
          <a:p>
            <a:pPr lvl="1"/>
            <a:r>
              <a:rPr lang="en-US" altLang="en-US" dirty="0"/>
              <a:t>Learn how to overload operators as members and nonmembers of a class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the Assignment Operator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/>
              <a:t>)</a:t>
            </a:r>
          </a:p>
        </p:txBody>
      </p:sp>
      <p:sp>
        <p:nvSpPr>
          <p:cNvPr id="23555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r>
              <a:rPr lang="en-US" altLang="en-US" dirty="0"/>
              <a:t>Function prototype:</a:t>
            </a:r>
          </a:p>
        </p:txBody>
      </p:sp>
      <p:pic>
        <p:nvPicPr>
          <p:cNvPr id="23560" name="Picture 8" descr="const className&amp; operator=(const className&amp;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6" y="1850408"/>
            <a:ext cx="59531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2487304"/>
            <a:ext cx="8415338" cy="292388"/>
          </a:xfrm>
        </p:spPr>
        <p:txBody>
          <a:bodyPr/>
          <a:lstStyle/>
          <a:p>
            <a:r>
              <a:rPr lang="en-US" altLang="en-US" dirty="0"/>
              <a:t>Function definition:</a:t>
            </a:r>
          </a:p>
        </p:txBody>
      </p:sp>
      <p:pic>
        <p:nvPicPr>
          <p:cNvPr id="23561" name="Picture 9" descr="const className&amp; className::operator=&#10;                                      (const className&amp; rightObject)&#10;{&#10;        //local declaration, if any&#10;    if (this != &amp;rightObject)//avoid self-assignment&#10;    {&#10;        //algorithm to copy rightObject into this object&#10;    }&#10;        //Return the object assigned.&#10;    return *this;&#10;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6" y="2813712"/>
            <a:ext cx="75247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Unary Operators</a:t>
            </a:r>
          </a:p>
        </p:txBody>
      </p:sp>
      <p:sp>
        <p:nvSpPr>
          <p:cNvPr id="24579" name="Rectangle 9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81999"/>
          </a:xfrm>
        </p:spPr>
        <p:txBody>
          <a:bodyPr/>
          <a:lstStyle/>
          <a:p>
            <a:r>
              <a:rPr lang="en-US" altLang="en-US" dirty="0"/>
              <a:t>To overload a unary operator for a class: </a:t>
            </a:r>
          </a:p>
          <a:p>
            <a:pPr lvl="1"/>
            <a:r>
              <a:rPr lang="en-US" altLang="en-US" dirty="0"/>
              <a:t>If the operator function is a member of the class, it has no parameters</a:t>
            </a:r>
          </a:p>
          <a:p>
            <a:pPr lvl="1"/>
            <a:r>
              <a:rPr lang="en-US" altLang="en-US" dirty="0"/>
              <a:t>If the operator function is a nonmember (i.e., 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en-US" dirty="0"/>
              <a:t> function), it has one parameter</a:t>
            </a:r>
          </a:p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the Increment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dirty="0"/>
              <a:t>) and Decrement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dirty="0"/>
              <a:t>) Operators (1 of 4)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11238"/>
          </a:xfrm>
        </p:spPr>
        <p:txBody>
          <a:bodyPr/>
          <a:lstStyle/>
          <a:p>
            <a:r>
              <a:rPr lang="en-US" altLang="en-US" dirty="0"/>
              <a:t>General syntax to overload the pre-increment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dirty="0"/>
              <a:t> as a member function</a:t>
            </a:r>
          </a:p>
          <a:p>
            <a:pPr lvl="1"/>
            <a:r>
              <a:rPr lang="en-US" altLang="en-US" dirty="0"/>
              <a:t>Function prototype: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pic>
        <p:nvPicPr>
          <p:cNvPr id="25608" name="Picture 8" descr="className operator++(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3333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3352800"/>
            <a:ext cx="8415338" cy="263149"/>
          </a:xfrm>
        </p:spPr>
        <p:txBody>
          <a:bodyPr/>
          <a:lstStyle/>
          <a:p>
            <a:pPr lvl="1"/>
            <a:r>
              <a:rPr lang="en-US" altLang="en-US" dirty="0"/>
              <a:t>Function definition:</a:t>
            </a:r>
          </a:p>
        </p:txBody>
      </p:sp>
      <p:pic>
        <p:nvPicPr>
          <p:cNvPr id="25609" name="Picture 9" descr="className className::operator++()&#10;{&#10;      //increment the value of the object by 1&#10;    return *this;&#10;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57816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the Increment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dirty="0"/>
              <a:t>) and Decrement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dirty="0"/>
              <a:t>) Operators (2 of 4)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11238"/>
          </a:xfrm>
        </p:spPr>
        <p:txBody>
          <a:bodyPr/>
          <a:lstStyle/>
          <a:p>
            <a:r>
              <a:rPr lang="en-US" altLang="en-US" dirty="0"/>
              <a:t>General syntax to overload the pre-increment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dirty="0"/>
              <a:t> as a nonmember function</a:t>
            </a:r>
          </a:p>
          <a:p>
            <a:pPr lvl="1"/>
            <a:r>
              <a:rPr lang="en-US" altLang="en-US" dirty="0"/>
              <a:t>Function prototype: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pic>
        <p:nvPicPr>
          <p:cNvPr id="98306" name="Picture 2" descr="friend className operator++(className&amp;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18096"/>
            <a:ext cx="5438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3352800"/>
            <a:ext cx="8415338" cy="263149"/>
          </a:xfrm>
        </p:spPr>
        <p:txBody>
          <a:bodyPr/>
          <a:lstStyle/>
          <a:p>
            <a:pPr lvl="1"/>
            <a:r>
              <a:rPr lang="en-US" altLang="en-US" dirty="0"/>
              <a:t>Function definition:</a:t>
            </a:r>
          </a:p>
        </p:txBody>
      </p:sp>
      <p:pic>
        <p:nvPicPr>
          <p:cNvPr id="98307" name="Picture 3" descr="className operator++(className&amp; incObj)&#10;{&#10;    //increment incObj by 1&#10;    return incObj;&#10;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52768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621096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the Increment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dirty="0"/>
              <a:t>) and Decrement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dirty="0"/>
              <a:t>) Operators (3 of 4)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924869"/>
          </a:xfrm>
        </p:spPr>
        <p:txBody>
          <a:bodyPr/>
          <a:lstStyle/>
          <a:p>
            <a:r>
              <a:rPr lang="en-US" altLang="en-US" dirty="0"/>
              <a:t>General syntax to overload the post-increment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dirty="0"/>
              <a:t> as a member function:</a:t>
            </a:r>
          </a:p>
          <a:p>
            <a:pPr lvl="1"/>
            <a:r>
              <a:rPr lang="en-US" altLang="en-US" dirty="0"/>
              <a:t>Function prototype:</a:t>
            </a:r>
          </a:p>
        </p:txBody>
      </p:sp>
      <p:pic>
        <p:nvPicPr>
          <p:cNvPr id="27656" name="Picture 8" descr="className operator++(int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91" y="2590800"/>
            <a:ext cx="35909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3318251"/>
            <a:ext cx="8415338" cy="263149"/>
          </a:xfrm>
        </p:spPr>
        <p:txBody>
          <a:bodyPr/>
          <a:lstStyle/>
          <a:p>
            <a:pPr marL="401638" lvl="1">
              <a:spcBef>
                <a:spcPts val="1200"/>
              </a:spcBef>
              <a:buClr>
                <a:schemeClr val="accent2"/>
              </a:buClr>
            </a:pPr>
            <a:r>
              <a:rPr lang="en-US" altLang="en-US" dirty="0"/>
              <a:t>Function definition:</a:t>
            </a:r>
          </a:p>
        </p:txBody>
      </p:sp>
      <p:pic>
        <p:nvPicPr>
          <p:cNvPr id="27657" name="Picture 9" descr="className className::operator++(int u)&#10;{&#10;    className temp = *this; //use this pointer to copy&#10;                                            //the value of the object&#10;    //increment the object&#10;    return temp; //return the old value of the object&#10;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91" y="3790950"/>
            <a:ext cx="73533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the Increment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dirty="0"/>
              <a:t>) and Decrement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dirty="0"/>
              <a:t>) Operators (4 of 4)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924869"/>
          </a:xfrm>
        </p:spPr>
        <p:txBody>
          <a:bodyPr/>
          <a:lstStyle/>
          <a:p>
            <a:r>
              <a:rPr lang="en-US" altLang="en-US" dirty="0"/>
              <a:t>General syntax to overload the post-increment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dirty="0"/>
              <a:t> as a nonmember function:</a:t>
            </a:r>
          </a:p>
          <a:p>
            <a:pPr lvl="1"/>
            <a:r>
              <a:rPr lang="en-US" altLang="en-US" dirty="0"/>
              <a:t>Function prototype:</a:t>
            </a:r>
          </a:p>
        </p:txBody>
      </p:sp>
      <p:pic>
        <p:nvPicPr>
          <p:cNvPr id="99330" name="Picture 2" descr="friend className operator++(className&amp;, int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60483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3318251"/>
            <a:ext cx="8415338" cy="263149"/>
          </a:xfrm>
        </p:spPr>
        <p:txBody>
          <a:bodyPr/>
          <a:lstStyle/>
          <a:p>
            <a:pPr marL="401638" lvl="1">
              <a:spcBef>
                <a:spcPts val="1200"/>
              </a:spcBef>
              <a:buClr>
                <a:schemeClr val="accent2"/>
              </a:buClr>
            </a:pPr>
            <a:r>
              <a:rPr lang="en-US" altLang="en-US" dirty="0"/>
              <a:t>Function definition:</a:t>
            </a:r>
          </a:p>
        </p:txBody>
      </p:sp>
      <p:pic>
        <p:nvPicPr>
          <p:cNvPr id="99331" name="Picture 3" descr="className operator++(className&amp; incObj, int u)&#10;{&#10;    className temp = incObj; //copy incObj into temp&#10;    //increment incObj&#10;    return temp; //return the old value of the object&#10;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06504"/>
            <a:ext cx="73533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21113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/>
              <a:t>Operator Overloading: Member versus Nonmember (1 of 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74387"/>
          </a:xfrm>
        </p:spPr>
        <p:txBody>
          <a:bodyPr/>
          <a:lstStyle/>
          <a:p>
            <a:r>
              <a:rPr lang="en-US" altLang="en-US" dirty="0"/>
              <a:t>Some operators must be overloaded as member functions and some must be overloaded as nonmember (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en-US" dirty="0"/>
              <a:t>) functions</a:t>
            </a:r>
          </a:p>
          <a:p>
            <a:r>
              <a:rPr lang="en-US" altLang="en-US" dirty="0"/>
              <a:t>Binary arithmetic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can be overloaded either way</a:t>
            </a:r>
          </a:p>
          <a:p>
            <a:pPr lvl="1"/>
            <a:r>
              <a:rPr lang="en-US" altLang="en-US" dirty="0"/>
              <a:t>As a member function,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has direct access to data members of one of the objects</a:t>
            </a:r>
          </a:p>
          <a:p>
            <a:pPr lvl="1"/>
            <a:r>
              <a:rPr lang="en-US" altLang="en-US" dirty="0"/>
              <a:t>Need to pass only one object as a parameter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/>
              <a:t>Operator Overloading: Member versus Nonmember (2 of 2)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972574"/>
          </a:xfrm>
        </p:spPr>
        <p:txBody>
          <a:bodyPr/>
          <a:lstStyle/>
          <a:p>
            <a:r>
              <a:rPr lang="en-US" altLang="en-US" dirty="0"/>
              <a:t>Overload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as a nonmember function</a:t>
            </a:r>
          </a:p>
          <a:p>
            <a:pPr lvl="1"/>
            <a:r>
              <a:rPr lang="en-US" altLang="en-US" dirty="0"/>
              <a:t>Must pass both objects as parameters</a:t>
            </a:r>
          </a:p>
          <a:p>
            <a:pPr lvl="1"/>
            <a:r>
              <a:rPr lang="en-US" altLang="en-US" dirty="0"/>
              <a:t>Code may be somewhat clearer this way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and Pointer Member Variables (Revisited)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91424"/>
          </a:xfrm>
        </p:spPr>
        <p:txBody>
          <a:bodyPr/>
          <a:lstStyle/>
          <a:p>
            <a:r>
              <a:rPr lang="en-US" altLang="en-US" dirty="0"/>
              <a:t>Recall that the assignment operator copies member variables from one object to another of the same type</a:t>
            </a:r>
          </a:p>
          <a:p>
            <a:pPr lvl="1"/>
            <a:r>
              <a:rPr lang="en-US" altLang="en-US" dirty="0"/>
              <a:t>Does not work well with pointer member variables</a:t>
            </a:r>
          </a:p>
          <a:p>
            <a:r>
              <a:rPr lang="en-US" altLang="en-US" dirty="0"/>
              <a:t>Classes with pointer member variables must:</a:t>
            </a:r>
          </a:p>
          <a:p>
            <a:pPr lvl="1"/>
            <a:r>
              <a:rPr lang="en-US" altLang="en-US" dirty="0"/>
              <a:t>Explicitly overload the assignment operator</a:t>
            </a:r>
          </a:p>
          <a:p>
            <a:pPr lvl="1"/>
            <a:r>
              <a:rPr lang="en-US" altLang="en-US" dirty="0"/>
              <a:t>Include the copy constructor</a:t>
            </a:r>
          </a:p>
          <a:p>
            <a:pPr lvl="1"/>
            <a:r>
              <a:rPr lang="en-US" altLang="en-US" dirty="0"/>
              <a:t>Include the destructor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/>
              <a:t>Operator Overloading: One Final Word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81999"/>
          </a:xfrm>
        </p:spPr>
        <p:txBody>
          <a:bodyPr/>
          <a:lstStyle/>
          <a:p>
            <a:r>
              <a:rPr lang="en-US" altLang="en-US" dirty="0"/>
              <a:t>If an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en-US" dirty="0"/>
              <a:t> is overloaded for a class, e.g.,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rectangleType</a:t>
            </a:r>
          </a:p>
          <a:p>
            <a:pPr lvl="1"/>
            <a:r>
              <a:rPr lang="en-US" altLang="en-US" dirty="0"/>
              <a:t>When you use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en-US" dirty="0"/>
              <a:t> on objects of type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rectangleType</a:t>
            </a:r>
            <a:r>
              <a:rPr lang="en-US" altLang="en-US" dirty="0"/>
              <a:t>, the body of the function that overloads the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en-US" dirty="0"/>
              <a:t> for the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rectangleType </a:t>
            </a:r>
            <a:r>
              <a:rPr lang="en-US" altLang="en-US" dirty="0"/>
              <a:t>executes</a:t>
            </a:r>
          </a:p>
          <a:p>
            <a:pPr lvl="1"/>
            <a:r>
              <a:rPr lang="en-US" altLang="en-US" dirty="0"/>
              <a:t>Therefore, whatever code you put in the body of the function executes</a:t>
            </a:r>
          </a:p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(2 of 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23521"/>
          </a:xfrm>
        </p:spPr>
        <p:txBody>
          <a:bodyPr/>
          <a:lstStyle/>
          <a:p>
            <a:pPr lvl="1"/>
            <a:r>
              <a:rPr lang="en-US" altLang="en-US" dirty="0"/>
              <a:t>Discover how to overload various operators</a:t>
            </a:r>
          </a:p>
          <a:p>
            <a:pPr lvl="1"/>
            <a:r>
              <a:rPr lang="en-US" altLang="en-US" dirty="0"/>
              <a:t>Become familiar with the requirements for classes with pointer member variables</a:t>
            </a:r>
          </a:p>
          <a:p>
            <a:pPr lvl="1"/>
            <a:r>
              <a:rPr lang="en-US" altLang="en-US" dirty="0"/>
              <a:t>Learn about templates</a:t>
            </a:r>
          </a:p>
          <a:p>
            <a:pPr lvl="1"/>
            <a:r>
              <a:rPr lang="en-US" altLang="en-US" dirty="0"/>
              <a:t>Explore how to construct function templates and class templates</a:t>
            </a:r>
          </a:p>
          <a:p>
            <a:pPr lvl="1"/>
            <a:r>
              <a:rPr lang="en-US" dirty="0"/>
              <a:t>Become aware of C++11 random number generators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the Array Index (Subscript) Operator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dirty="0"/>
              <a:t>)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r>
              <a:rPr lang="en-US" altLang="en-US" dirty="0"/>
              <a:t>Syntax to declare operator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dirty="0"/>
              <a:t> as a member of a class for nonconstant arrays:</a:t>
            </a:r>
          </a:p>
          <a:p>
            <a:endParaRPr lang="en-US" altLang="en-US" dirty="0"/>
          </a:p>
        </p:txBody>
      </p:sp>
      <p:pic>
        <p:nvPicPr>
          <p:cNvPr id="33800" name="Picture 8" descr="Type&amp; operator[](int index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0" y="2057400"/>
            <a:ext cx="3800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2819400"/>
            <a:ext cx="8415338" cy="296235"/>
          </a:xfrm>
        </p:spPr>
        <p:txBody>
          <a:bodyPr/>
          <a:lstStyle/>
          <a:p>
            <a:r>
              <a:rPr lang="en-US" altLang="en-US" dirty="0"/>
              <a:t>Syntax to declare operator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dirty="0"/>
              <a:t> as a member of a class for constant arrays:</a:t>
            </a:r>
          </a:p>
        </p:txBody>
      </p:sp>
      <p:pic>
        <p:nvPicPr>
          <p:cNvPr id="33801" name="Picture 9" descr="const Type&amp; operator[](int index) cons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0" y="3317951"/>
            <a:ext cx="5314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Overloading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264962"/>
          </a:xfrm>
        </p:spPr>
        <p:txBody>
          <a:bodyPr/>
          <a:lstStyle/>
          <a:p>
            <a:r>
              <a:rPr lang="en-US" altLang="en-US" dirty="0"/>
              <a:t>Overloading a function refers to having several functions with the same name, but different parameters</a:t>
            </a:r>
          </a:p>
          <a:p>
            <a:pPr lvl="1"/>
            <a:r>
              <a:rPr lang="en-US" altLang="en-US" dirty="0"/>
              <a:t>The parameter list determines which function will execute</a:t>
            </a:r>
          </a:p>
          <a:p>
            <a:pPr lvl="1"/>
            <a:r>
              <a:rPr lang="en-US" altLang="en-US" dirty="0"/>
              <a:t>Must provide the definition of each function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Templates (1 of 2)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r>
              <a:rPr lang="en-US" dirty="0"/>
              <a:t>Template: a single code body for a set of related functions (</a:t>
            </a:r>
            <a:r>
              <a:rPr lang="en-US" u="sng" dirty="0"/>
              <a:t>function template</a:t>
            </a:r>
            <a:r>
              <a:rPr lang="en-US" dirty="0"/>
              <a:t>) and related classes (</a:t>
            </a:r>
            <a:r>
              <a:rPr lang="en-US" u="sng" dirty="0"/>
              <a:t>class template</a:t>
            </a:r>
            <a:r>
              <a:rPr lang="en-US" dirty="0"/>
              <a:t>)</a:t>
            </a:r>
          </a:p>
          <a:p>
            <a:r>
              <a:rPr lang="en-US" dirty="0"/>
              <a:t>Syntax: </a:t>
            </a:r>
          </a:p>
        </p:txBody>
      </p:sp>
      <p:pic>
        <p:nvPicPr>
          <p:cNvPr id="35847" name="Picture 7" descr="template &lt;class Type&gt;&#10;declaration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7607"/>
            <a:ext cx="30194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3733800"/>
            <a:ext cx="8415338" cy="606705"/>
          </a:xfrm>
        </p:spPr>
        <p:txBody>
          <a:bodyPr/>
          <a:lstStyle/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the data type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r>
              <a:rPr lang="en-US" dirty="0"/>
              <a:t> is either a function declaration or a class declaration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Templates (2 of 2)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477328"/>
          </a:xfrm>
        </p:spPr>
        <p:txBody>
          <a:bodyPr/>
          <a:lstStyle/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/>
              <a:t> in the heading refers to any user-defined type or built-in type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dirty="0"/>
              <a:t> is a formal parameter to the template</a:t>
            </a:r>
          </a:p>
          <a:p>
            <a:r>
              <a:rPr lang="en-US" altLang="en-US" dirty="0"/>
              <a:t>Just as variables are parameters to functions, data types are parameters to templates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Templates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r>
              <a:rPr lang="en-US" altLang="en-US" dirty="0"/>
              <a:t>Syntax of the function template:</a:t>
            </a:r>
          </a:p>
        </p:txBody>
      </p:sp>
      <p:pic>
        <p:nvPicPr>
          <p:cNvPr id="37896" name="Picture 8" descr="template &lt;class Type&gt;&#10;function definition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3904"/>
            <a:ext cx="31146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2895600"/>
            <a:ext cx="8415338" cy="1312667"/>
          </a:xfrm>
        </p:spPr>
        <p:txBody>
          <a:bodyPr/>
          <a:lstStyle/>
          <a:p>
            <a:r>
              <a:rPr lang="en-US" altLang="en-US" dirty="0"/>
              <a:t>Type is a formal parameter of the template used to:</a:t>
            </a:r>
          </a:p>
          <a:p>
            <a:pPr lvl="1"/>
            <a:r>
              <a:rPr lang="en-US" altLang="en-US" dirty="0"/>
              <a:t>Specify type of parameters to the function </a:t>
            </a:r>
          </a:p>
          <a:p>
            <a:pPr lvl="1"/>
            <a:r>
              <a:rPr lang="en-US" altLang="en-US" dirty="0"/>
              <a:t>Specify return type of the function</a:t>
            </a:r>
          </a:p>
          <a:p>
            <a:pPr lvl="1"/>
            <a:r>
              <a:rPr lang="en-US" altLang="en-US" dirty="0"/>
              <a:t>Declare variables within the function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Templates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078757"/>
          </a:xfrm>
        </p:spPr>
        <p:txBody>
          <a:bodyPr/>
          <a:lstStyle/>
          <a:p>
            <a:r>
              <a:rPr lang="en-US" altLang="en-US" dirty="0"/>
              <a:t>Class template: a single code segment for a set of related classes </a:t>
            </a:r>
          </a:p>
          <a:p>
            <a:pPr lvl="1"/>
            <a:r>
              <a:rPr lang="en-US" altLang="en-US" dirty="0"/>
              <a:t>Called parameterized types</a:t>
            </a:r>
          </a:p>
          <a:p>
            <a:r>
              <a:rPr lang="en-US" altLang="en-US" dirty="0"/>
              <a:t>Syntax:</a:t>
            </a:r>
          </a:p>
        </p:txBody>
      </p:sp>
      <p:pic>
        <p:nvPicPr>
          <p:cNvPr id="38919" name="Picture 7" descr="template &lt;class Type&gt;&#10;class decla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714625"/>
            <a:ext cx="30289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3657600"/>
            <a:ext cx="8415338" cy="1323439"/>
          </a:xfrm>
        </p:spPr>
        <p:txBody>
          <a:bodyPr/>
          <a:lstStyle/>
          <a:p>
            <a:r>
              <a:rPr lang="en-US" altLang="en-US" dirty="0"/>
              <a:t>A template instantiation can be created with either a built-in or user-defined type</a:t>
            </a:r>
          </a:p>
          <a:p>
            <a:r>
              <a:rPr lang="en-US" altLang="en-US" dirty="0"/>
              <a:t>The function members of a class template are considered to be function templates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 File and Implementation File of a Class Template (1 of 2)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a parameter to a function takes effect at run time</a:t>
            </a:r>
          </a:p>
          <a:p>
            <a:r>
              <a:rPr lang="en-US" dirty="0"/>
              <a:t>Passing a parameter to a class template takes effect at compile time</a:t>
            </a:r>
          </a:p>
          <a:p>
            <a:r>
              <a:rPr lang="en-US" dirty="0"/>
              <a:t>Cannot compile the implementation file independently of the client code</a:t>
            </a:r>
          </a:p>
          <a:p>
            <a:pPr lvl="1"/>
            <a:r>
              <a:rPr lang="en-US" dirty="0"/>
              <a:t>Can put class definition and definitions of the function templates directly in the client code</a:t>
            </a:r>
          </a:p>
          <a:p>
            <a:pPr lvl="1"/>
            <a:r>
              <a:rPr lang="en-US" dirty="0"/>
              <a:t>Can put class definition and the definitions of the function templates in the same header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 File and Implementation File of a Class Template (2 of 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371145"/>
          </a:xfrm>
        </p:spPr>
        <p:txBody>
          <a:bodyPr/>
          <a:lstStyle/>
          <a:p>
            <a:r>
              <a:rPr lang="en-US" altLang="en-US" dirty="0"/>
              <a:t>Another alternative is to put class definition and function definitions in separate files</a:t>
            </a:r>
          </a:p>
          <a:p>
            <a:pPr lvl="1"/>
            <a:r>
              <a:rPr lang="en-US" altLang="en-US" dirty="0"/>
              <a:t>Include directive to the implementation file at the end of the header file</a:t>
            </a:r>
          </a:p>
          <a:p>
            <a:r>
              <a:rPr lang="en-US" altLang="en-US" dirty="0"/>
              <a:t>In either case, function definitions and client code are compiled together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9207"/>
            <a:ext cx="8026400" cy="290336"/>
          </a:xfrm>
        </p:spPr>
        <p:txBody>
          <a:bodyPr/>
          <a:lstStyle/>
          <a:p>
            <a:r>
              <a:rPr lang="en-US" dirty="0"/>
              <a:t>C++11 Random Number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577629"/>
          </a:xfrm>
        </p:spPr>
        <p:txBody>
          <a:bodyPr/>
          <a:lstStyle/>
          <a:p>
            <a:r>
              <a:rPr lang="en-US" dirty="0"/>
              <a:t>To use C++ 11 random number generator functions we use an engine and a distributor</a:t>
            </a:r>
          </a:p>
          <a:p>
            <a:pPr lvl="1"/>
            <a:r>
              <a:rPr lang="en-US" dirty="0"/>
              <a:t>An engine</a:t>
            </a:r>
            <a:r>
              <a:rPr lang="en-US" i="1" dirty="0"/>
              <a:t> </a:t>
            </a:r>
            <a:r>
              <a:rPr lang="en-US" dirty="0"/>
              <a:t>returns unpredictable (random) bits</a:t>
            </a:r>
          </a:p>
          <a:p>
            <a:pPr lvl="1"/>
            <a:r>
              <a:rPr lang="en-US" dirty="0"/>
              <a:t>A distribution returns random numbers whose likelihoods correspond to a specific shape such as a uniform or normal distribution</a:t>
            </a:r>
          </a:p>
          <a:p>
            <a:r>
              <a:rPr lang="en-US" dirty="0"/>
              <a:t>The C++11 standard library provides 25 distribution types in five categories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b="1" dirty="0"/>
              <a:t> </a:t>
            </a:r>
            <a:r>
              <a:rPr lang="en-US" dirty="0"/>
              <a:t>fall in the category of uniform distributions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724972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(1 of 3)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r>
              <a:rPr lang="en-US" altLang="en-US" dirty="0"/>
              <a:t>An operator that has different meanings with different data types is said to be overloaded</a:t>
            </a:r>
          </a:p>
          <a:p>
            <a:r>
              <a:rPr lang="en-US" altLang="en-US" dirty="0"/>
              <a:t>Operator function: a function that overloads an operator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altLang="en-US" dirty="0"/>
              <a:t> is a reserved word</a:t>
            </a:r>
          </a:p>
          <a:p>
            <a:pPr lvl="1"/>
            <a:r>
              <a:rPr lang="en-US" altLang="en-US" dirty="0"/>
              <a:t>Operator functions are value-returning</a:t>
            </a:r>
          </a:p>
          <a:p>
            <a:r>
              <a:rPr lang="en-US" altLang="en-US" dirty="0"/>
              <a:t>Operator overloading provides the same concise notation for user-defined data types as for built-in data types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r>
              <a:rPr lang="en-US" altLang="en-US" u="sng" dirty="0"/>
              <a:t>Templates</a:t>
            </a:r>
            <a:r>
              <a:rPr lang="en-US" altLang="en-US" dirty="0"/>
              <a:t> enable you to write generic code for related functions and classes</a:t>
            </a:r>
          </a:p>
          <a:p>
            <a:r>
              <a:rPr lang="en-US" altLang="en-US" u="sng" dirty="0"/>
              <a:t>Function templates</a:t>
            </a:r>
            <a:r>
              <a:rPr lang="en-US" altLang="en-US" dirty="0"/>
              <a:t> simplify function overloading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3)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80734"/>
          </a:xfrm>
        </p:spPr>
        <p:txBody>
          <a:bodyPr/>
          <a:lstStyle/>
          <a:p>
            <a:r>
              <a:rPr lang="en-US" altLang="en-US" dirty="0"/>
              <a:t>Only existing operators can be overloaded</a:t>
            </a:r>
          </a:p>
          <a:p>
            <a:r>
              <a:rPr lang="en-US" altLang="en-US" dirty="0"/>
              <a:t>The pointer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/>
              <a:t> refers to the object</a:t>
            </a:r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en-US" dirty="0"/>
              <a:t> function is a nonmember of a class</a:t>
            </a:r>
          </a:p>
          <a:p>
            <a:r>
              <a:rPr lang="en-US" altLang="en-US" dirty="0"/>
              <a:t>If an operator function is a member of a class</a:t>
            </a:r>
          </a:p>
          <a:p>
            <a:pPr lvl="1"/>
            <a:r>
              <a:rPr lang="en-US" altLang="en-US" dirty="0"/>
              <a:t>The leftmost operand of the operator must be a class object (or a reference to a class object) of that operator’s class</a:t>
            </a:r>
          </a:p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(3 of 3)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40668"/>
          </a:xfrm>
        </p:spPr>
        <p:txBody>
          <a:bodyPr/>
          <a:lstStyle/>
          <a:p>
            <a:r>
              <a:rPr lang="en-US" altLang="en-US" dirty="0"/>
              <a:t>Classes with pointer variables must overload the assignment operator, and include both the copy constructor and the destructor</a:t>
            </a:r>
          </a:p>
          <a:p>
            <a:r>
              <a:rPr lang="en-US" altLang="en-US" dirty="0"/>
              <a:t>In C++,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en-US" dirty="0"/>
              <a:t> is a reserved word</a:t>
            </a:r>
          </a:p>
          <a:p>
            <a:pPr lvl="1"/>
            <a:r>
              <a:rPr lang="en-US" altLang="en-US" dirty="0"/>
              <a:t>Function template: a single code segment for a set of related functions</a:t>
            </a:r>
          </a:p>
          <a:p>
            <a:pPr lvl="1"/>
            <a:r>
              <a:rPr lang="en-US" altLang="en-US" dirty="0"/>
              <a:t>Class template: a single code segment for a set of related classes</a:t>
            </a:r>
          </a:p>
          <a:p>
            <a:pPr lvl="2"/>
            <a:r>
              <a:rPr lang="en-US" altLang="en-US" dirty="0"/>
              <a:t>Are called </a:t>
            </a:r>
            <a:r>
              <a:rPr lang="en-US" altLang="en-US" u="sng" dirty="0"/>
              <a:t>parameterized types</a:t>
            </a:r>
          </a:p>
          <a:p>
            <a:r>
              <a:rPr lang="en-US" dirty="0"/>
              <a:t>C++11 provides many functions to implement random number generator.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Operator Overloading Is Needed (1 of 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9"/>
            <a:ext cx="8415338" cy="3566582"/>
          </a:xfrm>
        </p:spPr>
        <p:txBody>
          <a:bodyPr/>
          <a:lstStyle/>
          <a:p>
            <a:r>
              <a:rPr lang="en-US" altLang="en-US" dirty="0"/>
              <a:t>Consider the following statements:</a:t>
            </a:r>
          </a:p>
          <a:p>
            <a:pPr marL="34131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clockType myClock(8, 23, 34);</a:t>
            </a:r>
          </a:p>
          <a:p>
            <a:pPr marL="34131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clockType yourClock(4, 5, 30);</a:t>
            </a:r>
          </a:p>
          <a:p>
            <a:r>
              <a:rPr lang="en-US" altLang="en-US" dirty="0"/>
              <a:t>Which version of C++ statements would you prefer?</a:t>
            </a:r>
          </a:p>
          <a:p>
            <a:pPr marL="23177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myClock.printTime();</a:t>
            </a:r>
          </a:p>
          <a:p>
            <a:pPr marL="23177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myClock.incrementSeconds();</a:t>
            </a:r>
          </a:p>
          <a:p>
            <a:pPr marL="23177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(myClock.equalTime(yourClock))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1313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10" name="Straight Connector 9" descr="Divider line between the two versions of C++ code"/>
          <p:cNvCxnSpPr/>
          <p:nvPr/>
        </p:nvCxnSpPr>
        <p:spPr>
          <a:xfrm>
            <a:off x="5181600" y="29718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5181600" y="2971800"/>
            <a:ext cx="3809999" cy="1815882"/>
          </a:xfrm>
        </p:spPr>
        <p:txBody>
          <a:bodyPr/>
          <a:lstStyle/>
          <a:p>
            <a:pPr marL="231775" lvl="0" indent="0">
              <a:lnSpc>
                <a:spcPct val="100000"/>
              </a:lnSpc>
              <a:spcBef>
                <a:spcPts val="600"/>
              </a:spcBef>
              <a:buClr>
                <a:srgbClr val="055C91"/>
              </a:buClr>
              <a:buNone/>
            </a:pPr>
            <a:r>
              <a:rPr 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myClock;</a:t>
            </a:r>
          </a:p>
          <a:p>
            <a:pPr marL="231775" lvl="0" indent="0">
              <a:lnSpc>
                <a:spcPct val="100000"/>
              </a:lnSpc>
              <a:spcBef>
                <a:spcPts val="600"/>
              </a:spcBef>
              <a:buClr>
                <a:srgbClr val="055C91"/>
              </a:buClr>
              <a:buNone/>
            </a:pPr>
            <a:r>
              <a:rPr 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myClock++;</a:t>
            </a:r>
          </a:p>
          <a:p>
            <a:pPr marL="231775" lvl="0" indent="0">
              <a:lnSpc>
                <a:spcPct val="100000"/>
              </a:lnSpc>
              <a:spcBef>
                <a:spcPts val="600"/>
              </a:spcBef>
              <a:buClr>
                <a:srgbClr val="055C91"/>
              </a:buClr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(myClock == yourClock)</a:t>
            </a:r>
          </a:p>
          <a:p>
            <a:pPr marL="231775" lvl="0" indent="0">
              <a:lnSpc>
                <a:spcPct val="100000"/>
              </a:lnSpc>
              <a:spcBef>
                <a:spcPts val="0"/>
              </a:spcBef>
              <a:buClr>
                <a:srgbClr val="055C91"/>
              </a:buClr>
              <a:buNone/>
            </a:pPr>
            <a:r>
              <a:rPr 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31775" lvl="0" indent="0">
              <a:lnSpc>
                <a:spcPct val="100000"/>
              </a:lnSpc>
              <a:spcBef>
                <a:spcPts val="0"/>
              </a:spcBef>
              <a:buClr>
                <a:srgbClr val="055C91"/>
              </a:buClr>
              <a:buNone/>
            </a:pPr>
            <a:r>
              <a:rPr 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31775" lvl="0" indent="0">
              <a:lnSpc>
                <a:spcPct val="100000"/>
              </a:lnSpc>
              <a:spcBef>
                <a:spcPts val="0"/>
              </a:spcBef>
              <a:buClr>
                <a:srgbClr val="055C91"/>
              </a:buClr>
              <a:buNone/>
            </a:pPr>
            <a:r>
              <a:rPr 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Operator Overloading Is Needed (2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11238"/>
          </a:xfrm>
        </p:spPr>
        <p:txBody>
          <a:bodyPr/>
          <a:lstStyle/>
          <a:p>
            <a:r>
              <a:rPr lang="en-US" altLang="en-US" dirty="0"/>
              <a:t>Assignment and member selection are the only built-in operations on classes </a:t>
            </a:r>
          </a:p>
          <a:p>
            <a:pPr lvl="1"/>
            <a:r>
              <a:rPr lang="en-US" altLang="en-US" dirty="0"/>
              <a:t>Other operators cannot be applied directly to class objects</a:t>
            </a:r>
          </a:p>
          <a:p>
            <a:r>
              <a:rPr lang="en-US" altLang="en-US" u="sng" dirty="0"/>
              <a:t>Operator overloading</a:t>
            </a:r>
            <a:r>
              <a:rPr lang="en-US" altLang="en-US" dirty="0"/>
              <a:t> extends the definition of an operator to work with a user-defined data type</a:t>
            </a:r>
          </a:p>
          <a:p>
            <a:pPr lvl="1"/>
            <a:r>
              <a:rPr lang="en-US" altLang="en-US" dirty="0"/>
              <a:t>C++ allows you to extend the definitions of most of the operators to work with classes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Operator Overloading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r>
              <a:rPr lang="en-US" altLang="en-US" dirty="0"/>
              <a:t>Most existing C++ operators can be overloaded to manipulate class objects</a:t>
            </a:r>
          </a:p>
          <a:p>
            <a:r>
              <a:rPr lang="en-US" altLang="en-US" dirty="0"/>
              <a:t>New operators cannot be created</a:t>
            </a:r>
          </a:p>
          <a:p>
            <a:r>
              <a:rPr lang="en-US" altLang="en-US" dirty="0"/>
              <a:t>An </a:t>
            </a:r>
            <a:r>
              <a:rPr lang="en-US" altLang="en-US" u="sng" dirty="0"/>
              <a:t>operator function</a:t>
            </a:r>
            <a:r>
              <a:rPr lang="en-US" altLang="en-US" dirty="0"/>
              <a:t> is a function that overloads an operator</a:t>
            </a:r>
          </a:p>
          <a:p>
            <a:pPr lvl="1"/>
            <a:r>
              <a:rPr lang="en-US" altLang="en-US" dirty="0"/>
              <a:t>Use reserved word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altLang="en-US" dirty="0"/>
              <a:t> followed by the operator as the function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Syntax for Operator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Syntax of an operator function heading:</a:t>
            </a:r>
          </a:p>
          <a:p>
            <a:pPr lvl="1"/>
            <a:endParaRPr lang="en-US" altLang="en-US" dirty="0"/>
          </a:p>
        </p:txBody>
      </p:sp>
      <p:pic>
        <p:nvPicPr>
          <p:cNvPr id="11271" name="Picture 7" descr="returnType operator operatorSymbol(formal parameter lis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4580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2667000"/>
            <a:ext cx="8415338" cy="2175980"/>
          </a:xfrm>
        </p:spPr>
        <p:txBody>
          <a:bodyPr/>
          <a:lstStyle/>
          <a:p>
            <a:pPr lvl="1"/>
            <a:r>
              <a:rPr lang="en-US" altLang="en-US" dirty="0"/>
              <a:t>It is a value-returning function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altLang="en-US" dirty="0"/>
              <a:t> is a reserved word</a:t>
            </a:r>
          </a:p>
          <a:p>
            <a:r>
              <a:rPr lang="en-US" altLang="en-US" dirty="0"/>
              <a:t>To overload an operator for a class:</a:t>
            </a:r>
          </a:p>
          <a:p>
            <a:pPr lvl="1"/>
            <a:r>
              <a:rPr lang="en-US" altLang="en-US" dirty="0"/>
              <a:t>Include the operator function declaration in the class definition</a:t>
            </a:r>
          </a:p>
          <a:p>
            <a:pPr lvl="1"/>
            <a:r>
              <a:rPr lang="en-US" altLang="en-US" dirty="0"/>
              <a:t>Write the definition of the operator function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an Operator: Some Restrictions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708708"/>
          </a:xfrm>
        </p:spPr>
        <p:txBody>
          <a:bodyPr/>
          <a:lstStyle/>
          <a:p>
            <a:r>
              <a:rPr lang="en-US" dirty="0"/>
              <a:t>Cannot change the precedence of an operator</a:t>
            </a:r>
          </a:p>
          <a:p>
            <a:r>
              <a:rPr lang="en-US" dirty="0"/>
              <a:t>Associativity cannot be changed</a:t>
            </a:r>
          </a:p>
          <a:p>
            <a:r>
              <a:rPr lang="en-US" dirty="0"/>
              <a:t>Default parameters cannot be used</a:t>
            </a:r>
          </a:p>
          <a:p>
            <a:r>
              <a:rPr lang="en-US" dirty="0"/>
              <a:t>Cannot change number of parameters</a:t>
            </a:r>
          </a:p>
          <a:p>
            <a:r>
              <a:rPr lang="en-US" dirty="0"/>
              <a:t>Cannot create new operators</a:t>
            </a:r>
          </a:p>
          <a:p>
            <a:r>
              <a:rPr lang="en-US" dirty="0"/>
              <a:t>Cannot overload: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 .*  ::  ?:  sizeof</a:t>
            </a:r>
          </a:p>
          <a:p>
            <a:r>
              <a:rPr lang="en-US" dirty="0"/>
              <a:t>How the operator works with built-in types remains the same</a:t>
            </a:r>
          </a:p>
          <a:p>
            <a:r>
              <a:rPr lang="en-US" dirty="0"/>
              <a:t>Can overload for user-defined objects or for a combination of user-defined and built-in objects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3792</Words>
  <Application>Microsoft Office PowerPoint</Application>
  <PresentationFormat>On-screen Show (4:3)</PresentationFormat>
  <Paragraphs>302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Malik_cpp</vt:lpstr>
      <vt:lpstr>Chapter 13</vt:lpstr>
      <vt:lpstr>Objectives (1 of 2)</vt:lpstr>
      <vt:lpstr>Objectives (2 of 2)</vt:lpstr>
      <vt:lpstr>Introduction</vt:lpstr>
      <vt:lpstr>Why Operator Overloading Is Needed (1 of 2)</vt:lpstr>
      <vt:lpstr>Why Operator Overloading Is Needed (2 of 2)</vt:lpstr>
      <vt:lpstr>Operator Overloading</vt:lpstr>
      <vt:lpstr>Syntax for Operator Functions</vt:lpstr>
      <vt:lpstr>Overloading an Operator: Some Restrictions</vt:lpstr>
      <vt:lpstr>Pointer this</vt:lpstr>
      <vt:lpstr>Friend Functions of Classes</vt:lpstr>
      <vt:lpstr>Definition of a friend Function</vt:lpstr>
      <vt:lpstr>Operator Functions as Member  and Nonmember Functions</vt:lpstr>
      <vt:lpstr>Overloading Binary Operators</vt:lpstr>
      <vt:lpstr>Overloading the Binary Operators as Member Functions</vt:lpstr>
      <vt:lpstr>Overloading the Binary Operators (Arithmetic or Relational) as Nonmember Functions</vt:lpstr>
      <vt:lpstr>Overloading the Stream Insertion (&lt;&lt;) and Extraction (&gt;&gt;) Operators</vt:lpstr>
      <vt:lpstr>Overloading the Stream Insertion Operator (&lt;&lt;)</vt:lpstr>
      <vt:lpstr>Overloading the Stream Extraction Operator (&gt;&gt;)</vt:lpstr>
      <vt:lpstr>Overloading the Assignment Operator (=)</vt:lpstr>
      <vt:lpstr>Overloading Unary Operators</vt:lpstr>
      <vt:lpstr>Overloading the Increment (++) and Decrement (--) Operators (1 of 4)</vt:lpstr>
      <vt:lpstr>Overloading the Increment (++) and Decrement (--) Operators (2 of 4)</vt:lpstr>
      <vt:lpstr>Overloading the Increment (++) and Decrement (--) Operators (3 of 4)</vt:lpstr>
      <vt:lpstr>Overloading the Increment (++) and Decrement (--) Operators (4 of 4)</vt:lpstr>
      <vt:lpstr>Operator Overloading: Member versus Nonmember (1 of 2)</vt:lpstr>
      <vt:lpstr>Operator Overloading: Member versus Nonmember (2 of 2)</vt:lpstr>
      <vt:lpstr>Classes and Pointer Member Variables (Revisited)</vt:lpstr>
      <vt:lpstr>Operator Overloading: One Final Word</vt:lpstr>
      <vt:lpstr>Overloading the Array Index (Subscript) Operator ([])</vt:lpstr>
      <vt:lpstr>Function Overloading</vt:lpstr>
      <vt:lpstr>Templates (1 of 2)</vt:lpstr>
      <vt:lpstr>Templates (2 of 2)</vt:lpstr>
      <vt:lpstr>Function Templates</vt:lpstr>
      <vt:lpstr>Class Templates</vt:lpstr>
      <vt:lpstr>Header File and Implementation File of a Class Template (1 of 2)</vt:lpstr>
      <vt:lpstr>Header File and Implementation File of a Class Template (2 of 2)</vt:lpstr>
      <vt:lpstr>C++11 Random Number Generator</vt:lpstr>
      <vt:lpstr>Quick Review (1 of 3)</vt:lpstr>
      <vt:lpstr>Quick Review (2 of 3)</vt:lpstr>
      <vt:lpstr>Quick Review (3 of 3)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Rita Mitra</cp:lastModifiedBy>
  <cp:revision>228</cp:revision>
  <cp:lastPrinted>2009-04-22T19:24:48Z</cp:lastPrinted>
  <dcterms:created xsi:type="dcterms:W3CDTF">2002-08-18T02:53:45Z</dcterms:created>
  <dcterms:modified xsi:type="dcterms:W3CDTF">2016-11-27T06:36:47Z</dcterms:modified>
</cp:coreProperties>
</file>