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  <p:sldMasterId id="2147484041" r:id="rId2"/>
    <p:sldMasterId id="2147484053" r:id="rId3"/>
  </p:sldMasterIdLst>
  <p:notesMasterIdLst>
    <p:notesMasterId r:id="rId47"/>
  </p:notesMasterIdLst>
  <p:handoutMasterIdLst>
    <p:handoutMasterId r:id="rId48"/>
  </p:handoutMasterIdLst>
  <p:sldIdLst>
    <p:sldId id="352" r:id="rId4"/>
    <p:sldId id="261" r:id="rId5"/>
    <p:sldId id="262" r:id="rId6"/>
    <p:sldId id="264" r:id="rId7"/>
    <p:sldId id="266" r:id="rId8"/>
    <p:sldId id="302" r:id="rId9"/>
    <p:sldId id="304" r:id="rId10"/>
    <p:sldId id="303" r:id="rId11"/>
    <p:sldId id="269" r:id="rId12"/>
    <p:sldId id="353" r:id="rId13"/>
    <p:sldId id="284" r:id="rId14"/>
    <p:sldId id="349" r:id="rId15"/>
    <p:sldId id="305" r:id="rId16"/>
    <p:sldId id="270" r:id="rId17"/>
    <p:sldId id="306" r:id="rId18"/>
    <p:sldId id="274" r:id="rId19"/>
    <p:sldId id="354" r:id="rId20"/>
    <p:sldId id="275" r:id="rId21"/>
    <p:sldId id="350" r:id="rId22"/>
    <p:sldId id="276" r:id="rId23"/>
    <p:sldId id="293" r:id="rId24"/>
    <p:sldId id="277" r:id="rId25"/>
    <p:sldId id="310" r:id="rId26"/>
    <p:sldId id="314" r:id="rId27"/>
    <p:sldId id="280" r:id="rId28"/>
    <p:sldId id="281" r:id="rId29"/>
    <p:sldId id="285" r:id="rId30"/>
    <p:sldId id="355" r:id="rId31"/>
    <p:sldId id="356" r:id="rId32"/>
    <p:sldId id="357" r:id="rId33"/>
    <p:sldId id="359" r:id="rId34"/>
    <p:sldId id="358" r:id="rId35"/>
    <p:sldId id="360" r:id="rId36"/>
    <p:sldId id="282" r:id="rId37"/>
    <p:sldId id="361" r:id="rId38"/>
    <p:sldId id="333" r:id="rId39"/>
    <p:sldId id="351" r:id="rId40"/>
    <p:sldId id="294" r:id="rId41"/>
    <p:sldId id="337" r:id="rId42"/>
    <p:sldId id="338" r:id="rId43"/>
    <p:sldId id="287" r:id="rId44"/>
    <p:sldId id="291" r:id="rId45"/>
    <p:sldId id="29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3399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8" autoAdjust="0"/>
    <p:restoredTop sz="94692" autoAdjust="0"/>
  </p:normalViewPr>
  <p:slideViewPr>
    <p:cSldViewPr>
      <p:cViewPr>
        <p:scale>
          <a:sx n="93" d="100"/>
          <a:sy n="93" d="100"/>
        </p:scale>
        <p:origin x="-34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299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DAEE2-F4B6-4B84-90F0-103EB573A93F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B209-4AC1-4373-98DB-6633FC90BE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96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9A5E2E-C11B-4B66-9EB9-D70011F1FC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13CB3F-FA4B-404E-BCD1-05D7E0180B3A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64E82-DDCC-421F-B719-A180261C707E}" type="slidenum">
              <a:rPr lang="en-US" altLang="en-US" smtClean="0"/>
              <a:pPr eaLnBrk="1" hangingPunct="1"/>
              <a:t>10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CA1A7E-93D5-4D0E-A55A-2E8CDB8130D0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3F9791-2976-4E19-B70A-6919E6098258}" type="slidenum">
              <a:rPr lang="en-US" altLang="en-US" smtClean="0"/>
              <a:pPr eaLnBrk="1" hangingPunct="1"/>
              <a:t>12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C32397-ECD1-4128-8901-EEA3B8E02D44}" type="slidenum">
              <a:rPr lang="en-US" altLang="en-US" smtClean="0"/>
              <a:pPr eaLnBrk="1" hangingPunct="1"/>
              <a:t>13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CE1763-5B6D-44A8-BDF0-D8AD24D3974E}" type="slidenum">
              <a:rPr lang="en-US" altLang="en-US" smtClean="0"/>
              <a:pPr eaLnBrk="1" hangingPunct="1"/>
              <a:t>14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203551-F629-4544-A301-6C6D2532F626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6C6942-4DDB-4DA3-9262-45FB1F2C76AA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35B75-53ED-45AF-B519-EBF2AEDAB314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43DC30-52A4-4FB4-A268-636CE98F192E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DC3395-A013-45D0-AB08-741C0292977F}" type="slidenum">
              <a:rPr lang="en-US" altLang="en-US" smtClean="0"/>
              <a:pPr eaLnBrk="1" hangingPunct="1"/>
              <a:t>19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BDD14A-0F1B-48DD-9F92-FA01AB3742E4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7DAD7D-809B-49E9-A07E-C3717950F712}" type="slidenum">
              <a:rPr lang="en-US" altLang="en-US" smtClean="0"/>
              <a:pPr eaLnBrk="1" hangingPunct="1"/>
              <a:t>20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4AA0C2-81BA-435D-B136-43551D8143F1}" type="slidenum">
              <a:rPr lang="en-US" altLang="en-US" smtClean="0"/>
              <a:pPr eaLnBrk="1" hangingPunct="1"/>
              <a:t>21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0D6A28-459D-4C34-A55D-50CA8AE16AD1}" type="slidenum">
              <a:rPr lang="en-US" altLang="en-US" smtClean="0"/>
              <a:pPr eaLnBrk="1" hangingPunct="1"/>
              <a:t>22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FF3E97-BCA6-4343-9F3C-2DCC341D1E7E}" type="slidenum">
              <a:rPr lang="en-US" altLang="en-US" smtClean="0"/>
              <a:pPr eaLnBrk="1" hangingPunct="1"/>
              <a:t>23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00964F-D522-4309-909A-05211BBD32F5}" type="slidenum">
              <a:rPr lang="en-US" altLang="en-US" smtClean="0"/>
              <a:pPr eaLnBrk="1" hangingPunct="1"/>
              <a:t>24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C7DF57-332F-46D9-9E9E-30B21CF32748}" type="slidenum">
              <a:rPr lang="en-US" altLang="en-US" smtClean="0"/>
              <a:pPr eaLnBrk="1" hangingPunct="1"/>
              <a:t>25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2902A-B455-4BC6-849F-233865BF8969}" type="slidenum">
              <a:rPr lang="en-US" altLang="en-US" smtClean="0"/>
              <a:pPr eaLnBrk="1" hangingPunct="1"/>
              <a:t>26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D1A43E-775D-4C99-B082-AEF9912AE8A5}" type="slidenum">
              <a:rPr lang="en-US" altLang="en-US" smtClean="0"/>
              <a:pPr eaLnBrk="1" hangingPunct="1"/>
              <a:t>27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85553C-1289-49AD-BD73-197A6301BDA8}" type="slidenum">
              <a:rPr lang="en-US" altLang="en-US" smtClean="0"/>
              <a:pPr eaLnBrk="1" hangingPunct="1"/>
              <a:t>28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E688B3-F99E-416E-9E8A-5CB898121475}" type="slidenum">
              <a:rPr lang="en-US" altLang="en-US" smtClean="0"/>
              <a:pPr eaLnBrk="1" hangingPunct="1"/>
              <a:t>29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07973D-208B-435C-A34A-948173CCE519}" type="slidenum">
              <a:rPr lang="en-US" altLang="en-US" smtClean="0"/>
              <a:pPr eaLnBrk="1" hangingPunct="1"/>
              <a:t>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951619-098F-4EFB-9202-AAA034FE4ED9}" type="slidenum">
              <a:rPr lang="en-US" altLang="en-US" smtClean="0"/>
              <a:pPr eaLnBrk="1" hangingPunct="1"/>
              <a:t>30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FA7E4B-485A-4138-9737-D67447D32253}" type="slidenum">
              <a:rPr lang="en-US" altLang="en-US" smtClean="0"/>
              <a:pPr eaLnBrk="1" hangingPunct="1"/>
              <a:t>31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29109B-8014-404B-A41B-F81CE771BA55}" type="slidenum">
              <a:rPr lang="en-US" altLang="en-US" smtClean="0"/>
              <a:pPr eaLnBrk="1" hangingPunct="1"/>
              <a:t>32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DA31CF-1B96-4C27-92C9-30915939A8A6}" type="slidenum">
              <a:rPr lang="en-US" altLang="en-US" smtClean="0"/>
              <a:pPr eaLnBrk="1" hangingPunct="1"/>
              <a:t>33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2B6EBA-38F1-4AFA-8456-2EE821F40527}" type="slidenum">
              <a:rPr lang="en-US" altLang="en-US" smtClean="0"/>
              <a:pPr eaLnBrk="1" hangingPunct="1"/>
              <a:t>34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E4611A-1C70-40BB-BFD6-14AAEA4955CA}" type="slidenum">
              <a:rPr lang="en-US" altLang="en-US" smtClean="0"/>
              <a:pPr eaLnBrk="1" hangingPunct="1"/>
              <a:t>35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47CBD4-9F68-47F7-8ED1-EAABA8D0E482}" type="slidenum">
              <a:rPr lang="en-US" altLang="en-US" smtClean="0"/>
              <a:pPr eaLnBrk="1" hangingPunct="1"/>
              <a:t>36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437F34-991D-4491-BBE5-E18E9FD8D4CE}" type="slidenum">
              <a:rPr lang="en-US" altLang="en-US" smtClean="0"/>
              <a:pPr eaLnBrk="1" hangingPunct="1"/>
              <a:t>37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5D6850-1284-4716-A92F-47F41443D69D}" type="slidenum">
              <a:rPr lang="en-US" altLang="en-US" smtClean="0"/>
              <a:pPr eaLnBrk="1" hangingPunct="1"/>
              <a:t>38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0142C3-623A-4CFF-9475-BC732EF2BA0E}" type="slidenum">
              <a:rPr lang="en-US" altLang="en-US" smtClean="0"/>
              <a:pPr eaLnBrk="1" hangingPunct="1"/>
              <a:t>39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C1DE2-F428-46FD-B5AF-69EDA04DA64D}" type="slidenum">
              <a:rPr lang="en-US" altLang="en-US" smtClean="0"/>
              <a:pPr eaLnBrk="1" hangingPunct="1"/>
              <a:t>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3815AA-7ED6-428F-89C9-51C01A35F993}" type="slidenum">
              <a:rPr lang="en-US" altLang="en-US" smtClean="0"/>
              <a:pPr eaLnBrk="1" hangingPunct="1"/>
              <a:t>40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E77D33-4D9D-40E1-A459-E77EFD91EF09}" type="slidenum">
              <a:rPr lang="en-US" altLang="en-US" smtClean="0"/>
              <a:pPr eaLnBrk="1" hangingPunct="1"/>
              <a:t>41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AE2185-9756-46AD-A314-E1E2C9C26AD2}" type="slidenum">
              <a:rPr lang="en-US" altLang="en-US" smtClean="0"/>
              <a:pPr eaLnBrk="1" hangingPunct="1"/>
              <a:t>42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DB5FD-0CFB-4235-98D5-F3512568DB5F}" type="slidenum">
              <a:rPr lang="en-US" altLang="en-US" smtClean="0"/>
              <a:pPr eaLnBrk="1" hangingPunct="1"/>
              <a:t>43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1AB634-4C3C-4B88-B48D-F8108C030B32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E33B70-140C-4A47-8864-B69FE96650D2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5F969F-8BE5-4342-A769-B81FAEEDE3E9}" type="slidenum">
              <a:rPr lang="en-US" altLang="en-US" smtClean="0"/>
              <a:pPr eaLnBrk="1" hangingPunct="1"/>
              <a:t>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FEEB7-58F5-42AF-965B-DEFB65662616}" type="slidenum">
              <a:rPr lang="en-US" altLang="en-US" smtClean="0"/>
              <a:pPr eaLnBrk="1" hangingPunct="1"/>
              <a:t>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D5C9C3-365E-40D5-9C10-A8E31E8F9B6B}" type="slidenum">
              <a:rPr lang="en-US" altLang="en-US" smtClean="0"/>
              <a:pPr eaLnBrk="1" hangingPunct="1"/>
              <a:t>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Program Design Including Data Structures,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350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90533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20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0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3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9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01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2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74266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6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86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63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2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77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5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28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33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97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882643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4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8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4399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1421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73681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480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8274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9576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2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F285-1C64-49ED-BE13-F476832FE1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A2F3-DC1E-43A8-8DF3-DCF8ACCA2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20</a:t>
            </a:r>
            <a:endParaRPr lang="en-US" altLang="en-US" sz="16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(5 of 8)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4098" name="Picture 2" descr="FIGURE 20-4 Various directed graph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9" y="2057400"/>
            <a:ext cx="722242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0789" y="4800600"/>
            <a:ext cx="2861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n-lt"/>
              </a:rPr>
              <a:t>FIGURE 20-4 </a:t>
            </a:r>
            <a:r>
              <a:rPr lang="en-US" sz="1400" dirty="0">
                <a:latin typeface="+mn-lt"/>
              </a:rPr>
              <a:t>Various directed graphs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(6 of 8)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1309"/>
          </a:xfrm>
        </p:spPr>
        <p:txBody>
          <a:bodyPr/>
          <a:lstStyle/>
          <a:p>
            <a:r>
              <a:rPr lang="en-US" altLang="en-US" u="sng" dirty="0" smtClean="0"/>
              <a:t>Adjacent</a:t>
            </a:r>
            <a:r>
              <a:rPr lang="en-US" altLang="en-US" dirty="0" smtClean="0"/>
              <a:t>: there is an edge from one vertex to the other; i.e., (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</a:t>
            </a:r>
          </a:p>
          <a:p>
            <a:r>
              <a:rPr lang="en-US" altLang="en-US" u="sng" dirty="0" smtClean="0"/>
              <a:t>Incident</a:t>
            </a:r>
            <a:r>
              <a:rPr lang="en-US" altLang="en-US" dirty="0" smtClean="0"/>
              <a:t>: if edge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= (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), </a:t>
            </a:r>
            <a:r>
              <a:rPr lang="en-US" altLang="en-US" dirty="0" smtClean="0"/>
              <a:t>then </a:t>
            </a:r>
            <a:r>
              <a:rPr lang="en-US" altLang="en-US" i="1" dirty="0" smtClean="0"/>
              <a:t>e </a:t>
            </a:r>
            <a:r>
              <a:rPr lang="en-US" altLang="en-US" dirty="0" smtClean="0"/>
              <a:t>is incident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on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and v</a:t>
            </a:r>
          </a:p>
          <a:p>
            <a:pPr lvl="1"/>
            <a:r>
              <a:rPr lang="en-US" altLang="en-US" u="sng" dirty="0" smtClean="0"/>
              <a:t>Loop</a:t>
            </a:r>
            <a:r>
              <a:rPr lang="en-US" altLang="en-US" dirty="0" smtClean="0"/>
              <a:t>: edge incident on a single vertex</a:t>
            </a:r>
            <a:endParaRPr lang="en-US" altLang="en-US" b="1" dirty="0" smtClean="0"/>
          </a:p>
          <a:p>
            <a:r>
              <a:rPr lang="en-US" altLang="en-US" u="sng" dirty="0" smtClean="0"/>
              <a:t>Parallel</a:t>
            </a:r>
            <a:r>
              <a:rPr lang="en-US" altLang="en-US" b="1" u="sng" dirty="0" smtClean="0"/>
              <a:t> </a:t>
            </a:r>
            <a:r>
              <a:rPr lang="en-US" altLang="en-US" u="sng" dirty="0" smtClean="0"/>
              <a:t>edges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associated with the same pair of vertices</a:t>
            </a:r>
          </a:p>
          <a:p>
            <a:r>
              <a:rPr lang="en-US" altLang="en-US" u="sng" dirty="0" smtClean="0"/>
              <a:t>Simple</a:t>
            </a:r>
            <a:r>
              <a:rPr lang="en-US" altLang="en-US" b="1" u="sng" dirty="0" smtClean="0"/>
              <a:t> </a:t>
            </a:r>
            <a:r>
              <a:rPr lang="en-US" altLang="en-US" u="sng" dirty="0" smtClean="0"/>
              <a:t>graph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has no loops or parallel edges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(7 of 8)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62267"/>
          </a:xfrm>
        </p:spPr>
        <p:txBody>
          <a:bodyPr/>
          <a:lstStyle/>
          <a:p>
            <a:r>
              <a:rPr lang="en-US" altLang="en-US" u="sng" dirty="0" smtClean="0"/>
              <a:t>Path</a:t>
            </a:r>
            <a:r>
              <a:rPr lang="en-US" altLang="en-US" dirty="0" smtClean="0"/>
              <a:t>: sequence of vertices </a:t>
            </a:r>
            <a:r>
              <a:rPr lang="en-US" altLang="en-US" i="1" dirty="0" smtClean="0"/>
              <a:t>u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u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u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> such that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u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u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and (</a:t>
            </a:r>
            <a:r>
              <a:rPr lang="en-US" altLang="en-US" i="1" dirty="0" smtClean="0"/>
              <a:t>u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u</a:t>
            </a:r>
            <a:r>
              <a:rPr lang="en-US" altLang="en-US" i="1" baseline="-25000" dirty="0" smtClean="0"/>
              <a:t>i</a:t>
            </a:r>
            <a:r>
              <a:rPr lang="en-US" altLang="en-US" baseline="-25000" dirty="0" smtClean="0"/>
              <a:t> + 1</a:t>
            </a:r>
            <a:r>
              <a:rPr lang="en-US" altLang="en-US" dirty="0" smtClean="0"/>
              <a:t>) is an edge for all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 = 1, 2, ...,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− 1</a:t>
            </a:r>
          </a:p>
          <a:p>
            <a:r>
              <a:rPr lang="en-US" altLang="en-US" u="sng" dirty="0" smtClean="0"/>
              <a:t>Connected vertices</a:t>
            </a:r>
            <a:r>
              <a:rPr lang="en-US" altLang="en-US" b="1" dirty="0" smtClean="0"/>
              <a:t>: </a:t>
            </a:r>
            <a:r>
              <a:rPr lang="en-US" altLang="en-US" dirty="0" smtClean="0"/>
              <a:t>there is a path from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v</a:t>
            </a:r>
          </a:p>
          <a:p>
            <a:r>
              <a:rPr lang="en-US" altLang="en-US" u="sng" dirty="0" smtClean="0"/>
              <a:t>Simple path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path in which all vertices, except possibly the first and last, are distinct</a:t>
            </a:r>
          </a:p>
          <a:p>
            <a:r>
              <a:rPr lang="en-US" altLang="en-US" u="sng" dirty="0" smtClean="0"/>
              <a:t>Cycle</a:t>
            </a:r>
            <a:r>
              <a:rPr lang="en-US" altLang="en-US" dirty="0" smtClean="0"/>
              <a:t>: simple path in which the first and last vertices are the same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(8 of 8)</a:t>
            </a:r>
            <a:endParaRPr lang="en-US" altLang="en-US" dirty="0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17421"/>
          </a:xfrm>
        </p:spPr>
        <p:txBody>
          <a:bodyPr/>
          <a:lstStyle/>
          <a:p>
            <a:r>
              <a:rPr lang="en-US" altLang="en-US" u="sng" dirty="0" smtClean="0"/>
              <a:t>Connected</a:t>
            </a:r>
            <a:r>
              <a:rPr lang="en-US" altLang="en-US" dirty="0" smtClean="0"/>
              <a:t>: path exists from any vertex to any other vertex</a:t>
            </a:r>
          </a:p>
          <a:p>
            <a:pPr lvl="1"/>
            <a:r>
              <a:rPr lang="en-US" altLang="en-US" u="sng" dirty="0" smtClean="0"/>
              <a:t>Component</a:t>
            </a:r>
            <a:r>
              <a:rPr lang="en-US" altLang="en-US" dirty="0" smtClean="0"/>
              <a:t>: maximal subset of connected vertices</a:t>
            </a:r>
          </a:p>
          <a:p>
            <a:r>
              <a:rPr lang="en-US" altLang="en-US" dirty="0" smtClean="0"/>
              <a:t>In a connected graph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, if there is an edge from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i.e., (</a:t>
            </a:r>
            <a:r>
              <a:rPr lang="en-US" altLang="en-US" i="1" dirty="0" smtClean="0"/>
              <a:t>u, v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), </a:t>
            </a:r>
            <a:br>
              <a:rPr lang="en-US" altLang="en-US" dirty="0" smtClean="0"/>
            </a:br>
            <a:r>
              <a:rPr lang="en-US" altLang="en-US" dirty="0" smtClean="0"/>
              <a:t>then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is </a:t>
            </a:r>
            <a:r>
              <a:rPr lang="en-US" altLang="en-US" u="sng" dirty="0" smtClean="0"/>
              <a:t>adjacent to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</a:t>
            </a:r>
            <a:r>
              <a:rPr lang="en-US" altLang="en-US" u="sng" dirty="0" smtClean="0"/>
              <a:t>adjacent 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u</a:t>
            </a:r>
          </a:p>
          <a:p>
            <a:r>
              <a:rPr lang="en-US" altLang="en-US" u="sng" dirty="0" smtClean="0"/>
              <a:t>Strongly connected</a:t>
            </a:r>
            <a:r>
              <a:rPr lang="en-US" altLang="en-US" dirty="0" smtClean="0"/>
              <a:t>: any two vertices in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are connected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Representation</a:t>
            </a:r>
            <a:endParaRPr lang="en-US" altLang="en-US" dirty="0" smtClean="0"/>
          </a:p>
        </p:txBody>
      </p:sp>
      <p:sp>
        <p:nvSpPr>
          <p:cNvPr id="16387" name="Rectangle 1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To write programs that process and manipulate graphs:</a:t>
            </a:r>
          </a:p>
          <a:p>
            <a:pPr lvl="1"/>
            <a:r>
              <a:rPr lang="en-US" altLang="en-US" dirty="0" smtClean="0"/>
              <a:t>Must store graphs in computer memory</a:t>
            </a:r>
          </a:p>
          <a:p>
            <a:r>
              <a:rPr lang="en-US" altLang="en-US" dirty="0" smtClean="0"/>
              <a:t>A graph can be represented in several ways:</a:t>
            </a:r>
          </a:p>
          <a:p>
            <a:pPr lvl="1"/>
            <a:r>
              <a:rPr lang="en-US" altLang="en-US" dirty="0" smtClean="0"/>
              <a:t>Adjacency matrices</a:t>
            </a:r>
          </a:p>
          <a:p>
            <a:pPr lvl="1"/>
            <a:r>
              <a:rPr lang="en-US" altLang="en-US" dirty="0" smtClean="0"/>
              <a:t>Adjacency lists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Adjacency Matrix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94584"/>
          </a:xfrm>
        </p:spPr>
        <p:txBody>
          <a:bodyPr/>
          <a:lstStyle/>
          <a:p>
            <a:r>
              <a:rPr lang="en-US" altLang="en-US" i="1" dirty="0" smtClean="0"/>
              <a:t>G:</a:t>
            </a:r>
            <a:r>
              <a:rPr lang="en-US" altLang="en-US" dirty="0" smtClean="0"/>
              <a:t> graph with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vertices 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</a:t>
            </a:r>
            <a:r>
              <a:rPr lang="en-US" altLang="en-US" dirty="0" smtClean="0"/>
              <a:t> 0)</a:t>
            </a:r>
          </a:p>
          <a:p>
            <a:pPr lvl="1"/>
            <a:r>
              <a:rPr lang="en-US" altLang="en-US" i="1" dirty="0" smtClean="0"/>
              <a:t>V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 = </a:t>
            </a:r>
            <a:r>
              <a:rPr lang="en-US" altLang="en-US" dirty="0" smtClean="0">
                <a:sym typeface="Symbol" pitchFamily="18" charset="2"/>
              </a:rPr>
              <a:t>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n</a:t>
            </a:r>
            <a:r>
              <a:rPr lang="en-US" altLang="en-US" dirty="0" smtClean="0">
                <a:sym typeface="Symbol" pitchFamily="18" charset="2"/>
              </a:rPr>
              <a:t></a:t>
            </a:r>
            <a:endParaRPr lang="en-US" altLang="en-US" dirty="0" smtClean="0"/>
          </a:p>
          <a:p>
            <a:r>
              <a:rPr lang="en-US" altLang="en-US" u="sng" dirty="0" smtClean="0"/>
              <a:t>Adjacency matrix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G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G)</a:t>
            </a:r>
            <a:r>
              <a:rPr lang="en-US" altLang="en-US" dirty="0" smtClean="0"/>
              <a:t>: two-dimensional </a:t>
            </a:r>
            <a:r>
              <a:rPr lang="en-US" altLang="en-US" i="1" dirty="0" smtClean="0"/>
              <a:t>n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matrix such that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Adjacency matrix of an undirected graph is symmetric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9701"/>
            <a:ext cx="4524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Adjacency Lists (1 of 2)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G:</a:t>
            </a:r>
            <a:r>
              <a:rPr lang="en-US" altLang="en-US" dirty="0" smtClean="0"/>
              <a:t> graph with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vertices 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</a:t>
            </a:r>
            <a:r>
              <a:rPr lang="en-US" altLang="en-US" dirty="0" smtClean="0"/>
              <a:t> 0)</a:t>
            </a:r>
          </a:p>
          <a:p>
            <a:pPr lvl="1"/>
            <a:r>
              <a:rPr lang="en-US" altLang="en-US" i="1" dirty="0" smtClean="0"/>
              <a:t>V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 = </a:t>
            </a:r>
            <a:r>
              <a:rPr lang="en-US" altLang="en-US" dirty="0" smtClean="0">
                <a:sym typeface="Symbol" pitchFamily="18" charset="2"/>
              </a:rPr>
              <a:t>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n</a:t>
            </a:r>
            <a:r>
              <a:rPr lang="en-US" altLang="en-US" dirty="0" smtClean="0">
                <a:sym typeface="Symbol" pitchFamily="18" charset="2"/>
              </a:rPr>
              <a:t></a:t>
            </a:r>
            <a:endParaRPr lang="en-US" altLang="en-US" dirty="0" smtClean="0"/>
          </a:p>
          <a:p>
            <a:r>
              <a:rPr lang="en-US" altLang="en-US" dirty="0" smtClean="0"/>
              <a:t>Linked list corresponding to each vertex,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</a:t>
            </a:r>
          </a:p>
          <a:p>
            <a:pPr lvl="1"/>
            <a:r>
              <a:rPr lang="en-US" altLang="en-US" dirty="0" smtClean="0"/>
              <a:t>Each node of linked list contains the vertex,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, such that (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Each node has two components, such as </a:t>
            </a:r>
            <a:r>
              <a:rPr lang="en-US" altLang="en-US" dirty="0" smtClean="0">
                <a:latin typeface="Courier New" pitchFamily="49" charset="0"/>
              </a:rPr>
              <a:t>vertex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</a:rPr>
              <a:t>link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Adjacency Lists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5122" name="Picture 2" descr="FIGURE 20-5 Adjacency list of graphs of Figure 20-4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2" y="1778025"/>
            <a:ext cx="6745197" cy="330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9402" y="4972050"/>
            <a:ext cx="6745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20-5 </a:t>
            </a:r>
            <a:r>
              <a:rPr lang="en-US" sz="1400" dirty="0">
                <a:latin typeface="+mn-lt"/>
              </a:rPr>
              <a:t>Adjacency list of graphs of Figure 20-4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Operations on Graphs (1 of 2)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76008"/>
          </a:xfrm>
        </p:spPr>
        <p:txBody>
          <a:bodyPr/>
          <a:lstStyle/>
          <a:p>
            <a:r>
              <a:rPr lang="en-US" altLang="en-US" dirty="0" smtClean="0"/>
              <a:t>Operations commonly performed on a </a:t>
            </a:r>
            <a:r>
              <a:rPr lang="en-US" altLang="en-US" dirty="0" smtClean="0"/>
              <a:t>graph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Create the graph</a:t>
            </a:r>
          </a:p>
          <a:p>
            <a:pPr lvl="1"/>
            <a:r>
              <a:rPr lang="en-US" altLang="en-US" dirty="0" smtClean="0"/>
              <a:t>Clear the graph </a:t>
            </a:r>
          </a:p>
          <a:p>
            <a:pPr lvl="2"/>
            <a:r>
              <a:rPr lang="en-US" altLang="en-US" dirty="0" smtClean="0"/>
              <a:t>Makes the graph empty</a:t>
            </a:r>
          </a:p>
          <a:p>
            <a:pPr lvl="1"/>
            <a:r>
              <a:rPr lang="en-US" altLang="en-US" dirty="0" smtClean="0"/>
              <a:t>Determine whether the graph is empty</a:t>
            </a:r>
          </a:p>
          <a:p>
            <a:pPr lvl="1"/>
            <a:r>
              <a:rPr lang="en-US" altLang="en-US" dirty="0" smtClean="0"/>
              <a:t>Traverse the graph</a:t>
            </a:r>
          </a:p>
          <a:p>
            <a:pPr lvl="1"/>
            <a:r>
              <a:rPr lang="en-US" altLang="en-US" dirty="0" smtClean="0"/>
              <a:t>Print the graph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Operations on Graphs (2 of 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02004"/>
          </a:xfrm>
        </p:spPr>
        <p:txBody>
          <a:bodyPr/>
          <a:lstStyle/>
          <a:p>
            <a:r>
              <a:rPr lang="en-US" altLang="en-US" dirty="0" smtClean="0"/>
              <a:t>The adjacency list (linked list) </a:t>
            </a:r>
            <a:r>
              <a:rPr lang="en-US" altLang="en-US" dirty="0" smtClean="0"/>
              <a:t>representation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For each vertex,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vertices adjacent to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are stored in linked list associated with </a:t>
            </a:r>
            <a:r>
              <a:rPr lang="en-US" altLang="en-US" i="1" dirty="0" smtClean="0"/>
              <a:t>v</a:t>
            </a:r>
          </a:p>
          <a:p>
            <a:pPr lvl="2"/>
            <a:r>
              <a:rPr lang="en-US" altLang="en-US" dirty="0" smtClean="0"/>
              <a:t>In a directed graph, vertices adjacent to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are called </a:t>
            </a:r>
            <a:r>
              <a:rPr lang="en-US" altLang="en-US" u="sng" dirty="0" smtClean="0"/>
              <a:t>immediate successors</a:t>
            </a:r>
          </a:p>
          <a:p>
            <a:pPr lvl="1"/>
            <a:r>
              <a:rPr lang="en-US" altLang="en-US" dirty="0" smtClean="0"/>
              <a:t>To manage data in a linked list, use class </a:t>
            </a:r>
            <a:r>
              <a:rPr lang="en-US" altLang="en-US" dirty="0" smtClean="0">
                <a:latin typeface="Courier New" pitchFamily="49" charset="0"/>
              </a:rPr>
              <a:t>unorderedLinkedList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this chapter, you will:</a:t>
            </a:r>
          </a:p>
          <a:p>
            <a:pPr lvl="1"/>
            <a:r>
              <a:rPr lang="en-US" altLang="en-US" dirty="0" smtClean="0"/>
              <a:t>Learn about graphs</a:t>
            </a:r>
          </a:p>
          <a:p>
            <a:pPr lvl="1"/>
            <a:r>
              <a:rPr lang="en-US" altLang="en-US" dirty="0" smtClean="0"/>
              <a:t>Become familiar with the basic terminology of graph theory</a:t>
            </a:r>
          </a:p>
          <a:p>
            <a:pPr lvl="1"/>
            <a:r>
              <a:rPr lang="en-US" altLang="en-US" dirty="0" smtClean="0"/>
              <a:t>Discover how to represent graphs in computer memory</a:t>
            </a:r>
          </a:p>
          <a:p>
            <a:pPr lvl="1"/>
            <a:r>
              <a:rPr lang="en-US" altLang="en-US" dirty="0" smtClean="0"/>
              <a:t>Explore graphs as ADTs</a:t>
            </a:r>
          </a:p>
          <a:p>
            <a:pPr lvl="1"/>
            <a:r>
              <a:rPr lang="en-US" altLang="en-US" dirty="0" smtClean="0"/>
              <a:t>Examine and implement various graph traversal algorithms </a:t>
            </a:r>
          </a:p>
          <a:p>
            <a:pPr lvl="1"/>
            <a:r>
              <a:rPr lang="en-US" altLang="en-US" dirty="0" smtClean="0"/>
              <a:t>Learn how to implement the shortest path algorithm</a:t>
            </a:r>
          </a:p>
          <a:p>
            <a:pPr lvl="1"/>
            <a:r>
              <a:rPr lang="en-US" altLang="en-US" dirty="0" smtClean="0"/>
              <a:t>Examine and implement the minimal spanning tree algorithm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Graphs as ADTs</a:t>
            </a:r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implement graphs as an abstract data type (ADT), including functions to:</a:t>
            </a:r>
          </a:p>
          <a:p>
            <a:pPr lvl="1"/>
            <a:r>
              <a:rPr lang="en-US" altLang="en-US" dirty="0" smtClean="0"/>
              <a:t>Create/clear the graph</a:t>
            </a:r>
          </a:p>
          <a:p>
            <a:pPr lvl="1"/>
            <a:r>
              <a:rPr lang="en-US" altLang="en-US" dirty="0" smtClean="0"/>
              <a:t>Print the graph</a:t>
            </a:r>
          </a:p>
          <a:p>
            <a:pPr lvl="1"/>
            <a:r>
              <a:rPr lang="en-US" altLang="en-US" dirty="0" smtClean="0"/>
              <a:t>Traverse the graph</a:t>
            </a:r>
          </a:p>
          <a:p>
            <a:pPr lvl="1"/>
            <a:r>
              <a:rPr lang="en-US" altLang="en-US" dirty="0" smtClean="0"/>
              <a:t>Determine the graph’s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Traversals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altLang="en-US" dirty="0" smtClean="0"/>
              <a:t>Traversing a graph is similar to traversing a binary tree, except that:</a:t>
            </a:r>
          </a:p>
          <a:p>
            <a:pPr lvl="1"/>
            <a:r>
              <a:rPr lang="en-US" altLang="en-US" dirty="0" smtClean="0"/>
              <a:t>A graph might have cycles</a:t>
            </a:r>
          </a:p>
          <a:p>
            <a:pPr lvl="1"/>
            <a:r>
              <a:rPr lang="en-US" altLang="en-US" dirty="0" smtClean="0"/>
              <a:t>Might not be able to traverse the entire graph from a single vertex</a:t>
            </a:r>
          </a:p>
          <a:p>
            <a:r>
              <a:rPr lang="en-US" altLang="en-US" dirty="0" smtClean="0"/>
              <a:t>Most common graph traversal </a:t>
            </a:r>
            <a:r>
              <a:rPr lang="en-US" altLang="en-US" dirty="0" smtClean="0"/>
              <a:t>algorithms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Depth first traversal</a:t>
            </a:r>
          </a:p>
          <a:p>
            <a:pPr lvl="1"/>
            <a:r>
              <a:rPr lang="en-US" altLang="en-US" dirty="0" smtClean="0"/>
              <a:t>Breadth first traversal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Depth First Traversal (1 of 2)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39129"/>
          </a:xfrm>
        </p:spPr>
        <p:txBody>
          <a:bodyPr/>
          <a:lstStyle/>
          <a:p>
            <a:r>
              <a:rPr lang="en-US" altLang="en-US" u="sng" dirty="0" smtClean="0"/>
              <a:t>Depth first traversal </a:t>
            </a:r>
            <a:r>
              <a:rPr lang="en-US" altLang="en-US" dirty="0" smtClean="0"/>
              <a:t>at a given node, </a:t>
            </a:r>
            <a:r>
              <a:rPr lang="en-US" altLang="en-US" i="1" dirty="0" smtClean="0"/>
              <a:t>v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Mark node </a:t>
            </a:r>
            <a:r>
              <a:rPr lang="en-US" altLang="en-US" dirty="0" smtClean="0">
                <a:latin typeface="Courier New" pitchFamily="49" charset="0"/>
              </a:rPr>
              <a:t>v</a:t>
            </a:r>
            <a:r>
              <a:rPr lang="en-US" altLang="en-US" dirty="0" smtClean="0"/>
              <a:t> as visited</a:t>
            </a:r>
          </a:p>
          <a:p>
            <a:pPr lvl="1"/>
            <a:r>
              <a:rPr lang="en-US" altLang="en-US" dirty="0" smtClean="0"/>
              <a:t>Visit the node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each vertex </a:t>
            </a:r>
            <a:r>
              <a:rPr lang="en-US" altLang="en-US" dirty="0" smtClean="0">
                <a:latin typeface="Courier New" pitchFamily="49" charset="0"/>
              </a:rPr>
              <a:t>u</a:t>
            </a:r>
            <a:r>
              <a:rPr lang="en-US" altLang="en-US" dirty="0" smtClean="0"/>
              <a:t> adjacent to </a:t>
            </a:r>
            <a:r>
              <a:rPr lang="en-US" altLang="en-US" dirty="0" smtClean="0">
                <a:latin typeface="Courier New" pitchFamily="49" charset="0"/>
              </a:rPr>
              <a:t>v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      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</a:rPr>
              <a:t>u</a:t>
            </a:r>
            <a:r>
              <a:rPr lang="en-US" altLang="en-US" dirty="0" smtClean="0"/>
              <a:t> is not visited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         	start the depth first traversal at </a:t>
            </a:r>
            <a:r>
              <a:rPr lang="en-US" altLang="en-US" dirty="0" smtClean="0">
                <a:latin typeface="Courier New" pitchFamily="49" charset="0"/>
              </a:rPr>
              <a:t>u</a:t>
            </a:r>
          </a:p>
          <a:p>
            <a:r>
              <a:rPr lang="en-US" altLang="en-US" dirty="0" smtClean="0"/>
              <a:t>This is a recursive algorithm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Depth First Traversal (2 of 2)</a:t>
            </a:r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Depth-first ordering of vertices:</a:t>
            </a:r>
          </a:p>
          <a:p>
            <a:pPr lvl="1"/>
            <a:r>
              <a:rPr lang="en-US" altLang="en-US" dirty="0" smtClean="0"/>
              <a:t>0, 1, 4, 3, 2, 5, 7, 8, 6, 9</a:t>
            </a:r>
          </a:p>
          <a:p>
            <a:r>
              <a:rPr lang="en-US" altLang="en-US" dirty="0" smtClean="0"/>
              <a:t>Breadth-first ordering of vertices:</a:t>
            </a:r>
          </a:p>
          <a:p>
            <a:pPr lvl="1"/>
            <a:r>
              <a:rPr lang="en-US" altLang="en-US" dirty="0" smtClean="0"/>
              <a:t>0, 1, 3, 4, 2, 5, 7, 8, 6, 9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41177" y="4884596"/>
            <a:ext cx="5410200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</a:pPr>
            <a:r>
              <a:rPr 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FIGURE 20-6 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Directed graph G</a:t>
            </a:r>
          </a:p>
        </p:txBody>
      </p:sp>
      <p:pic>
        <p:nvPicPr>
          <p:cNvPr id="14" name="Picture 2" descr="FIGURE 20-6 Directed graph G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27" y="3200400"/>
            <a:ext cx="662354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Breadth First Traversal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Breadth first traversal</a:t>
            </a:r>
            <a:r>
              <a:rPr lang="en-US" altLang="en-US" dirty="0" smtClean="0"/>
              <a:t> of a graph </a:t>
            </a:r>
          </a:p>
          <a:p>
            <a:pPr lvl="1"/>
            <a:r>
              <a:rPr lang="en-US" altLang="en-US" dirty="0" smtClean="0"/>
              <a:t>Similar to traversing a binary tree level by level </a:t>
            </a:r>
          </a:p>
          <a:p>
            <a:pPr lvl="1"/>
            <a:r>
              <a:rPr lang="en-US" altLang="en-US" dirty="0" smtClean="0"/>
              <a:t>Nodes at each level are visited from left to right</a:t>
            </a:r>
          </a:p>
          <a:p>
            <a:r>
              <a:rPr lang="en-US" altLang="en-US" dirty="0" smtClean="0"/>
              <a:t>Starting at the first vertex, the graph is traversed as much as possible</a:t>
            </a:r>
          </a:p>
          <a:p>
            <a:pPr lvl="1"/>
            <a:r>
              <a:rPr lang="en-US" altLang="en-US" dirty="0" smtClean="0"/>
              <a:t>Then go to next vertex not yet visited </a:t>
            </a:r>
          </a:p>
          <a:p>
            <a:r>
              <a:rPr lang="en-US" altLang="en-US" dirty="0" smtClean="0"/>
              <a:t>Use a queue to implement the breadth first search algorithm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(1 of 9)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Weight of the edge</a:t>
            </a:r>
            <a:r>
              <a:rPr lang="en-US" altLang="en-US" dirty="0" smtClean="0"/>
              <a:t>: nonnegative real number assigned to the edges connecting two vertices</a:t>
            </a:r>
            <a:endParaRPr lang="en-US" altLang="en-US" b="1" dirty="0" smtClean="0"/>
          </a:p>
          <a:p>
            <a:r>
              <a:rPr lang="en-US" altLang="en-US" u="sng" dirty="0" smtClean="0"/>
              <a:t>Weighted graph</a:t>
            </a:r>
            <a:r>
              <a:rPr lang="en-US" altLang="en-US" dirty="0" smtClean="0"/>
              <a:t>: every edge has a nonnegative weight</a:t>
            </a:r>
          </a:p>
          <a:p>
            <a:r>
              <a:rPr lang="en-US" altLang="en-US" u="sng" dirty="0" smtClean="0"/>
              <a:t>Weight of the path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Sum of the weights of all edges on the path </a:t>
            </a:r>
            <a:r>
              <a:rPr lang="en-US" altLang="en-US" i="1" dirty="0" smtClean="0"/>
              <a:t>P</a:t>
            </a:r>
          </a:p>
          <a:p>
            <a:pPr lvl="1"/>
            <a:r>
              <a:rPr lang="en-US" altLang="en-US" dirty="0" smtClean="0"/>
              <a:t>Also called the </a:t>
            </a:r>
            <a:r>
              <a:rPr lang="en-US" altLang="en-US" u="sng" dirty="0" smtClean="0"/>
              <a:t>weight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from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via </a:t>
            </a:r>
            <a:r>
              <a:rPr lang="en-US" altLang="en-US" i="1" dirty="0" smtClean="0"/>
              <a:t>P</a:t>
            </a:r>
          </a:p>
          <a:p>
            <a:r>
              <a:rPr lang="en-US" altLang="en-US" u="sng" dirty="0" smtClean="0"/>
              <a:t>Source</a:t>
            </a:r>
            <a:r>
              <a:rPr lang="en-US" altLang="en-US" dirty="0" smtClean="0"/>
              <a:t>: starting vertex in the path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(2 of 9)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Shortest path</a:t>
            </a:r>
            <a:r>
              <a:rPr lang="en-US" altLang="en-US" dirty="0" smtClean="0"/>
              <a:t>: path with the smallest weight</a:t>
            </a:r>
          </a:p>
          <a:p>
            <a:r>
              <a:rPr lang="en-US" altLang="en-US" u="sng" dirty="0" smtClean="0"/>
              <a:t>Shortest path algorithm</a:t>
            </a:r>
          </a:p>
          <a:p>
            <a:pPr lvl="1"/>
            <a:r>
              <a:rPr lang="en-US" altLang="en-US" dirty="0" smtClean="0"/>
              <a:t>Called the </a:t>
            </a:r>
            <a:r>
              <a:rPr lang="en-US" altLang="en-US" u="sng" dirty="0" smtClean="0"/>
              <a:t>greedy algorithm</a:t>
            </a:r>
            <a:r>
              <a:rPr lang="en-US" altLang="en-US" dirty="0" smtClean="0"/>
              <a:t>, developed by Dijkstra</a:t>
            </a:r>
          </a:p>
          <a:p>
            <a:pPr lvl="1"/>
            <a:r>
              <a:rPr lang="en-US" altLang="en-US" i="1" dirty="0" smtClean="0"/>
              <a:t>G</a:t>
            </a:r>
            <a:r>
              <a:rPr lang="en-US" altLang="en-US" dirty="0" smtClean="0"/>
              <a:t>: graph with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vertices, where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≥ 0</a:t>
            </a:r>
          </a:p>
          <a:p>
            <a:pPr lvl="1"/>
            <a:r>
              <a:rPr lang="en-US" altLang="en-US" i="1" dirty="0" smtClean="0"/>
              <a:t>V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 = {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>}</a:t>
            </a:r>
          </a:p>
          <a:p>
            <a:pPr lvl="1"/>
            <a:r>
              <a:rPr lang="en-US" altLang="en-US" i="1" dirty="0" smtClean="0"/>
              <a:t>W</a:t>
            </a:r>
            <a:r>
              <a:rPr lang="en-US" altLang="en-US" dirty="0" smtClean="0"/>
              <a:t>: two-dimensional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×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matrix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7800976" cy="75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(3 of 9)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altLang="en-US" dirty="0" smtClean="0"/>
              <a:t>Shortest path </a:t>
            </a:r>
            <a:r>
              <a:rPr lang="en-US" altLang="en-US" dirty="0" smtClean="0"/>
              <a:t>algorithm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315200" cy="331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379059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vertices, repeat Steps 3 through 5, </a:t>
            </a:r>
            <a:r>
              <a:rPr lang="en-US" i="1" dirty="0" smtClean="0"/>
              <a:t>n </a:t>
            </a:r>
            <a:r>
              <a:rPr lang="en-US" dirty="0" smtClean="0"/>
              <a:t>– 1 times.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(4 of 9)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7170" name="Picture 2" descr="FIGURE 20-7 Weighted graph G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96" y="2209800"/>
            <a:ext cx="733660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3696" y="4572000"/>
            <a:ext cx="7336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20-7 </a:t>
            </a:r>
            <a:r>
              <a:rPr lang="en-US" sz="1400" dirty="0">
                <a:latin typeface="+mn-lt"/>
              </a:rPr>
              <a:t>Weighted graph 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(5 of 9)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8194" name="Picture 2" descr="FIGURE 20-8 Graph after Steps 1 and 2 execute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99" y="1883893"/>
            <a:ext cx="6050603" cy="309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65748" y="4974792"/>
            <a:ext cx="6031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20-8 </a:t>
            </a:r>
            <a:r>
              <a:rPr lang="en-US" sz="1400" dirty="0">
                <a:latin typeface="+mn-lt"/>
              </a:rPr>
              <a:t>Graph after Steps 1 and 2 execute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r>
              <a:rPr lang="en-US" altLang="en-US" dirty="0" smtClean="0"/>
              <a:t>Königsberg bridge </a:t>
            </a:r>
            <a:r>
              <a:rPr lang="en-US" altLang="en-US" dirty="0" smtClean="0"/>
              <a:t>problem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river Pregel flows around the island Kneiphof and then divides into two branches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026" name="Picture 2" descr="FIGURE 20-1 Königsberg bridge problem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91" y="2819400"/>
            <a:ext cx="633501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04491" y="5105400"/>
            <a:ext cx="3112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latin typeface="+mn-lt"/>
              </a:rPr>
              <a:t>FIGURE 20-1 </a:t>
            </a:r>
            <a:r>
              <a:rPr lang="de-DE" sz="1400" dirty="0">
                <a:latin typeface="+mn-lt"/>
              </a:rPr>
              <a:t>Königsberg bridge problem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(6 of 9)</a:t>
            </a:r>
          </a:p>
        </p:txBody>
      </p:sp>
      <p:sp>
        <p:nvSpPr>
          <p:cNvPr id="327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Graph after first iteration of Steps 3, 4, and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9218" name="Picture 2" descr="FIGURE 20-9 Graph after the first iteration of Steps 3 to 5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90647"/>
            <a:ext cx="5791200" cy="329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5483423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20-9 </a:t>
            </a:r>
            <a:r>
              <a:rPr lang="en-US" sz="1400" dirty="0">
                <a:latin typeface="+mn-lt"/>
              </a:rPr>
              <a:t>Graph after the first iteration of Steps 3 to 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(7 of 9)</a:t>
            </a:r>
          </a:p>
        </p:txBody>
      </p:sp>
      <p:sp>
        <p:nvSpPr>
          <p:cNvPr id="3379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Graph after second iteration of Steps 3, 4, and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0242" name="Picture 2" descr="FIGURE 20-10 Graph after the second iteration of Steps 3 to 5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94560"/>
            <a:ext cx="5943600" cy="29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5203406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20-10 </a:t>
            </a:r>
            <a:r>
              <a:rPr lang="en-US" sz="1400" dirty="0">
                <a:latin typeface="+mn-lt"/>
              </a:rPr>
              <a:t>Graph after the second iteration of Steps 3 to 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(8 of 9)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Graph after third iteration of Steps 3, 4, and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1266" name="Picture 2" descr="FIGURE 20-11 Graph after the third iteration of Steps 3 to 5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94560"/>
            <a:ext cx="6324600" cy="316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09700" y="5391379"/>
            <a:ext cx="632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20-11 </a:t>
            </a:r>
            <a:r>
              <a:rPr lang="en-US" sz="1400" dirty="0">
                <a:latin typeface="+mn-lt"/>
              </a:rPr>
              <a:t>Graph after the third iteration of Steps 3 to 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 (9 of 9)</a:t>
            </a: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Graph after fourth iteration of Steps 3, 4, and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2290" name="Picture 2" descr="FIGURE 20-12 Graph after the fourth iteration of Steps 3 to 5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94560"/>
            <a:ext cx="5791200" cy="296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5135581"/>
            <a:ext cx="579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20-12 </a:t>
            </a:r>
            <a:r>
              <a:rPr lang="en-US" sz="1400" dirty="0">
                <a:latin typeface="+mn-lt"/>
              </a:rPr>
              <a:t>Graph after the fourth iteration of Steps 3 to 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Minimal Spanning Tree (1 of 6)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Company needs to shut down a maximum number of connections and still be able to fly from one city to another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3314" name="Picture 2" descr="FIGURE 20-13 Airline connections between cities and the cost factor of maintaining the connections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04" y="2514600"/>
            <a:ext cx="62327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55603" y="4800600"/>
            <a:ext cx="6232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20-13 </a:t>
            </a:r>
            <a:r>
              <a:rPr lang="en-US" sz="1400" dirty="0">
                <a:latin typeface="+mn-lt"/>
              </a:rPr>
              <a:t>Airline connections between cities and the cost factor of maintaining the connections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Minimal Spanning Tree (2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4338" name="Picture 2" descr="FIGURE 20-14 Possible solutions to the graph of Figure 20-13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095500"/>
            <a:ext cx="6223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60500" y="4762500"/>
            <a:ext cx="622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20-14 </a:t>
            </a:r>
            <a:r>
              <a:rPr lang="en-US" sz="1400" dirty="0">
                <a:latin typeface="+mn-lt"/>
              </a:rPr>
              <a:t>Possible solutions to the graph of Figure 20-13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Minimal Spanning Tree (3 of 6)</a:t>
            </a:r>
          </a:p>
        </p:txBody>
      </p:sp>
      <p:sp>
        <p:nvSpPr>
          <p:cNvPr id="3891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(Free) tree</a:t>
            </a:r>
            <a:r>
              <a:rPr lang="en-US" altLang="en-US" dirty="0" smtClean="0"/>
              <a:t>: simple graph such that if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are two vertices in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, then there is a unique path from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v</a:t>
            </a:r>
            <a:endParaRPr lang="en-US" altLang="en-US" dirty="0" smtClean="0"/>
          </a:p>
          <a:p>
            <a:r>
              <a:rPr lang="en-US" altLang="en-US" u="sng" dirty="0" smtClean="0"/>
              <a:t>Rooted tree</a:t>
            </a:r>
            <a:r>
              <a:rPr lang="en-US" altLang="en-US" dirty="0" smtClean="0"/>
              <a:t>: tree in which a particular vertex is designated as a root</a:t>
            </a:r>
          </a:p>
          <a:p>
            <a:r>
              <a:rPr lang="en-US" altLang="en-US" u="sng" dirty="0" smtClean="0"/>
              <a:t>Weighted tree</a:t>
            </a:r>
            <a:r>
              <a:rPr lang="en-US" altLang="en-US" dirty="0" smtClean="0"/>
              <a:t>: tree in which a weight is assigned to the edges</a:t>
            </a:r>
          </a:p>
          <a:p>
            <a:pPr lvl="1"/>
            <a:r>
              <a:rPr lang="en-US" altLang="en-US" u="sng" dirty="0" smtClean="0"/>
              <a:t>Weight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: sum of the weights of all the edges in </a:t>
            </a:r>
            <a:r>
              <a:rPr lang="en-US" altLang="en-US" i="1" dirty="0" smtClean="0"/>
              <a:t>T, d</a:t>
            </a:r>
            <a:r>
              <a:rPr lang="en-US" altLang="en-US" dirty="0" smtClean="0"/>
              <a:t>enoted by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)</a:t>
            </a:r>
            <a:endParaRPr lang="en-US" altLang="en-US" i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Minimal Spanning Tree (4 of 6)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Spanning tree</a:t>
            </a:r>
            <a:r>
              <a:rPr lang="en-US" altLang="en-US" dirty="0" smtClean="0"/>
              <a:t> of graph G: if T is a subgraph of G such that V(T) = V(G)</a:t>
            </a:r>
          </a:p>
          <a:p>
            <a:pPr lvl="1"/>
            <a:r>
              <a:rPr lang="en-US" altLang="en-US" dirty="0" smtClean="0"/>
              <a:t>All the vertices of G are in T</a:t>
            </a:r>
          </a:p>
          <a:p>
            <a:pPr lvl="1"/>
            <a:r>
              <a:rPr lang="en-US" altLang="en-US" dirty="0" smtClean="0"/>
              <a:t>Figure 20-14 shows three spanning trees of the graph shown in Figure 20-13</a:t>
            </a:r>
          </a:p>
          <a:p>
            <a:r>
              <a:rPr lang="en-US" altLang="en-US" u="sng" dirty="0" smtClean="0"/>
              <a:t>Theorem</a:t>
            </a:r>
            <a:r>
              <a:rPr lang="en-US" altLang="en-US" dirty="0" smtClean="0"/>
              <a:t>: a graph G has a spanning tree if and only if G is connected</a:t>
            </a:r>
          </a:p>
          <a:p>
            <a:r>
              <a:rPr lang="en-US" altLang="en-US" u="sng" dirty="0" smtClean="0"/>
              <a:t>Minimal spanning tree</a:t>
            </a:r>
            <a:r>
              <a:rPr lang="en-US" altLang="en-US" dirty="0" smtClean="0"/>
              <a:t>: spanning tree in a weighted graph with the minimum weight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Minimal Spanning Tree (5 of 6)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22037"/>
          </a:xfrm>
        </p:spPr>
        <p:txBody>
          <a:bodyPr/>
          <a:lstStyle/>
          <a:p>
            <a:r>
              <a:rPr lang="en-US" altLang="en-US" dirty="0" smtClean="0"/>
              <a:t>Two well-known algorithms to find a minimal spanning </a:t>
            </a:r>
            <a:r>
              <a:rPr lang="en-US" altLang="en-US" dirty="0" smtClean="0"/>
              <a:t>tree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Kruskal’s algorithm</a:t>
            </a:r>
          </a:p>
          <a:p>
            <a:pPr lvl="1"/>
            <a:r>
              <a:rPr lang="en-US" altLang="en-US" dirty="0" smtClean="0"/>
              <a:t>Prim’s algorithm</a:t>
            </a:r>
          </a:p>
          <a:p>
            <a:pPr lvl="2"/>
            <a:r>
              <a:rPr lang="en-US" altLang="en-US" dirty="0" smtClean="0"/>
              <a:t>Builds the tree iteratively by adding edges until a minimal spanning tree is obtained</a:t>
            </a:r>
          </a:p>
          <a:p>
            <a:pPr lvl="2"/>
            <a:r>
              <a:rPr lang="en-US" altLang="en-US" dirty="0" smtClean="0"/>
              <a:t>Start with a designated vertex, called the source vertex</a:t>
            </a:r>
          </a:p>
          <a:p>
            <a:pPr lvl="2"/>
            <a:r>
              <a:rPr lang="en-US" altLang="en-US" dirty="0" smtClean="0"/>
              <a:t>At each iteration, a new edge that does not complete a cycle is added to the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Minimal Spanning Tree (6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5362" name="Picture 2" descr="FIGURE 20-15 Weighted graph G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60" y="2095500"/>
            <a:ext cx="722928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57360" y="4762500"/>
            <a:ext cx="7229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20-15 </a:t>
            </a:r>
            <a:r>
              <a:rPr lang="en-US" sz="1400" dirty="0">
                <a:latin typeface="+mn-lt"/>
              </a:rPr>
              <a:t>Weighted graph 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(2 of 3)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Starting at one land area, can you cross all bridges exactly once and return to the start?</a:t>
            </a:r>
          </a:p>
          <a:p>
            <a:pPr lvl="1"/>
            <a:r>
              <a:rPr lang="en-US" altLang="en-US" dirty="0" smtClean="0"/>
              <a:t>In 1736, Euler represented the problem as a graph and answered the question: No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2050" name="Picture 2" descr="FIGURE 20-2 Graph representation of Königsberg bridge problem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83" y="3116847"/>
            <a:ext cx="597303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95008" y="5185944"/>
            <a:ext cx="5973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20-2 </a:t>
            </a:r>
            <a:r>
              <a:rPr lang="en-US" sz="1400" dirty="0">
                <a:latin typeface="+mn-lt"/>
              </a:rPr>
              <a:t>Graph representation of Königsberg bridge problem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Prim’s Algorithm to Find a Minimal Spanning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6386" name="Picture 2" descr="FIGURE 20-16 Prim’s algorithm to find a minimal spanning tree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62050"/>
            <a:ext cx="390737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3491240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20-16 </a:t>
            </a:r>
            <a:r>
              <a:rPr lang="en-US" sz="1400" dirty="0">
                <a:latin typeface="+mn-lt"/>
              </a:rPr>
              <a:t>Prim’s algorithm to find a minimal spanning tree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(1 of 3)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graph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is a pair,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= (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In an undirected graph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= (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), the elements of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are unordered pairs</a:t>
            </a:r>
          </a:p>
          <a:p>
            <a:r>
              <a:rPr lang="en-US" altLang="en-US" dirty="0" smtClean="0"/>
              <a:t>In a directed graph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= (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), the elements of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are ordered pairs</a:t>
            </a:r>
          </a:p>
          <a:p>
            <a:r>
              <a:rPr lang="en-US" altLang="en-US" i="1" dirty="0" smtClean="0"/>
              <a:t>H</a:t>
            </a:r>
            <a:r>
              <a:rPr lang="en-US" altLang="en-US" dirty="0" smtClean="0"/>
              <a:t> is a subgraph of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if every vertex of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 is a vertex of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and every edge is an edge in </a:t>
            </a:r>
            <a:r>
              <a:rPr lang="en-US" altLang="en-US" i="1" dirty="0" smtClean="0"/>
              <a:t>G</a:t>
            </a:r>
          </a:p>
          <a:p>
            <a:r>
              <a:rPr lang="en-US" altLang="en-US" dirty="0" smtClean="0"/>
              <a:t>Two vertices in an undirected graph are adjacent if there is an edge between them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(2 of 3)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Loop</a:t>
            </a:r>
            <a:r>
              <a:rPr lang="en-US" altLang="en-US" dirty="0" smtClean="0"/>
              <a:t>: an edge incident on a single vertex</a:t>
            </a:r>
          </a:p>
          <a:p>
            <a:r>
              <a:rPr lang="en-US" altLang="en-US" u="sng" dirty="0" smtClean="0"/>
              <a:t>Simple graph</a:t>
            </a:r>
            <a:r>
              <a:rPr lang="en-US" altLang="en-US" dirty="0" smtClean="0"/>
              <a:t>: no loops and no parallel edges</a:t>
            </a:r>
          </a:p>
          <a:p>
            <a:r>
              <a:rPr lang="en-US" altLang="en-US" u="sng" dirty="0" smtClean="0"/>
              <a:t>Simple path</a:t>
            </a:r>
            <a:r>
              <a:rPr lang="en-US" altLang="en-US" dirty="0" smtClean="0"/>
              <a:t>: all the vertices, except possibly the first and last vertices, are distinct</a:t>
            </a:r>
          </a:p>
          <a:p>
            <a:r>
              <a:rPr lang="en-US" altLang="en-US" u="sng" dirty="0" smtClean="0"/>
              <a:t>Cycle</a:t>
            </a:r>
            <a:r>
              <a:rPr lang="en-US" altLang="en-US" dirty="0" smtClean="0"/>
              <a:t>: a simple path in which the first and last vertices are the same</a:t>
            </a:r>
          </a:p>
          <a:p>
            <a:r>
              <a:rPr lang="en-US" altLang="en-US" dirty="0" smtClean="0"/>
              <a:t>An undirected graph is connected if there is a path from any vertex to any other vertex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(3 of 3)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15991"/>
          </a:xfrm>
        </p:spPr>
        <p:txBody>
          <a:bodyPr/>
          <a:lstStyle/>
          <a:p>
            <a:r>
              <a:rPr lang="en-US" altLang="en-US" dirty="0" smtClean="0"/>
              <a:t>Shortest path algorithm gives the shortest distance for a given node to every other node in the graph</a:t>
            </a:r>
          </a:p>
          <a:p>
            <a:r>
              <a:rPr lang="en-US" altLang="en-US" dirty="0" smtClean="0"/>
              <a:t>In a weighted graph, every edge has a nonnegative weight</a:t>
            </a:r>
          </a:p>
          <a:p>
            <a:r>
              <a:rPr lang="en-US" altLang="en-US" dirty="0" smtClean="0"/>
              <a:t>A tree in which a particular vertex is designated as a root is called a rooted tree</a:t>
            </a:r>
          </a:p>
          <a:p>
            <a:r>
              <a:rPr lang="en-US" altLang="en-US" dirty="0" smtClean="0"/>
              <a:t>A tree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is called a spanning tree of graph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if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is a subgraph of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such that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V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) =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(3 of 3)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Over the past 200 years, graph theory has been applied to a variety of problems, including: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Model electrical circuits, chemical compounds, highway maps, etc.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Analysis of electrical circuits, finding the shortest route, project planning, linguistics, genetics, social science,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(1 of 8)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X: a</a:t>
            </a:r>
            <a:r>
              <a:rPr lang="en-US" altLang="en-US" dirty="0" smtClean="0"/>
              <a:t> is an element of the set </a:t>
            </a:r>
            <a:r>
              <a:rPr lang="en-US" altLang="en-US" i="1" dirty="0" smtClean="0"/>
              <a:t>X</a:t>
            </a:r>
          </a:p>
          <a:p>
            <a:r>
              <a:rPr lang="en-US" altLang="en-US" u="sng" dirty="0" smtClean="0"/>
              <a:t>Subset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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): every element of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is also an element of </a:t>
            </a:r>
            <a:r>
              <a:rPr lang="en-US" altLang="en-US" i="1" dirty="0" smtClean="0"/>
              <a:t>X</a:t>
            </a:r>
          </a:p>
          <a:p>
            <a:r>
              <a:rPr lang="en-US" altLang="en-US" u="sng" dirty="0" smtClean="0"/>
              <a:t>Intersection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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): contains all the elements in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</a:p>
          <a:p>
            <a:pPr lvl="1"/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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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|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>
                <a:sym typeface="Symbol" pitchFamily="18" charset="2"/>
              </a:rPr>
              <a:t></a:t>
            </a:r>
          </a:p>
          <a:p>
            <a:pPr>
              <a:lnSpc>
                <a:spcPct val="90000"/>
              </a:lnSpc>
            </a:pPr>
            <a:r>
              <a:rPr lang="en-US" altLang="en-US" u="sng" dirty="0" smtClean="0"/>
              <a:t>Union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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): set of all the elements that are in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or in </a:t>
            </a:r>
            <a:r>
              <a:rPr lang="en-US" altLang="en-US" i="1" dirty="0" smtClean="0"/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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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|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>
                <a:sym typeface="Symbol" pitchFamily="18" charset="2"/>
              </a:rPr>
              <a:t>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(2 of 8)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: set of all the ordered pairs of elements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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 |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>
                <a:sym typeface="Symbol" pitchFamily="18" charset="2"/>
              </a:rPr>
              <a:t></a:t>
            </a:r>
            <a:endParaRPr lang="en-US" altLang="en-US" dirty="0" smtClean="0"/>
          </a:p>
          <a:p>
            <a:r>
              <a:rPr lang="en-US" altLang="en-US" u="sng" dirty="0" smtClean="0"/>
              <a:t>Graph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G: G</a:t>
            </a:r>
            <a:r>
              <a:rPr lang="en-US" altLang="en-US" dirty="0" smtClean="0"/>
              <a:t> = (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i="1" dirty="0" smtClean="0"/>
              <a:t>V</a:t>
            </a:r>
            <a:r>
              <a:rPr lang="en-US" altLang="en-US" dirty="0" smtClean="0"/>
              <a:t> is a finite nonempty set of </a:t>
            </a:r>
            <a:r>
              <a:rPr lang="en-US" altLang="en-US" u="sng" dirty="0" smtClean="0"/>
              <a:t>vertices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G</a:t>
            </a:r>
            <a:endParaRPr lang="en-US" altLang="en-US" dirty="0" smtClean="0"/>
          </a:p>
          <a:p>
            <a:pPr lvl="1"/>
            <a:r>
              <a:rPr lang="en-US" altLang="en-US" i="1" dirty="0" smtClean="0"/>
              <a:t>E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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V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V</a:t>
            </a:r>
          </a:p>
          <a:p>
            <a:pPr lvl="1"/>
            <a:r>
              <a:rPr lang="en-US" altLang="en-US" dirty="0" smtClean="0"/>
              <a:t>Elements in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are the pairs of elements of </a:t>
            </a:r>
            <a:r>
              <a:rPr lang="en-US" altLang="en-US" i="1" dirty="0" smtClean="0"/>
              <a:t>V</a:t>
            </a:r>
          </a:p>
          <a:p>
            <a:pPr lvl="1"/>
            <a:r>
              <a:rPr lang="en-US" altLang="en-US" i="1" dirty="0" smtClean="0"/>
              <a:t>E</a:t>
            </a:r>
            <a:r>
              <a:rPr lang="en-US" altLang="en-US" dirty="0" smtClean="0"/>
              <a:t> is called set of </a:t>
            </a:r>
            <a:r>
              <a:rPr lang="en-US" altLang="en-US" u="sng" dirty="0" smtClean="0"/>
              <a:t>edges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(3 of 8)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1495"/>
          </a:xfrm>
        </p:spPr>
        <p:txBody>
          <a:bodyPr/>
          <a:lstStyle/>
          <a:p>
            <a:r>
              <a:rPr lang="en-US" altLang="en-US" u="sng" dirty="0" smtClean="0"/>
              <a:t>Directed graph</a:t>
            </a:r>
            <a:r>
              <a:rPr lang="en-US" altLang="en-US" dirty="0" smtClean="0"/>
              <a:t> or </a:t>
            </a:r>
            <a:r>
              <a:rPr lang="en-US" altLang="en-US" u="sng" dirty="0" smtClean="0"/>
              <a:t>digraph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elements of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 are ordered pairs</a:t>
            </a:r>
            <a:endParaRPr lang="en-US" altLang="en-US" b="1" dirty="0" smtClean="0"/>
          </a:p>
          <a:p>
            <a:r>
              <a:rPr lang="en-US" altLang="en-US" u="sng" dirty="0" smtClean="0"/>
              <a:t>Undirected graph</a:t>
            </a:r>
            <a:r>
              <a:rPr lang="en-US" altLang="en-US" dirty="0" smtClean="0"/>
              <a:t>: elements not ordered pairs</a:t>
            </a:r>
            <a:endParaRPr lang="en-US" altLang="en-US" b="1" dirty="0" smtClean="0"/>
          </a:p>
          <a:p>
            <a:r>
              <a:rPr lang="en-US" altLang="en-US" dirty="0" smtClean="0"/>
              <a:t>If (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) is an edge in a directed </a:t>
            </a:r>
            <a:r>
              <a:rPr lang="en-US" altLang="en-US" dirty="0" smtClean="0"/>
              <a:t>graph</a:t>
            </a:r>
            <a:endParaRPr lang="en-US" altLang="en-US" dirty="0" smtClean="0"/>
          </a:p>
          <a:p>
            <a:pPr lvl="1"/>
            <a:r>
              <a:rPr lang="en-US" altLang="en-US" u="sng" dirty="0" smtClean="0"/>
              <a:t>Origin</a:t>
            </a:r>
            <a:r>
              <a:rPr lang="en-US" altLang="en-US" dirty="0" smtClean="0"/>
              <a:t>: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u="sng" dirty="0" smtClean="0"/>
              <a:t>Destination</a:t>
            </a:r>
            <a:r>
              <a:rPr lang="en-US" altLang="en-US" dirty="0" smtClean="0"/>
              <a:t>: </a:t>
            </a:r>
            <a:r>
              <a:rPr lang="en-US" altLang="en-US" i="1" dirty="0" smtClean="0"/>
              <a:t>v</a:t>
            </a:r>
            <a:endParaRPr lang="en-US" altLang="en-US" dirty="0" smtClean="0"/>
          </a:p>
          <a:p>
            <a:r>
              <a:rPr lang="en-US" altLang="en-US" u="sng" dirty="0" smtClean="0"/>
              <a:t>Subgraph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H of G:</a:t>
            </a:r>
            <a:r>
              <a:rPr lang="en-US" altLang="en-US" dirty="0" smtClean="0"/>
              <a:t> if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Symbol" pitchFamily="18" charset="2"/>
              </a:rPr>
              <a:t>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 and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Symbol" pitchFamily="18" charset="2"/>
              </a:rPr>
              <a:t>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Every vertex and edge of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in </a:t>
            </a:r>
            <a:r>
              <a:rPr lang="en-US" altLang="en-US" i="1" dirty="0" smtClean="0"/>
              <a:t>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Definitions and Notations (4 of 8)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3074" name="Picture 2" descr="FIGURE 20-3 Various undirected graphs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06" y="1858963"/>
            <a:ext cx="49037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0106" y="4999038"/>
            <a:ext cx="3050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n-lt"/>
              </a:rPr>
              <a:t>FIGURE 20-3 </a:t>
            </a:r>
            <a:r>
              <a:rPr lang="en-US" sz="1400" dirty="0">
                <a:latin typeface="+mn-lt"/>
              </a:rPr>
              <a:t>Various undirected graphs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</TotalTime>
  <Words>4158</Words>
  <Application>Microsoft Office PowerPoint</Application>
  <PresentationFormat>On-screen Show (4:3)</PresentationFormat>
  <Paragraphs>295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Malik_cpp</vt:lpstr>
      <vt:lpstr>Custom Design</vt:lpstr>
      <vt:lpstr>1_Custom Design</vt:lpstr>
      <vt:lpstr>Chapter 20</vt:lpstr>
      <vt:lpstr>Objectives</vt:lpstr>
      <vt:lpstr>Introduction (1 of 3)</vt:lpstr>
      <vt:lpstr>Introduction (2 of 3)</vt:lpstr>
      <vt:lpstr>Introduction (3 of 3)</vt:lpstr>
      <vt:lpstr>Graph Definitions and Notations (1 of 8)</vt:lpstr>
      <vt:lpstr>Graph Definitions and Notations (2 of 8)</vt:lpstr>
      <vt:lpstr>Graph Definitions and Notations (3 of 8)</vt:lpstr>
      <vt:lpstr>Graph Definitions and Notations (4 of 8)</vt:lpstr>
      <vt:lpstr>Graph Definitions and Notations (5 of 8)</vt:lpstr>
      <vt:lpstr>Graph Definitions and Notations (6 of 8)</vt:lpstr>
      <vt:lpstr>Graph Definitions and Notations (7 of 8)</vt:lpstr>
      <vt:lpstr>Graph Definitions and Notations (8 of 8)</vt:lpstr>
      <vt:lpstr>Graph Representation</vt:lpstr>
      <vt:lpstr>Adjacency Matrix</vt:lpstr>
      <vt:lpstr>Adjacency Lists (1 of 2)</vt:lpstr>
      <vt:lpstr>Adjacency Lists (2 of 2)</vt:lpstr>
      <vt:lpstr>Operations on Graphs (1 of 2)</vt:lpstr>
      <vt:lpstr>Operations on Graphs (2 of 2)</vt:lpstr>
      <vt:lpstr>Graphs as ADTs</vt:lpstr>
      <vt:lpstr>Graph Traversals</vt:lpstr>
      <vt:lpstr>Depth First Traversal (1 of 2)</vt:lpstr>
      <vt:lpstr>Depth First Traversal (2 of 2)</vt:lpstr>
      <vt:lpstr>Breadth First Traversal</vt:lpstr>
      <vt:lpstr>Shortest Path Algorithm (1 of 9)</vt:lpstr>
      <vt:lpstr>Shortest Path Algorithm (2 of 9)</vt:lpstr>
      <vt:lpstr>Shortest Path Algorithm (3 of 9)</vt:lpstr>
      <vt:lpstr>Shortest Path Algorithm (4 of 9)</vt:lpstr>
      <vt:lpstr>Shortest Path Algorithm (5 of 9)</vt:lpstr>
      <vt:lpstr>Shortest Path Algorithm (6 of 9)</vt:lpstr>
      <vt:lpstr>Shortest Path Algorithm (7 of 9)</vt:lpstr>
      <vt:lpstr>Shortest Path Algorithm (8 of 9)</vt:lpstr>
      <vt:lpstr>Shortest Path Algorithm (9 of 9)</vt:lpstr>
      <vt:lpstr>Minimal Spanning Tree (1 of 6)</vt:lpstr>
      <vt:lpstr>Minimal Spanning Tree (2 of 6)</vt:lpstr>
      <vt:lpstr>Minimal Spanning Tree (3 of 6)</vt:lpstr>
      <vt:lpstr>Minimal Spanning Tree (4 of 6)</vt:lpstr>
      <vt:lpstr>Minimal Spanning Tree (5 of 6)</vt:lpstr>
      <vt:lpstr>Minimal Spanning Tree (6 of 6)</vt:lpstr>
      <vt:lpstr>Prim’s Algorithm to Find a Minimal Spanning Tree</vt:lpstr>
      <vt:lpstr>Summary (1 of 3)</vt:lpstr>
      <vt:lpstr>Summary (2 of 3)</vt:lpstr>
      <vt:lpstr>Summary (3 of 3)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</dc:title>
  <dc:creator>Chimbo</dc:creator>
  <cp:lastModifiedBy>Jeanette</cp:lastModifiedBy>
  <cp:revision>206</cp:revision>
  <cp:lastPrinted>2009-04-22T19:24:48Z</cp:lastPrinted>
  <dcterms:created xsi:type="dcterms:W3CDTF">2002-08-21T01:06:59Z</dcterms:created>
  <dcterms:modified xsi:type="dcterms:W3CDTF">2017-02-03T19:30:19Z</dcterms:modified>
</cp:coreProperties>
</file>