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  <p:sldMasterId id="2147483785" r:id="rId2"/>
  </p:sldMasterIdLst>
  <p:notesMasterIdLst>
    <p:notesMasterId r:id="rId18"/>
  </p:notesMasterIdLst>
  <p:sldIdLst>
    <p:sldId id="256" r:id="rId3"/>
    <p:sldId id="1037" r:id="rId4"/>
    <p:sldId id="1035" r:id="rId5"/>
    <p:sldId id="1295" r:id="rId6"/>
    <p:sldId id="1292" r:id="rId7"/>
    <p:sldId id="1293" r:id="rId8"/>
    <p:sldId id="1294" r:id="rId9"/>
    <p:sldId id="1018" r:id="rId10"/>
    <p:sldId id="1033" r:id="rId11"/>
    <p:sldId id="259" r:id="rId12"/>
    <p:sldId id="1034" r:id="rId13"/>
    <p:sldId id="261" r:id="rId14"/>
    <p:sldId id="262" r:id="rId15"/>
    <p:sldId id="273" r:id="rId16"/>
    <p:sldId id="264" r:id="rId17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EEC"/>
    <a:srgbClr val="C68DE3"/>
    <a:srgbClr val="FFEFEF"/>
    <a:srgbClr val="FFFFFF"/>
    <a:srgbClr val="FFCCFF"/>
    <a:srgbClr val="1C6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5214" autoAdjust="0"/>
  </p:normalViewPr>
  <p:slideViewPr>
    <p:cSldViewPr snapToGrid="0">
      <p:cViewPr>
        <p:scale>
          <a:sx n="82" d="100"/>
          <a:sy n="82" d="100"/>
        </p:scale>
        <p:origin x="1200" y="67"/>
      </p:cViewPr>
      <p:guideLst/>
    </p:cSldViewPr>
  </p:slideViewPr>
  <p:outlineViewPr>
    <p:cViewPr>
      <p:scale>
        <a:sx n="33" d="100"/>
        <a:sy n="33" d="100"/>
      </p:scale>
      <p:origin x="0" y="-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11071728874932"/>
          <c:y val="9.9240866144087961E-2"/>
          <c:w val="0.85428697470599568"/>
          <c:h val="0.595201436354067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C6-4B4B-B832-AFFC1B10F9FD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C6-4B4B-B832-AFFC1B10F9F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C6-4B4B-B832-AFFC1B10F9F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C6-4B4B-B832-AFFC1B10F9F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C6-4B4B-B832-AFFC1B10F9F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C6-4B4B-B832-AFFC1B10F9F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C6-4B4B-B832-AFFC1B10F9F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C6-4B4B-B832-AFFC1B10F9FD}"/>
              </c:ext>
            </c:extLst>
          </c:dPt>
          <c:cat>
            <c:strRef>
              <c:f>'SVM(1)'!$E$42:$E$49</c:f>
              <c:strCache>
                <c:ptCount val="8"/>
                <c:pt idx="0">
                  <c:v>-Pregnancies</c:v>
                </c:pt>
                <c:pt idx="1">
                  <c:v>-Glucose</c:v>
                </c:pt>
                <c:pt idx="2">
                  <c:v>-BP</c:v>
                </c:pt>
                <c:pt idx="3">
                  <c:v>-ST</c:v>
                </c:pt>
                <c:pt idx="4">
                  <c:v>-Insulin</c:v>
                </c:pt>
                <c:pt idx="5">
                  <c:v>-BMI</c:v>
                </c:pt>
                <c:pt idx="6">
                  <c:v>-DPF</c:v>
                </c:pt>
                <c:pt idx="7">
                  <c:v>-Age</c:v>
                </c:pt>
              </c:strCache>
            </c:strRef>
          </c:cat>
          <c:val>
            <c:numRef>
              <c:f>'SVM(1)'!$F$42:$F$49</c:f>
              <c:numCache>
                <c:formatCode>0.00%</c:formatCode>
                <c:ptCount val="8"/>
                <c:pt idx="0">
                  <c:v>0.77500000000000002</c:v>
                </c:pt>
                <c:pt idx="1">
                  <c:v>0.69099999999999995</c:v>
                </c:pt>
                <c:pt idx="2">
                  <c:v>0.77</c:v>
                </c:pt>
                <c:pt idx="3">
                  <c:v>0.76700000000000002</c:v>
                </c:pt>
                <c:pt idx="4">
                  <c:v>0.77100000000000002</c:v>
                </c:pt>
                <c:pt idx="5">
                  <c:v>0.76</c:v>
                </c:pt>
                <c:pt idx="6">
                  <c:v>0.76600000000000001</c:v>
                </c:pt>
                <c:pt idx="7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2C6-4B4B-B832-AFFC1B10F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593536"/>
        <c:axId val="155521024"/>
      </c:barChart>
      <c:catAx>
        <c:axId val="15459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ia"/>
                <a:ea typeface="+mn-ea"/>
                <a:cs typeface="+mn-cs"/>
              </a:defRPr>
            </a:pPr>
            <a:endParaRPr lang="ja-JP"/>
          </a:p>
        </c:txPr>
        <c:crossAx val="155521024"/>
        <c:crosses val="autoZero"/>
        <c:auto val="1"/>
        <c:lblAlgn val="ctr"/>
        <c:lblOffset val="100"/>
        <c:noMultiLvlLbl val="0"/>
      </c:catAx>
      <c:valAx>
        <c:axId val="155521024"/>
        <c:scaling>
          <c:orientation val="minMax"/>
          <c:max val="0.8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ia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3.6477101493194121E-3"/>
              <c:y val="0.28383467997872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ia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ia"/>
                <a:ea typeface="+mn-ea"/>
                <a:cs typeface="+mn-cs"/>
              </a:defRPr>
            </a:pPr>
            <a:endParaRPr lang="ja-JP"/>
          </a:p>
        </c:txPr>
        <c:crossAx val="15459353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ambia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509C-62E7-48B6-BDAE-ABF300F2A4A0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9045E-C77F-4F61-AE09-65C2D538C0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93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08338" y="908050"/>
            <a:ext cx="3273425" cy="24542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データは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pima Indians diabetes database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を用いて、約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768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個のデータを使用しました。健常者は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個で、糖尿病者は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278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個にしました。また、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項目を用いて分析しました。</a:t>
            </a: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Pregnancies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　妊娠数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Glucose   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：経口ブドウ糖負荷試験における血漿グルコース濃度の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Blood Pressure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：拡張期血圧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(mmHg)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 Thickness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三頭筋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ko-KR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팔 안쪽근육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の皮膚の厚さ（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⑤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Insulin   : 2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時間血清インスリン（μ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U/ ml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⑥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BMI 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体重指数（体重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kg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（体高））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2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⑦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 Pedigree Function 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糖尿病の家系機能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⑧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18D7-08BE-408B-BA67-4AE2CE56FB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2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まず、このグラフィカルラッソの式をみると、これらにおけるパラメータの精度行列Λを、事後確率を最大化により推定します。ここで、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はデータの標本分散共分散行列で、ｐ＞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は正則化により推定します。精度行列Λを隣接行列としてみて、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ja-JP" altLang="ja-JP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正則化</a:t>
                </a:r>
                <a14:m>
                  <m:oMath xmlns:m="http://schemas.openxmlformats.org/officeDocument/2006/math">
                    <m:r>
                      <a:rPr kumimoji="1" lang="en-US" altLang="ja-JP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||</m:t>
                    </m:r>
                    <m:r>
                      <m:rPr>
                        <m:sty m:val="p"/>
                      </m:rPr>
                      <a:rPr kumimoji="1" lang="en-US" altLang="ja-JP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Λ</m:t>
                    </m:r>
                    <m:r>
                      <a:rPr kumimoji="1" lang="en-US" altLang="ja-JP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sSub>
                      <m:sSubPr>
                        <m:ctrlPr>
                          <a:rPr kumimoji="1" lang="ja-JP" altLang="ja-JP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</m:e>
                      <m:sub>
                        <m:r>
                          <a:rPr kumimoji="1" lang="en-US" altLang="ja-JP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1 </m:t>
                        </m:r>
                      </m:sub>
                    </m:sSub>
                  </m:oMath>
                </a14:m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の導入により，疎（そ）な隣接行列を推定して，その結果変数間のスパースな依存関係が推定できます。</a:t>
                </a:r>
              </a:p>
              <a:p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まず、このグラフィカルラッソの式をみると、これらにおけるパラメータの精度行列Λを、事後確率を最大化により推定します。ここで、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はデータの標本分散共分散行列で、ｐ＞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は正則化により推定します。精度行列Λを隣接行列としてみて、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𝐿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正則化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||Λ||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の導入により，疎（そ）な隣接行列を推定して，その結果変数間のスパースな依存関係が推定できます。</a:t>
                </a:r>
              </a:p>
              <a:p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0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構造分析を用いてピマ・インディアンデータにおける属性間の相関性および変化度について分析する</a:t>
            </a:r>
            <a:endParaRPr kumimoji="1"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次に、データ集合間の構造変化に対して構造分析をしました。上は健常者データで下は糖尿病者データです。なくなったのを点線にして、新しくできたのは太線にしました。図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では二つの線を見られて新しい依存間系が出てきました。変化度は✕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が一番高いという結果がでました。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06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8</a:t>
            </a:r>
            <a:r>
              <a:rPr kumimoji="1" lang="ja-JP" altLang="en-US" sz="1200" dirty="0"/>
              <a:t>要因属性に対する次元を削減する</a:t>
            </a: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08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ピマ・インディアンデータに対する要因属性の類似度について検討する</a:t>
            </a: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20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SVM</a:t>
            </a:r>
            <a:r>
              <a:rPr kumimoji="1" lang="ja-JP" altLang="en-US" sz="1200" dirty="0"/>
              <a:t>を用いて正解率により糖尿病の</a:t>
            </a:r>
            <a:r>
              <a:rPr lang="ja-JP" altLang="en-US" sz="1200" dirty="0"/>
              <a:t>要因属性</a:t>
            </a:r>
            <a:r>
              <a:rPr kumimoji="1" lang="ja-JP" altLang="en-US" sz="1200" dirty="0"/>
              <a:t>に対する重要度を評価する</a:t>
            </a:r>
            <a:endParaRPr kumimoji="1"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血糖値（</a:t>
            </a:r>
            <a:r>
              <a:rPr lang="en-US" altLang="ja-JP" sz="1200" dirty="0"/>
              <a:t>Glucose</a:t>
            </a:r>
            <a:r>
              <a:rPr lang="ja-JP" altLang="en-US" sz="1200" dirty="0"/>
              <a:t>）は分対結果に寄与している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44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決定木</a:t>
            </a:r>
            <a:r>
              <a:rPr lang="ja-JP" altLang="en-US" dirty="0"/>
              <a:t>による各要因属性の</a:t>
            </a:r>
            <a:r>
              <a:rPr kumimoji="1" lang="ja-JP" altLang="en-US" dirty="0"/>
              <a:t>重要度を評価する</a:t>
            </a:r>
            <a:endParaRPr kumimoji="1" lang="en-US" altLang="ja-JP" dirty="0"/>
          </a:p>
          <a:p>
            <a:pPr rtl="0" eaLnBrk="1" fontAlgn="t" latinLnBrk="0" hangingPunct="1"/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項目</a:t>
            </a:r>
          </a:p>
          <a:p>
            <a:pPr rtl="0" eaLnBrk="1" fontAlgn="t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importance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妊娠回数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血糖値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0.560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拡張期血圧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三頭筋の皮膚の厚さ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インスリン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0.021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体格指数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0.211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糖尿病家系関数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0.005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年齢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0.162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50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検証用データに対する平均正解率を表に示す</a:t>
            </a:r>
            <a:endParaRPr kumimoji="1"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提案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つの要因属性だけでも、すべての要因属性用いる場合と同等以上の予測正解率が得られる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5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2170-4EC9-4C39-9D42-B23625687F75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81A7-D20B-48CC-9332-D07DD064BED2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1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6B21-4009-4454-8F6A-0C847C4170E5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0F499-9833-4C61-A288-49BB610CC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14147B-000C-4F80-9B83-3108FE422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B8F8C-48E0-4EE6-82BB-408C2A3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2170-4EC9-4C39-9D42-B23625687F75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34300-4BED-40E2-9C88-4F295797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E6E65-54B3-4C44-A0EA-71E898A0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2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06169-6750-4214-A5B1-B5DB166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07BEA-7CA9-4ACF-8C54-7B128E8C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E64E67-2A3A-418E-8D98-8624AB94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89D-6420-476D-97F6-50FE18AF526A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DC328-5866-4AC4-BF5A-8AC40576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57313-2FC1-421D-BF83-3318194F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948B0E8-2EE4-4CE1-A041-FD2B8C540E8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594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26FD5-7224-45CE-B503-18D02B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C5322D-A157-4033-93D2-B8C5DB387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F22C7-251F-4D85-BAB8-77D5240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694D-C45B-40DB-A939-2D61D2B2B44E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BE7FF-3214-4C47-9252-C6DF0BC4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AA932-718E-4E89-B86B-3DACA7F0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7948B0E8-2EE4-4CE1-A041-FD2B8C540E8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223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32EE3-C251-4F58-87FE-E2323696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DBEF37-1D2E-4292-B6AB-12B00ADEA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61701B-FC2E-411E-8723-82486898E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11CBEE-8965-4C73-BEF2-B1567BC3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86AC-6F89-4CB4-A29F-9FF659A5B34A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D386E-3F3C-439E-9F89-039238BD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A304B0-836E-4896-A4B2-C29E577E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46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492EF-553C-44CC-ACC7-58F583A0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E8EA1-4175-429B-A711-12D6D8A3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F6469C-8432-499A-9F7B-69226BA72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0548AB-78E5-4FE0-B59E-E3C30E4D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CABBAD-DC32-4522-96CB-866C8ED3C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CB34CC-3611-4024-BF1E-3CF1907E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F46-A678-4F30-8A0F-BA3AD7536BEF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AF5092-5AAD-4D8C-8C82-C59DF27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E549BB-9179-495C-A004-C7F4AA6F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678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51D85-4D7E-4F90-B315-AC16B7A6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E04CEC-6C18-46EF-8555-9838D57B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AF57-BE39-4E04-B190-38A5D874C975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787DE8-DEC8-4C38-9A55-9203DAFD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17FE0D-3EDA-488D-8603-E72AB94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323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4CBE97-7884-4202-9C85-70EDF54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FBA-1D38-4CAB-ACEF-8F218000295B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FCCAA8-057D-4CDA-A0B7-18DEE8D4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694071-F4B9-49E6-9806-75048F6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148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BA711-5A7E-42D8-A782-DA70E7F7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28025-12D1-4998-A4AA-1DA728C7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180D60-BAA7-4859-84D2-3BBCFC6D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5409F9-D2DF-4F5F-88C9-0C8D1147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46F1-B804-4078-A29D-9D6626C5F676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A33DEC-CCF0-4158-B694-3D2D9147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BF6B88-B4AD-4F9C-AA8C-D4827D55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9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89D-6420-476D-97F6-50FE18AF526A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36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7BC02-39CB-4935-90E1-E1B54D0A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F8C67A-F62C-403A-978F-A851471F5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5681D-3744-454E-91E3-C9208FA2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656D1-65C3-4361-9847-258C09AA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4554-87CA-40FD-BAED-B9B18954B6A3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B9D82F-1E6B-49D1-9433-B7435FA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868987-EF9B-4400-8BBF-11A340E1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219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93EC2B-8ADE-4653-9EC2-BCF77B28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2A703F-427C-4156-AA72-9969C248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7010F-AC77-4709-B7B7-E8530BCA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81A7-D20B-48CC-9332-D07DD064BED2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070CC-CFAD-4E44-AF57-58B27FC7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EDA31-4A6D-4B44-AE93-C2B8F877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948B0E8-2EE4-4CE1-A041-FD2B8C540E8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7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33E9AA-13C8-4687-BACA-D86BC2035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EBA98D-95AF-4D12-88C0-8112101DB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0B33A9-B74E-4F92-868E-FEDE990F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6B21-4009-4454-8F6A-0C847C4170E5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E0EED-5F15-40BE-8418-4B922229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92259D-2FDB-41EA-A00B-0ACBCAAE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1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694D-C45B-40DB-A939-2D61D2B2B44E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11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86AC-6F89-4CB4-A29F-9FF659A5B34A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6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F46-A678-4F30-8A0F-BA3AD7536BEF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AF57-BE39-4E04-B190-38A5D874C975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FBA-1D38-4CAB-ACEF-8F218000295B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41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46F1-B804-4078-A29D-9D6626C5F676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6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4554-87CA-40FD-BAED-B9B18954B6A3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3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262229-71F2-4247-8F53-16F82A42DC15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2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CFC9D4-9DF2-4325-8FED-5F3D91C0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286D1-BB4F-4CCA-848F-7B00EA05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927C0-12A6-4B75-992E-EA5C68E6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2229-71F2-4247-8F53-16F82A42DC15}" type="datetime1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9C6A6-F975-4C0B-97CE-3A9130310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1A16B-5848-4D07-9E5C-4D04FDBB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89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FD921-37A3-47E1-8C22-BA61CC117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209" y="1124328"/>
            <a:ext cx="7608285" cy="292608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altLang="ja-JP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Pima Indians</a:t>
            </a:r>
            <a:r>
              <a:rPr lang="ko-KR" altLang="en-US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에 대한</a:t>
            </a:r>
            <a:br>
              <a:rPr lang="en-US" altLang="ko-KR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ko-KR" altLang="en-US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데이터 분석연구</a:t>
            </a:r>
            <a:endParaRPr lang="ja-JP" altLang="en-US" sz="4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A6D286-DFCF-4319-99D9-AC64EEDC7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13905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2400" dirty="0"/>
              <a:t>김연경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9EB83-07EC-445F-9E0A-AA9EB3F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5943"/>
            <a:ext cx="9875520" cy="1356360"/>
          </a:xfrm>
        </p:spPr>
        <p:txBody>
          <a:bodyPr>
            <a:normAutofit/>
          </a:bodyPr>
          <a:lstStyle/>
          <a:p>
            <a:r>
              <a:rPr kumimoji="1" lang="ko-KR" altLang="en-US" sz="4000" b="1" dirty="0"/>
              <a:t>요인 분석</a:t>
            </a:r>
            <a:endParaRPr kumimoji="1" lang="ja-JP" altLang="en-US" sz="40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1E7F3E-D8E2-4FE2-8F09-517A31F2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868" y="6485574"/>
            <a:ext cx="2057400" cy="365125"/>
          </a:xfrm>
        </p:spPr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10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984A2-5029-4D46-9191-C73424907674}"/>
              </a:ext>
            </a:extLst>
          </p:cNvPr>
          <p:cNvSpPr txBox="1"/>
          <p:nvPr/>
        </p:nvSpPr>
        <p:spPr>
          <a:xfrm>
            <a:off x="119585" y="718046"/>
            <a:ext cx="789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   </a:t>
            </a:r>
            <a:r>
              <a:rPr kumimoji="1" lang="ko-KR" altLang="en-US" sz="2000" dirty="0"/>
              <a:t>요인 추출방법으로 주성분 분석을 활용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A6416D-CF08-4B1E-8DAB-B98E9D637018}"/>
              </a:ext>
            </a:extLst>
          </p:cNvPr>
          <p:cNvSpPr txBox="1"/>
          <p:nvPr/>
        </p:nvSpPr>
        <p:spPr>
          <a:xfrm>
            <a:off x="5524830" y="6239438"/>
            <a:ext cx="563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그림 </a:t>
            </a:r>
            <a:r>
              <a:rPr kumimoji="1" lang="en-US" altLang="ko-KR" sz="1400" dirty="0"/>
              <a:t>4.</a:t>
            </a:r>
            <a:r>
              <a:rPr kumimoji="1" lang="ja-JP" altLang="en-US" sz="1400" dirty="0"/>
              <a:t>　</a:t>
            </a:r>
            <a:r>
              <a:rPr kumimoji="1" lang="ko-KR" altLang="en-US" sz="1400" dirty="0"/>
              <a:t>당뇨병 환자에 대한 요인 분석 </a:t>
            </a:r>
            <a:endParaRPr kumimoji="1" lang="ja-JP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5160EC-FDFD-421E-9618-DACADAED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6" y="1199177"/>
            <a:ext cx="5010605" cy="5067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1A5FF1-C931-431F-84FE-858B238AC863}"/>
              </a:ext>
            </a:extLst>
          </p:cNvPr>
          <p:cNvSpPr txBox="1"/>
          <p:nvPr/>
        </p:nvSpPr>
        <p:spPr>
          <a:xfrm>
            <a:off x="119585" y="1288396"/>
            <a:ext cx="400283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: S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kin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hickness, BMI, Diabetes Pedigree Function</a:t>
            </a: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   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: Age, Pregnancies,      </a:t>
            </a: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Blood Pressure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    </a:t>
            </a: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: Glucose, Insulin</a:t>
            </a: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성분은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피부두께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 관련된 요인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성분은 연령에 관련된 요인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성분은 혈당에 관련된 요인으로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볼 수 있다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35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E8533-8F2E-4706-8046-79A40958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240820" cy="1017270"/>
          </a:xfrm>
        </p:spPr>
        <p:txBody>
          <a:bodyPr>
            <a:noAutofit/>
          </a:bodyPr>
          <a:lstStyle/>
          <a:p>
            <a:r>
              <a:rPr lang="ko-KR" altLang="en-US" sz="4000" b="1" dirty="0">
                <a:latin typeface="+mn-ea"/>
                <a:ea typeface="+mn-ea"/>
              </a:rPr>
              <a:t>클러스터 분석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5FA17-A6BF-47ED-8697-2BD377F1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11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A622B43-7689-477B-86EB-1FB0074F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48" y="952096"/>
            <a:ext cx="4021522" cy="48567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63F5D4-8C74-4646-9B04-71A77657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20" y="1157770"/>
            <a:ext cx="3911167" cy="4651029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EA0944F-1006-4D15-AD74-1B1D5C6AF575}"/>
              </a:ext>
            </a:extLst>
          </p:cNvPr>
          <p:cNvSpPr/>
          <p:nvPr/>
        </p:nvSpPr>
        <p:spPr>
          <a:xfrm>
            <a:off x="298363" y="1392108"/>
            <a:ext cx="2052951" cy="2954621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90C2C88-583A-402E-9259-95427CC12EC6}"/>
              </a:ext>
            </a:extLst>
          </p:cNvPr>
          <p:cNvSpPr/>
          <p:nvPr/>
        </p:nvSpPr>
        <p:spPr>
          <a:xfrm>
            <a:off x="296205" y="5571447"/>
            <a:ext cx="2052951" cy="354061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DC2642C-3B96-4746-95EC-640FA9DF51B7}"/>
              </a:ext>
            </a:extLst>
          </p:cNvPr>
          <p:cNvSpPr/>
          <p:nvPr/>
        </p:nvSpPr>
        <p:spPr>
          <a:xfrm>
            <a:off x="296205" y="4416921"/>
            <a:ext cx="2052951" cy="107317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4D8362B-BE1D-4B8C-80CF-547D810D0392}"/>
              </a:ext>
            </a:extLst>
          </p:cNvPr>
          <p:cNvSpPr/>
          <p:nvPr/>
        </p:nvSpPr>
        <p:spPr>
          <a:xfrm>
            <a:off x="4472048" y="1392108"/>
            <a:ext cx="1907363" cy="357631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FEEE594-A0DC-4649-9126-27FE1BEE91E3}"/>
              </a:ext>
            </a:extLst>
          </p:cNvPr>
          <p:cNvSpPr/>
          <p:nvPr/>
        </p:nvSpPr>
        <p:spPr>
          <a:xfrm>
            <a:off x="4472048" y="5054693"/>
            <a:ext cx="1907363" cy="3633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4ADE3E8-A7B5-40BE-8442-5D6F374337BD}"/>
              </a:ext>
            </a:extLst>
          </p:cNvPr>
          <p:cNvSpPr/>
          <p:nvPr/>
        </p:nvSpPr>
        <p:spPr>
          <a:xfrm>
            <a:off x="4472048" y="5558512"/>
            <a:ext cx="1907363" cy="3633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2BE22B-7E33-45E0-BD97-51A369BFD383}"/>
              </a:ext>
            </a:extLst>
          </p:cNvPr>
          <p:cNvSpPr txBox="1"/>
          <p:nvPr/>
        </p:nvSpPr>
        <p:spPr>
          <a:xfrm>
            <a:off x="0" y="79359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ko-KR" altLang="en-US" sz="2000" dirty="0"/>
              <a:t>정상인과 당뇨병 환자에 대해 </a:t>
            </a:r>
            <a:r>
              <a:rPr kumimoji="1" lang="ko-KR" altLang="en-US" sz="2000" dirty="0" err="1"/>
              <a:t>피쳐들이</a:t>
            </a:r>
            <a:r>
              <a:rPr kumimoji="1" lang="ko-KR" altLang="en-US" sz="2000" dirty="0"/>
              <a:t> 어떻게 군집을 이루는지를 확인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62DC89-C550-467F-B3C4-F478A4447A40}"/>
              </a:ext>
            </a:extLst>
          </p:cNvPr>
          <p:cNvSpPr txBox="1"/>
          <p:nvPr/>
        </p:nvSpPr>
        <p:spPr>
          <a:xfrm>
            <a:off x="-58535" y="6550223"/>
            <a:ext cx="54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※IBM SPSS Statistics</a:t>
            </a:r>
            <a:r>
              <a:rPr kumimoji="1" lang="ko-KR" altLang="en-US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을 이용해서 실행함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CDEB92-6284-411C-A799-C9A7D4DF9B16}"/>
              </a:ext>
            </a:extLst>
          </p:cNvPr>
          <p:cNvSpPr txBox="1"/>
          <p:nvPr/>
        </p:nvSpPr>
        <p:spPr>
          <a:xfrm>
            <a:off x="1119352" y="5968948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）</a:t>
            </a:r>
            <a:r>
              <a:rPr kumimoji="1" lang="ko-KR" altLang="en-US" dirty="0"/>
              <a:t>정상인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9B004A-397A-4A25-B75A-9E49C9B80294}"/>
              </a:ext>
            </a:extLst>
          </p:cNvPr>
          <p:cNvSpPr txBox="1"/>
          <p:nvPr/>
        </p:nvSpPr>
        <p:spPr>
          <a:xfrm>
            <a:off x="5295943" y="5965592"/>
            <a:ext cx="237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b</a:t>
            </a:r>
            <a:r>
              <a:rPr kumimoji="1" lang="ja-JP" altLang="en-US" dirty="0"/>
              <a:t>）</a:t>
            </a:r>
            <a:r>
              <a:rPr kumimoji="1" lang="ko-KR" altLang="en-US" dirty="0"/>
              <a:t>당뇨병 환자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F7A842-0B3B-4780-A133-3C737ADE95CE}"/>
              </a:ext>
            </a:extLst>
          </p:cNvPr>
          <p:cNvSpPr txBox="1"/>
          <p:nvPr/>
        </p:nvSpPr>
        <p:spPr>
          <a:xfrm>
            <a:off x="2522204" y="6272010"/>
            <a:ext cx="49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그림 </a:t>
            </a:r>
            <a:r>
              <a:rPr kumimoji="1" lang="en-US" altLang="ko-KR" sz="1600" dirty="0"/>
              <a:t>5.</a:t>
            </a:r>
            <a:r>
              <a:rPr kumimoji="1" lang="ja-JP" altLang="en-US" sz="1600" dirty="0"/>
              <a:t>　</a:t>
            </a:r>
            <a:r>
              <a:rPr kumimoji="1" lang="ko-KR" altLang="en-US" sz="1600" dirty="0"/>
              <a:t>정상인과 당뇨병 환자의 </a:t>
            </a:r>
            <a:r>
              <a:rPr kumimoji="1" lang="ko-KR" altLang="en-US" sz="1600" dirty="0" err="1"/>
              <a:t>덴드로그램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65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B597-C844-440E-8533-06D5D347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705"/>
            <a:ext cx="9875520" cy="1356360"/>
          </a:xfrm>
        </p:spPr>
        <p:txBody>
          <a:bodyPr/>
          <a:lstStyle/>
          <a:p>
            <a:r>
              <a:rPr kumimoji="1" lang="en-US" altLang="ja-JP" b="1" dirty="0">
                <a:latin typeface="+mn-ea"/>
                <a:ea typeface="+mn-ea"/>
              </a:rPr>
              <a:t>SVM</a:t>
            </a:r>
            <a:r>
              <a:rPr kumimoji="1" lang="ko-KR" altLang="en-US" b="1" dirty="0">
                <a:latin typeface="+mn-ea"/>
                <a:ea typeface="+mn-ea"/>
              </a:rPr>
              <a:t>을 이용한 </a:t>
            </a:r>
            <a:r>
              <a:rPr kumimoji="1" lang="ko-KR" altLang="en-US" b="1" dirty="0" err="1">
                <a:latin typeface="+mn-ea"/>
                <a:ea typeface="+mn-ea"/>
              </a:rPr>
              <a:t>피쳐의</a:t>
            </a:r>
            <a:r>
              <a:rPr kumimoji="1" lang="ko-KR" altLang="en-US" b="1" dirty="0">
                <a:latin typeface="+mn-ea"/>
                <a:ea typeface="+mn-ea"/>
              </a:rPr>
              <a:t> 영향도</a:t>
            </a:r>
            <a:r>
              <a:rPr kumimoji="1" lang="ja-JP" altLang="en-US" b="1" dirty="0">
                <a:latin typeface="+mn-ea"/>
                <a:ea typeface="+mn-ea"/>
              </a:rPr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C8B48-15E9-46DB-B8B9-3713501C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" y="697914"/>
            <a:ext cx="9141351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  SVM</a:t>
            </a:r>
            <a:r>
              <a:rPr lang="ko-KR" altLang="en-US" sz="1800" dirty="0"/>
              <a:t>을 이용해 각 </a:t>
            </a:r>
            <a:r>
              <a:rPr lang="ko-KR" altLang="en-US" sz="1800" dirty="0" err="1"/>
              <a:t>피쳐를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개씩 제거하여 나머지 </a:t>
            </a:r>
            <a:r>
              <a:rPr lang="en-US" altLang="ko-KR" sz="1800" dirty="0"/>
              <a:t>7</a:t>
            </a:r>
            <a:r>
              <a:rPr lang="ko-KR" altLang="en-US" sz="1800" dirty="0"/>
              <a:t>개에 대한 정확도를 측정</a:t>
            </a:r>
            <a:endParaRPr lang="en-US" altLang="ko-KR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CB689-A692-40D6-8D3B-F69395E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C89541-A90B-4ED5-BD97-3A0B7A8DE6F8}"/>
              </a:ext>
            </a:extLst>
          </p:cNvPr>
          <p:cNvGrpSpPr/>
          <p:nvPr/>
        </p:nvGrpSpPr>
        <p:grpSpPr>
          <a:xfrm>
            <a:off x="82643" y="995307"/>
            <a:ext cx="8432707" cy="4663440"/>
            <a:chOff x="385533" y="620165"/>
            <a:chExt cx="11104868" cy="5628494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8A079E1B-58F0-4A40-8B2B-DECD6264419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12413693"/>
                </p:ext>
              </p:extLst>
            </p:nvPr>
          </p:nvGraphicFramePr>
          <p:xfrm>
            <a:off x="385533" y="620165"/>
            <a:ext cx="10898702" cy="56284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6AB88B5E-3DFB-456C-A567-F891578B062F}"/>
                </a:ext>
              </a:extLst>
            </p:cNvPr>
            <p:cNvSpPr/>
            <p:nvPr/>
          </p:nvSpPr>
          <p:spPr>
            <a:xfrm>
              <a:off x="2093494" y="1637481"/>
              <a:ext cx="9396907" cy="26407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03E2D9-B670-4892-9EF9-CB305347EA82}"/>
              </a:ext>
            </a:extLst>
          </p:cNvPr>
          <p:cNvSpPr txBox="1"/>
          <p:nvPr/>
        </p:nvSpPr>
        <p:spPr>
          <a:xfrm>
            <a:off x="7813591" y="1955694"/>
            <a:ext cx="1330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>
                <a:latin typeface="Calibri" panose="020F0502020204030204" pitchFamily="34" charset="0"/>
                <a:cs typeface="Calibri" panose="020F0502020204030204" pitchFamily="34" charset="0"/>
              </a:rPr>
              <a:t> 76.8%</a:t>
            </a:r>
            <a:endParaRPr kumimoji="1" lang="ja-JP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067E5B-D6B7-47FB-80FE-1127869A4D40}"/>
              </a:ext>
            </a:extLst>
          </p:cNvPr>
          <p:cNvSpPr txBox="1"/>
          <p:nvPr/>
        </p:nvSpPr>
        <p:spPr>
          <a:xfrm>
            <a:off x="-53340" y="6580980"/>
            <a:ext cx="54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※MATLAB R2019a</a:t>
            </a:r>
            <a:r>
              <a:rPr kumimoji="1" lang="ko-KR" altLang="en-US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를 이용해서 실행함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1CEBB-8CFE-485D-A6E3-DE767F8345BC}"/>
              </a:ext>
            </a:extLst>
          </p:cNvPr>
          <p:cNvSpPr txBox="1"/>
          <p:nvPr/>
        </p:nvSpPr>
        <p:spPr>
          <a:xfrm>
            <a:off x="2649209" y="5289415"/>
            <a:ext cx="5038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그림 </a:t>
            </a:r>
            <a:r>
              <a:rPr kumimoji="1" lang="en-US" altLang="ko-KR" sz="1600" dirty="0"/>
              <a:t>6.</a:t>
            </a:r>
            <a:r>
              <a:rPr kumimoji="1" lang="ja-JP" altLang="en-US" sz="1600" dirty="0"/>
              <a:t>　</a:t>
            </a:r>
            <a:r>
              <a:rPr kumimoji="1" lang="en-US" altLang="ja-JP" sz="1600" dirty="0"/>
              <a:t>SVM</a:t>
            </a:r>
            <a:r>
              <a:rPr kumimoji="1" lang="ko-KR" altLang="en-US" sz="1600" dirty="0"/>
              <a:t>을 이용한 요인의 정확도</a:t>
            </a:r>
            <a:endParaRPr kumimoji="1" lang="ja-JP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89A0C-B5B7-4D1B-8B92-CAC9A4E4D69B}"/>
              </a:ext>
            </a:extLst>
          </p:cNvPr>
          <p:cNvSpPr txBox="1"/>
          <p:nvPr/>
        </p:nvSpPr>
        <p:spPr>
          <a:xfrm>
            <a:off x="214261" y="5679551"/>
            <a:ext cx="8715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dirty="0" err="1"/>
              <a:t>피쳐의</a:t>
            </a:r>
            <a:r>
              <a:rPr lang="ko-KR" altLang="en-US" sz="2200" dirty="0"/>
              <a:t> 영향도가 클수록 정확도는 낮아지므로</a:t>
            </a:r>
            <a:r>
              <a:rPr lang="en-US" altLang="ko-KR" sz="2200" dirty="0"/>
              <a:t>, Glucose</a:t>
            </a:r>
            <a:r>
              <a:rPr lang="ko-KR" altLang="en-US" sz="2200" dirty="0"/>
              <a:t>의 정확도가 현저하게 낮다</a:t>
            </a:r>
            <a:endParaRPr lang="en-US" altLang="ja-JP" sz="2200" dirty="0"/>
          </a:p>
          <a:p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190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C003B-DF52-484C-871B-6655E231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084"/>
            <a:ext cx="9875520" cy="1356360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결정 트리를 이용한 </a:t>
            </a:r>
            <a:r>
              <a:rPr lang="ko-KR" altLang="en-US" b="1" dirty="0" err="1">
                <a:latin typeface="+mn-ea"/>
                <a:ea typeface="+mn-ea"/>
              </a:rPr>
              <a:t>피쳐의</a:t>
            </a:r>
            <a:r>
              <a:rPr lang="ko-KR" altLang="en-US" b="1" dirty="0">
                <a:latin typeface="+mn-ea"/>
                <a:ea typeface="+mn-ea"/>
              </a:rPr>
              <a:t> 영향도</a:t>
            </a:r>
            <a:r>
              <a:rPr kumimoji="1" lang="ja-JP" altLang="en-US" b="1" dirty="0">
                <a:latin typeface="+mn-ea"/>
                <a:ea typeface="+mn-ea"/>
              </a:rPr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7811D-17E6-41A1-9CCA-9C56BE6F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3" y="592993"/>
            <a:ext cx="10585579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/>
              <a:t> 요인 </a:t>
            </a:r>
            <a:r>
              <a:rPr kumimoji="1" lang="en-US" altLang="ko-KR" sz="2000" dirty="0"/>
              <a:t>8</a:t>
            </a:r>
            <a:r>
              <a:rPr kumimoji="1" lang="ko-KR" altLang="en-US" sz="2000" dirty="0"/>
              <a:t>개가 트리를 만드는데 얼마나 중요한지를 평가</a:t>
            </a:r>
            <a:endParaRPr kumimoji="1" lang="en-US" altLang="ko-KR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D50E5C-ABE0-421C-8D4D-3A6551CC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13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82F97D-9192-48A7-A949-2DB05761B1DB}"/>
              </a:ext>
            </a:extLst>
          </p:cNvPr>
          <p:cNvSpPr txBox="1"/>
          <p:nvPr/>
        </p:nvSpPr>
        <p:spPr>
          <a:xfrm>
            <a:off x="1944273" y="1211010"/>
            <a:ext cx="532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표 </a:t>
            </a:r>
            <a:r>
              <a:rPr kumimoji="1" lang="en-US" altLang="ko-KR" sz="1600" dirty="0"/>
              <a:t>2.</a:t>
            </a:r>
            <a:r>
              <a:rPr kumimoji="1" lang="ja-JP" altLang="en-US" sz="1600" dirty="0"/>
              <a:t> </a:t>
            </a:r>
            <a:r>
              <a:rPr kumimoji="1" lang="ko-KR" altLang="en-US" sz="1600" dirty="0"/>
              <a:t>결정 트리를 이용한 </a:t>
            </a:r>
            <a:r>
              <a:rPr kumimoji="1" lang="en-US" altLang="ko-KR" sz="1600" dirty="0"/>
              <a:t>feature importance</a:t>
            </a:r>
            <a:endParaRPr kumimoji="1" lang="ja-JP" altLang="en-US" sz="16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2EF7055-F847-439A-A935-516BB1AFD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74455"/>
              </p:ext>
            </p:extLst>
          </p:nvPr>
        </p:nvGraphicFramePr>
        <p:xfrm>
          <a:off x="1558601" y="1568878"/>
          <a:ext cx="6096000" cy="388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61128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7498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800" dirty="0"/>
                        <a:t>항목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Feature</a:t>
                      </a:r>
                      <a:r>
                        <a:rPr kumimoji="1" lang="ko-KR" altLang="en-US" sz="1800" dirty="0"/>
                        <a:t> </a:t>
                      </a:r>
                      <a:r>
                        <a:rPr kumimoji="1" lang="en-US" altLang="ko-KR" sz="1800" dirty="0"/>
                        <a:t>importance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1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Pregnancies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9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Glucose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0.76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Blood Pressure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Skin Thickness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9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Insulin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9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BMI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0.09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7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Diabetes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Pedigree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Function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0.09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2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Age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0.06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419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41FC54-BDF3-4EAD-898E-E544379372A1}"/>
              </a:ext>
            </a:extLst>
          </p:cNvPr>
          <p:cNvSpPr txBox="1"/>
          <p:nvPr/>
        </p:nvSpPr>
        <p:spPr>
          <a:xfrm>
            <a:off x="186613" y="5598491"/>
            <a:ext cx="8770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ko-KR" sz="2200" dirty="0"/>
              <a:t>Glucose, BMI, Diabetes Pedigree Function, Age</a:t>
            </a:r>
            <a:r>
              <a:rPr lang="ko-KR" altLang="en-US" sz="2200" dirty="0"/>
              <a:t>의 중요도가 </a:t>
            </a:r>
            <a:endParaRPr lang="en-US" altLang="ko-KR" sz="2200" dirty="0"/>
          </a:p>
          <a:p>
            <a:r>
              <a:rPr lang="en-US" altLang="ko-KR" sz="2200" dirty="0"/>
              <a:t>    </a:t>
            </a:r>
            <a:r>
              <a:rPr lang="ko-KR" altLang="en-US" sz="2200" dirty="0"/>
              <a:t>높게 측정됨</a:t>
            </a:r>
            <a:endParaRPr kumimoji="1" lang="ja-JP" altLang="en-US" sz="2200" dirty="0"/>
          </a:p>
          <a:p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0602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3AADC-659D-4BAC-A9FF-F76ACC65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ja-JP" b="1" u="sng" dirty="0">
                <a:latin typeface="+mn-ea"/>
                <a:ea typeface="+mn-ea"/>
              </a:rPr>
              <a:t>Feature </a:t>
            </a:r>
            <a:r>
              <a:rPr lang="ko-KR" altLang="en-US" b="1" u="sng" dirty="0">
                <a:latin typeface="+mn-ea"/>
                <a:ea typeface="+mn-ea"/>
              </a:rPr>
              <a:t>선정</a:t>
            </a:r>
            <a:endParaRPr kumimoji="1" lang="ja-JP" altLang="en-US" b="1" u="sng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5C698-B6FF-42F2-8A88-814AF69E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3632"/>
            <a:ext cx="9144000" cy="3784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2800" b="1" dirty="0"/>
          </a:p>
          <a:p>
            <a:pPr marL="0" indent="0">
              <a:lnSpc>
                <a:spcPct val="100000"/>
              </a:lnSpc>
              <a:buNone/>
            </a:pP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8A1DF-BCAD-45B2-8B42-A355772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14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37A530B-59AF-4E00-A3C2-CC1F3895EF81}"/>
              </a:ext>
            </a:extLst>
          </p:cNvPr>
          <p:cNvGrpSpPr/>
          <p:nvPr/>
        </p:nvGrpSpPr>
        <p:grpSpPr>
          <a:xfrm>
            <a:off x="510047" y="1104459"/>
            <a:ext cx="8046550" cy="3172222"/>
            <a:chOff x="510047" y="1104459"/>
            <a:chExt cx="8046550" cy="317222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3FB18D0-1154-4026-B406-789CBD720A8C}"/>
                </a:ext>
              </a:extLst>
            </p:cNvPr>
            <p:cNvSpPr/>
            <p:nvPr/>
          </p:nvSpPr>
          <p:spPr>
            <a:xfrm>
              <a:off x="510047" y="1104459"/>
              <a:ext cx="8005303" cy="27219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D5D8062-5AEE-4102-959E-73FCB6973736}"/>
                </a:ext>
              </a:extLst>
            </p:cNvPr>
            <p:cNvSpPr txBox="1"/>
            <p:nvPr/>
          </p:nvSpPr>
          <p:spPr>
            <a:xfrm>
              <a:off x="980842" y="1322026"/>
              <a:ext cx="7575755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400" dirty="0" err="1">
                  <a:latin typeface="+mn-ea"/>
                </a:rPr>
                <a:t>그래피컬라소</a:t>
              </a:r>
              <a:r>
                <a:rPr lang="ko-KR" altLang="en-US" sz="2400" dirty="0">
                  <a:latin typeface="+mn-ea"/>
                </a:rPr>
                <a:t> </a:t>
              </a:r>
              <a:r>
                <a:rPr lang="ja-JP" altLang="en-US" sz="2400" dirty="0">
                  <a:latin typeface="+mn-ea"/>
                </a:rPr>
                <a:t>→　</a:t>
              </a:r>
              <a:r>
                <a:rPr lang="en-US" altLang="ja-JP" sz="2400" b="1" dirty="0">
                  <a:latin typeface="+mn-ea"/>
                </a:rPr>
                <a:t>BMI,</a:t>
              </a:r>
              <a:r>
                <a:rPr lang="ja-JP" altLang="en-US" sz="2400" b="1" dirty="0">
                  <a:latin typeface="+mn-ea"/>
                </a:rPr>
                <a:t> </a:t>
              </a:r>
              <a:r>
                <a:rPr lang="en-US" altLang="ja-JP" sz="2400" b="1" dirty="0">
                  <a:latin typeface="+mn-ea"/>
                </a:rPr>
                <a:t>Age</a:t>
              </a:r>
            </a:p>
            <a:p>
              <a:pPr>
                <a:lnSpc>
                  <a:spcPct val="100000"/>
                </a:lnSpc>
              </a:pPr>
              <a:r>
                <a:rPr kumimoji="1" lang="ko-KR" altLang="en-US" sz="2400" dirty="0">
                  <a:latin typeface="+mn-ea"/>
                </a:rPr>
                <a:t>요인분석</a:t>
              </a:r>
              <a:r>
                <a:rPr kumimoji="1" lang="ja-JP" altLang="en-US" sz="2400" dirty="0">
                  <a:latin typeface="+mn-ea"/>
                </a:rPr>
                <a:t>　</a:t>
              </a:r>
              <a:r>
                <a:rPr lang="ja-JP" altLang="en-US" sz="2400" dirty="0">
                  <a:latin typeface="+mn-ea"/>
                </a:rPr>
                <a:t>→　</a:t>
              </a:r>
              <a:r>
                <a:rPr kumimoji="1" lang="en-US" altLang="ja-JP" sz="2400" b="1" dirty="0">
                  <a:latin typeface="+mn-ea"/>
                </a:rPr>
                <a:t>Glucose,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BMI,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Age</a:t>
              </a:r>
              <a:endParaRPr lang="en-US" altLang="ja-JP" sz="2400" b="1" dirty="0">
                <a:latin typeface="+mn-ea"/>
              </a:endParaRPr>
            </a:p>
            <a:p>
              <a:pPr>
                <a:lnSpc>
                  <a:spcPct val="100000"/>
                </a:lnSpc>
              </a:pPr>
              <a:r>
                <a:rPr lang="ko-KR" altLang="en-US" sz="2400" dirty="0">
                  <a:latin typeface="+mn-ea"/>
                </a:rPr>
                <a:t>클러스터 분석</a:t>
              </a:r>
              <a:r>
                <a:rPr lang="ja-JP" altLang="en-US" sz="2400" dirty="0">
                  <a:latin typeface="+mn-ea"/>
                </a:rPr>
                <a:t>　→　</a:t>
              </a:r>
              <a:r>
                <a:rPr lang="en-US" altLang="ja-JP" sz="2400" b="1" dirty="0">
                  <a:latin typeface="+mn-ea"/>
                </a:rPr>
                <a:t>BMI,</a:t>
              </a:r>
              <a:r>
                <a:rPr lang="ja-JP" altLang="en-US" sz="2400" b="1" dirty="0">
                  <a:latin typeface="+mn-ea"/>
                </a:rPr>
                <a:t> </a:t>
              </a:r>
              <a:r>
                <a:rPr lang="en-US" altLang="ja-JP" sz="2400" b="1" dirty="0">
                  <a:latin typeface="+mn-ea"/>
                </a:rPr>
                <a:t>Age</a:t>
              </a:r>
            </a:p>
            <a:p>
              <a:pPr>
                <a:lnSpc>
                  <a:spcPct val="100000"/>
                </a:lnSpc>
              </a:pPr>
              <a:r>
                <a:rPr lang="en-US" altLang="ja-JP" sz="2400" dirty="0">
                  <a:latin typeface="+mn-ea"/>
                </a:rPr>
                <a:t>SVM</a:t>
              </a:r>
              <a:r>
                <a:rPr lang="ko-KR" altLang="en-US" sz="2400" dirty="0">
                  <a:latin typeface="+mn-ea"/>
                </a:rPr>
                <a:t>을 이용한 영향도</a:t>
              </a:r>
              <a:r>
                <a:rPr lang="ja-JP" altLang="en-US" sz="2400" dirty="0">
                  <a:latin typeface="+mn-ea"/>
                </a:rPr>
                <a:t>　→　</a:t>
              </a:r>
              <a:r>
                <a:rPr lang="en-US" altLang="ja-JP" sz="2400" b="1" dirty="0">
                  <a:latin typeface="+mn-ea"/>
                </a:rPr>
                <a:t>Glucose</a:t>
              </a:r>
            </a:p>
            <a:p>
              <a:pPr>
                <a:lnSpc>
                  <a:spcPct val="100000"/>
                </a:lnSpc>
              </a:pPr>
              <a:r>
                <a:rPr kumimoji="1" lang="ko-KR" altLang="en-US" sz="2400" dirty="0">
                  <a:latin typeface="+mn-ea"/>
                </a:rPr>
                <a:t>결정 트리를 이용한 영향도</a:t>
              </a:r>
              <a:r>
                <a:rPr kumimoji="1" lang="ja-JP" altLang="en-US" sz="2400" dirty="0">
                  <a:latin typeface="+mn-ea"/>
                </a:rPr>
                <a:t>　→</a:t>
              </a:r>
              <a:r>
                <a:rPr kumimoji="1" lang="ja-JP" altLang="en-US" sz="2400" b="1" dirty="0">
                  <a:latin typeface="+mn-ea"/>
                </a:rPr>
                <a:t>　</a:t>
              </a:r>
              <a:r>
                <a:rPr kumimoji="1" lang="en-US" altLang="ja-JP" sz="2400" b="1" dirty="0">
                  <a:latin typeface="+mn-ea"/>
                </a:rPr>
                <a:t>Glucose,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BMI,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Age</a:t>
              </a:r>
            </a:p>
            <a:p>
              <a:pPr>
                <a:lnSpc>
                  <a:spcPct val="100000"/>
                </a:lnSpc>
              </a:pPr>
              <a:r>
                <a:rPr kumimoji="1" lang="en-US" altLang="ja-JP" sz="2400" b="1" dirty="0">
                  <a:latin typeface="+mn-ea"/>
                </a:rPr>
                <a:t>                                     Diabetes Pedigree Function</a:t>
              </a:r>
            </a:p>
            <a:p>
              <a:pPr>
                <a:lnSpc>
                  <a:spcPct val="100000"/>
                </a:lnSpc>
              </a:pPr>
              <a:endParaRPr kumimoji="1" lang="en-US" altLang="ja-JP" sz="2400" b="1" dirty="0">
                <a:latin typeface="+mn-ea"/>
              </a:endParaRPr>
            </a:p>
            <a:p>
              <a:endParaRPr kumimoji="1" lang="ja-JP" altLang="en-US" dirty="0"/>
            </a:p>
          </p:txBody>
        </p:sp>
      </p:grpSp>
      <p:sp>
        <p:nvSpPr>
          <p:cNvPr id="8" name="矢印: 下 7">
            <a:extLst>
              <a:ext uri="{FF2B5EF4-FFF2-40B4-BE49-F238E27FC236}">
                <a16:creationId xmlns:a16="http://schemas.microsoft.com/office/drawing/2014/main" id="{E551AF7E-1EE0-4A69-BEB8-B2AF9D08A005}"/>
              </a:ext>
            </a:extLst>
          </p:cNvPr>
          <p:cNvSpPr/>
          <p:nvPr/>
        </p:nvSpPr>
        <p:spPr>
          <a:xfrm>
            <a:off x="3149747" y="4003746"/>
            <a:ext cx="2566219" cy="6800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5FA698-781E-47CD-BDB4-183E84FC2047}"/>
              </a:ext>
            </a:extLst>
          </p:cNvPr>
          <p:cNvSpPr/>
          <p:nvPr/>
        </p:nvSpPr>
        <p:spPr>
          <a:xfrm>
            <a:off x="551294" y="4793957"/>
            <a:ext cx="8005303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A13A53-8EE4-4DC2-97E1-8A1D579F424D}"/>
              </a:ext>
            </a:extLst>
          </p:cNvPr>
          <p:cNvSpPr txBox="1"/>
          <p:nvPr/>
        </p:nvSpPr>
        <p:spPr>
          <a:xfrm>
            <a:off x="1022090" y="5201044"/>
            <a:ext cx="736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 </a:t>
            </a:r>
            <a:r>
              <a:rPr kumimoji="1" lang="en-US" altLang="ja-JP" sz="3600" b="1" dirty="0"/>
              <a:t>Glucose</a:t>
            </a:r>
            <a:r>
              <a:rPr kumimoji="1" lang="ja-JP" altLang="en-US" sz="3600" b="1" dirty="0"/>
              <a:t>　② </a:t>
            </a:r>
            <a:r>
              <a:rPr kumimoji="1" lang="en-US" altLang="ja-JP" sz="3600" b="1" dirty="0"/>
              <a:t>BMI</a:t>
            </a:r>
            <a:r>
              <a:rPr kumimoji="1" lang="ja-JP" altLang="en-US" sz="3600" b="1" dirty="0"/>
              <a:t>　③ </a:t>
            </a:r>
            <a:r>
              <a:rPr kumimoji="1" lang="en-US" altLang="ja-JP" sz="3600" b="1" dirty="0"/>
              <a:t>Age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958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D5469-C1D3-4D93-88BE-7EE380CB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249"/>
            <a:ext cx="9875520" cy="1356360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>
                <a:latin typeface="+mn-ea"/>
                <a:ea typeface="+mn-ea"/>
              </a:rPr>
              <a:t>Feature</a:t>
            </a:r>
            <a:r>
              <a:rPr kumimoji="1" lang="ja-JP" altLang="en-US" sz="3200" b="1" u="sng" dirty="0">
                <a:latin typeface="+mn-ea"/>
                <a:ea typeface="+mn-ea"/>
              </a:rPr>
              <a:t> </a:t>
            </a:r>
            <a:r>
              <a:rPr kumimoji="1" lang="ko-KR" altLang="en-US" sz="3200" b="1" u="sng" dirty="0">
                <a:latin typeface="+mn-ea"/>
                <a:ea typeface="+mn-ea"/>
              </a:rPr>
              <a:t>조합별 </a:t>
            </a:r>
            <a:r>
              <a:rPr kumimoji="1" lang="ko-KR" altLang="en-US" sz="3200" b="1" u="sng" dirty="0" err="1">
                <a:latin typeface="+mn-ea"/>
                <a:ea typeface="+mn-ea"/>
              </a:rPr>
              <a:t>모델별</a:t>
            </a:r>
            <a:r>
              <a:rPr kumimoji="1" lang="ko-KR" altLang="en-US" sz="3200" b="1" u="sng" dirty="0">
                <a:latin typeface="+mn-ea"/>
                <a:ea typeface="+mn-ea"/>
              </a:rPr>
              <a:t> 성능비교</a:t>
            </a:r>
            <a:endParaRPr kumimoji="1" lang="ja-JP" altLang="en-US" sz="3200" b="1" u="sng" dirty="0">
              <a:latin typeface="+mn-ea"/>
              <a:ea typeface="+mn-ea"/>
            </a:endParaRPr>
          </a:p>
        </p:txBody>
      </p:sp>
      <p:graphicFrame>
        <p:nvGraphicFramePr>
          <p:cNvPr id="7" name="コンテンツ プレースホルダー 4">
            <a:extLst>
              <a:ext uri="{FF2B5EF4-FFF2-40B4-BE49-F238E27FC236}">
                <a16:creationId xmlns:a16="http://schemas.microsoft.com/office/drawing/2014/main" id="{AE693E37-E40C-4A39-B5BD-1C1D4CD5E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180321"/>
              </p:ext>
            </p:extLst>
          </p:nvPr>
        </p:nvGraphicFramePr>
        <p:xfrm>
          <a:off x="777163" y="1734215"/>
          <a:ext cx="7589674" cy="284493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901819">
                  <a:extLst>
                    <a:ext uri="{9D8B030D-6E8A-4147-A177-3AD203B41FA5}">
                      <a16:colId xmlns:a16="http://schemas.microsoft.com/office/drawing/2014/main" val="1735988665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429419281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2740391716"/>
                    </a:ext>
                  </a:extLst>
                </a:gridCol>
                <a:gridCol w="1571430">
                  <a:extLst>
                    <a:ext uri="{9D8B030D-6E8A-4147-A177-3AD203B41FA5}">
                      <a16:colId xmlns:a16="http://schemas.microsoft.com/office/drawing/2014/main" val="2081151230"/>
                    </a:ext>
                  </a:extLst>
                </a:gridCol>
              </a:tblGrid>
              <a:tr h="55983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spc="-50" dirty="0">
                          <a:effectLst/>
                        </a:rPr>
                        <a:t> </a:t>
                      </a:r>
                      <a:r>
                        <a:rPr lang="ko-KR" altLang="en-US" sz="2000" kern="100" spc="-50" dirty="0">
                          <a:effectLst/>
                        </a:rPr>
                        <a:t>모델</a:t>
                      </a:r>
                      <a:endParaRPr lang="ja-JP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적용 여부</a:t>
                      </a:r>
                      <a:endParaRPr lang="ja-JP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ja-JP" sz="2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2000" kern="100" dirty="0">
                          <a:effectLst/>
                        </a:rPr>
                        <a:t>Glucose</a:t>
                      </a:r>
                      <a:br>
                        <a:rPr lang="en-US" altLang="ko-KR" sz="2000" kern="100" dirty="0">
                          <a:effectLst/>
                        </a:rPr>
                      </a:br>
                      <a:r>
                        <a:rPr lang="en-US" altLang="ko-KR" sz="2000" kern="100" dirty="0">
                          <a:effectLst/>
                        </a:rPr>
                        <a:t>BMI</a:t>
                      </a:r>
                    </a:p>
                    <a:p>
                      <a:pPr algn="ctr"/>
                      <a:r>
                        <a:rPr lang="en-US" altLang="ja-JP" sz="2000" kern="100" dirty="0">
                          <a:effectLst/>
                        </a:rPr>
                        <a:t>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59589"/>
                  </a:ext>
                </a:extLst>
              </a:tr>
              <a:tr h="32702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주성분 적용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안함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함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ja-JP" sz="2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95814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선형 판별 분석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1999205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이차 판별 분석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869785"/>
                  </a:ext>
                </a:extLst>
              </a:tr>
              <a:tr h="3139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</a:rPr>
                        <a:t>로지스틱 회귀 분석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6444705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결정 트리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7248978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2000" b="1" kern="100" spc="-50" dirty="0">
                          <a:effectLst/>
                        </a:rPr>
                        <a:t>K-NN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0680393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2000" b="1" kern="100" spc="-50" dirty="0">
                          <a:effectLst/>
                        </a:rPr>
                        <a:t>SVM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22545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79CD99-D443-49A6-B97F-5F319E79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15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96FADC-BDEE-4620-A638-EBAE37E5E4C0}"/>
              </a:ext>
            </a:extLst>
          </p:cNvPr>
          <p:cNvSpPr txBox="1"/>
          <p:nvPr/>
        </p:nvSpPr>
        <p:spPr>
          <a:xfrm>
            <a:off x="0" y="499279"/>
            <a:ext cx="859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ko-KR" altLang="en-US" sz="2000" dirty="0"/>
              <a:t>데이터를 랜덤으로 학습용과 검증용으로 </a:t>
            </a:r>
            <a:r>
              <a:rPr kumimoji="1" lang="en-US" altLang="ko-KR" sz="2000" dirty="0"/>
              <a:t>7:3</a:t>
            </a:r>
            <a:r>
              <a:rPr kumimoji="1" lang="ko-KR" altLang="en-US" sz="2000" dirty="0"/>
              <a:t>으로 설정</a:t>
            </a:r>
            <a:endParaRPr kumimoji="1" lang="en-US" altLang="ko-K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443DC8-DA18-48F6-B855-2052F3F8C65F}"/>
              </a:ext>
            </a:extLst>
          </p:cNvPr>
          <p:cNvSpPr txBox="1"/>
          <p:nvPr/>
        </p:nvSpPr>
        <p:spPr>
          <a:xfrm>
            <a:off x="579276" y="5402244"/>
            <a:ext cx="7985449" cy="954107"/>
          </a:xfrm>
          <a:prstGeom prst="rect">
            <a:avLst/>
          </a:prstGeom>
          <a:solidFill>
            <a:srgbClr val="FEEEEC"/>
          </a:solidFill>
          <a:ln>
            <a:solidFill>
              <a:srgbClr val="FF0000"/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조합들과 비교해</a:t>
            </a:r>
            <a:endParaRPr kumimoji="1"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feature</a:t>
            </a:r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만으로도 충분한 </a:t>
            </a: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12575A8-7BC9-409B-88D2-FC93348CA9B2}"/>
              </a:ext>
            </a:extLst>
          </p:cNvPr>
          <p:cNvSpPr/>
          <p:nvPr/>
        </p:nvSpPr>
        <p:spPr>
          <a:xfrm rot="10800000">
            <a:off x="2558142" y="5012444"/>
            <a:ext cx="4027714" cy="365125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E59060-439A-446F-974E-359C2C4D9374}"/>
              </a:ext>
            </a:extLst>
          </p:cNvPr>
          <p:cNvSpPr txBox="1"/>
          <p:nvPr/>
        </p:nvSpPr>
        <p:spPr>
          <a:xfrm>
            <a:off x="2558141" y="1451283"/>
            <a:ext cx="468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표 </a:t>
            </a:r>
            <a:r>
              <a:rPr kumimoji="1" lang="en-US" altLang="ko-KR" sz="1600" dirty="0"/>
              <a:t>3</a:t>
            </a:r>
            <a:r>
              <a:rPr kumimoji="1" lang="en-US" altLang="ja-JP" sz="1600" dirty="0"/>
              <a:t>.</a:t>
            </a:r>
            <a:r>
              <a:rPr kumimoji="1" lang="ja-JP" altLang="en-US" sz="1600" dirty="0"/>
              <a:t>　</a:t>
            </a:r>
            <a:r>
              <a:rPr kumimoji="1" lang="ko-KR" altLang="en-US" sz="1600" dirty="0"/>
              <a:t>각 모델별에 따른 </a:t>
            </a:r>
            <a:r>
              <a:rPr kumimoji="1" lang="en-US" altLang="ko-KR" sz="1600" dirty="0"/>
              <a:t>accuracy</a:t>
            </a:r>
            <a:r>
              <a:rPr kumimoji="1" lang="ja-JP" altLang="en-US" sz="1600" dirty="0"/>
              <a:t>（</a:t>
            </a:r>
            <a:r>
              <a:rPr kumimoji="1" lang="en-US" altLang="ja-JP" sz="1600" dirty="0"/>
              <a:t>%</a:t>
            </a:r>
            <a:r>
              <a:rPr kumimoji="1" lang="ja-JP" altLang="en-US" sz="1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40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F56E7-4F18-49D6-A32F-7B3FED4C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26" y="0"/>
            <a:ext cx="7886700" cy="1325562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ea"/>
                <a:ea typeface="+mn-ea"/>
              </a:rPr>
              <a:t>문제정의</a:t>
            </a:r>
            <a:endParaRPr kumimoji="1" lang="ja-JP" altLang="en-US" sz="4400" b="1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C15E70-2848-4F38-8412-94C3A365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7633" y="6356351"/>
            <a:ext cx="2057400" cy="365125"/>
          </a:xfrm>
        </p:spPr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A8439ED-3134-4815-AA28-BECFF6F6CC05}"/>
              </a:ext>
            </a:extLst>
          </p:cNvPr>
          <p:cNvSpPr txBox="1"/>
          <p:nvPr/>
        </p:nvSpPr>
        <p:spPr>
          <a:xfrm>
            <a:off x="7964129" y="499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0CC8B0-320F-4AEE-8382-32FB8576CBF0}"/>
              </a:ext>
            </a:extLst>
          </p:cNvPr>
          <p:cNvSpPr/>
          <p:nvPr/>
        </p:nvSpPr>
        <p:spPr>
          <a:xfrm>
            <a:off x="4049486" y="5553103"/>
            <a:ext cx="48030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>
                <a:latin typeface="+mn-ea"/>
                <a:ea typeface="Meiryo UI" panose="020B0604030504040204" pitchFamily="50" charset="-128"/>
              </a:rPr>
              <a:t>그림 </a:t>
            </a:r>
            <a:r>
              <a:rPr kumimoji="1" lang="en-US" altLang="ko-KR" sz="1400" dirty="0">
                <a:latin typeface="+mn-ea"/>
                <a:ea typeface="Meiryo UI" panose="020B0604030504040204" pitchFamily="50" charset="-128"/>
              </a:rPr>
              <a:t>1. </a:t>
            </a:r>
            <a:r>
              <a:rPr kumimoji="1" lang="ko-KR" altLang="en-US" sz="1400" dirty="0">
                <a:latin typeface="+mn-ea"/>
                <a:ea typeface="Meiryo UI" panose="020B0604030504040204" pitchFamily="50" charset="-128"/>
              </a:rPr>
              <a:t>일본 국내 사망원인 비율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E5C0B7-6368-43A4-BFE7-E3618C5321AD}"/>
              </a:ext>
            </a:extLst>
          </p:cNvPr>
          <p:cNvSpPr txBox="1"/>
          <p:nvPr/>
        </p:nvSpPr>
        <p:spPr>
          <a:xfrm>
            <a:off x="182145" y="1712221"/>
            <a:ext cx="38673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ko-KR" altLang="en-US" sz="2800" dirty="0"/>
              <a:t>사망자의 약 </a:t>
            </a:r>
            <a:r>
              <a:rPr kumimoji="1" lang="en-US" altLang="ko-KR" sz="2800" dirty="0"/>
              <a:t>60%</a:t>
            </a:r>
            <a:r>
              <a:rPr kumimoji="1" lang="ko-KR" altLang="en-US" sz="2800" dirty="0"/>
              <a:t>가 생활습관병이 원인이 되고 있다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ko-KR" altLang="en-US" sz="2800" dirty="0"/>
              <a:t>당뇨병으로 인한 합병증으로 뇌경색이나 심근경색증 등이 발생 될 수 있다</a:t>
            </a:r>
            <a:endParaRPr kumimoji="1" lang="en-US" altLang="ko-KR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7F9411-AD33-4061-A20E-5DD4E7F763A3}"/>
              </a:ext>
            </a:extLst>
          </p:cNvPr>
          <p:cNvSpPr txBox="1"/>
          <p:nvPr/>
        </p:nvSpPr>
        <p:spPr>
          <a:xfrm>
            <a:off x="55984" y="6531786"/>
            <a:ext cx="52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50" charset="-128"/>
                <a:ea typeface="Yu Gothic" panose="020B0400000000000000" pitchFamily="50" charset="-128"/>
              </a:rPr>
              <a:t>※</a:t>
            </a:r>
            <a:r>
              <a:rPr kumimoji="1" lang="ko-KR" altLang="en-US" dirty="0">
                <a:latin typeface="Yu Gothic" panose="020B0400000000000000" pitchFamily="50" charset="-128"/>
                <a:ea typeface="Yu Gothic" panose="020B0400000000000000" pitchFamily="50" charset="-128"/>
              </a:rPr>
              <a:t>후생노동청의 일본 인구 동태통계</a:t>
            </a:r>
            <a:r>
              <a:rPr kumimoji="1" lang="en-US" altLang="ko-KR" dirty="0">
                <a:latin typeface="Yu Gothic" panose="020B0400000000000000" pitchFamily="50" charset="-128"/>
                <a:ea typeface="Yu Gothic" panose="020B0400000000000000" pitchFamily="50" charset="-128"/>
              </a:rPr>
              <a:t>, 2015</a:t>
            </a:r>
            <a:r>
              <a:rPr kumimoji="1" lang="ko-KR" altLang="en-US" dirty="0">
                <a:latin typeface="Yu Gothic" panose="020B0400000000000000" pitchFamily="50" charset="-128"/>
                <a:ea typeface="Yu Gothic" panose="020B0400000000000000" pitchFamily="50" charset="-128"/>
              </a:rPr>
              <a:t>년</a:t>
            </a:r>
            <a:r>
              <a:rPr kumimoji="1" lang="ja-JP" altLang="en-US" dirty="0">
                <a:latin typeface="Yu Gothic" panose="020B0400000000000000" pitchFamily="50" charset="-128"/>
                <a:ea typeface="Yu Gothic" panose="020B0400000000000000" pitchFamily="50" charset="-128"/>
              </a:rPr>
              <a:t> </a:t>
            </a:r>
            <a:endParaRPr kumimoji="1" lang="ja-JP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3E7FED-F542-4C0A-995F-524691C4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51" y="1418376"/>
            <a:ext cx="4892549" cy="40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8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B714505-21B4-4CCB-AF78-8D4F61C4C66C}"/>
              </a:ext>
            </a:extLst>
          </p:cNvPr>
          <p:cNvSpPr/>
          <p:nvPr/>
        </p:nvSpPr>
        <p:spPr>
          <a:xfrm>
            <a:off x="189723" y="581721"/>
            <a:ext cx="8860581" cy="541902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B7842D-6C97-4ABF-9AF7-BF93D756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10" y="304855"/>
            <a:ext cx="7416181" cy="6211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ja-JP" sz="3600" b="1" u="sng" dirty="0">
                <a:latin typeface="+mn-ea"/>
                <a:ea typeface="+mn-ea"/>
              </a:rPr>
              <a:t>Pima Indians Diabetes Database</a:t>
            </a:r>
            <a:endParaRPr lang="ja-JP" altLang="en-US" sz="3600" b="1" u="sng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0AD29-0A64-4EF1-9CC2-E809E900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38" y="1543050"/>
            <a:ext cx="8418694" cy="38934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ja-JP" sz="2700" dirty="0">
                <a:latin typeface="+mn-ea"/>
              </a:rPr>
              <a:t>Kaggle</a:t>
            </a:r>
            <a:r>
              <a:rPr lang="ko-KR" altLang="en-US" sz="2700" dirty="0">
                <a:latin typeface="+mn-ea"/>
              </a:rPr>
              <a:t>에 있는 오픈 데이터세트</a:t>
            </a:r>
            <a:endParaRPr lang="en-US" altLang="ja-JP" sz="27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700" dirty="0">
                <a:solidFill>
                  <a:schemeClr val="tx1"/>
                </a:solidFill>
                <a:latin typeface="+mn-ea"/>
              </a:rPr>
              <a:t>  21</a:t>
            </a:r>
            <a:r>
              <a:rPr lang="ko-KR" altLang="en-US" sz="2700" dirty="0">
                <a:solidFill>
                  <a:schemeClr val="tx1"/>
                </a:solidFill>
                <a:latin typeface="+mn-ea"/>
              </a:rPr>
              <a:t>살 이상의 여성을 대상으로 한 </a:t>
            </a:r>
            <a:r>
              <a:rPr lang="en-US" altLang="ko-KR" sz="2700" dirty="0">
                <a:latin typeface="+mn-ea"/>
              </a:rPr>
              <a:t>768(500:</a:t>
            </a:r>
            <a:r>
              <a:rPr lang="ko-KR" altLang="en-US" sz="2700" dirty="0">
                <a:latin typeface="+mn-ea"/>
              </a:rPr>
              <a:t>정상인</a:t>
            </a:r>
            <a:r>
              <a:rPr lang="en-US" altLang="ko-KR" sz="2700" dirty="0">
                <a:latin typeface="+mn-ea"/>
              </a:rPr>
              <a:t>,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>
                <a:latin typeface="+mn-ea"/>
              </a:rPr>
              <a:t>    268:</a:t>
            </a:r>
            <a:r>
              <a:rPr lang="ko-KR" altLang="en-US" sz="2700" dirty="0">
                <a:latin typeface="+mn-ea"/>
              </a:rPr>
              <a:t>당뇨병 환자</a:t>
            </a:r>
            <a:r>
              <a:rPr lang="en-US" altLang="ko-KR" sz="2700" dirty="0">
                <a:latin typeface="+mn-ea"/>
              </a:rPr>
              <a:t>)</a:t>
            </a:r>
            <a:r>
              <a:rPr lang="ko-KR" altLang="en-US" sz="2700" dirty="0">
                <a:latin typeface="+mn-ea"/>
              </a:rPr>
              <a:t>명에 대한 당뇨병 진단 데이터</a:t>
            </a:r>
            <a:endParaRPr lang="en-US" altLang="ja-JP" sz="27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+mn-ea"/>
              </a:rPr>
              <a:t>   </a:t>
            </a:r>
            <a:r>
              <a:rPr lang="ko-KR" altLang="en-US" sz="2400" dirty="0">
                <a:latin typeface="+mn-ea"/>
              </a:rPr>
              <a:t>항목</a:t>
            </a:r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(1)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Pregnancies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(2)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Glucose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(3)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Blood Pressure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(4)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Skin</a:t>
            </a: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Thickness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(5)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Insulin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　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>
                <a:latin typeface="+mn-ea"/>
              </a:rPr>
              <a:t>    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(6)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BMI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(7)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Diabetes</a:t>
            </a: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Pedigree Function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(8)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Age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marL="150876" lvl="1" indent="0">
              <a:buNone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016349-E904-40AE-AEAE-6586CCC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3</a:t>
            </a:fld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8FE36-3266-4337-A030-72B4E52F97DC}"/>
              </a:ext>
            </a:extLst>
          </p:cNvPr>
          <p:cNvSpPr txBox="1"/>
          <p:nvPr/>
        </p:nvSpPr>
        <p:spPr>
          <a:xfrm>
            <a:off x="-100853" y="6442502"/>
            <a:ext cx="3497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ko-KR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Database : </a:t>
            </a:r>
            <a:r>
              <a:rPr lang="ko-KR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당뇨병 진단 데이터</a:t>
            </a:r>
            <a:r>
              <a:rPr lang="en-US" altLang="ko-KR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https://www.kaggle.com/</a:t>
            </a:r>
            <a:endParaRPr lang="ja-JP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6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8FF7E-1D12-426E-A462-2CD63D24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22" y="-140843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데</a:t>
            </a:r>
            <a:r>
              <a:rPr lang="ko-KR" altLang="en-US" b="1" dirty="0"/>
              <a:t>이터 분석의 흐름</a:t>
            </a:r>
            <a:endParaRPr kumimoji="1" lang="ja-JP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BEE7B-0343-4A85-812A-87324EEC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oundRect">
            <a:avLst/>
          </a:prstGeom>
        </p:spPr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1F36D0E-E139-4960-9752-073CDDA911C0}"/>
              </a:ext>
            </a:extLst>
          </p:cNvPr>
          <p:cNvSpPr/>
          <p:nvPr/>
        </p:nvSpPr>
        <p:spPr>
          <a:xfrm>
            <a:off x="6945282" y="2732687"/>
            <a:ext cx="2059733" cy="17616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Feature</a:t>
            </a:r>
            <a:r>
              <a:rPr kumimoji="1" lang="ko-KR" altLang="en-US" b="1" dirty="0">
                <a:solidFill>
                  <a:schemeClr val="tx1"/>
                </a:solidFill>
              </a:rPr>
              <a:t> 선정 및 성능평가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C69E85-E575-449F-8CD9-780B602085BC}"/>
              </a:ext>
            </a:extLst>
          </p:cNvPr>
          <p:cNvSpPr/>
          <p:nvPr/>
        </p:nvSpPr>
        <p:spPr>
          <a:xfrm>
            <a:off x="4381696" y="2282800"/>
            <a:ext cx="1748516" cy="1210810"/>
          </a:xfrm>
          <a:prstGeom prst="round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요인 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(factor analysis)</a:t>
            </a:r>
          </a:p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FD8C27-AACE-4003-B57E-1E782D83F98E}"/>
              </a:ext>
            </a:extLst>
          </p:cNvPr>
          <p:cNvSpPr/>
          <p:nvPr/>
        </p:nvSpPr>
        <p:spPr>
          <a:xfrm>
            <a:off x="4381696" y="3718940"/>
            <a:ext cx="1748516" cy="1210810"/>
          </a:xfrm>
          <a:prstGeom prst="round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클러스터 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(clustering)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4E041F-7469-41BB-812C-CC5118823443}"/>
              </a:ext>
            </a:extLst>
          </p:cNvPr>
          <p:cNvSpPr/>
          <p:nvPr/>
        </p:nvSpPr>
        <p:spPr>
          <a:xfrm>
            <a:off x="4381696" y="5145541"/>
            <a:ext cx="1748516" cy="1210810"/>
          </a:xfrm>
          <a:prstGeom prst="round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모델을 통한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요인의 영향도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AFF75D-5813-4DAF-B274-BDB8389AB60F}"/>
              </a:ext>
            </a:extLst>
          </p:cNvPr>
          <p:cNvSpPr/>
          <p:nvPr/>
        </p:nvSpPr>
        <p:spPr>
          <a:xfrm>
            <a:off x="4381696" y="840014"/>
            <a:ext cx="1748516" cy="1210810"/>
          </a:xfrm>
          <a:prstGeom prst="round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tx1"/>
                </a:solidFill>
              </a:rPr>
              <a:t>그래피컬라소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구조분석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83E9403-E077-4BC2-81FC-05DAFD1FF3B6}"/>
              </a:ext>
            </a:extLst>
          </p:cNvPr>
          <p:cNvSpPr/>
          <p:nvPr/>
        </p:nvSpPr>
        <p:spPr>
          <a:xfrm>
            <a:off x="2270253" y="2857451"/>
            <a:ext cx="1545385" cy="1466894"/>
          </a:xfrm>
          <a:prstGeom prst="round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기초분석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(T-test, </a:t>
            </a:r>
            <a:r>
              <a:rPr kumimoji="1" lang="ko-KR" altLang="en-US" b="1" dirty="0">
                <a:solidFill>
                  <a:schemeClr val="tx1"/>
                </a:solidFill>
              </a:rPr>
              <a:t>상관분석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6429CE-2E16-4433-8442-15A916EC265D}"/>
              </a:ext>
            </a:extLst>
          </p:cNvPr>
          <p:cNvSpPr/>
          <p:nvPr/>
        </p:nvSpPr>
        <p:spPr>
          <a:xfrm>
            <a:off x="225100" y="2880059"/>
            <a:ext cx="1545385" cy="1466894"/>
          </a:xfrm>
          <a:prstGeom prst="round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데이터 </a:t>
            </a:r>
            <a:r>
              <a:rPr kumimoji="1" lang="ko-KR" altLang="en-US" b="1" dirty="0" err="1">
                <a:solidFill>
                  <a:schemeClr val="tx1"/>
                </a:solidFill>
              </a:rPr>
              <a:t>전처리</a:t>
            </a:r>
            <a:r>
              <a:rPr kumimoji="1" lang="ko-KR" altLang="en-US" b="1" dirty="0">
                <a:solidFill>
                  <a:schemeClr val="tx1"/>
                </a:solidFill>
              </a:rPr>
              <a:t> 및 스케일링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46A2F6C-B900-4F8D-8357-0193CEC5D984}"/>
              </a:ext>
            </a:extLst>
          </p:cNvPr>
          <p:cNvSpPr/>
          <p:nvPr/>
        </p:nvSpPr>
        <p:spPr>
          <a:xfrm>
            <a:off x="1846684" y="3462626"/>
            <a:ext cx="345232" cy="3690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EBC69C5-39E1-4DA1-9379-5F6BF379718C}"/>
              </a:ext>
            </a:extLst>
          </p:cNvPr>
          <p:cNvSpPr/>
          <p:nvPr/>
        </p:nvSpPr>
        <p:spPr>
          <a:xfrm>
            <a:off x="3913028" y="3429000"/>
            <a:ext cx="345232" cy="3690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E3A9D77-60C4-4B53-88F5-2A33FFFE5766}"/>
              </a:ext>
            </a:extLst>
          </p:cNvPr>
          <p:cNvSpPr/>
          <p:nvPr/>
        </p:nvSpPr>
        <p:spPr>
          <a:xfrm>
            <a:off x="6303413" y="3429000"/>
            <a:ext cx="345232" cy="3690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37CE-0D54-4AA5-9363-BAF90C7B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데이터 </a:t>
            </a:r>
            <a:r>
              <a:rPr kumimoji="1" lang="ko-KR" altLang="en-US" b="1" dirty="0" err="1"/>
              <a:t>전처리</a:t>
            </a:r>
            <a:endParaRPr kumimoji="1" lang="ja-JP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52B32-5FD3-4F1A-8205-EE497455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일반적인 수치에 대한 검증을 위해 </a:t>
            </a:r>
            <a:r>
              <a:rPr kumimoji="1" lang="en-US" altLang="ko-KR" sz="2400" dirty="0"/>
              <a:t>1-class SVM</a:t>
            </a:r>
            <a:r>
              <a:rPr kumimoji="1" lang="ko-KR" altLang="en-US" sz="2400" dirty="0"/>
              <a:t>을 이용해서 </a:t>
            </a:r>
            <a:r>
              <a:rPr lang="ko-KR" altLang="en-US" sz="2400" dirty="0"/>
              <a:t>이상치를 제거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이상치의 </a:t>
            </a:r>
            <a:r>
              <a:rPr lang="en-US" altLang="ko-KR" sz="2400" dirty="0"/>
              <a:t>10%(nu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0.9)</a:t>
            </a:r>
            <a:r>
              <a:rPr lang="ko-KR" altLang="en-US" sz="2400" dirty="0"/>
              <a:t>를 제외한 데이터에 대해서 분석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그 결과</a:t>
            </a:r>
            <a:r>
              <a:rPr lang="en-US" altLang="ko-KR" sz="2400" dirty="0"/>
              <a:t>, </a:t>
            </a:r>
            <a:r>
              <a:rPr lang="ko-KR" altLang="en-US" sz="2400" dirty="0"/>
              <a:t>정상인 </a:t>
            </a:r>
            <a:r>
              <a:rPr lang="en-US" altLang="ko-KR" sz="2400" dirty="0"/>
              <a:t>452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당뇨병 환자 </a:t>
            </a:r>
            <a:r>
              <a:rPr lang="en-US" altLang="ko-KR" sz="2400" dirty="0"/>
              <a:t>243</a:t>
            </a:r>
            <a:r>
              <a:rPr lang="ko-KR" altLang="en-US" sz="2400" dirty="0"/>
              <a:t>명에 대한 분석을 진행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626970-3FA0-4366-A93B-B0161690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48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85F6A-2F34-434B-84F4-E03DB13F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498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기초분석</a:t>
            </a:r>
            <a:r>
              <a:rPr kumimoji="1" lang="en-US" altLang="ko-KR" b="1" dirty="0"/>
              <a:t>1</a:t>
            </a:r>
            <a:endParaRPr kumimoji="1" lang="ja-JP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533B7-4097-452A-8A14-BEAC85B1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16" y="769089"/>
            <a:ext cx="892616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T-test</a:t>
            </a:r>
          </a:p>
          <a:p>
            <a:pPr marL="342900" lvl="1" indent="0">
              <a:buNone/>
            </a:pPr>
            <a:r>
              <a:rPr lang="ko-KR" altLang="en-US" dirty="0"/>
              <a:t>두 집단의 평균이 </a:t>
            </a:r>
            <a:r>
              <a:rPr lang="ko-KR" altLang="en-US" dirty="0" err="1"/>
              <a:t>유의미</a:t>
            </a:r>
            <a:r>
              <a:rPr lang="ko-KR" altLang="en-US" dirty="0"/>
              <a:t> 한지 파악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21D61F-25DA-42EE-9D58-C3D856FE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7F7BE13-3E2E-4B44-A6D7-7A4EA94A7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34235"/>
              </p:ext>
            </p:extLst>
          </p:nvPr>
        </p:nvGraphicFramePr>
        <p:xfrm>
          <a:off x="870409" y="1786966"/>
          <a:ext cx="7016291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8313">
                  <a:extLst>
                    <a:ext uri="{9D8B030D-6E8A-4147-A177-3AD203B41FA5}">
                      <a16:colId xmlns:a16="http://schemas.microsoft.com/office/drawing/2014/main" val="1554766181"/>
                    </a:ext>
                  </a:extLst>
                </a:gridCol>
                <a:gridCol w="2398989">
                  <a:extLst>
                    <a:ext uri="{9D8B030D-6E8A-4147-A177-3AD203B41FA5}">
                      <a16:colId xmlns:a16="http://schemas.microsoft.com/office/drawing/2014/main" val="2067288998"/>
                    </a:ext>
                  </a:extLst>
                </a:gridCol>
                <a:gridCol w="2398989">
                  <a:extLst>
                    <a:ext uri="{9D8B030D-6E8A-4147-A177-3AD203B41FA5}">
                      <a16:colId xmlns:a16="http://schemas.microsoft.com/office/drawing/2014/main" val="11911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000" dirty="0"/>
                        <a:t>항목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t-value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p-value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54589"/>
                  </a:ext>
                </a:extLst>
              </a:tr>
              <a:tr h="3889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Pregnancies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-6.00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6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Glucose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0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Blood Pressure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-2.75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8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Skin Thickness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-1.17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3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Insulin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-2.72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1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BMI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-7.88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66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Diabetes Pedigree Function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en-US" altLang="ja-JP" sz="2000" dirty="0"/>
                        <a:t>-5.25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693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Age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-7.04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361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C57F36-4881-4CC2-B1FD-2C09EFB7FFF3}"/>
              </a:ext>
            </a:extLst>
          </p:cNvPr>
          <p:cNvSpPr txBox="1"/>
          <p:nvPr/>
        </p:nvSpPr>
        <p:spPr>
          <a:xfrm>
            <a:off x="2622469" y="1469829"/>
            <a:ext cx="555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표 </a:t>
            </a:r>
            <a:r>
              <a:rPr kumimoji="1" lang="en-US" altLang="ko-KR" sz="1400" dirty="0"/>
              <a:t>1. </a:t>
            </a:r>
            <a:r>
              <a:rPr kumimoji="1" lang="en-US" altLang="ko-KR" sz="1400" dirty="0" err="1"/>
              <a:t>pima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indians</a:t>
            </a:r>
            <a:r>
              <a:rPr kumimoji="1" lang="ko-KR" altLang="en-US" sz="1400" dirty="0"/>
              <a:t> 대상으로 한 </a:t>
            </a:r>
            <a:r>
              <a:rPr kumimoji="1" lang="en-US" altLang="ko-KR" sz="1400" dirty="0"/>
              <a:t>t</a:t>
            </a:r>
            <a:r>
              <a:rPr kumimoji="1" lang="ko-KR" altLang="en-US" sz="1400" dirty="0"/>
              <a:t> 검정결과</a:t>
            </a:r>
            <a:endParaRPr kumimoji="1" lang="ja-JP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34949-A713-41C4-A902-5B47539513F4}"/>
              </a:ext>
            </a:extLst>
          </p:cNvPr>
          <p:cNvSpPr txBox="1"/>
          <p:nvPr/>
        </p:nvSpPr>
        <p:spPr>
          <a:xfrm>
            <a:off x="67647" y="6088911"/>
            <a:ext cx="781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/>
              <a:t>Skin Thickness</a:t>
            </a:r>
            <a:r>
              <a:rPr lang="ko-KR" altLang="en-US" sz="2000" dirty="0"/>
              <a:t>의 </a:t>
            </a:r>
            <a:r>
              <a:rPr lang="en-US" altLang="ko-KR" sz="2000" dirty="0"/>
              <a:t>p-value</a:t>
            </a:r>
            <a:r>
              <a:rPr lang="ko-KR" altLang="en-US" sz="2000" dirty="0"/>
              <a:t>는 </a:t>
            </a:r>
            <a:r>
              <a:rPr lang="en-US" altLang="ko-KR" sz="2000" dirty="0"/>
              <a:t>0.05</a:t>
            </a:r>
            <a:r>
              <a:rPr lang="ko-KR" altLang="en-US" sz="2000" dirty="0"/>
              <a:t>보다 크므로 해당 </a:t>
            </a:r>
            <a:r>
              <a:rPr lang="en-US" altLang="ko-KR" sz="2000" dirty="0"/>
              <a:t>feature</a:t>
            </a:r>
            <a:r>
              <a:rPr lang="ko-KR" altLang="en-US" sz="2000" dirty="0"/>
              <a:t>는 유의미하지 않음</a:t>
            </a:r>
            <a:endParaRPr lang="en-US" altLang="ko-KR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346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09CB-F3D1-49D0-806F-C1FDD531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018"/>
            <a:ext cx="78867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기초분석</a:t>
            </a:r>
            <a:r>
              <a:rPr kumimoji="1" lang="en-US" altLang="ko-KR" b="1" dirty="0"/>
              <a:t>2</a:t>
            </a:r>
            <a:br>
              <a:rPr kumimoji="1" lang="en-US" altLang="ko-KR" b="1" dirty="0"/>
            </a:br>
            <a:r>
              <a:rPr kumimoji="1" lang="ko-KR" altLang="en-US" sz="1800" dirty="0">
                <a:latin typeface="+mn-ea"/>
                <a:ea typeface="+mn-ea"/>
              </a:rPr>
              <a:t>상관분석</a:t>
            </a:r>
            <a:endParaRPr kumimoji="1" lang="ja-JP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7D38A-8237-46EB-B9F4-B48198CA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7281" y="555431"/>
            <a:ext cx="4861249" cy="1325563"/>
          </a:xfrm>
        </p:spPr>
        <p:txBody>
          <a:bodyPr>
            <a:normAutofit fontScale="92500" lnSpcReduction="10000"/>
          </a:bodyPr>
          <a:lstStyle/>
          <a:p>
            <a:pPr marL="342900" lvl="1" indent="0">
              <a:lnSpc>
                <a:spcPct val="150000"/>
              </a:lnSpc>
              <a:buNone/>
            </a:pPr>
            <a:endParaRPr kumimoji="1" lang="en-US" altLang="ko-KR" sz="2200" dirty="0"/>
          </a:p>
          <a:p>
            <a:pPr marL="342900" lvl="1" indent="0">
              <a:lnSpc>
                <a:spcPct val="150000"/>
              </a:lnSpc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상관분석을 통해 </a:t>
            </a:r>
            <a:r>
              <a:rPr lang="ko-KR" altLang="en-US" dirty="0"/>
              <a:t>두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(feature)</a:t>
            </a:r>
            <a:r>
              <a:rPr lang="ko-KR" altLang="en-US" dirty="0"/>
              <a:t> 가 </a:t>
            </a:r>
            <a:r>
              <a:rPr lang="en-US" altLang="ko-KR" dirty="0"/>
              <a:t>	</a:t>
            </a:r>
            <a:r>
              <a:rPr lang="ko-KR" altLang="en-US" dirty="0"/>
              <a:t>서로 상관이 있는지에 대해서 검정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76B0F-8F40-42FA-992B-BFEF7DF7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932F27-ABA1-43AF-B34C-0D46313B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555431"/>
            <a:ext cx="5117824" cy="5844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D01F4-EA96-4742-A193-3F48CB667E00}"/>
              </a:ext>
            </a:extLst>
          </p:cNvPr>
          <p:cNvSpPr txBox="1"/>
          <p:nvPr/>
        </p:nvSpPr>
        <p:spPr>
          <a:xfrm>
            <a:off x="4683968" y="6425234"/>
            <a:ext cx="40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그림 </a:t>
            </a:r>
            <a:r>
              <a:rPr kumimoji="1" lang="en-US" altLang="ko-KR" sz="1400" dirty="0"/>
              <a:t>2. </a:t>
            </a:r>
            <a:r>
              <a:rPr kumimoji="1" lang="ko-KR" altLang="en-US" sz="1400" dirty="0"/>
              <a:t> 당뇨병 환자에 대한 상관분석 결과</a:t>
            </a:r>
            <a:endParaRPr kumimoji="1" lang="ja-JP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9A80B-6D01-4603-A739-D54517C78DAE}"/>
              </a:ext>
            </a:extLst>
          </p:cNvPr>
          <p:cNvSpPr txBox="1"/>
          <p:nvPr/>
        </p:nvSpPr>
        <p:spPr>
          <a:xfrm>
            <a:off x="82826" y="2496008"/>
            <a:ext cx="41952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당뇨병 환자들은 피부 두께에 따라 인슐린양이 달라지며 체형이 마른 환자에게도 피부 두께가 두꺼울 가능성이 있다</a:t>
            </a:r>
            <a:r>
              <a:rPr lang="en-US" altLang="ko-KR" sz="2000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93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C5C69-E200-419E-A3E0-49EDBA19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8" y="-155058"/>
            <a:ext cx="10512101" cy="1325563"/>
          </a:xfrm>
        </p:spPr>
        <p:txBody>
          <a:bodyPr>
            <a:normAutofit/>
          </a:bodyPr>
          <a:lstStyle/>
          <a:p>
            <a:r>
              <a:rPr lang="ko-KR" altLang="en-US" sz="3600" b="1" dirty="0" err="1">
                <a:latin typeface="+mn-ea"/>
                <a:ea typeface="+mn-ea"/>
              </a:rPr>
              <a:t>그래피컬라소</a:t>
            </a:r>
            <a:r>
              <a:rPr lang="ja-JP" altLang="en-US" sz="3600" b="1" dirty="0">
                <a:latin typeface="+mn-ea"/>
                <a:ea typeface="+mn-ea"/>
              </a:rPr>
              <a:t>（</a:t>
            </a:r>
            <a:r>
              <a:rPr lang="en-US" altLang="ja-JP" sz="3600" b="1" dirty="0">
                <a:latin typeface="+mn-ea"/>
                <a:ea typeface="+mn-ea"/>
              </a:rPr>
              <a:t>Graphical Lasso</a:t>
            </a:r>
            <a:r>
              <a:rPr lang="ja-JP" altLang="en-US" sz="36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4FD505-902F-46DB-A888-D5FAA2DF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E2E499-BD68-4418-9FA4-6FD6D334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당뇨병 환자와 정상인 사이의 </a:t>
            </a:r>
            <a:r>
              <a:rPr lang="ko-KR" altLang="en-US" dirty="0" err="1"/>
              <a:t>피쳐</a:t>
            </a:r>
            <a:r>
              <a:rPr lang="ko-KR" altLang="en-US" dirty="0"/>
              <a:t> 간의 상관관계를 파악하기 위해 시각화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다변량</a:t>
            </a:r>
            <a:r>
              <a:rPr lang="ko-KR" altLang="en-US" dirty="0"/>
              <a:t> 정규 분포의 복잡한 구조인 파라미터를 그래프 구조로서 변형시켜 이상감지를 추출하기 쉬움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</a:t>
            </a:r>
            <a:r>
              <a:rPr lang="ko-KR" altLang="en-US" dirty="0" err="1"/>
              <a:t>피쳐</a:t>
            </a:r>
            <a:r>
              <a:rPr lang="ko-KR" altLang="en-US" dirty="0"/>
              <a:t> 간의 상관 관계를  당뇨병 환자와 정상인 간의 비교가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정상인에서 당뇨병 환자에 있어서 </a:t>
            </a:r>
            <a:r>
              <a:rPr lang="ko-KR" altLang="en-US" dirty="0" err="1"/>
              <a:t>피쳐</a:t>
            </a:r>
            <a:r>
              <a:rPr lang="ko-KR" altLang="en-US" dirty="0"/>
              <a:t> 간의 변화를 수치화 함</a:t>
            </a:r>
            <a:endParaRPr lang="en-US" altLang="ko-KR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51C4B-CE99-4EFD-B767-05DFF89D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1" y="-83850"/>
            <a:ext cx="7455159" cy="1017270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+mn-lt"/>
              </a:rPr>
              <a:t>정상인과 당뇨병 환자의 </a:t>
            </a:r>
            <a:r>
              <a:rPr lang="ko-KR" altLang="en-US" sz="3000" b="1" dirty="0" err="1">
                <a:latin typeface="+mn-lt"/>
              </a:rPr>
              <a:t>그래피컬라소</a:t>
            </a:r>
            <a:endParaRPr kumimoji="1" lang="ja-JP" altLang="en-US" sz="3000" b="1" dirty="0">
              <a:latin typeface="+mn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72483-6502-4013-A403-A1B03FBA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9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10A38B-2AB9-4B83-933C-A63D1532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304"/>
            <a:ext cx="4413380" cy="3447939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3F2C6C3-7F05-4F59-B903-9752A826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660" y="2188304"/>
            <a:ext cx="4647340" cy="343716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F6A60DFE-D203-484A-B920-450551874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27400"/>
              </p:ext>
            </p:extLst>
          </p:nvPr>
        </p:nvGraphicFramePr>
        <p:xfrm>
          <a:off x="7249886" y="0"/>
          <a:ext cx="1894114" cy="2125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101">
                  <a:extLst>
                    <a:ext uri="{9D8B030D-6E8A-4147-A177-3AD203B41FA5}">
                      <a16:colId xmlns:a16="http://schemas.microsoft.com/office/drawing/2014/main" val="2220134547"/>
                    </a:ext>
                  </a:extLst>
                </a:gridCol>
                <a:gridCol w="764013">
                  <a:extLst>
                    <a:ext uri="{9D8B030D-6E8A-4147-A177-3AD203B41FA5}">
                      <a16:colId xmlns:a16="http://schemas.microsoft.com/office/drawing/2014/main" val="2823137950"/>
                    </a:ext>
                  </a:extLst>
                </a:gridCol>
              </a:tblGrid>
              <a:tr h="180166"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dirty="0" err="1"/>
                        <a:t>변화값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9050844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Pregnancies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0.041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023811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Glucose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0.023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9726143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Blood Pressure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0.028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635085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Skin Thickness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0.013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133228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Insulin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0.015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386552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BMI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0.064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096046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DPF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0.012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8633070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Age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0.037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14205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3462C7-3706-46D1-A05E-CB8F7D66A3C5}"/>
              </a:ext>
            </a:extLst>
          </p:cNvPr>
          <p:cNvSpPr txBox="1"/>
          <p:nvPr/>
        </p:nvSpPr>
        <p:spPr>
          <a:xfrm>
            <a:off x="188363" y="759199"/>
            <a:ext cx="6697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BMI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Age </a:t>
            </a:r>
            <a:r>
              <a:rPr kumimoji="1" lang="ko-KR" altLang="en-US" sz="2000" dirty="0"/>
              <a:t>간의 의존 관계도가 높아지고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변화도도 가장 크다</a:t>
            </a:r>
            <a:endParaRPr kumimoji="1" lang="en-US" altLang="ko-KR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1022-C9F2-4A01-90DF-5B264704BFD0}"/>
              </a:ext>
            </a:extLst>
          </p:cNvPr>
          <p:cNvSpPr txBox="1"/>
          <p:nvPr/>
        </p:nvSpPr>
        <p:spPr>
          <a:xfrm>
            <a:off x="1418253" y="5739914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）</a:t>
            </a:r>
            <a:r>
              <a:rPr kumimoji="1" lang="ko-KR" altLang="en-US" dirty="0"/>
              <a:t>정상인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506B8D-8637-47E0-B0AD-AD8416D588CF}"/>
              </a:ext>
            </a:extLst>
          </p:cNvPr>
          <p:cNvSpPr txBox="1"/>
          <p:nvPr/>
        </p:nvSpPr>
        <p:spPr>
          <a:xfrm>
            <a:off x="6164619" y="5739914"/>
            <a:ext cx="23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b</a:t>
            </a:r>
            <a:r>
              <a:rPr kumimoji="1" lang="ja-JP" altLang="en-US" dirty="0"/>
              <a:t>）</a:t>
            </a:r>
            <a:r>
              <a:rPr kumimoji="1" lang="ko-KR" altLang="en-US" dirty="0"/>
              <a:t>당뇨병 환자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C27617A-408E-4095-AD3D-7E7ACA8FA3CC}"/>
                  </a:ext>
                </a:extLst>
              </p:cNvPr>
              <p:cNvSpPr txBox="1"/>
              <p:nvPr/>
            </p:nvSpPr>
            <p:spPr>
              <a:xfrm>
                <a:off x="1591161" y="6159137"/>
                <a:ext cx="62888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400" dirty="0"/>
                  <a:t>그림 </a:t>
                </a:r>
                <a:r>
                  <a:rPr kumimoji="1" lang="en-US" altLang="ko-KR" sz="1400" dirty="0"/>
                  <a:t>3.</a:t>
                </a:r>
                <a:r>
                  <a:rPr kumimoji="1" lang="ja-JP" altLang="en-US" sz="1400" dirty="0"/>
                  <a:t>　</a:t>
                </a:r>
                <a:r>
                  <a:rPr kumimoji="1" lang="ko-KR" altLang="en-US" sz="1400" dirty="0" err="1"/>
                  <a:t>그래피컬라소의</a:t>
                </a:r>
                <a:r>
                  <a:rPr kumimoji="1" lang="ko-KR" altLang="en-US" sz="1400" dirty="0"/>
                  <a:t> 그래프</a:t>
                </a:r>
                <a:r>
                  <a:rPr kumimoji="1" lang="ja-JP" altLang="en-US" sz="1400" dirty="0"/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14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kumimoji="1" lang="ja-JP" altLang="en-US" sz="1400" dirty="0"/>
                  <a:t>）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C27617A-408E-4095-AD3D-7E7ACA8F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161" y="6159137"/>
                <a:ext cx="6288833" cy="307777"/>
              </a:xfrm>
              <a:prstGeom prst="rect">
                <a:avLst/>
              </a:prstGeom>
              <a:blipFill>
                <a:blip r:embed="rId5"/>
                <a:stretch>
                  <a:fillRect t="-588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F068-1FD0-4BCF-99CB-04B5D7D0E9FC}"/>
              </a:ext>
            </a:extLst>
          </p:cNvPr>
          <p:cNvSpPr txBox="1"/>
          <p:nvPr/>
        </p:nvSpPr>
        <p:spPr>
          <a:xfrm>
            <a:off x="-58535" y="6550223"/>
            <a:ext cx="5478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Yu Gothic" panose="020B0400000000000000" pitchFamily="50" charset="-128"/>
                <a:ea typeface="Yu Gothic" panose="020B0400000000000000" pitchFamily="50" charset="-128"/>
              </a:rPr>
              <a:t>※MATLAB R2019a</a:t>
            </a:r>
            <a:r>
              <a:rPr kumimoji="1" lang="ko-KR" altLang="en-US" sz="1200" dirty="0">
                <a:latin typeface="Yu Gothic" panose="020B0400000000000000" pitchFamily="50" charset="-128"/>
                <a:ea typeface="Yu Gothic" panose="020B0400000000000000" pitchFamily="50" charset="-128"/>
              </a:rPr>
              <a:t>를 이용해서 실행함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9005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TotalTime>2902</TotalTime>
  <Words>1225</Words>
  <Application>Microsoft Office PowerPoint</Application>
  <PresentationFormat>화면 슬라이드 쇼(4:3)</PresentationFormat>
  <Paragraphs>273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Cambia</vt:lpstr>
      <vt:lpstr>Helvetica Neue</vt:lpstr>
      <vt:lpstr>Meiryo UI</vt:lpstr>
      <vt:lpstr>游ゴシック</vt:lpstr>
      <vt:lpstr>游ゴシック</vt:lpstr>
      <vt:lpstr>游ゴシック Light</vt:lpstr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Office テーマ</vt:lpstr>
      <vt:lpstr>Pima Indians에 대한 데이터 분석연구</vt:lpstr>
      <vt:lpstr>문제정의</vt:lpstr>
      <vt:lpstr>Pima Indians Diabetes Database</vt:lpstr>
      <vt:lpstr>데이터 분석의 흐름</vt:lpstr>
      <vt:lpstr>데이터 전처리</vt:lpstr>
      <vt:lpstr>기초분석1</vt:lpstr>
      <vt:lpstr>기초분석2 상관분석</vt:lpstr>
      <vt:lpstr>그래피컬라소（Graphical Lasso）</vt:lpstr>
      <vt:lpstr>정상인과 당뇨병 환자의 그래피컬라소</vt:lpstr>
      <vt:lpstr>요인 분석</vt:lpstr>
      <vt:lpstr>클러스터 분석</vt:lpstr>
      <vt:lpstr>SVM을 이용한 피쳐의 영향도①</vt:lpstr>
      <vt:lpstr>결정 트리를 이용한 피쳐의 영향도②</vt:lpstr>
      <vt:lpstr>Feature 선정</vt:lpstr>
      <vt:lpstr>Feature 조합별 모델별 성능비교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ヘルスケアにおける機械学習を用いた属性選択についての分析 ～糖尿病データを対象として～</dc:title>
  <dc:creator>KIM Yeunkyung</dc:creator>
  <cp:lastModifiedBy>ＫＩＭ ＫＹＵＮＧＳＵ</cp:lastModifiedBy>
  <cp:revision>247</cp:revision>
  <cp:lastPrinted>2021-02-12T11:48:24Z</cp:lastPrinted>
  <dcterms:created xsi:type="dcterms:W3CDTF">2021-01-30T08:40:13Z</dcterms:created>
  <dcterms:modified xsi:type="dcterms:W3CDTF">2022-03-08T13:49:57Z</dcterms:modified>
</cp:coreProperties>
</file>