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4" r:id="rId1"/>
    <p:sldMasterId id="2147483786" r:id="rId2"/>
  </p:sldMasterIdLst>
  <p:notesMasterIdLst>
    <p:notesMasterId r:id="rId14"/>
  </p:notesMasterIdLst>
  <p:sldIdLst>
    <p:sldId id="256" r:id="rId3"/>
    <p:sldId id="1031" r:id="rId4"/>
    <p:sldId id="1032" r:id="rId5"/>
    <p:sldId id="262" r:id="rId6"/>
    <p:sldId id="1041" r:id="rId7"/>
    <p:sldId id="1038" r:id="rId8"/>
    <p:sldId id="264" r:id="rId9"/>
    <p:sldId id="265" r:id="rId10"/>
    <p:sldId id="1037" r:id="rId11"/>
    <p:sldId id="1040" r:id="rId12"/>
    <p:sldId id="269" r:id="rId13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A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40" autoAdjust="0"/>
  </p:normalViewPr>
  <p:slideViewPr>
    <p:cSldViewPr snapToGrid="0">
      <p:cViewPr varScale="1">
        <p:scale>
          <a:sx n="72" d="100"/>
          <a:sy n="72" d="100"/>
        </p:scale>
        <p:origin x="10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0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0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B978-72F7-48CD-97D7-0002034D7DB7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1900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0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F18D7-08BE-408B-BA67-4AE2CE56FB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233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多変量分布の一種で変数間の直接関係をみることができます．</a:t>
            </a: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精度行列Λに対してこの式によって隣接行列に</a:t>
            </a:r>
            <a:r>
              <a:rPr kumimoji="1" lang="ja-JP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といいます。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18D7-08BE-408B-BA67-4AE2CE56FB2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69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Pregnancies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：　妊娠数</a:t>
            </a: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Glucose    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：経口ブドウ糖負荷試験における血漿グルコース濃度の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時間</a:t>
            </a: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③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Blood Pressure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：拡張期血圧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(mmHg)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④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Skin Thickness  : 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三頭筋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kumimoji="1" lang="ko-KR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팔 안쪽근육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の皮膚の厚さ（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⑤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Insulin   : 2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時間血清インスリン（μ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U/ ml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⑥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BMI   : 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体重指数（体重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kg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（体高））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 2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⑦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Diabetes Pedigree Function   : 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糖尿病の家系機能</a:t>
            </a: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⑧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18D7-08BE-408B-BA67-4AE2CE56FB2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02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eTIV</a:t>
            </a:r>
            <a:r>
              <a:rPr kumimoji="1" lang="en-US" altLang="ja-JP" dirty="0"/>
              <a:t> = cm3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18D7-08BE-408B-BA67-4AE2CE56FB2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512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18D7-08BE-408B-BA67-4AE2CE56FB2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380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18D7-08BE-408B-BA67-4AE2CE56FB2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03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18D7-08BE-408B-BA67-4AE2CE56FB2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60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2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C1B8A3B2-2345-41A1-91DB-7D95175A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1F78-A17D-453B-9955-2777B7CF76C4}" type="datetime1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EC1D3EE2-D19C-4CDD-A162-87497BDE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AE478AF-7E13-4AD1-B876-9303733E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573-ECE3-47CF-8C5E-E96ED64E8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04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3505-64DF-4FB7-90B9-AE2E78F88DCD}" type="datetime1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573-ECE3-47CF-8C5E-E96ED64E8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95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DFFA-D0D7-4851-BC66-31FDAB24CECF}" type="datetime1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573-ECE3-47CF-8C5E-E96ED64E8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550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C7717-3622-44AB-8D07-630BCCD29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745FD1-A24C-4C63-AC15-3EE22146D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425E33-4BC6-4E6C-A7FE-5FCD3588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4DAB-C33A-4642-B2B9-3D5F72E09972}" type="datetime1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FC7CA5-840B-4DF8-95C3-9D947A6E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CBF70F-7972-4AAD-9F45-C441F837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47E-7067-4748-A3D6-814627ED89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969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FDFC1-4793-4347-B91D-8F06C55B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C5774-346E-4E1B-85B4-258F88A73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B7A0B1-ADC4-4C7F-A0F0-C9A269A0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BC8-34EA-4E5F-A86C-05FCA1420D98}" type="datetime1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49913-D7F3-4A79-A17C-933A4C08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61B352-1B1A-4DC9-A9A5-82DA4B5A8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47E-7067-4748-A3D6-814627ED89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954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C5FDAC-FB35-415F-A752-329911CE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2BA2AC-8172-4143-9B73-15747E433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CF0F49-1EAC-4BD7-8611-434321DD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0542-8E30-416F-827A-B57A0E026E4E}" type="datetime1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013163-333C-4F03-8CC6-086B9E00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A28163-E161-4C39-85CF-435866C9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47E-7067-4748-A3D6-814627ED89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279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AB3F88-3F83-4160-8CC6-2701DF53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446A66-E794-4210-8327-29B79A48F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7D688D-DBEB-438B-888B-44508CF9A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276F4F-9B66-4E3E-A340-F7028CD2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0524-D661-4B7A-BDBA-76EFDF8656A8}" type="datetime1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C8B38D-80C2-4ED4-B9E4-FDACE6A9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55FE90-28AD-4C1C-A895-893061B9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47E-7067-4748-A3D6-814627ED89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141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37A214-7B39-410D-9F5A-85310826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D5072D-A246-4A86-8E52-357332D51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823433-B4B2-41E7-8602-15F28E12A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496971-09C9-407D-96A5-E6C044125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CD4112E-2002-4ED8-B99C-9BEDB0444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00460A-7415-47C6-82DD-7487FF54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C2B2-75D8-4D8D-B0E4-14CB39A6DBD2}" type="datetime1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33DE0D1-E166-4C15-94EB-1966FC3F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E658EA-F598-436B-8570-D9602A25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47E-7067-4748-A3D6-814627ED89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572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C6CA1-964F-462A-816A-E42C60CE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E16358-F0BD-408C-9F32-4346C848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4170-D853-4347-94A3-99FD172504C4}" type="datetime1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5C6D3-E03E-46BC-B4E0-03F3174C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B9ABCC-E339-4A5F-A5DB-461D384F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47E-7067-4748-A3D6-814627ED89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762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088A68A-DED9-4678-A516-7863CF08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23E6-CD74-4B09-BAB2-ACF84301751E}" type="datetime1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65DBC8-9A11-4EA4-8203-0102878C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10FA09-5A13-40A7-BA5F-EE54E425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47E-7067-4748-A3D6-814627ED89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905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A0878-B1AF-416B-8DF8-69EFC78C2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29257B-2044-4043-BE0F-6BE97E968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C9B654-6DC7-461D-B2BC-68AABFD19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D3200D-FB14-445D-8707-D1B117D7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4C08-B563-4B15-B624-B7F56AC4963E}" type="datetime1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6271AF-4BCD-4F4C-8CE7-A3FAFC48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7DAADE-7C0A-4538-845F-94860664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47E-7067-4748-A3D6-814627ED89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90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E628-788A-45C5-BA74-EFFE9EC47A3F}" type="datetime1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573-ECE3-47CF-8C5E-E96ED64E8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441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33220F-3CAA-4D8B-BF12-4CEF6B87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34AA754-795A-476A-BA0D-EFF26E8E2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E563FA-793F-4E98-8D10-E53BF22FB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9682DD-08C9-472E-A001-B12FF6C7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C888-523F-4C77-8EE1-FEF75522EA71}" type="datetime1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9C52BA-5884-41F8-8BBE-EAF224DA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AF6B14-071F-449E-9FBB-A87C81BF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47E-7067-4748-A3D6-814627ED89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6645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C98EF-F7BD-4EC5-91FF-7E2ED6B0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F4F128-93B6-446F-9DE0-41D6B3CEC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14FDCD-F00E-427A-BE06-C4816340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86C-D171-4C91-A2AD-6C1EA87671B0}" type="datetime1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3963A8-78BF-4B35-843C-BB1FD8EF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4A04C3-A4B2-486A-BA42-8B71B9A3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47E-7067-4748-A3D6-814627ED89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622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3907EA-40AF-441C-95D3-0DD8A477A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2A679E-A34C-443A-A29A-ED8EAF251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0F9017-5F5D-4A2D-A04B-ED76AE74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08B2-D340-4410-B923-A17CB6F5C9C2}" type="datetime1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0514BB-A76D-4C46-8ECF-CD83D41A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A25950-C5BC-4000-9C2B-6D10B3D2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47E-7067-4748-A3D6-814627ED89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97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09EE-0E02-44FD-BDCE-936AECFCA22D}" type="datetime1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573-ECE3-47CF-8C5E-E96ED64E8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68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E6BA-3DB1-4B5D-9338-668B01770D18}" type="datetime1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573-ECE3-47CF-8C5E-E96ED64E8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39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B4DF-71D5-4C38-B143-BD9068C05FDA}" type="datetime1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573-ECE3-47CF-8C5E-E96ED64E8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72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539-3F20-4524-BCDF-3A9CFE1197D6}" type="datetime1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573-ECE3-47CF-8C5E-E96ED64E8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03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B522-F93A-4043-BDFC-7750183E1C9C}" type="datetime1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573-ECE3-47CF-8C5E-E96ED64E8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85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7309B0-F139-456C-BEE9-161B1C865B55}" type="datetime1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611573-ECE3-47CF-8C5E-E96ED64E8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02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EC5F-23D1-44F2-B28D-388D54DE4FDF}" type="datetime1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573-ECE3-47CF-8C5E-E96ED64E8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0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4F476C-AB79-4824-BEE5-DCE36777C855}" type="datetime1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611573-ECE3-47CF-8C5E-E96ED64E8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8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A9B29F-71CC-4DBD-AA3C-78B9C096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E8199B-0979-47B2-B295-0906A064C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F100C5-CAF7-4712-A9BB-10F28121E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EF7AA-3DC7-4D26-9F8F-C4653637A0B7}" type="datetime1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FD74D1-1C21-45C2-8A22-455821CB1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CA20BD-E878-44CC-B86F-8D6161E1E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6447E-7067-4748-A3D6-814627ED89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1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hyperlink" Target="http://ide-research.net/papers/2009_DMSM_Ide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EB1EF-4122-4E88-9860-01141CDF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15" y="1214668"/>
            <a:ext cx="11182420" cy="3562799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b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ko-KR" altLang="en-US" sz="4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그래피컬라소</a:t>
            </a:r>
            <a:r>
              <a:rPr lang="ko-KR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ko-KR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(Graphical Lasso)</a:t>
            </a:r>
            <a:r>
              <a:rPr lang="ko-KR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를 기반으로 한 변화감지에 관한 기초연구</a:t>
            </a:r>
            <a:br>
              <a:rPr lang="en-US" altLang="ko-KR" sz="4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ko-KR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ko-KR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생활습관병 데이터를 대상</a:t>
            </a:r>
            <a:r>
              <a:rPr lang="en-US" altLang="ko-KR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br>
              <a:rPr lang="ja-JP" altLang="ja-JP" sz="4000" dirty="0"/>
            </a:br>
            <a:endParaRPr kumimoji="1" lang="ja-JP" alt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AA5D54-1E2E-4D25-B692-CEA17A864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9073" y="4566221"/>
            <a:ext cx="3578481" cy="1625584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사회시스템 연구실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ko-KR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김연경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3286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B5D755-8B5E-44F3-9163-B923A2CD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2" y="-264780"/>
            <a:ext cx="10157746" cy="1179179"/>
          </a:xfrm>
        </p:spPr>
        <p:txBody>
          <a:bodyPr>
            <a:noAutofit/>
          </a:bodyPr>
          <a:lstStyle/>
          <a:p>
            <a:r>
              <a:rPr kumimoji="1" lang="ko-KR" altLang="en-US" sz="4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그래피컬라소를</a:t>
            </a:r>
            <a:r>
              <a:rPr kumimoji="1" lang="ko-KR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이용한 구조분석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ED554F6-9D20-4C7C-AE95-F25366241725}"/>
              </a:ext>
            </a:extLst>
          </p:cNvPr>
          <p:cNvSpPr/>
          <p:nvPr/>
        </p:nvSpPr>
        <p:spPr>
          <a:xfrm>
            <a:off x="655084" y="5826408"/>
            <a:ext cx="405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図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ja-JP" altLang="en-US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健常者データ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に対する相関グラフ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0E3EDBD-CCE3-42BE-889B-1870D5EC7165}"/>
              </a:ext>
            </a:extLst>
          </p:cNvPr>
          <p:cNvSpPr/>
          <p:nvPr/>
        </p:nvSpPr>
        <p:spPr>
          <a:xfrm>
            <a:off x="7798973" y="5748742"/>
            <a:ext cx="405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図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認知症者データ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に対す相関グラフ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CE06869-66C1-473C-B4B6-312F17A8F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71" y="1228552"/>
            <a:ext cx="4515001" cy="4499777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D87EF98-B496-463E-98AC-45E2FC42F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30" y="1228552"/>
            <a:ext cx="4515001" cy="442923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FD1FA07-2B31-4AE8-BFB3-C01A82E98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16893"/>
              </p:ext>
            </p:extLst>
          </p:nvPr>
        </p:nvGraphicFramePr>
        <p:xfrm>
          <a:off x="2615381" y="1307692"/>
          <a:ext cx="6951404" cy="43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9333">
                  <a:extLst>
                    <a:ext uri="{9D8B030D-6E8A-4147-A177-3AD203B41FA5}">
                      <a16:colId xmlns:a16="http://schemas.microsoft.com/office/drawing/2014/main" val="1511316294"/>
                    </a:ext>
                  </a:extLst>
                </a:gridCol>
                <a:gridCol w="3639801">
                  <a:extLst>
                    <a:ext uri="{9D8B030D-6E8A-4147-A177-3AD203B41FA5}">
                      <a16:colId xmlns:a16="http://schemas.microsoft.com/office/drawing/2014/main" val="2267581721"/>
                    </a:ext>
                  </a:extLst>
                </a:gridCol>
                <a:gridCol w="1642270">
                  <a:extLst>
                    <a:ext uri="{9D8B030D-6E8A-4147-A177-3AD203B41FA5}">
                      <a16:colId xmlns:a16="http://schemas.microsoft.com/office/drawing/2014/main" val="2678195783"/>
                    </a:ext>
                  </a:extLst>
                </a:gridCol>
              </a:tblGrid>
              <a:tr h="540219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2400" dirty="0"/>
                        <a:t>항목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2400" dirty="0" err="1"/>
                        <a:t>변화값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465185"/>
                  </a:ext>
                </a:extLst>
              </a:tr>
              <a:tr h="540219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ja-JP" altLang="en-US" sz="2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₁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2400" b="0" i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방문일수</a:t>
                      </a:r>
                      <a:endParaRPr kumimoji="1" lang="ja-JP" altLang="en-US" sz="2400" b="0" i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0.335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350160"/>
                  </a:ext>
                </a:extLst>
              </a:tr>
              <a:tr h="540219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ja-JP" altLang="en-US" sz="2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MR </a:t>
                      </a:r>
                      <a:r>
                        <a:rPr kumimoji="1" lang="ko-KR" altLang="en-US" sz="2400" b="0" i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지연시간</a:t>
                      </a:r>
                      <a:endParaRPr kumimoji="1" lang="ja-JP" altLang="en-US" sz="2400" b="0" i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0.307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1077"/>
                  </a:ext>
                </a:extLst>
              </a:tr>
              <a:tr h="540219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ja-JP" altLang="en-US" sz="2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₃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2400" b="0" i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연령</a:t>
                      </a:r>
                      <a:endParaRPr kumimoji="1" lang="ja-JP" altLang="en-US" sz="2400" b="0" i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0.082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818359"/>
                  </a:ext>
                </a:extLst>
              </a:tr>
              <a:tr h="540219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ja-JP" altLang="en-US" sz="2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2400" b="0" i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정신 단기간 검사</a:t>
                      </a:r>
                      <a:endParaRPr kumimoji="1" lang="ja-JP" altLang="en-US" sz="2400" b="0" i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0.160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986357"/>
                  </a:ext>
                </a:extLst>
              </a:tr>
              <a:tr h="540219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ja-JP" altLang="en-US" sz="2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2400" b="0" i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행동검사</a:t>
                      </a:r>
                      <a:endParaRPr kumimoji="1" lang="ja-JP" altLang="en-US" sz="2400" b="0" i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0.150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58333"/>
                  </a:ext>
                </a:extLst>
              </a:tr>
              <a:tr h="540219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ja-JP" altLang="en-US" sz="2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₆</a:t>
                      </a:r>
                      <a:endParaRPr lang="en-US" altLang="ja-JP" sz="2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2400" b="0" i="0" dirty="0" err="1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뇌면적</a:t>
                      </a:r>
                      <a:endParaRPr kumimoji="1" lang="ja-JP" altLang="en-US" sz="2400" b="0" i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0.115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888340"/>
                  </a:ext>
                </a:extLst>
              </a:tr>
              <a:tr h="5402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</a:rPr>
                        <a:t>Ｘ₇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2400" b="0" i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성별</a:t>
                      </a:r>
                      <a:endParaRPr kumimoji="1" lang="ja-JP" altLang="en-US" sz="2400" b="0" i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0.067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14826"/>
                  </a:ext>
                </a:extLst>
              </a:tr>
            </a:tbl>
          </a:graphicData>
        </a:graphic>
      </p:graphicFrame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2A5C320-CC00-4880-AFC5-C11F2EC15E56}"/>
              </a:ext>
            </a:extLst>
          </p:cNvPr>
          <p:cNvCxnSpPr>
            <a:cxnSpLocks/>
          </p:cNvCxnSpPr>
          <p:nvPr/>
        </p:nvCxnSpPr>
        <p:spPr>
          <a:xfrm>
            <a:off x="835742" y="914399"/>
            <a:ext cx="1001907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0A502C-E39C-4D25-866D-743BCE33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573-ECE3-47CF-8C5E-E96ED64E8525}" type="slidenum">
              <a:rPr kumimoji="1" lang="ja-JP" altLang="en-US" smtClean="0">
                <a:solidFill>
                  <a:sysClr val="windowText" lastClr="000000"/>
                </a:solidFill>
              </a:rPr>
              <a:t>10</a:t>
            </a:fld>
            <a:endParaRPr kumimoji="1" lang="ja-JP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79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>
            <a:extLst>
              <a:ext uri="{FF2B5EF4-FFF2-40B4-BE49-F238E27FC236}">
                <a16:creationId xmlns:a16="http://schemas.microsoft.com/office/drawing/2014/main" id="{DF66A0E4-98AB-4E64-AD98-C7732D26A175}"/>
              </a:ext>
            </a:extLst>
          </p:cNvPr>
          <p:cNvSpPr/>
          <p:nvPr/>
        </p:nvSpPr>
        <p:spPr>
          <a:xfrm rot="10800000">
            <a:off x="1504788" y="1228511"/>
            <a:ext cx="8878429" cy="4495797"/>
          </a:xfrm>
          <a:prstGeom prst="rtTriangle">
            <a:avLst/>
          </a:prstGeom>
          <a:solidFill>
            <a:srgbClr val="CCE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9959CB3F-F3E3-4002-BD91-6606D29F3644}"/>
              </a:ext>
            </a:extLst>
          </p:cNvPr>
          <p:cNvSpPr/>
          <p:nvPr/>
        </p:nvSpPr>
        <p:spPr>
          <a:xfrm>
            <a:off x="1175715" y="1396943"/>
            <a:ext cx="9207503" cy="4495801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F62C21-7737-4B2E-90C9-0D4347AE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2" y="77979"/>
            <a:ext cx="10058400" cy="82245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기초분석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②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ko-KR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상관분석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81B5A24D-FBAB-4C3A-A30E-E31DAB2B8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714664"/>
              </p:ext>
            </p:extLst>
          </p:nvPr>
        </p:nvGraphicFramePr>
        <p:xfrm>
          <a:off x="1169117" y="1228512"/>
          <a:ext cx="9214101" cy="4692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842">
                  <a:extLst>
                    <a:ext uri="{9D8B030D-6E8A-4147-A177-3AD203B41FA5}">
                      <a16:colId xmlns:a16="http://schemas.microsoft.com/office/drawing/2014/main" val="1545979991"/>
                    </a:ext>
                  </a:extLst>
                </a:gridCol>
                <a:gridCol w="767842">
                  <a:extLst>
                    <a:ext uri="{9D8B030D-6E8A-4147-A177-3AD203B41FA5}">
                      <a16:colId xmlns:a16="http://schemas.microsoft.com/office/drawing/2014/main" val="2964508008"/>
                    </a:ext>
                  </a:extLst>
                </a:gridCol>
                <a:gridCol w="767842">
                  <a:extLst>
                    <a:ext uri="{9D8B030D-6E8A-4147-A177-3AD203B41FA5}">
                      <a16:colId xmlns:a16="http://schemas.microsoft.com/office/drawing/2014/main" val="1299358654"/>
                    </a:ext>
                  </a:extLst>
                </a:gridCol>
                <a:gridCol w="767842">
                  <a:extLst>
                    <a:ext uri="{9D8B030D-6E8A-4147-A177-3AD203B41FA5}">
                      <a16:colId xmlns:a16="http://schemas.microsoft.com/office/drawing/2014/main" val="982337029"/>
                    </a:ext>
                  </a:extLst>
                </a:gridCol>
                <a:gridCol w="750247">
                  <a:extLst>
                    <a:ext uri="{9D8B030D-6E8A-4147-A177-3AD203B41FA5}">
                      <a16:colId xmlns:a16="http://schemas.microsoft.com/office/drawing/2014/main" val="1177528053"/>
                    </a:ext>
                  </a:extLst>
                </a:gridCol>
                <a:gridCol w="785434">
                  <a:extLst>
                    <a:ext uri="{9D8B030D-6E8A-4147-A177-3AD203B41FA5}">
                      <a16:colId xmlns:a16="http://schemas.microsoft.com/office/drawing/2014/main" val="1654705694"/>
                    </a:ext>
                  </a:extLst>
                </a:gridCol>
                <a:gridCol w="767842">
                  <a:extLst>
                    <a:ext uri="{9D8B030D-6E8A-4147-A177-3AD203B41FA5}">
                      <a16:colId xmlns:a16="http://schemas.microsoft.com/office/drawing/2014/main" val="585421362"/>
                    </a:ext>
                  </a:extLst>
                </a:gridCol>
                <a:gridCol w="767842">
                  <a:extLst>
                    <a:ext uri="{9D8B030D-6E8A-4147-A177-3AD203B41FA5}">
                      <a16:colId xmlns:a16="http://schemas.microsoft.com/office/drawing/2014/main" val="2396700735"/>
                    </a:ext>
                  </a:extLst>
                </a:gridCol>
                <a:gridCol w="767842">
                  <a:extLst>
                    <a:ext uri="{9D8B030D-6E8A-4147-A177-3AD203B41FA5}">
                      <a16:colId xmlns:a16="http://schemas.microsoft.com/office/drawing/2014/main" val="3192592118"/>
                    </a:ext>
                  </a:extLst>
                </a:gridCol>
                <a:gridCol w="685842">
                  <a:extLst>
                    <a:ext uri="{9D8B030D-6E8A-4147-A177-3AD203B41FA5}">
                      <a16:colId xmlns:a16="http://schemas.microsoft.com/office/drawing/2014/main" val="970596606"/>
                    </a:ext>
                  </a:extLst>
                </a:gridCol>
                <a:gridCol w="849842">
                  <a:extLst>
                    <a:ext uri="{9D8B030D-6E8A-4147-A177-3AD203B41FA5}">
                      <a16:colId xmlns:a16="http://schemas.microsoft.com/office/drawing/2014/main" val="4212466810"/>
                    </a:ext>
                  </a:extLst>
                </a:gridCol>
                <a:gridCol w="767842">
                  <a:extLst>
                    <a:ext uri="{9D8B030D-6E8A-4147-A177-3AD203B41FA5}">
                      <a16:colId xmlns:a16="http://schemas.microsoft.com/office/drawing/2014/main" val="1922774842"/>
                    </a:ext>
                  </a:extLst>
                </a:gridCol>
              </a:tblGrid>
              <a:tr h="391014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11074" marR="111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₁</a:t>
                      </a:r>
                    </a:p>
                  </a:txBody>
                  <a:tcPr marL="9256" marR="9256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₂</a:t>
                      </a:r>
                    </a:p>
                  </a:txBody>
                  <a:tcPr marL="9256" marR="9256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₃</a:t>
                      </a:r>
                    </a:p>
                  </a:txBody>
                  <a:tcPr marL="9256" marR="9256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₄</a:t>
                      </a:r>
                    </a:p>
                  </a:txBody>
                  <a:tcPr marL="9256" marR="9256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₅</a:t>
                      </a:r>
                    </a:p>
                  </a:txBody>
                  <a:tcPr marL="9256" marR="9256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₆</a:t>
                      </a:r>
                    </a:p>
                  </a:txBody>
                  <a:tcPr marL="9256" marR="9256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₇</a:t>
                      </a:r>
                    </a:p>
                  </a:txBody>
                  <a:tcPr marL="9256" marR="9256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₈</a:t>
                      </a:r>
                    </a:p>
                  </a:txBody>
                  <a:tcPr marL="9256" marR="9256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₉</a:t>
                      </a:r>
                    </a:p>
                  </a:txBody>
                  <a:tcPr marL="9256" marR="9256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₁₀</a:t>
                      </a:r>
                    </a:p>
                  </a:txBody>
                  <a:tcPr marL="9256" marR="9256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₁₁</a:t>
                      </a:r>
                    </a:p>
                  </a:txBody>
                  <a:tcPr marL="9256" marR="9256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544503"/>
                  </a:ext>
                </a:extLst>
              </a:tr>
              <a:tr h="39101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₁</a:t>
                      </a:r>
                    </a:p>
                  </a:txBody>
                  <a:tcPr marL="111074" marR="111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0.95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0.17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-0.06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0.01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0.06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0.13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-0.06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-0.13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-0.07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372587"/>
                  </a:ext>
                </a:extLst>
              </a:tr>
              <a:tr h="39101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₂</a:t>
                      </a:r>
                    </a:p>
                  </a:txBody>
                  <a:tcPr marL="111074" marR="111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0.88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0.15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-0.02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0.01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0.11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-0.09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-0.11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-0.07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155483"/>
                  </a:ext>
                </a:extLst>
              </a:tr>
              <a:tr h="39101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₃</a:t>
                      </a:r>
                    </a:p>
                  </a:txBody>
                  <a:tcPr marL="111074" marR="111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0.21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0.28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-0.05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-0.13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0.06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0.16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-0.60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-0.14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662587"/>
                  </a:ext>
                </a:extLst>
              </a:tr>
              <a:tr h="39101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₄</a:t>
                      </a:r>
                    </a:p>
                  </a:txBody>
                  <a:tcPr marL="111074" marR="111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0.09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-0.08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-0.71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-0.12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0.13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-0.17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-0.12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-0.01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614639"/>
                  </a:ext>
                </a:extLst>
              </a:tr>
              <a:tr h="39101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₅</a:t>
                      </a:r>
                    </a:p>
                  </a:txBody>
                  <a:tcPr marL="111074" marR="111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-0.11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-0.07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-0.04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-0.74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-0.13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0.11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-0.15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0.21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0.15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-0.02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94032"/>
                  </a:ext>
                </a:extLst>
              </a:tr>
              <a:tr h="39101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₆</a:t>
                      </a:r>
                      <a:endParaRPr lang="en-US" altLang="ja-JP" sz="16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11074" marR="111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-0.17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-0.02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0.13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-0.17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-0.14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-0.02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0.11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869152"/>
                  </a:ext>
                </a:extLst>
              </a:tr>
              <a:tr h="39101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₇</a:t>
                      </a:r>
                    </a:p>
                  </a:txBody>
                  <a:tcPr marL="111074" marR="111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0.07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-0.06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0.01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-0.53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0.15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-0.02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-0.14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-0.15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525881"/>
                  </a:ext>
                </a:extLst>
              </a:tr>
              <a:tr h="39101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₈</a:t>
                      </a:r>
                    </a:p>
                  </a:txBody>
                  <a:tcPr marL="111074" marR="111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-0.11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0.39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-0.39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-0.09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0.11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-0.30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-0.99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-0.65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289762"/>
                  </a:ext>
                </a:extLst>
              </a:tr>
              <a:tr h="39101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₉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11074" marR="111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-0.30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-0.23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-0.48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0.03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0.35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-0.27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-0.15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0.29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627606"/>
                  </a:ext>
                </a:extLst>
              </a:tr>
              <a:tr h="39101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₁₀</a:t>
                      </a:r>
                    </a:p>
                  </a:txBody>
                  <a:tcPr marL="111074" marR="111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-0.10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-0.13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-0.37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0.37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-0.11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-0.99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0.16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0.62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905270"/>
                  </a:ext>
                </a:extLst>
              </a:tr>
              <a:tr h="39101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₁₁</a:t>
                      </a:r>
                    </a:p>
                  </a:txBody>
                  <a:tcPr marL="111074" marR="111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-0.12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-0.08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0.06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-0.25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0.06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-0.04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-0.54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0.21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0.55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208920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4F08A68-EC0D-4311-8A85-D6A6C5EC50C4}"/>
              </a:ext>
            </a:extLst>
          </p:cNvPr>
          <p:cNvSpPr txBox="1"/>
          <p:nvPr/>
        </p:nvSpPr>
        <p:spPr>
          <a:xfrm>
            <a:off x="1169117" y="5920680"/>
            <a:ext cx="281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알츠하이머 환자</a:t>
            </a:r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5C0DEEF-8D8F-4FD4-82EE-CC21192804BC}"/>
              </a:ext>
            </a:extLst>
          </p:cNvPr>
          <p:cNvSpPr txBox="1"/>
          <p:nvPr/>
        </p:nvSpPr>
        <p:spPr>
          <a:xfrm>
            <a:off x="10479452" y="1135333"/>
            <a:ext cx="131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정상인</a:t>
            </a:r>
            <a:endParaRPr kumimoji="1" lang="ja-JP" altLang="en-US" sz="2800" b="1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643F559-075E-4021-8663-2095084CEC70}"/>
              </a:ext>
            </a:extLst>
          </p:cNvPr>
          <p:cNvCxnSpPr>
            <a:cxnSpLocks/>
          </p:cNvCxnSpPr>
          <p:nvPr/>
        </p:nvCxnSpPr>
        <p:spPr>
          <a:xfrm>
            <a:off x="835742" y="914399"/>
            <a:ext cx="1001907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1102D5B-148F-45BA-A856-D2A89D37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573-ECE3-47CF-8C5E-E96ED64E8525}" type="slidenum">
              <a:rPr kumimoji="1" lang="ja-JP" altLang="en-US" smtClean="0">
                <a:solidFill>
                  <a:sysClr val="windowText" lastClr="000000"/>
                </a:solidFill>
              </a:rPr>
              <a:t>11</a:t>
            </a:fld>
            <a:endParaRPr kumimoji="1" lang="ja-JP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70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68644-4726-40AE-91C8-F6CEC917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523" y="-427237"/>
            <a:ext cx="9932619" cy="1325562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그래피컬라소에</a:t>
            </a:r>
            <a:r>
              <a:rPr lang="ko-KR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의한 구조분석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2357D92-57CB-4A81-A24F-01B352FF4433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23539"/>
                <a:ext cx="12108264" cy="532834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400" dirty="0">
                    <a:solidFill>
                      <a:srgbClr val="000000"/>
                    </a:solidFill>
                  </a:rPr>
                  <a:t>　　　　</a:t>
                </a:r>
                <a:r>
                  <a:rPr lang="ko-KR" altLang="en-US" sz="2400" dirty="0">
                    <a:solidFill>
                      <a:srgbClr val="000000"/>
                    </a:solidFill>
                  </a:rPr>
                  <a:t>정</a:t>
                </a:r>
                <a14:m>
                  <m:oMath xmlns:m="http://schemas.openxmlformats.org/officeDocument/2006/math">
                    <m:r>
                      <a:rPr lang="ko-KR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밀</m:t>
                    </m:r>
                    <m:r>
                      <a:rPr lang="ko-KR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도</m:t>
                    </m:r>
                    <m:r>
                      <a:rPr lang="ko-KR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행</m:t>
                    </m:r>
                    <m:r>
                      <a:rPr lang="ko-KR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렬</m:t>
                    </m:r>
                    <m:r>
                      <a:rPr lang="ja-JP" altLang="ja-JP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ja-JP" sz="24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ja-JP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2357D92-57CB-4A81-A24F-01B352FF44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23539"/>
                <a:ext cx="12108264" cy="5328341"/>
              </a:xfr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72A70E0A-1847-46E6-9C43-F82D0F25B8B4}"/>
                  </a:ext>
                </a:extLst>
              </p:cNvPr>
              <p:cNvSpPr/>
              <p:nvPr/>
            </p:nvSpPr>
            <p:spPr>
              <a:xfrm>
                <a:off x="523875" y="1994777"/>
                <a:ext cx="4266084" cy="16368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ja-JP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ja-JP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ja-JP" altLang="en-US" b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ja-JP" altLang="en-US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72A70E0A-1847-46E6-9C43-F82D0F25B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" y="1994777"/>
                <a:ext cx="4266084" cy="1636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矢印: 右 10">
            <a:extLst>
              <a:ext uri="{FF2B5EF4-FFF2-40B4-BE49-F238E27FC236}">
                <a16:creationId xmlns:a16="http://schemas.microsoft.com/office/drawing/2014/main" id="{DDA9CBFE-202B-4112-93F3-018273CB76B8}"/>
              </a:ext>
            </a:extLst>
          </p:cNvPr>
          <p:cNvSpPr/>
          <p:nvPr/>
        </p:nvSpPr>
        <p:spPr>
          <a:xfrm>
            <a:off x="4524514" y="2604618"/>
            <a:ext cx="614585" cy="417175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6C4E7DEC-0DD4-4DDB-BBE2-520A6EA6F118}"/>
              </a:ext>
            </a:extLst>
          </p:cNvPr>
          <p:cNvGrpSpPr/>
          <p:nvPr/>
        </p:nvGrpSpPr>
        <p:grpSpPr>
          <a:xfrm>
            <a:off x="5793235" y="1820579"/>
            <a:ext cx="3072923" cy="2600820"/>
            <a:chOff x="5207489" y="1700808"/>
            <a:chExt cx="3072923" cy="2600820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552050D5-BE5B-4865-B41F-A6CFA1122427}"/>
                </a:ext>
              </a:extLst>
            </p:cNvPr>
            <p:cNvGrpSpPr/>
            <p:nvPr/>
          </p:nvGrpSpPr>
          <p:grpSpPr>
            <a:xfrm>
              <a:off x="5207489" y="1700808"/>
              <a:ext cx="3072923" cy="2600820"/>
              <a:chOff x="3505200" y="767593"/>
              <a:chExt cx="3187814" cy="3229760"/>
            </a:xfrm>
            <a:noFill/>
          </p:grpSpPr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7D4EBEA2-8A9E-4D4A-BBDC-C0FEF7B3B053}"/>
                  </a:ext>
                </a:extLst>
              </p:cNvPr>
              <p:cNvSpPr/>
              <p:nvPr/>
            </p:nvSpPr>
            <p:spPr>
              <a:xfrm>
                <a:off x="4780326" y="767593"/>
                <a:ext cx="637563" cy="64595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ja-JP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7DF048FA-97F7-4A2B-A3DD-522F67528651}"/>
                  </a:ext>
                </a:extLst>
              </p:cNvPr>
              <p:cNvSpPr/>
              <p:nvPr/>
            </p:nvSpPr>
            <p:spPr>
              <a:xfrm>
                <a:off x="3505201" y="1413545"/>
                <a:ext cx="637563" cy="64595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ja-JP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1" lang="ja-JP" altLang="en-US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FAC8181A-31A7-424E-897D-FB06C207001C}"/>
                  </a:ext>
                </a:extLst>
              </p:cNvPr>
              <p:cNvSpPr/>
              <p:nvPr/>
            </p:nvSpPr>
            <p:spPr>
              <a:xfrm>
                <a:off x="6055451" y="1413545"/>
                <a:ext cx="637563" cy="64595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ja-JP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C5E4160E-F6BE-4E48-A452-55D9E0D43B76}"/>
                  </a:ext>
                </a:extLst>
              </p:cNvPr>
              <p:cNvSpPr/>
              <p:nvPr/>
            </p:nvSpPr>
            <p:spPr>
              <a:xfrm>
                <a:off x="3505200" y="2705449"/>
                <a:ext cx="637563" cy="64595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ja-JP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1" lang="ja-JP" altLang="en-US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083AF218-720E-4A1E-8AD0-156AC804414F}"/>
                  </a:ext>
                </a:extLst>
              </p:cNvPr>
              <p:cNvSpPr/>
              <p:nvPr/>
            </p:nvSpPr>
            <p:spPr>
              <a:xfrm>
                <a:off x="4780325" y="3351401"/>
                <a:ext cx="637563" cy="64595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ja-JP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1" lang="ja-JP" altLang="en-US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106B96BC-9265-454E-8EE7-D4CF60E24303}"/>
                  </a:ext>
                </a:extLst>
              </p:cNvPr>
              <p:cNvSpPr/>
              <p:nvPr/>
            </p:nvSpPr>
            <p:spPr>
              <a:xfrm>
                <a:off x="6055451" y="2705449"/>
                <a:ext cx="637563" cy="64595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ja-JP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1" lang="ja-JP" altLang="en-US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94D46B58-8069-49FD-AF53-39BEABCFD3BF}"/>
                  </a:ext>
                </a:extLst>
              </p:cNvPr>
              <p:cNvCxnSpPr>
                <a:cxnSpLocks/>
                <a:stCxn id="18" idx="0"/>
                <a:endCxn id="14" idx="4"/>
              </p:cNvCxnSpPr>
              <p:nvPr/>
            </p:nvCxnSpPr>
            <p:spPr>
              <a:xfrm flipV="1">
                <a:off x="5099107" y="1413545"/>
                <a:ext cx="1" cy="193785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3E7946D5-BDBC-4621-BA2E-09EEA9982DCA}"/>
                  </a:ext>
                </a:extLst>
              </p:cNvPr>
              <p:cNvCxnSpPr>
                <a:cxnSpLocks/>
                <a:stCxn id="16" idx="2"/>
                <a:endCxn id="19" idx="1"/>
              </p:cNvCxnSpPr>
              <p:nvPr/>
            </p:nvCxnSpPr>
            <p:spPr>
              <a:xfrm>
                <a:off x="6055451" y="1736521"/>
                <a:ext cx="93368" cy="106352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D893842D-C20A-4CAC-B172-DCDB8EAC336F}"/>
                  </a:ext>
                </a:extLst>
              </p:cNvPr>
              <p:cNvCxnSpPr>
                <a:cxnSpLocks/>
                <a:stCxn id="17" idx="7"/>
                <a:endCxn id="14" idx="4"/>
              </p:cNvCxnSpPr>
              <p:nvPr/>
            </p:nvCxnSpPr>
            <p:spPr>
              <a:xfrm flipV="1">
                <a:off x="4049395" y="1413545"/>
                <a:ext cx="1049712" cy="138650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C1025584-B58B-45A6-B85C-7D59EEEF0B5A}"/>
                  </a:ext>
                </a:extLst>
              </p:cNvPr>
              <p:cNvCxnSpPr>
                <a:cxnSpLocks/>
                <a:stCxn id="16" idx="2"/>
                <a:endCxn id="14" idx="4"/>
              </p:cNvCxnSpPr>
              <p:nvPr/>
            </p:nvCxnSpPr>
            <p:spPr>
              <a:xfrm flipH="1" flipV="1">
                <a:off x="5099108" y="1413545"/>
                <a:ext cx="956343" cy="32297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59CFDE64-1FCE-457D-953F-A117B8462F82}"/>
                  </a:ext>
                </a:extLst>
              </p:cNvPr>
              <p:cNvCxnSpPr>
                <a:cxnSpLocks/>
                <a:stCxn id="14" idx="4"/>
                <a:endCxn id="19" idx="1"/>
              </p:cNvCxnSpPr>
              <p:nvPr/>
            </p:nvCxnSpPr>
            <p:spPr>
              <a:xfrm>
                <a:off x="5099108" y="1413545"/>
                <a:ext cx="1049712" cy="138650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2202ACB1-2052-4524-A1CF-2FC821901075}"/>
                </a:ext>
              </a:extLst>
            </p:cNvPr>
            <p:cNvCxnSpPr>
              <a:cxnSpLocks/>
              <a:stCxn id="17" idx="7"/>
              <a:endCxn id="16" idx="2"/>
            </p:cNvCxnSpPr>
            <p:nvPr/>
          </p:nvCxnSpPr>
          <p:spPr>
            <a:xfrm flipV="1">
              <a:off x="5732071" y="2481054"/>
              <a:ext cx="1933756" cy="856422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EE192E19-C66F-47E7-A783-1366D2671B93}"/>
                </a:ext>
              </a:extLst>
            </p:cNvPr>
            <p:cNvCxnSpPr>
              <a:cxnSpLocks/>
              <a:stCxn id="18" idx="0"/>
              <a:endCxn id="16" idx="2"/>
            </p:cNvCxnSpPr>
            <p:nvPr/>
          </p:nvCxnSpPr>
          <p:spPr>
            <a:xfrm flipV="1">
              <a:off x="6743951" y="2481054"/>
              <a:ext cx="921876" cy="130041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97EECA8-4A00-4348-9A38-4BCD33A4AED0}"/>
              </a:ext>
            </a:extLst>
          </p:cNvPr>
          <p:cNvSpPr/>
          <p:nvPr/>
        </p:nvSpPr>
        <p:spPr>
          <a:xfrm>
            <a:off x="3422218" y="1132465"/>
            <a:ext cx="2509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Aft>
                <a:spcPct val="30000"/>
              </a:spcAft>
              <a:buClr>
                <a:srgbClr val="CC0000"/>
              </a:buClr>
              <a:buSzPct val="70000"/>
            </a:pPr>
            <a:r>
              <a:rPr lang="ja-JP" altLang="en-US" sz="32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⇒　</a:t>
            </a:r>
            <a:r>
              <a:rPr lang="ko-KR" altLang="en-US" sz="32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인접행렬</a:t>
            </a:r>
            <a:endParaRPr lang="en-US" altLang="ja-JP" sz="3200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B559975-4E00-4CFA-9F0D-8C052FDF9F10}"/>
              </a:ext>
            </a:extLst>
          </p:cNvPr>
          <p:cNvSpPr txBox="1"/>
          <p:nvPr/>
        </p:nvSpPr>
        <p:spPr>
          <a:xfrm flipH="1">
            <a:off x="7795291" y="4051446"/>
            <a:ext cx="4155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그림 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ko-KR" altLang="en-US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변수간의</a:t>
            </a:r>
            <a:r>
              <a:rPr kumimoji="1" lang="ko-KR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상관그래프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426EE3CF-27A2-414A-ACAD-E4FCC1FB000E}"/>
              </a:ext>
            </a:extLst>
          </p:cNvPr>
          <p:cNvGrpSpPr/>
          <p:nvPr/>
        </p:nvGrpSpPr>
        <p:grpSpPr>
          <a:xfrm>
            <a:off x="2128386" y="3696364"/>
            <a:ext cx="3072923" cy="2600820"/>
            <a:chOff x="4462329" y="1376695"/>
            <a:chExt cx="2331578" cy="2334530"/>
          </a:xfrm>
          <a:noFill/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0FABA600-D858-428E-AA06-9E8712A4D154}"/>
                </a:ext>
              </a:extLst>
            </p:cNvPr>
            <p:cNvGrpSpPr/>
            <p:nvPr/>
          </p:nvGrpSpPr>
          <p:grpSpPr>
            <a:xfrm>
              <a:off x="4462329" y="1376695"/>
              <a:ext cx="2331578" cy="2334530"/>
              <a:chOff x="3505200" y="767593"/>
              <a:chExt cx="3187814" cy="3229760"/>
            </a:xfrm>
            <a:grpFill/>
          </p:grpSpPr>
          <p:sp>
            <p:nvSpPr>
              <p:cNvPr id="35" name="楕円 34">
                <a:extLst>
                  <a:ext uri="{FF2B5EF4-FFF2-40B4-BE49-F238E27FC236}">
                    <a16:creationId xmlns:a16="http://schemas.microsoft.com/office/drawing/2014/main" id="{21BF928F-CFB5-41A0-A6F9-D28C450E998C}"/>
                  </a:ext>
                </a:extLst>
              </p:cNvPr>
              <p:cNvSpPr/>
              <p:nvPr/>
            </p:nvSpPr>
            <p:spPr>
              <a:xfrm>
                <a:off x="4780326" y="767593"/>
                <a:ext cx="637563" cy="64595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ja-JP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8C41ADEE-150F-4BF6-99C2-B5F1114DCCAF}"/>
                  </a:ext>
                </a:extLst>
              </p:cNvPr>
              <p:cNvSpPr/>
              <p:nvPr/>
            </p:nvSpPr>
            <p:spPr>
              <a:xfrm>
                <a:off x="3505201" y="1413545"/>
                <a:ext cx="637563" cy="64595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ja-JP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1" lang="ja-JP" altLang="en-US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5AA3232A-ECBF-4AE8-9994-3DC9A8888FC5}"/>
                  </a:ext>
                </a:extLst>
              </p:cNvPr>
              <p:cNvSpPr/>
              <p:nvPr/>
            </p:nvSpPr>
            <p:spPr>
              <a:xfrm>
                <a:off x="6055451" y="1413545"/>
                <a:ext cx="637563" cy="64595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ja-JP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CAAD33B9-6E6B-474B-B9F0-2904FEC1032D}"/>
                  </a:ext>
                </a:extLst>
              </p:cNvPr>
              <p:cNvSpPr/>
              <p:nvPr/>
            </p:nvSpPr>
            <p:spPr>
              <a:xfrm>
                <a:off x="3505200" y="2705449"/>
                <a:ext cx="637563" cy="64595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ja-JP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1" lang="ja-JP" altLang="en-US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37979304-ED9A-4AC9-913B-71A8CA47CFB7}"/>
                  </a:ext>
                </a:extLst>
              </p:cNvPr>
              <p:cNvSpPr/>
              <p:nvPr/>
            </p:nvSpPr>
            <p:spPr>
              <a:xfrm>
                <a:off x="4780325" y="3351401"/>
                <a:ext cx="637563" cy="64595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ja-JP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1" lang="ja-JP" altLang="en-US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0A4D46F4-8C88-472E-8BFD-E927227CAB93}"/>
                  </a:ext>
                </a:extLst>
              </p:cNvPr>
              <p:cNvSpPr/>
              <p:nvPr/>
            </p:nvSpPr>
            <p:spPr>
              <a:xfrm>
                <a:off x="6055451" y="2705449"/>
                <a:ext cx="637563" cy="64595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ja-JP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1" lang="ja-JP" altLang="en-US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F2E69E73-3DF8-4EA4-847F-156D16B82827}"/>
                  </a:ext>
                </a:extLst>
              </p:cNvPr>
              <p:cNvCxnSpPr>
                <a:cxnSpLocks/>
                <a:stCxn id="36" idx="6"/>
                <a:endCxn id="35" idx="4"/>
              </p:cNvCxnSpPr>
              <p:nvPr/>
            </p:nvCxnSpPr>
            <p:spPr>
              <a:xfrm flipV="1">
                <a:off x="4142764" y="1413545"/>
                <a:ext cx="956344" cy="32297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E68A26C-BF15-41D5-851F-472CAAC4A344}"/>
                  </a:ext>
                </a:extLst>
              </p:cNvPr>
              <p:cNvCxnSpPr>
                <a:cxnSpLocks/>
                <a:stCxn id="39" idx="0"/>
                <a:endCxn id="40" idx="1"/>
              </p:cNvCxnSpPr>
              <p:nvPr/>
            </p:nvCxnSpPr>
            <p:spPr>
              <a:xfrm flipV="1">
                <a:off x="5099108" y="2800046"/>
                <a:ext cx="1049712" cy="55135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27C0E76E-C7E3-4FC1-BFE9-DFF00DFB0D6D}"/>
                  </a:ext>
                </a:extLst>
              </p:cNvPr>
              <p:cNvCxnSpPr>
                <a:cxnSpLocks/>
                <a:stCxn id="38" idx="7"/>
                <a:endCxn id="35" idx="4"/>
              </p:cNvCxnSpPr>
              <p:nvPr/>
            </p:nvCxnSpPr>
            <p:spPr>
              <a:xfrm flipV="1">
                <a:off x="4049395" y="1413545"/>
                <a:ext cx="1049712" cy="138650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D3F06474-89F2-46C9-9ADA-38607F664E31}"/>
                  </a:ext>
                </a:extLst>
              </p:cNvPr>
              <p:cNvCxnSpPr>
                <a:cxnSpLocks/>
                <a:stCxn id="35" idx="4"/>
                <a:endCxn id="40" idx="1"/>
              </p:cNvCxnSpPr>
              <p:nvPr/>
            </p:nvCxnSpPr>
            <p:spPr>
              <a:xfrm>
                <a:off x="5099108" y="1413545"/>
                <a:ext cx="1049712" cy="138650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7EC16898-FF01-4FC6-A05A-0456FCE47616}"/>
                </a:ext>
              </a:extLst>
            </p:cNvPr>
            <p:cNvCxnSpPr>
              <a:cxnSpLocks/>
              <a:stCxn id="38" idx="7"/>
              <a:endCxn id="37" idx="2"/>
            </p:cNvCxnSpPr>
            <p:nvPr/>
          </p:nvCxnSpPr>
          <p:spPr>
            <a:xfrm flipV="1">
              <a:off x="4860355" y="2077054"/>
              <a:ext cx="1467236" cy="7687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D37C78BE-0ED2-476A-9A46-D1B71EA96E3D}"/>
                </a:ext>
              </a:extLst>
            </p:cNvPr>
            <p:cNvCxnSpPr>
              <a:cxnSpLocks/>
              <a:stCxn id="39" idx="0"/>
              <a:endCxn id="37" idx="2"/>
            </p:cNvCxnSpPr>
            <p:nvPr/>
          </p:nvCxnSpPr>
          <p:spPr>
            <a:xfrm flipV="1">
              <a:off x="5628118" y="2077054"/>
              <a:ext cx="699473" cy="11672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矢印: 右 45">
            <a:extLst>
              <a:ext uri="{FF2B5EF4-FFF2-40B4-BE49-F238E27FC236}">
                <a16:creationId xmlns:a16="http://schemas.microsoft.com/office/drawing/2014/main" id="{80098905-CA1D-4EF2-AD83-FBC77EEE1954}"/>
              </a:ext>
            </a:extLst>
          </p:cNvPr>
          <p:cNvSpPr/>
          <p:nvPr/>
        </p:nvSpPr>
        <p:spPr>
          <a:xfrm rot="9201527">
            <a:off x="5383212" y="4322566"/>
            <a:ext cx="1188143" cy="257981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FD9F9AD-E677-4B94-A4F5-904CFA65B484}"/>
              </a:ext>
            </a:extLst>
          </p:cNvPr>
          <p:cNvSpPr txBox="1"/>
          <p:nvPr/>
        </p:nvSpPr>
        <p:spPr>
          <a:xfrm flipH="1">
            <a:off x="4271755" y="5848066"/>
            <a:ext cx="3057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그림 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ko-KR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구조변화 행렬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33A41ADF-3330-4BA3-9707-AF19A5FE8079}"/>
                  </a:ext>
                </a:extLst>
              </p:cNvPr>
              <p:cNvSpPr/>
              <p:nvPr/>
            </p:nvSpPr>
            <p:spPr>
              <a:xfrm>
                <a:off x="1348822" y="4863223"/>
                <a:ext cx="761683" cy="469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400" b="1" i="1">
                              <a:latin typeface="Cambria Math" panose="02040503050406030204" pitchFamily="18" charset="0"/>
                            </a:rPr>
                            <m:t>𝜦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/>
                        <m:sup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33A41ADF-3330-4BA3-9707-AF19A5FE8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822" y="4863223"/>
                <a:ext cx="761683" cy="4698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6CFD1E33-ED65-4B99-B0F8-7F6B75D5CC6E}"/>
                  </a:ext>
                </a:extLst>
              </p:cNvPr>
              <p:cNvSpPr/>
              <p:nvPr/>
            </p:nvSpPr>
            <p:spPr>
              <a:xfrm>
                <a:off x="8618472" y="2855740"/>
                <a:ext cx="681532" cy="469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400" b="1" i="1">
                              <a:latin typeface="Cambria Math" panose="02040503050406030204" pitchFamily="18" charset="0"/>
                            </a:rPr>
                            <m:t>𝜦</m:t>
                          </m:r>
                        </m:e>
                        <m:sub/>
                        <m:sup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6CFD1E33-ED65-4B99-B0F8-7F6B75D5C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472" y="2855740"/>
                <a:ext cx="681532" cy="4698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29B057C-C0AF-495D-890A-1E1E9A40A1A8}"/>
                  </a:ext>
                </a:extLst>
              </p:cNvPr>
              <p:cNvSpPr txBox="1"/>
              <p:nvPr/>
            </p:nvSpPr>
            <p:spPr>
              <a:xfrm>
                <a:off x="7022115" y="5469559"/>
                <a:ext cx="5547088" cy="1262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ja-JP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arg</m:t>
                    </m:r>
                    <m:func>
                      <m:funcPr>
                        <m:ctrlPr>
                          <a:rPr lang="ja-JP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ja-JP" altLang="ja-JP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Λ</m:t>
                            </m:r>
                          </m:lim>
                        </m:limLow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ja-JP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ln</m:t>
                            </m:r>
                            <m:func>
                              <m:funcPr>
                                <m:ctrlPr>
                                  <a:rPr lang="ja-JP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2000"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00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</m:func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tr</m:t>
                            </m:r>
                            <m: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SΛ</m:t>
                            </m:r>
                            <m: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ρ</m:t>
                            </m:r>
                            <m: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ja-JP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b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ja-JP" altLang="ja-JP" sz="20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marL="471487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ja-JP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	</a:t>
                </a:r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：</a:t>
                </a:r>
                <a:r>
                  <a:rPr lang="ko-KR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데이터의 </a:t>
                </a:r>
                <a:r>
                  <a:rPr lang="ko-KR" altLang="en-US" sz="1600" dirty="0" err="1">
                    <a:latin typeface="Meiryo UI" panose="020B0604030504040204" pitchFamily="50" charset="-128"/>
                    <a:ea typeface="Meiryo UI" panose="020B0604030504040204" pitchFamily="50" charset="-128"/>
                  </a:rPr>
                  <a:t>표본분산공분산행렬</a:t>
                </a:r>
                <a:endParaRPr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marL="471487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>
                        <a:latin typeface="Cambria Math" panose="02040503050406030204" pitchFamily="18" charset="0"/>
                      </a:rPr>
                      <m:t>ρ</m:t>
                    </m:r>
                    <m:r>
                      <a:rPr lang="en-US" altLang="ja-JP" sz="16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：</a:t>
                </a:r>
                <a:r>
                  <a:rPr lang="ko-KR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정규화 파라미터</a:t>
                </a:r>
                <a:endParaRPr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29B057C-C0AF-495D-890A-1E1E9A40A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115" y="5469559"/>
                <a:ext cx="5547088" cy="1262782"/>
              </a:xfrm>
              <a:prstGeom prst="rect">
                <a:avLst/>
              </a:prstGeom>
              <a:blipFill>
                <a:blip r:embed="rId7"/>
                <a:stretch>
                  <a:fillRect l="-1209" t="-33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1FA05D1-0BED-4577-94CB-19F42682241E}"/>
              </a:ext>
            </a:extLst>
          </p:cNvPr>
          <p:cNvCxnSpPr>
            <a:cxnSpLocks/>
          </p:cNvCxnSpPr>
          <p:nvPr/>
        </p:nvCxnSpPr>
        <p:spPr>
          <a:xfrm>
            <a:off x="835742" y="914399"/>
            <a:ext cx="1001907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F4B6B0-C04A-4FB6-B170-8DC3E4AD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573-ECE3-47CF-8C5E-E96ED64E8525}" type="slidenum">
              <a:rPr kumimoji="1" lang="ja-JP" altLang="en-US" smtClean="0">
                <a:solidFill>
                  <a:sysClr val="windowText" lastClr="000000"/>
                </a:solidFill>
              </a:rPr>
              <a:t>2</a:t>
            </a:fld>
            <a:endParaRPr kumimoji="1" lang="ja-JP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70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1" grpId="1" animBg="1"/>
      <p:bldP spid="28" grpId="0"/>
      <p:bldP spid="29" grpId="0"/>
      <p:bldP spid="46" grpId="0" animBg="1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D34C93-9C47-44D9-9991-E03056662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31455"/>
            <a:ext cx="10058400" cy="1450757"/>
          </a:xfrm>
        </p:spPr>
        <p:txBody>
          <a:bodyPr>
            <a:normAutofit/>
          </a:bodyPr>
          <a:lstStyle/>
          <a:p>
            <a:r>
              <a:rPr kumimoji="1" lang="ko-KR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연구목적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EE6C49-02B8-4CF0-A755-19F70618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50" y="1195004"/>
            <a:ext cx="9534024" cy="46469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ko-KR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생활습관병 데이터를 대상으로 하여</a:t>
            </a:r>
            <a:r>
              <a:rPr lang="en-US" altLang="ko-KR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ko-KR" altLang="en-US" sz="3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그래피컬라소를</a:t>
            </a:r>
            <a:r>
              <a:rPr lang="ko-KR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 이용해서</a:t>
            </a:r>
            <a:r>
              <a:rPr lang="en-US" altLang="ko-KR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ko-KR" altLang="en-US" sz="3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데이터집합간의</a:t>
            </a:r>
            <a:r>
              <a:rPr lang="ko-KR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 구조변화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ko-KR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요인</a:t>
            </a:r>
            <a:r>
              <a:rPr lang="en-US" altLang="ko-KR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ko-KR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항목</a:t>
            </a:r>
            <a:r>
              <a:rPr lang="en-US" altLang="ko-KR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ko-KR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마다의 </a:t>
            </a:r>
            <a:r>
              <a:rPr lang="ko-KR" altLang="en-US" sz="3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변화값</a:t>
            </a:r>
            <a:endParaRPr kumimoji="1" lang="ja-JP" altLang="en-US" sz="32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B11E5F5-FFA2-45C7-A44A-8E3F7950F1D5}"/>
              </a:ext>
            </a:extLst>
          </p:cNvPr>
          <p:cNvCxnSpPr>
            <a:cxnSpLocks/>
          </p:cNvCxnSpPr>
          <p:nvPr/>
        </p:nvCxnSpPr>
        <p:spPr>
          <a:xfrm>
            <a:off x="835742" y="914399"/>
            <a:ext cx="1001907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27B31A-3726-493D-8469-672DCB44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573-ECE3-47CF-8C5E-E96ED64E8525}" type="slidenum">
              <a:rPr kumimoji="1" lang="ja-JP" altLang="en-US" smtClean="0">
                <a:solidFill>
                  <a:sysClr val="windowText" lastClr="000000"/>
                </a:solidFill>
              </a:rPr>
              <a:t>3</a:t>
            </a:fld>
            <a:endParaRPr kumimoji="1" lang="ja-JP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83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B7842D-6C97-4ABF-9AF7-BF93D756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27" y="-536358"/>
            <a:ext cx="8933383" cy="1450757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당뇨병 데이터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30AD29-0A64-4EF1-9CC2-E809E900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50" y="914399"/>
            <a:ext cx="11224925" cy="51912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ko-KR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당뇨병</a:t>
            </a:r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32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Pima Indians Diabetes Database</a:t>
            </a:r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1990</a:t>
            </a:r>
            <a:r>
              <a:rPr lang="ko-KR" altLang="en-US" sz="2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년의 </a:t>
            </a:r>
            <a:r>
              <a:rPr lang="ko-KR" altLang="en-US" sz="26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미국국립당뇨병학회</a:t>
            </a:r>
            <a:endParaRPr lang="en-US" altLang="ja-JP" sz="2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ko-KR" altLang="en-US" sz="2600" dirty="0">
                <a:latin typeface="Meiryo UI" panose="020B0604030504040204" pitchFamily="50" charset="-128"/>
                <a:ea typeface="Meiryo UI" panose="020B0604030504040204" pitchFamily="50" charset="-128"/>
              </a:rPr>
              <a:t>연령 </a:t>
            </a:r>
            <a:r>
              <a:rPr lang="en-US" altLang="ko-KR" sz="2600" dirty="0">
                <a:latin typeface="Meiryo UI" panose="020B0604030504040204" pitchFamily="50" charset="-128"/>
                <a:ea typeface="Meiryo UI" panose="020B0604030504040204" pitchFamily="50" charset="-128"/>
              </a:rPr>
              <a:t>21</a:t>
            </a:r>
            <a:r>
              <a:rPr lang="ko-KR" altLang="en-US" sz="2600" dirty="0">
                <a:latin typeface="Meiryo UI" panose="020B0604030504040204" pitchFamily="50" charset="-128"/>
                <a:ea typeface="Meiryo UI" panose="020B0604030504040204" pitchFamily="50" charset="-128"/>
              </a:rPr>
              <a:t>살이상의 여자 </a:t>
            </a:r>
            <a:r>
              <a:rPr lang="en-US" altLang="ja-JP" sz="2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768</a:t>
            </a:r>
            <a:r>
              <a:rPr lang="ko-KR" altLang="en-US" sz="2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명</a:t>
            </a:r>
            <a:r>
              <a:rPr lang="en-US" altLang="ja-JP" sz="2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ko-KR" altLang="en-US" sz="26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중복없음</a:t>
            </a:r>
            <a:r>
              <a:rPr lang="en-US" altLang="ja-JP" sz="2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ko-KR" altLang="en-US" sz="2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의 데이터를 사용</a:t>
            </a:r>
            <a:endParaRPr lang="en-US" altLang="ja-JP" sz="2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ko-KR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검사항목</a:t>
            </a: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(8</a:t>
            </a:r>
            <a:r>
              <a:rPr lang="ko-KR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항목</a:t>
            </a:r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566928" lvl="3" indent="0">
              <a:lnSpc>
                <a:spcPct val="150000"/>
              </a:lnSpc>
              <a:buNone/>
            </a:pP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ko-KR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임신횟수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ko-KR" altLang="en-US" sz="2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글루코스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(3)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ko-KR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혈압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(4)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ko-KR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피부두께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(5)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ko-KR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인슐린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(6)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BMI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(7)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ko-KR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유전지수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 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(8)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ko-KR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연령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01168" lvl="1" indent="0">
              <a:buNone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b="1" dirty="0"/>
          </a:p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18FE36-3266-4337-A030-72B4E52F97DC}"/>
              </a:ext>
            </a:extLst>
          </p:cNvPr>
          <p:cNvSpPr txBox="1"/>
          <p:nvPr/>
        </p:nvSpPr>
        <p:spPr>
          <a:xfrm>
            <a:off x="7703242" y="6198175"/>
            <a:ext cx="4394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糖尿病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(1990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と認知症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(2010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のデータ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Kaggle</a:t>
            </a: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 </a:t>
            </a:r>
            <a:r>
              <a:rPr lang="en-US" altLang="ja-JP" sz="1400" u="sng" dirty="0"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https://www.kaggle.com/</a:t>
            </a:r>
            <a:endParaRPr lang="ja-JP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AB2A495-71BB-4002-82E4-8EFBDB08D54C}"/>
              </a:ext>
            </a:extLst>
          </p:cNvPr>
          <p:cNvCxnSpPr>
            <a:cxnSpLocks/>
          </p:cNvCxnSpPr>
          <p:nvPr/>
        </p:nvCxnSpPr>
        <p:spPr>
          <a:xfrm>
            <a:off x="835742" y="914399"/>
            <a:ext cx="1001907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016349-E904-40AE-AEAE-6586CCC6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573-ECE3-47CF-8C5E-E96ED64E8525}" type="slidenum">
              <a:rPr kumimoji="1" lang="ja-JP" altLang="en-US" smtClean="0">
                <a:solidFill>
                  <a:sysClr val="windowText" lastClr="000000"/>
                </a:solidFill>
              </a:rPr>
              <a:t>4</a:t>
            </a:fld>
            <a:endParaRPr kumimoji="1" lang="ja-JP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0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E72348-9398-4E96-83B8-6035260F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2" y="33090"/>
            <a:ext cx="10058400" cy="88130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알츠하이머 데이터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1FEB3A-08B2-4F5E-9788-76E239095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1" y="905185"/>
            <a:ext cx="11180767" cy="57542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ko-KR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알츠하이머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28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Magnetic Resonance Imaging Comparisons 				</a:t>
            </a:r>
            <a:r>
              <a:rPr lang="ja-JP" altLang="en-US" sz="28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8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of Demented and Nondemented Adults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2010</a:t>
            </a:r>
            <a:r>
              <a:rPr lang="ko-KR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년 워싱턴대학 연구소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150</a:t>
            </a:r>
            <a:r>
              <a:rPr lang="ko-KR" altLang="en-US" sz="2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명 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ko-KR" altLang="en-US" sz="2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중복있음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ko-KR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이 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373</a:t>
            </a:r>
            <a:r>
              <a:rPr lang="ko-KR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번의 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MRI</a:t>
            </a:r>
            <a:r>
              <a:rPr lang="ko-KR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촬영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ja-JP" altLang="en-US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ko-KR" altLang="en-US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검사항목 </a:t>
            </a:r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(11</a:t>
            </a:r>
            <a:r>
              <a:rPr lang="ko-KR" altLang="en-US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항목</a:t>
            </a:r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ko-KR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방문횟수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 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MR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지연시간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   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(3)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ko-KR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연령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    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(4)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ko-KR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교육기간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(5)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ko-KR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사회적 지위 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(6)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ko-KR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정신 단기간 검사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(7)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ko-KR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행동검사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(8)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ko-KR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두상내부검사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(9)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ko-KR" altLang="en-US" sz="2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뇌면적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(10)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ASF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(11)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ko-KR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성별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9808" lvl="4" indent="0">
              <a:lnSpc>
                <a:spcPct val="150000"/>
              </a:lnSpc>
              <a:buNone/>
            </a:pPr>
            <a:endParaRPr lang="en-US" altLang="ja-JP" sz="2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51DE05-F980-4202-AB9D-2A55515D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573-ECE3-47CF-8C5E-E96ED64E8525}" type="slidenum">
              <a:rPr kumimoji="1" lang="ja-JP" altLang="en-US" smtClean="0">
                <a:solidFill>
                  <a:sysClr val="windowText" lastClr="000000"/>
                </a:solidFill>
              </a:rPr>
              <a:t>5</a:t>
            </a:fld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3F78185-C505-4DE9-BC42-B7A2AE2103C1}"/>
              </a:ext>
            </a:extLst>
          </p:cNvPr>
          <p:cNvCxnSpPr>
            <a:cxnSpLocks/>
          </p:cNvCxnSpPr>
          <p:nvPr/>
        </p:nvCxnSpPr>
        <p:spPr>
          <a:xfrm>
            <a:off x="835742" y="914399"/>
            <a:ext cx="1001907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E9A3CC-FC24-4E31-8BD5-2FDE16BCA779}"/>
              </a:ext>
            </a:extLst>
          </p:cNvPr>
          <p:cNvSpPr txBox="1"/>
          <p:nvPr/>
        </p:nvSpPr>
        <p:spPr>
          <a:xfrm>
            <a:off x="7968603" y="6301690"/>
            <a:ext cx="4394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糖尿病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(1990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と認知症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(2010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のデータ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Kaggle</a:t>
            </a: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 </a:t>
            </a:r>
            <a:r>
              <a:rPr lang="en-US" altLang="ja-JP" sz="1400" u="sng" dirty="0"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https://www.kaggle.com/</a:t>
            </a:r>
            <a:endParaRPr lang="ja-JP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573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89B8F0-D399-4EBB-A49C-419AB715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2" y="-305216"/>
            <a:ext cx="10018361" cy="1188720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알츠하이머 데이터 기초분석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：ｔ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ko-KR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검정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0EEA354-061E-4F0E-B16F-4F88427B9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860601"/>
              </p:ext>
            </p:extLst>
          </p:nvPr>
        </p:nvGraphicFramePr>
        <p:xfrm>
          <a:off x="835742" y="1238254"/>
          <a:ext cx="5189226" cy="4558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0557">
                  <a:extLst>
                    <a:ext uri="{9D8B030D-6E8A-4147-A177-3AD203B41FA5}">
                      <a16:colId xmlns:a16="http://schemas.microsoft.com/office/drawing/2014/main" val="3942157540"/>
                    </a:ext>
                  </a:extLst>
                </a:gridCol>
                <a:gridCol w="1480994">
                  <a:extLst>
                    <a:ext uri="{9D8B030D-6E8A-4147-A177-3AD203B41FA5}">
                      <a16:colId xmlns:a16="http://schemas.microsoft.com/office/drawing/2014/main" val="1136249784"/>
                    </a:ext>
                  </a:extLst>
                </a:gridCol>
                <a:gridCol w="1127675">
                  <a:extLst>
                    <a:ext uri="{9D8B030D-6E8A-4147-A177-3AD203B41FA5}">
                      <a16:colId xmlns:a16="http://schemas.microsoft.com/office/drawing/2014/main" val="1608184314"/>
                    </a:ext>
                  </a:extLst>
                </a:gridCol>
              </a:tblGrid>
              <a:tr h="655337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2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항목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ｔ</a:t>
                      </a:r>
                      <a:r>
                        <a:rPr lang="ko-KR" altLang="en-US" sz="24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값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ｐ</a:t>
                      </a:r>
                      <a:r>
                        <a:rPr lang="ko-KR" altLang="en-US" sz="24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값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289556"/>
                  </a:ext>
                </a:extLst>
              </a:tr>
              <a:tr h="655337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2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방문일수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-1.85</a:t>
                      </a:r>
                      <a:endParaRPr lang="en-US" altLang="ja-JP" sz="24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0.03</a:t>
                      </a:r>
                      <a:endParaRPr lang="en-US" altLang="ja-JP" sz="24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048625"/>
                  </a:ext>
                </a:extLst>
              </a:tr>
              <a:tr h="6553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MR</a:t>
                      </a:r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ko-KR" altLang="en-US" sz="2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지연시간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-2.35</a:t>
                      </a:r>
                      <a:endParaRPr lang="en-US" altLang="ja-JP" sz="24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0.01</a:t>
                      </a:r>
                      <a:endParaRPr lang="en-US" altLang="ja-JP" sz="24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928378"/>
                  </a:ext>
                </a:extLst>
              </a:tr>
              <a:tr h="62684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연령</a:t>
                      </a:r>
                      <a:endParaRPr kumimoji="1" lang="ja-JP" altLang="en-US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-0.11</a:t>
                      </a:r>
                      <a:endParaRPr lang="en-US" altLang="ja-JP" sz="2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0.45</a:t>
                      </a:r>
                      <a:endParaRPr lang="en-US" altLang="ja-JP" sz="2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576859"/>
                  </a:ext>
                </a:extLst>
              </a:tr>
              <a:tr h="655337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2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교육기간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-3.79</a:t>
                      </a:r>
                      <a:endParaRPr lang="en-US" altLang="ja-JP" sz="24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</a:t>
                      </a:r>
                      <a:endParaRPr lang="en-US" altLang="ja-JP" sz="24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918846"/>
                  </a:ext>
                </a:extLst>
              </a:tr>
              <a:tr h="655337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사회적 지위</a:t>
                      </a:r>
                      <a:endParaRPr kumimoji="1" lang="ja-JP" altLang="en-US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1.16</a:t>
                      </a:r>
                      <a:endParaRPr lang="en-US" altLang="ja-JP" sz="2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0.12</a:t>
                      </a:r>
                      <a:endParaRPr lang="en-US" altLang="ja-JP" sz="2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097305"/>
                  </a:ext>
                </a:extLst>
              </a:tr>
              <a:tr h="655337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2400" b="1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정신 단기간 검사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-11.58</a:t>
                      </a:r>
                      <a:endParaRPr lang="en-US" altLang="ja-JP" sz="2400" b="1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</a:t>
                      </a:r>
                      <a:endParaRPr lang="en-US" altLang="ja-JP" sz="2400" b="1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520220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EAFB9F0-3907-4AFE-92E8-8BED71941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723121"/>
              </p:ext>
            </p:extLst>
          </p:nvPr>
        </p:nvGraphicFramePr>
        <p:xfrm>
          <a:off x="6167033" y="1238255"/>
          <a:ext cx="4687071" cy="3968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927">
                  <a:extLst>
                    <a:ext uri="{9D8B030D-6E8A-4147-A177-3AD203B41FA5}">
                      <a16:colId xmlns:a16="http://schemas.microsoft.com/office/drawing/2014/main" val="3366609893"/>
                    </a:ext>
                  </a:extLst>
                </a:gridCol>
                <a:gridCol w="1106393">
                  <a:extLst>
                    <a:ext uri="{9D8B030D-6E8A-4147-A177-3AD203B41FA5}">
                      <a16:colId xmlns:a16="http://schemas.microsoft.com/office/drawing/2014/main" val="672784526"/>
                    </a:ext>
                  </a:extLst>
                </a:gridCol>
                <a:gridCol w="1060751">
                  <a:extLst>
                    <a:ext uri="{9D8B030D-6E8A-4147-A177-3AD203B41FA5}">
                      <a16:colId xmlns:a16="http://schemas.microsoft.com/office/drawing/2014/main" val="4044460614"/>
                    </a:ext>
                  </a:extLst>
                </a:gridCol>
              </a:tblGrid>
              <a:tr h="628645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2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항목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ｔ</a:t>
                      </a:r>
                      <a:r>
                        <a:rPr lang="ko-KR" altLang="en-US" sz="24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값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ｐ</a:t>
                      </a:r>
                      <a:r>
                        <a:rPr lang="ko-KR" altLang="en-US" sz="24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값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766524"/>
                  </a:ext>
                </a:extLst>
              </a:tr>
              <a:tr h="66788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2400" b="1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행동검사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23.43</a:t>
                      </a:r>
                      <a:endParaRPr lang="en-US" altLang="ja-JP" sz="2400" b="1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</a:t>
                      </a:r>
                      <a:endParaRPr lang="en-US" altLang="ja-JP" sz="2400" b="1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2495975"/>
                  </a:ext>
                </a:extLst>
              </a:tr>
              <a:tr h="66788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두상내부검사</a:t>
                      </a:r>
                      <a:endParaRPr kumimoji="1" lang="ja-JP" altLang="en-US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-0.82</a:t>
                      </a:r>
                      <a:endParaRPr lang="en-US" altLang="ja-JP" sz="2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0.21</a:t>
                      </a:r>
                      <a:endParaRPr lang="en-US" altLang="ja-JP" sz="2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3772093"/>
                  </a:ext>
                </a:extLst>
              </a:tr>
              <a:tr h="66788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2400" b="1" dirty="0" err="1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뇌면적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-6.33</a:t>
                      </a:r>
                      <a:endParaRPr lang="en-US" altLang="ja-JP" sz="24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</a:t>
                      </a:r>
                      <a:endParaRPr lang="en-US" altLang="ja-JP" sz="24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147126"/>
                  </a:ext>
                </a:extLst>
              </a:tr>
              <a:tr h="6678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ASF</a:t>
                      </a:r>
                      <a:endParaRPr kumimoji="1" lang="ja-JP" altLang="en-US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0.63</a:t>
                      </a:r>
                      <a:endParaRPr lang="en-US" altLang="ja-JP" sz="2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0.27</a:t>
                      </a:r>
                      <a:endParaRPr lang="en-US" altLang="ja-JP" sz="2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9068723"/>
                  </a:ext>
                </a:extLst>
              </a:tr>
              <a:tr h="66788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2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성별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-4.38</a:t>
                      </a:r>
                      <a:endParaRPr lang="en-US" altLang="ja-JP" sz="24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</a:t>
                      </a:r>
                      <a:endParaRPr lang="en-US" altLang="ja-JP" sz="24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3412600"/>
                  </a:ext>
                </a:extLst>
              </a:tr>
            </a:tbl>
          </a:graphicData>
        </a:graphic>
      </p:graphicFrame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4297252-B607-4827-A6A1-A540CE715ED7}"/>
              </a:ext>
            </a:extLst>
          </p:cNvPr>
          <p:cNvCxnSpPr>
            <a:cxnSpLocks/>
          </p:cNvCxnSpPr>
          <p:nvPr/>
        </p:nvCxnSpPr>
        <p:spPr>
          <a:xfrm>
            <a:off x="835742" y="914399"/>
            <a:ext cx="1001907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3A1544-3459-413D-B681-9EE3AF73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573-ECE3-47CF-8C5E-E96ED64E8525}" type="slidenum">
              <a:rPr kumimoji="1" lang="ja-JP" altLang="en-US" smtClean="0">
                <a:solidFill>
                  <a:sysClr val="windowText" lastClr="000000"/>
                </a:solidFill>
              </a:rPr>
              <a:t>6</a:t>
            </a:fld>
            <a:endParaRPr kumimoji="1" lang="ja-JP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71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B5D755-8B5E-44F3-9163-B923A2CD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2" y="-264780"/>
            <a:ext cx="10157746" cy="1179179"/>
          </a:xfrm>
        </p:spPr>
        <p:txBody>
          <a:bodyPr>
            <a:noAutofit/>
          </a:bodyPr>
          <a:lstStyle/>
          <a:p>
            <a:r>
              <a:rPr kumimoji="1" lang="ko-KR" altLang="en-US" sz="4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그래피컬라소를</a:t>
            </a:r>
            <a:r>
              <a:rPr kumimoji="1" lang="ko-KR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이용한 구조분석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ED554F6-9D20-4C7C-AE95-F25366241725}"/>
              </a:ext>
            </a:extLst>
          </p:cNvPr>
          <p:cNvSpPr/>
          <p:nvPr/>
        </p:nvSpPr>
        <p:spPr>
          <a:xfrm>
            <a:off x="641991" y="5814243"/>
            <a:ext cx="405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그림 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ko-KR" altLang="en-US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정상인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0E3EDBD-CCE3-42BE-889B-1870D5EC7165}"/>
              </a:ext>
            </a:extLst>
          </p:cNvPr>
          <p:cNvSpPr/>
          <p:nvPr/>
        </p:nvSpPr>
        <p:spPr>
          <a:xfrm>
            <a:off x="5429384" y="5827059"/>
            <a:ext cx="4017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그림 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ko-KR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알츠하이머를 앓고 있는 환자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8775498-6EC8-4E21-A2F2-15119D632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71" y="1297862"/>
            <a:ext cx="4515001" cy="4430468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D40BEFD-316E-4E71-99EC-41074195B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978" y="1297862"/>
            <a:ext cx="4529543" cy="436295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5BBBFB5-E3DC-4B2C-ADC9-333A8D8237E3}"/>
              </a:ext>
            </a:extLst>
          </p:cNvPr>
          <p:cNvCxnSpPr>
            <a:cxnSpLocks/>
          </p:cNvCxnSpPr>
          <p:nvPr/>
        </p:nvCxnSpPr>
        <p:spPr>
          <a:xfrm>
            <a:off x="835742" y="914399"/>
            <a:ext cx="1001907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A9AA2F0-B52A-467E-A673-E67E293D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3D611573-ECE3-47CF-8C5E-E96ED64E8525}" type="slidenum">
              <a:rPr kumimoji="1" lang="ja-JP" altLang="en-US" smtClean="0">
                <a:solidFill>
                  <a:sysClr val="windowText" lastClr="000000"/>
                </a:solidFill>
              </a:rPr>
              <a:t>7</a:t>
            </a:fld>
            <a:endParaRPr kumimoji="1" lang="ja-JP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551691E-52AF-4494-A58D-B0AEB9B40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345261"/>
              </p:ext>
            </p:extLst>
          </p:nvPr>
        </p:nvGraphicFramePr>
        <p:xfrm>
          <a:off x="9728427" y="1013315"/>
          <a:ext cx="2267207" cy="3479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889">
                  <a:extLst>
                    <a:ext uri="{9D8B030D-6E8A-4147-A177-3AD203B41FA5}">
                      <a16:colId xmlns:a16="http://schemas.microsoft.com/office/drawing/2014/main" val="3963820676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4011326788"/>
                    </a:ext>
                  </a:extLst>
                </a:gridCol>
              </a:tblGrid>
              <a:tr h="414288">
                <a:tc>
                  <a:txBody>
                    <a:bodyPr/>
                    <a:lstStyle/>
                    <a:p>
                      <a:pPr algn="ctr"/>
                      <a:endParaRPr kumimoji="1" lang="ja-JP" altLang="en-US" sz="1600" i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600" i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항목</a:t>
                      </a:r>
                      <a:endParaRPr kumimoji="1" lang="ja-JP" altLang="en-US" sz="1600" i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841349"/>
                  </a:ext>
                </a:extLst>
              </a:tr>
              <a:tr h="414288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0" i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ja-JP" altLang="en-US" sz="1600" b="0" i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₁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600" b="0" i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방문일수</a:t>
                      </a:r>
                      <a:endParaRPr kumimoji="1" lang="ja-JP" altLang="en-US" sz="1600" b="0" i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924847"/>
                  </a:ext>
                </a:extLst>
              </a:tr>
              <a:tr h="414288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0" i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ja-JP" altLang="en-US" sz="1600" b="0" i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i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MR </a:t>
                      </a:r>
                      <a:r>
                        <a:rPr kumimoji="1" lang="ko-KR" altLang="en-US" sz="1600" b="0" i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지연시간</a:t>
                      </a:r>
                      <a:endParaRPr kumimoji="1" lang="ja-JP" altLang="en-US" sz="1600" b="0" i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100082"/>
                  </a:ext>
                </a:extLst>
              </a:tr>
              <a:tr h="414288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0" i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ja-JP" altLang="en-US" sz="1600" b="0" i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₃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600" b="0" i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연령</a:t>
                      </a:r>
                      <a:endParaRPr kumimoji="1" lang="ja-JP" altLang="en-US" sz="1600" b="0" i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325687"/>
                  </a:ext>
                </a:extLst>
              </a:tr>
              <a:tr h="414288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0" i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ja-JP" altLang="en-US" sz="1600" b="0" i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600" b="0" i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정신 단기간 검사</a:t>
                      </a:r>
                      <a:endParaRPr kumimoji="1" lang="ja-JP" altLang="en-US" sz="1600" b="0" i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522372"/>
                  </a:ext>
                </a:extLst>
              </a:tr>
              <a:tr h="414288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0" i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ja-JP" altLang="en-US" sz="1600" b="0" i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600" b="0" i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행동검사</a:t>
                      </a:r>
                      <a:endParaRPr kumimoji="1" lang="ja-JP" altLang="en-US" sz="1600" b="0" i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344897"/>
                  </a:ext>
                </a:extLst>
              </a:tr>
              <a:tr h="414288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0" i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r>
                        <a:rPr lang="ja-JP" altLang="en-US" sz="1600" b="0" i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₆</a:t>
                      </a:r>
                      <a:endParaRPr lang="en-US" altLang="ja-JP" sz="1600" b="0" i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600" b="0" i="0" dirty="0" err="1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뇌면적</a:t>
                      </a:r>
                      <a:endParaRPr kumimoji="1" lang="ja-JP" altLang="en-US" sz="1600" b="0" i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214904"/>
                  </a:ext>
                </a:extLst>
              </a:tr>
              <a:tr h="41428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i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Ｘ₇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600" b="0" i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성별</a:t>
                      </a:r>
                      <a:endParaRPr kumimoji="1" lang="ja-JP" altLang="en-US" sz="1600" b="0" i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3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87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7A43A-B21C-49A9-A1D3-56E64CF0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413" y="-536359"/>
            <a:ext cx="10058400" cy="1450757"/>
          </a:xfrm>
        </p:spPr>
        <p:txBody>
          <a:bodyPr>
            <a:normAutofit/>
          </a:bodyPr>
          <a:lstStyle/>
          <a:p>
            <a:r>
              <a:rPr kumimoji="1" lang="ko-KR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요약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075352-D1ED-4726-BBED-48521715D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72" y="914397"/>
            <a:ext cx="9800255" cy="3928479"/>
          </a:xfrm>
        </p:spPr>
        <p:txBody>
          <a:bodyPr wrap="square">
            <a:normAutofit fontScale="77500" lnSpcReduction="20000"/>
          </a:bodyPr>
          <a:lstStyle/>
          <a:p>
            <a:pPr marL="930960" indent="-4572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ko-KR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검정에 의하면</a:t>
            </a:r>
            <a:r>
              <a:rPr lang="en-US" altLang="ko-KR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ko-KR" altLang="en-US" sz="3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정신단기간검사와</a:t>
            </a:r>
            <a:r>
              <a:rPr lang="ko-KR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 행동검사의 평균차가 크다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0960" indent="-4572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ko-KR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행동검사 </a:t>
            </a:r>
            <a:r>
              <a:rPr lang="en-US" altLang="ko-KR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ko-KR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인 사람은 뇌면적도 크다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0960" indent="-4572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ko-KR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여자 정상인은 병원에 자주 방문하고 </a:t>
            </a:r>
            <a:r>
              <a:rPr lang="en-US" altLang="ko-KR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MRI</a:t>
            </a:r>
            <a:r>
              <a:rPr lang="ko-KR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시간이 길어 진다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0960" indent="-4572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ko-KR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남자 알츠하이머 환자는 병원에 자주 방문하고 있고</a:t>
            </a:r>
            <a:r>
              <a:rPr lang="en-US" altLang="ko-KR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ko-KR" altLang="en-US" sz="3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정신단기간검사는</a:t>
            </a:r>
            <a:r>
              <a:rPr lang="ko-KR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 여자 알츠하이머 환자가 보다 높다</a:t>
            </a:r>
            <a:r>
              <a:rPr lang="en-US" altLang="ko-KR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3A5F3AA-D725-4C59-8FDA-D56FED351B22}"/>
              </a:ext>
            </a:extLst>
          </p:cNvPr>
          <p:cNvCxnSpPr>
            <a:cxnSpLocks/>
          </p:cNvCxnSpPr>
          <p:nvPr/>
        </p:nvCxnSpPr>
        <p:spPr>
          <a:xfrm>
            <a:off x="835742" y="914399"/>
            <a:ext cx="1001907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1E0319F-7C53-4984-8E1B-D10B579E477B}"/>
              </a:ext>
            </a:extLst>
          </p:cNvPr>
          <p:cNvSpPr txBox="1">
            <a:spLocks/>
          </p:cNvSpPr>
          <p:nvPr/>
        </p:nvSpPr>
        <p:spPr>
          <a:xfrm>
            <a:off x="360293" y="4776512"/>
            <a:ext cx="11298107" cy="1683271"/>
          </a:xfrm>
          <a:prstGeom prst="rect">
            <a:avLst/>
          </a:prstGeom>
          <a:ln w="76200">
            <a:solidFill>
              <a:schemeClr val="accent1"/>
            </a:solidFill>
          </a:ln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2800" b="1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정신단기간검사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ko-KR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는 </a:t>
            </a:r>
            <a:r>
              <a:rPr lang="ko-KR" altLang="en-US" sz="2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알츠하이머진단의</a:t>
            </a:r>
            <a:r>
              <a:rPr lang="ko-KR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검사항목과 영향성이 높다고 생각할 수 있다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ko-KR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앞으로 분석한 항목이 진단에 중요한 항목이 되는지 검토할 필요가 있다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638C4E-07AE-4F22-98AA-41F1A02A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573-ECE3-47CF-8C5E-E96ED64E8525}" type="slidenum">
              <a:rPr kumimoji="1" lang="ja-JP" altLang="en-US" smtClean="0">
                <a:solidFill>
                  <a:sysClr val="windowText" lastClr="000000"/>
                </a:solidFill>
              </a:rPr>
              <a:t>8</a:t>
            </a:fld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2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55D373-5849-4C72-9E72-F9A8C2E6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283" y="-549140"/>
            <a:ext cx="10058400" cy="1450757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C7D9BE-8D17-44E8-8FB2-6548AFF39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158" y="1336876"/>
            <a:ext cx="10058400" cy="46748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データヘルス計画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HP</a:t>
            </a:r>
            <a:r>
              <a:rPr lang="ja-JP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厚生労働者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井出剛：疎な相関グラフの学習による相関異常の検出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, 2009</a:t>
            </a:r>
            <a:endParaRPr lang="ja-JP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http://ide-research.net/papers/2009_DMSM_Ide.pdf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糖尿病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(1990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と認知症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(2010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のデータ　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Kaggle</a:t>
            </a:r>
          </a:p>
          <a:p>
            <a:pPr marL="0" indent="0">
              <a:buNone/>
            </a:pP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 </a:t>
            </a:r>
            <a:r>
              <a:rPr lang="en-US" altLang="ja-JP" sz="2800" u="sng" dirty="0"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https://www.kaggle.com/</a:t>
            </a:r>
            <a:endParaRPr lang="ja-JP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8E5413F-49B5-47B6-9864-6059AE5C8B55}"/>
              </a:ext>
            </a:extLst>
          </p:cNvPr>
          <p:cNvCxnSpPr>
            <a:cxnSpLocks/>
          </p:cNvCxnSpPr>
          <p:nvPr/>
        </p:nvCxnSpPr>
        <p:spPr>
          <a:xfrm>
            <a:off x="835742" y="914399"/>
            <a:ext cx="1001907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C084B2-464E-4DAF-B0B8-726BCAD1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573-ECE3-47CF-8C5E-E96ED64E8525}" type="slidenum">
              <a:rPr kumimoji="1" lang="ja-JP" altLang="en-US" smtClean="0">
                <a:solidFill>
                  <a:sysClr val="windowText" lastClr="000000"/>
                </a:solidFill>
              </a:rPr>
              <a:t>9</a:t>
            </a:fld>
            <a:endParaRPr kumimoji="1" lang="ja-JP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839122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ペーパー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8420</TotalTime>
  <Words>958</Words>
  <Application>Microsoft Office PowerPoint</Application>
  <PresentationFormat>와이드스크린</PresentationFormat>
  <Paragraphs>322</Paragraphs>
  <Slides>11</Slides>
  <Notes>6</Notes>
  <HiddenSlides>2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Meiryo UI</vt:lpstr>
      <vt:lpstr>游ゴシック</vt:lpstr>
      <vt:lpstr>游ゴシック Light</vt:lpstr>
      <vt:lpstr>Arial</vt:lpstr>
      <vt:lpstr>Calibri</vt:lpstr>
      <vt:lpstr>Calibri Light</vt:lpstr>
      <vt:lpstr>Cambria Math</vt:lpstr>
      <vt:lpstr>Times New Roman</vt:lpstr>
      <vt:lpstr>Wingdings</vt:lpstr>
      <vt:lpstr>レトロスペクト</vt:lpstr>
      <vt:lpstr>デザインの設定</vt:lpstr>
      <vt:lpstr> 그래피컬라소 (Graphical Lasso)를 기반으로 한 변화감지에 관한 기초연구 -생활습관병 데이터를 대상- </vt:lpstr>
      <vt:lpstr>그래피컬라소에 의한 구조분석</vt:lpstr>
      <vt:lpstr>연구목적</vt:lpstr>
      <vt:lpstr>당뇨병 데이터</vt:lpstr>
      <vt:lpstr>알츠하이머 데이터</vt:lpstr>
      <vt:lpstr>알츠하이머 데이터 기초분석：ｔ-검정</vt:lpstr>
      <vt:lpstr>그래피컬라소를 이용한 구조분석</vt:lpstr>
      <vt:lpstr>요약</vt:lpstr>
      <vt:lpstr>参考文献</vt:lpstr>
      <vt:lpstr>그래피컬라소를 이용한 구조분석</vt:lpstr>
      <vt:lpstr>기초분석② : 상관분석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疎構造学習のグラフィカルラッソに基づく変化検知に関する検討 ー生活習慣病の糖尿病と認知症データを対象としてー</dc:title>
  <dc:creator>KIM</dc:creator>
  <cp:lastModifiedBy>ＫＩＭ ＫＹＵＮＧＳＵ</cp:lastModifiedBy>
  <cp:revision>213</cp:revision>
  <cp:lastPrinted>2019-02-13T07:23:07Z</cp:lastPrinted>
  <dcterms:created xsi:type="dcterms:W3CDTF">2019-02-01T09:55:05Z</dcterms:created>
  <dcterms:modified xsi:type="dcterms:W3CDTF">2022-01-10T10:13:23Z</dcterms:modified>
</cp:coreProperties>
</file>