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2"/>
  </p:notesMasterIdLst>
  <p:sldIdLst>
    <p:sldId id="256" r:id="rId2"/>
    <p:sldId id="261" r:id="rId3"/>
    <p:sldId id="269" r:id="rId4"/>
    <p:sldId id="259" r:id="rId5"/>
    <p:sldId id="263" r:id="rId6"/>
    <p:sldId id="265" r:id="rId7"/>
    <p:sldId id="271" r:id="rId8"/>
    <p:sldId id="266" r:id="rId9"/>
    <p:sldId id="267" r:id="rId10"/>
    <p:sldId id="270" r:id="rId1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kyungsu" initials="kk" lastIdx="1" clrIdx="0">
    <p:extLst>
      <p:ext uri="{19B8F6BF-5375-455C-9EA6-DF929625EA0E}">
        <p15:presenceInfo xmlns:p15="http://schemas.microsoft.com/office/powerpoint/2012/main" userId="1040bb09b69ec2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EE55C-B7DF-47E7-98C5-3256366069D1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2314-1E76-436F-8F90-923F9B613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B7EA11-F878-48B2-8A41-8FFDA4C8870B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897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EDAD-91FC-4A70-B89C-FEE2B9B53858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D812-4B64-4ED4-9A85-7C5C6A44D500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8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46F2-9ECC-48BD-9E27-21C30ADDF0BB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A535E-1D0F-48DA-B6E1-B2569F6E926D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45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DFDC-786C-497F-87A7-A4AC2BE311D9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2CA8-6BC5-40D5-A1C1-D7626A54EDE4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5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9870-392E-490E-BF26-2E92052F0D40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9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D774-F906-45E9-94E2-BC30789D0615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45AFF-2E28-4A60-AC08-BC216AA777A0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6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4F0E8-56F9-44B9-83B3-98B4D6EB346A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6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968AA2-9E8E-4818-AE15-DA8B0B409907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430" y="1822481"/>
            <a:ext cx="11294853" cy="2098226"/>
          </a:xfrm>
        </p:spPr>
        <p:txBody>
          <a:bodyPr/>
          <a:lstStyle/>
          <a:p>
            <a:br>
              <a:rPr lang="en-US" altLang="ja-JP" sz="5400" dirty="0"/>
            </a:br>
            <a:r>
              <a:rPr lang="en-US" altLang="ja-JP" sz="5400" dirty="0"/>
              <a:t>MUSASHI </a:t>
            </a:r>
            <a:r>
              <a:rPr lang="ko-KR" altLang="en-US" sz="5400" dirty="0" err="1"/>
              <a:t>코맨드를</a:t>
            </a:r>
            <a:r>
              <a:rPr lang="ko-KR" altLang="en-US" sz="5400" dirty="0"/>
              <a:t> 사용한</a:t>
            </a:r>
            <a:br>
              <a:rPr lang="en-US" altLang="ko-KR" sz="5400" dirty="0"/>
            </a:br>
            <a:r>
              <a:rPr lang="ko-KR" altLang="en-US" sz="5400" dirty="0"/>
              <a:t>식품슈퍼마켓 </a:t>
            </a:r>
            <a:r>
              <a:rPr lang="en-US" altLang="ko-KR" sz="5400" dirty="0"/>
              <a:t>(</a:t>
            </a:r>
            <a:r>
              <a:rPr lang="en-US" altLang="ko-KR" sz="5400" dirty="0" err="1"/>
              <a:t>sm</a:t>
            </a:r>
            <a:r>
              <a:rPr lang="en-US" altLang="ko-KR" sz="5400" dirty="0"/>
              <a:t>) </a:t>
            </a:r>
            <a:r>
              <a:rPr lang="ko-KR" altLang="en-US" sz="5400" dirty="0"/>
              <a:t>의 </a:t>
            </a:r>
            <a:br>
              <a:rPr lang="en-US" altLang="ko-KR" sz="5400" dirty="0"/>
            </a:br>
            <a:r>
              <a:rPr lang="ko-KR" altLang="en-US" sz="5400" dirty="0"/>
              <a:t>데이터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67600" y="4408114"/>
            <a:ext cx="3435234" cy="108623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dirty="0"/>
              <a:t>사회시스템계획연구실</a:t>
            </a:r>
            <a:endParaRPr lang="en-US" altLang="ko-KR" sz="2400" dirty="0"/>
          </a:p>
          <a:p>
            <a:pPr algn="r"/>
            <a:r>
              <a:rPr lang="ko-KR" altLang="en-US" sz="2400" dirty="0"/>
              <a:t>김연경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726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CF57E-3BC1-4386-898F-4F0642B3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898"/>
            <a:ext cx="3959525" cy="1073988"/>
          </a:xfrm>
        </p:spPr>
        <p:txBody>
          <a:bodyPr>
            <a:normAutofit fontScale="90000"/>
          </a:bodyPr>
          <a:lstStyle/>
          <a:p>
            <a:r>
              <a:rPr kumimoji="1" lang="ko-KR" altLang="en-US" sz="4800" dirty="0"/>
              <a:t>앞으로의 연구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DF813-C939-4225-A1FA-14001B3A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546"/>
            <a:ext cx="9601200" cy="4045790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디스플레이에 의한 매출효과</a:t>
            </a:r>
            <a:endParaRPr kumimoji="1" lang="en-US" altLang="ko-KR" sz="3600" dirty="0"/>
          </a:p>
          <a:p>
            <a:endParaRPr kumimoji="1" lang="en-US" altLang="ja-JP" sz="3600" dirty="0"/>
          </a:p>
          <a:p>
            <a:r>
              <a:rPr kumimoji="1" lang="ko-KR" altLang="en-US" sz="3600" dirty="0"/>
              <a:t>재고상황의 데이터 분석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ko-KR" altLang="en-US" sz="3600" dirty="0"/>
              <a:t>이익을 보다 향상시키기 위한 고객행동예측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9EF624-C242-49EB-A4A5-38F54E10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79009" y="638354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600" smtClean="0"/>
              <a:pPr algn="ctr"/>
              <a:t>10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37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4786" y="595224"/>
            <a:ext cx="6029863" cy="972278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졸업연구에서는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4786" y="1447799"/>
            <a:ext cx="10964172" cy="4814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800" dirty="0"/>
          </a:p>
          <a:p>
            <a:r>
              <a:rPr lang="ko-KR" altLang="en-US" sz="3200" dirty="0"/>
              <a:t>점포의 매출금액의 데이터를 분석해서 이익의 향상을 목적으로 한다</a:t>
            </a:r>
            <a:endParaRPr lang="en-US" altLang="ja-JP" sz="3200" dirty="0"/>
          </a:p>
          <a:p>
            <a:endParaRPr lang="en-US" altLang="ja-JP" sz="2100" dirty="0"/>
          </a:p>
          <a:p>
            <a:r>
              <a:rPr lang="ja-JP" altLang="en-US" sz="3200" dirty="0"/>
              <a:t>✖✖✖</a:t>
            </a:r>
            <a:r>
              <a:rPr lang="ko-KR" altLang="en-US" sz="3200" dirty="0"/>
              <a:t>식품 슈퍼마켓 </a:t>
            </a:r>
            <a:r>
              <a:rPr lang="en-US" altLang="ko-KR" sz="3200" dirty="0"/>
              <a:t>(</a:t>
            </a:r>
            <a:r>
              <a:rPr lang="en-US" altLang="ja-JP" sz="3200" dirty="0"/>
              <a:t>SM) </a:t>
            </a:r>
            <a:r>
              <a:rPr lang="ko-KR" altLang="en-US" sz="3200" dirty="0"/>
              <a:t>의 실적을 기반으로 하여 분석하였다</a:t>
            </a:r>
            <a:endParaRPr lang="en-US" altLang="ja-JP" sz="3200" dirty="0"/>
          </a:p>
          <a:p>
            <a:pPr>
              <a:tabLst>
                <a:tab pos="7893050" algn="l"/>
              </a:tabLst>
            </a:pPr>
            <a:r>
              <a:rPr lang="ko-KR" altLang="en-US" sz="3200" dirty="0"/>
              <a:t>이용데이터</a:t>
            </a:r>
            <a:r>
              <a:rPr lang="ja-JP" altLang="en-US" sz="3200" dirty="0"/>
              <a:t>：</a:t>
            </a:r>
            <a:r>
              <a:rPr lang="en-US" altLang="ja-JP" sz="3200" dirty="0"/>
              <a:t>2016</a:t>
            </a:r>
            <a:r>
              <a:rPr lang="ko-KR" altLang="en-US" sz="3200" dirty="0"/>
              <a:t>년 </a:t>
            </a:r>
            <a:r>
              <a:rPr lang="en-US" altLang="ja-JP" sz="3200" dirty="0"/>
              <a:t>1</a:t>
            </a:r>
            <a:r>
              <a:rPr lang="ko-KR" altLang="en-US" sz="3200" dirty="0"/>
              <a:t>월</a:t>
            </a:r>
            <a:r>
              <a:rPr lang="en-US" altLang="ja-JP" sz="3200" dirty="0"/>
              <a:t>~12</a:t>
            </a:r>
            <a:r>
              <a:rPr lang="ko-KR" altLang="en-US" sz="3200" dirty="0"/>
              <a:t>월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B4298-12B0-43E3-B2BE-6B71AE8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3070" y="641554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70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96724-EC51-47DF-AA71-9E2FA01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502920"/>
            <a:ext cx="11010123" cy="97536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/>
              <a:t>GSM</a:t>
            </a:r>
            <a:r>
              <a:rPr kumimoji="1" lang="ko-KR" altLang="en-US" sz="5400" dirty="0"/>
              <a:t>과 </a:t>
            </a:r>
            <a:r>
              <a:rPr kumimoji="1" lang="en-US" altLang="ja-JP" sz="5400" dirty="0"/>
              <a:t>SM</a:t>
            </a:r>
            <a:r>
              <a:rPr kumimoji="1" lang="ko-KR" altLang="en-US" sz="5400" dirty="0"/>
              <a:t>의 차이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0E9B4-A8E5-40AD-A66C-4DA97641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9720"/>
            <a:ext cx="9601200" cy="4297680"/>
          </a:xfrm>
        </p:spPr>
        <p:txBody>
          <a:bodyPr/>
          <a:lstStyle/>
          <a:p>
            <a:r>
              <a:rPr kumimoji="1" lang="en-US" altLang="ja-JP" sz="3200" dirty="0"/>
              <a:t>GSM(</a:t>
            </a:r>
            <a:r>
              <a:rPr kumimoji="1" lang="en-US" altLang="ja-JP" sz="3200" dirty="0">
                <a:solidFill>
                  <a:srgbClr val="FF0000"/>
                </a:solidFill>
              </a:rPr>
              <a:t>General Merchandise Store</a:t>
            </a:r>
            <a:r>
              <a:rPr kumimoji="1" lang="en-US" altLang="ja-JP" sz="3200" dirty="0"/>
              <a:t>)</a:t>
            </a:r>
          </a:p>
          <a:p>
            <a:pPr lvl="2"/>
            <a:r>
              <a:rPr kumimoji="1" lang="ko-KR" altLang="en-US" sz="2400" dirty="0"/>
              <a:t>종합슈퍼마켓</a:t>
            </a:r>
            <a:endParaRPr kumimoji="1" lang="en-US" altLang="ja-JP" sz="2400" dirty="0"/>
          </a:p>
          <a:p>
            <a:pPr lvl="3"/>
            <a:r>
              <a:rPr kumimoji="1" lang="ja-JP" altLang="en-US" sz="2000" dirty="0"/>
              <a:t>イオン</a:t>
            </a:r>
            <a:r>
              <a:rPr kumimoji="1" lang="en-US" altLang="ja-JP" sz="2000" dirty="0"/>
              <a:t>(Aeon)</a:t>
            </a:r>
          </a:p>
          <a:p>
            <a:pPr lvl="3"/>
            <a:r>
              <a:rPr kumimoji="1" lang="ja-JP" altLang="en-US" sz="2000" dirty="0"/>
              <a:t>ダイエー </a:t>
            </a:r>
            <a:r>
              <a:rPr kumimoji="1" lang="en-US" altLang="ja-JP" sz="2000" dirty="0"/>
              <a:t>(Daiei)</a:t>
            </a:r>
          </a:p>
          <a:p>
            <a:pPr lvl="3"/>
            <a:r>
              <a:rPr kumimoji="1" lang="ja-JP" altLang="en-US" sz="2000" dirty="0"/>
              <a:t>イトーヨーカ堂など </a:t>
            </a:r>
            <a:r>
              <a:rPr kumimoji="1" lang="en-US" altLang="ja-JP" sz="2000" dirty="0"/>
              <a:t>(Ito- </a:t>
            </a:r>
            <a:r>
              <a:rPr kumimoji="1" lang="en-US" altLang="ja-JP" sz="2000" dirty="0" err="1"/>
              <a:t>Yokado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3200" dirty="0"/>
              <a:t>SM(</a:t>
            </a:r>
            <a:r>
              <a:rPr kumimoji="1" lang="en-US" altLang="ja-JP" sz="3200" dirty="0">
                <a:solidFill>
                  <a:srgbClr val="FF0000"/>
                </a:solidFill>
              </a:rPr>
              <a:t>Super Market</a:t>
            </a:r>
            <a:r>
              <a:rPr kumimoji="1" lang="en-US" altLang="ja-JP" sz="3200" dirty="0"/>
              <a:t>)</a:t>
            </a:r>
          </a:p>
          <a:p>
            <a:pPr lvl="2"/>
            <a:r>
              <a:rPr kumimoji="1" lang="ko-KR" altLang="en-US" sz="2400" dirty="0"/>
              <a:t>식품 슈퍼마켓</a:t>
            </a:r>
            <a:endParaRPr kumimoji="1" lang="en-US" altLang="ja-JP" sz="2400" dirty="0"/>
          </a:p>
          <a:p>
            <a:pPr lvl="3"/>
            <a:r>
              <a:rPr kumimoji="1" lang="ja-JP" altLang="en-US" sz="2000" dirty="0"/>
              <a:t>ライフ </a:t>
            </a:r>
            <a:r>
              <a:rPr kumimoji="1" lang="en-US" altLang="ja-JP" sz="2000" dirty="0"/>
              <a:t>(life)</a:t>
            </a:r>
          </a:p>
          <a:p>
            <a:pPr lvl="3"/>
            <a:r>
              <a:rPr kumimoji="1" lang="ja-JP" altLang="en-US" sz="2000" dirty="0"/>
              <a:t>マックスバリュー </a:t>
            </a:r>
            <a:r>
              <a:rPr kumimoji="1" lang="en-US" altLang="ja-JP" sz="2000" dirty="0"/>
              <a:t>(Max Value)</a:t>
            </a:r>
          </a:p>
          <a:p>
            <a:pPr lvl="3"/>
            <a:r>
              <a:rPr kumimoji="1" lang="ja-JP" altLang="en-US" sz="2000" dirty="0"/>
              <a:t>阪急オアシスなど </a:t>
            </a:r>
            <a:r>
              <a:rPr kumimoji="1" lang="en-US" altLang="ja-JP" sz="2000" dirty="0"/>
              <a:t>(Hankyu Oasis)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8B3A9-2CA2-4AA6-9ACA-7AEAFD39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9207" y="6438146"/>
            <a:ext cx="147987" cy="404614"/>
          </a:xfrm>
        </p:spPr>
        <p:txBody>
          <a:bodyPr/>
          <a:lstStyle/>
          <a:p>
            <a:fld id="{1FA76D91-F096-411C-81C8-9B2CEEDF9E88}" type="slidenum">
              <a:rPr lang="ko-KR" altLang="en-US" sz="1600" smtClean="0"/>
              <a:t>3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53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045" y="397717"/>
            <a:ext cx="6305447" cy="913772"/>
          </a:xfrm>
        </p:spPr>
        <p:txBody>
          <a:bodyPr>
            <a:normAutofit/>
          </a:bodyPr>
          <a:lstStyle/>
          <a:p>
            <a:r>
              <a:rPr lang="ko-KR" altLang="en-US" dirty="0"/>
              <a:t>월별에 대한 계절성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220" y="4872771"/>
            <a:ext cx="111639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１</a:t>
            </a:r>
            <a:r>
              <a:rPr lang="ko-KR" altLang="en-US" sz="2800" dirty="0"/>
              <a:t>월</a:t>
            </a:r>
            <a:r>
              <a:rPr lang="en-US" altLang="ja-JP" sz="2800" dirty="0"/>
              <a:t>/</a:t>
            </a:r>
            <a:r>
              <a:rPr lang="ja-JP" altLang="en-US" sz="2800" dirty="0"/>
              <a:t>２</a:t>
            </a:r>
            <a:r>
              <a:rPr lang="ko-KR" altLang="en-US" sz="2800" dirty="0"/>
              <a:t>월</a:t>
            </a:r>
            <a:r>
              <a:rPr lang="ja-JP" altLang="en-US" sz="2800" dirty="0"/>
              <a:t>：</a:t>
            </a:r>
            <a:r>
              <a:rPr lang="ko-KR" altLang="en-US" sz="2800" dirty="0"/>
              <a:t>최저치</a:t>
            </a:r>
            <a:r>
              <a:rPr lang="ja-JP" altLang="en-US" sz="2800" dirty="0"/>
              <a:t>　←　</a:t>
            </a:r>
            <a:r>
              <a:rPr lang="en-US" altLang="ja-JP" sz="2800" dirty="0"/>
              <a:t>12</a:t>
            </a:r>
            <a:r>
              <a:rPr lang="ko-KR" altLang="en-US" sz="2800" dirty="0"/>
              <a:t>월에 구매하는 사람이 많은 것으로 보아 겨울에는 종합슈퍼마켓 </a:t>
            </a:r>
            <a:r>
              <a:rPr lang="en-US" altLang="ko-KR" sz="2800" dirty="0"/>
              <a:t>(GSM) </a:t>
            </a:r>
            <a:r>
              <a:rPr lang="ko-KR" altLang="en-US" sz="2800" dirty="0"/>
              <a:t>에서 한꺼번에 구매하는 경향이 있다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39C5BE-116F-4216-8BA8-24FD054424BD}"/>
              </a:ext>
            </a:extLst>
          </p:cNvPr>
          <p:cNvSpPr txBox="1"/>
          <p:nvPr/>
        </p:nvSpPr>
        <p:spPr>
          <a:xfrm>
            <a:off x="4852666" y="5104693"/>
            <a:ext cx="40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</a:t>
            </a:r>
            <a:r>
              <a:rPr kumimoji="1" lang="ja-JP" altLang="en-US" dirty="0"/>
              <a:t>１．</a:t>
            </a:r>
            <a:r>
              <a:rPr kumimoji="1" lang="ko-KR" altLang="en-US" dirty="0"/>
              <a:t>월별평균매출금액의 그래프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2EDD07E-D39B-4B10-A976-2E724DEE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66" y="1254454"/>
            <a:ext cx="7726572" cy="375390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8A85FFE-1105-45ED-94B9-5C8804B7B103}"/>
              </a:ext>
            </a:extLst>
          </p:cNvPr>
          <p:cNvSpPr/>
          <p:nvPr/>
        </p:nvSpPr>
        <p:spPr>
          <a:xfrm>
            <a:off x="8508634" y="1425997"/>
            <a:ext cx="695752" cy="343849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0F3ED0-0432-4126-BFE0-7E810A5DDC04}"/>
              </a:ext>
            </a:extLst>
          </p:cNvPr>
          <p:cNvSpPr txBox="1"/>
          <p:nvPr/>
        </p:nvSpPr>
        <p:spPr>
          <a:xfrm>
            <a:off x="8451517" y="543652"/>
            <a:ext cx="317689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평균금액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24</a:t>
            </a:r>
            <a:r>
              <a:rPr kumimoji="1" lang="ko-KR" altLang="en-US" sz="2400" dirty="0"/>
              <a:t>천만엔</a:t>
            </a:r>
            <a:endParaRPr kumimoji="1" lang="en-US" altLang="ja-JP" sz="2400" dirty="0"/>
          </a:p>
          <a:p>
            <a:r>
              <a:rPr kumimoji="1" lang="ko-KR" altLang="en-US" sz="2400" dirty="0"/>
              <a:t>표준편차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1300</a:t>
            </a:r>
            <a:r>
              <a:rPr kumimoji="1" lang="ko-KR" altLang="en-US" sz="2400" dirty="0"/>
              <a:t>만엔</a:t>
            </a:r>
            <a:endParaRPr kumimoji="1" lang="ja-JP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01075-AEAA-495A-83F6-DDCABF6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0931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4</a:t>
            </a:fld>
            <a:endParaRPr lang="ko-KR" altLang="en-US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E4DBFA7-986D-480A-9EFB-CB5367639C2E}"/>
              </a:ext>
            </a:extLst>
          </p:cNvPr>
          <p:cNvSpPr/>
          <p:nvPr/>
        </p:nvSpPr>
        <p:spPr>
          <a:xfrm>
            <a:off x="3183148" y="2967487"/>
            <a:ext cx="1155940" cy="18970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182" y="295146"/>
            <a:ext cx="7034432" cy="879231"/>
          </a:xfrm>
        </p:spPr>
        <p:txBody>
          <a:bodyPr>
            <a:normAutofit/>
          </a:bodyPr>
          <a:lstStyle/>
          <a:p>
            <a:r>
              <a:rPr lang="ko-KR" altLang="en-US" dirty="0"/>
              <a:t>요일별에 대한 간격일수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9142" y="5478459"/>
            <a:ext cx="11732263" cy="1174864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최고치</a:t>
            </a:r>
            <a:r>
              <a:rPr lang="ja-JP" altLang="en-US" sz="2400" dirty="0"/>
              <a:t>：</a:t>
            </a:r>
            <a:r>
              <a:rPr lang="ko-KR" altLang="en-US" sz="2400" dirty="0">
                <a:solidFill>
                  <a:schemeClr val="tx1"/>
                </a:solidFill>
              </a:rPr>
              <a:t>월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ko-KR" altLang="en-US" sz="2400" dirty="0">
                <a:solidFill>
                  <a:schemeClr val="tx1"/>
                </a:solidFill>
              </a:rPr>
              <a:t>수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ko-KR" altLang="en-US" sz="2400" dirty="0">
                <a:solidFill>
                  <a:schemeClr val="tx1"/>
                </a:solidFill>
              </a:rPr>
              <a:t>금요일</a:t>
            </a:r>
            <a:r>
              <a:rPr lang="ja-JP" altLang="en-US" sz="2400" dirty="0">
                <a:solidFill>
                  <a:schemeClr val="tx1"/>
                </a:solidFill>
              </a:rPr>
              <a:t> 　←　</a:t>
            </a:r>
            <a:r>
              <a:rPr lang="ko-KR" altLang="en-US" sz="2400" dirty="0">
                <a:solidFill>
                  <a:schemeClr val="tx1"/>
                </a:solidFill>
              </a:rPr>
              <a:t>간격일수는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 err="1">
                <a:solidFill>
                  <a:schemeClr val="tx1"/>
                </a:solidFill>
              </a:rPr>
              <a:t>일간격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ko-KR" altLang="en-US" sz="2400" dirty="0"/>
              <a:t>일요일</a:t>
            </a:r>
            <a:r>
              <a:rPr lang="ja-JP" altLang="en-US" sz="2400" dirty="0"/>
              <a:t>：</a:t>
            </a:r>
            <a:r>
              <a:rPr lang="ko-KR" altLang="en-US" sz="2400" dirty="0"/>
              <a:t>최저치</a:t>
            </a:r>
            <a:r>
              <a:rPr lang="ja-JP" altLang="en-US" sz="2400" dirty="0"/>
              <a:t>　←　</a:t>
            </a:r>
            <a:r>
              <a:rPr lang="ko-KR" altLang="en-US" sz="2400" dirty="0"/>
              <a:t>라이벌슈퍼마켓의 </a:t>
            </a:r>
            <a:r>
              <a:rPr lang="ko-KR" altLang="en-US" sz="2400" dirty="0" err="1"/>
              <a:t>이벤트데이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EFB975-15BD-4F94-8A46-645195844D31}"/>
              </a:ext>
            </a:extLst>
          </p:cNvPr>
          <p:cNvSpPr/>
          <p:nvPr/>
        </p:nvSpPr>
        <p:spPr>
          <a:xfrm>
            <a:off x="4495726" y="5037915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ja-JP" altLang="en-US" dirty="0"/>
              <a:t>２．</a:t>
            </a:r>
            <a:r>
              <a:rPr kumimoji="1" lang="ko-KR" altLang="en-US" dirty="0" err="1"/>
              <a:t>요일별</a:t>
            </a:r>
            <a:r>
              <a:rPr kumimoji="1" lang="ko-KR" altLang="en-US" dirty="0"/>
              <a:t> 평균매출금액의 그래프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E86D929-5FE6-495E-9053-01504F2C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60513"/>
            <a:ext cx="7304604" cy="380619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0727F2A-F9AC-4E89-B3AD-86A2E7834B94}"/>
              </a:ext>
            </a:extLst>
          </p:cNvPr>
          <p:cNvCxnSpPr>
            <a:cxnSpLocks/>
          </p:cNvCxnSpPr>
          <p:nvPr/>
        </p:nvCxnSpPr>
        <p:spPr>
          <a:xfrm>
            <a:off x="3868536" y="1946860"/>
            <a:ext cx="55617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3ED01-04EC-4424-BBB0-99DD83EE8035}"/>
              </a:ext>
            </a:extLst>
          </p:cNvPr>
          <p:cNvSpPr txBox="1"/>
          <p:nvPr/>
        </p:nvSpPr>
        <p:spPr>
          <a:xfrm>
            <a:off x="8755811" y="715049"/>
            <a:ext cx="275991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평균값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799</a:t>
            </a:r>
            <a:r>
              <a:rPr kumimoji="1" lang="ko-KR" altLang="en-US" sz="2400" dirty="0"/>
              <a:t>만엔</a:t>
            </a:r>
            <a:endParaRPr kumimoji="1" lang="en-US" altLang="ja-JP" sz="2400" dirty="0"/>
          </a:p>
          <a:p>
            <a:r>
              <a:rPr kumimoji="1" lang="ko-KR" altLang="en-US" sz="2400" dirty="0"/>
              <a:t>중앙값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725</a:t>
            </a:r>
            <a:r>
              <a:rPr kumimoji="1" lang="ko-KR" altLang="en-US" sz="2400" dirty="0"/>
              <a:t>만엔</a:t>
            </a:r>
            <a:endParaRPr kumimoji="1" lang="ja-JP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6BA28-5D36-4F06-A699-1A838A6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7128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5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87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9739-DA3F-4310-97E0-497086B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5" y="338490"/>
            <a:ext cx="9601200" cy="7561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시간별에 대한 매출금액의 최고치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A6CBD-00CD-4666-B1DF-9FE59FA4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11" y="5546372"/>
            <a:ext cx="10520045" cy="1109321"/>
          </a:xfrm>
        </p:spPr>
        <p:txBody>
          <a:bodyPr>
            <a:normAutofit fontScale="85000" lnSpcReduction="20000"/>
          </a:bodyPr>
          <a:lstStyle/>
          <a:p>
            <a:r>
              <a:rPr kumimoji="1" lang="ko-KR" altLang="en-US" sz="2400" dirty="0"/>
              <a:t>최고치</a:t>
            </a:r>
            <a:r>
              <a:rPr kumimoji="1" lang="ja-JP" altLang="en-US" sz="2400" dirty="0"/>
              <a:t>：</a:t>
            </a:r>
            <a:r>
              <a:rPr kumimoji="1" lang="ko-KR" altLang="en-US" sz="2400" dirty="0"/>
              <a:t>오전</a:t>
            </a:r>
            <a:r>
              <a:rPr kumimoji="1" lang="en-US" altLang="ja-JP" sz="2400" dirty="0"/>
              <a:t>11</a:t>
            </a:r>
            <a:r>
              <a:rPr kumimoji="1" lang="ko-KR" altLang="en-US" sz="2400" dirty="0"/>
              <a:t>시</a:t>
            </a:r>
            <a:r>
              <a:rPr kumimoji="1" lang="ja-JP" altLang="en-US" sz="2400" dirty="0"/>
              <a:t>／</a:t>
            </a:r>
            <a:r>
              <a:rPr kumimoji="1" lang="ko-KR" altLang="en-US" sz="2400" dirty="0"/>
              <a:t>오후</a:t>
            </a:r>
            <a:r>
              <a:rPr kumimoji="1" lang="en-US" altLang="ja-JP" sz="2400" dirty="0"/>
              <a:t>17</a:t>
            </a:r>
            <a:r>
              <a:rPr kumimoji="1" lang="ko-KR" altLang="en-US" sz="2400" dirty="0"/>
              <a:t>시</a:t>
            </a:r>
            <a:r>
              <a:rPr kumimoji="1" lang="ja-JP" altLang="en-US" sz="2400" dirty="0"/>
              <a:t>／</a:t>
            </a:r>
            <a:r>
              <a:rPr kumimoji="1" lang="ko-KR" altLang="en-US" sz="2400" dirty="0"/>
              <a:t>저녁</a:t>
            </a:r>
            <a:r>
              <a:rPr kumimoji="1" lang="en-US" altLang="ja-JP" sz="2400" dirty="0"/>
              <a:t>21</a:t>
            </a:r>
            <a:r>
              <a:rPr kumimoji="1" lang="ko-KR" altLang="en-US" sz="2400" dirty="0"/>
              <a:t>시</a:t>
            </a:r>
            <a:endParaRPr kumimoji="1" lang="en-US" altLang="ja-JP" sz="2400" dirty="0"/>
          </a:p>
          <a:p>
            <a:r>
              <a:rPr kumimoji="1" lang="ko-KR" altLang="en-US" sz="2400" dirty="0"/>
              <a:t>주된 고객층의 유형을 분별할 수 있고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저녁</a:t>
            </a:r>
            <a:r>
              <a:rPr kumimoji="1" lang="en-US" altLang="ko-KR" sz="2400" dirty="0"/>
              <a:t>9</a:t>
            </a:r>
            <a:r>
              <a:rPr kumimoji="1" lang="ko-KR" altLang="en-US" sz="2400" dirty="0"/>
              <a:t>시는 퇴근하고 슈퍼마켓에 가는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    </a:t>
            </a:r>
            <a:r>
              <a:rPr kumimoji="1" lang="ko-KR" altLang="en-US" sz="2400" dirty="0"/>
              <a:t>고객이 많다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E0CF36-B9E8-4917-BC2D-4B35DD3E2DBF}"/>
              </a:ext>
            </a:extLst>
          </p:cNvPr>
          <p:cNvSpPr/>
          <p:nvPr/>
        </p:nvSpPr>
        <p:spPr>
          <a:xfrm>
            <a:off x="4365856" y="5114527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그림 </a:t>
            </a:r>
            <a:r>
              <a:rPr kumimoji="1" lang="ja-JP" altLang="en-US" dirty="0">
                <a:solidFill>
                  <a:prstClr val="black"/>
                </a:solidFill>
              </a:rPr>
              <a:t>３．</a:t>
            </a:r>
            <a:r>
              <a:rPr kumimoji="1" lang="ko-KR" altLang="en-US" dirty="0">
                <a:solidFill>
                  <a:prstClr val="black"/>
                </a:solidFill>
              </a:rPr>
              <a:t>시간별 평균금액의 그래프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0D9A33-9465-4857-AAC9-D39E254B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92" y="1206054"/>
            <a:ext cx="8049280" cy="384568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AD7CFBA-90E2-4765-82FD-4D63B1ACF8CD}"/>
              </a:ext>
            </a:extLst>
          </p:cNvPr>
          <p:cNvCxnSpPr>
            <a:cxnSpLocks/>
          </p:cNvCxnSpPr>
          <p:nvPr/>
        </p:nvCxnSpPr>
        <p:spPr>
          <a:xfrm>
            <a:off x="3479561" y="2728783"/>
            <a:ext cx="592253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7A16A0-3B27-42F4-83F8-6720D62B6A2A}"/>
              </a:ext>
            </a:extLst>
          </p:cNvPr>
          <p:cNvSpPr txBox="1"/>
          <p:nvPr/>
        </p:nvSpPr>
        <p:spPr>
          <a:xfrm>
            <a:off x="8965054" y="1013311"/>
            <a:ext cx="2807846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2400" dirty="0"/>
              <a:t>평균금액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56</a:t>
            </a:r>
            <a:r>
              <a:rPr kumimoji="1" lang="ko-KR" altLang="en-US" sz="2400" dirty="0"/>
              <a:t>만엔</a:t>
            </a:r>
            <a:endParaRPr kumimoji="1" lang="en-US" altLang="ja-JP" sz="2400" dirty="0"/>
          </a:p>
          <a:p>
            <a:r>
              <a:rPr kumimoji="1" lang="ko-KR" altLang="en-US" sz="2400" dirty="0"/>
              <a:t>표준편차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22</a:t>
            </a:r>
            <a:r>
              <a:rPr kumimoji="1" lang="ko-KR" altLang="en-US" sz="2400" dirty="0"/>
              <a:t>만엔</a:t>
            </a:r>
            <a:endParaRPr kumimoji="1" lang="en-US" altLang="ja-JP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877B2-E537-4ADB-A293-FFE6CAF5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90817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6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59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754FE-99B1-4D66-B7DA-F0E9905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8" y="286305"/>
            <a:ext cx="4097045" cy="1014214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평균 방문 </a:t>
            </a:r>
            <a:r>
              <a:rPr kumimoji="1" lang="ko-KR" altLang="en-US" dirty="0" err="1"/>
              <a:t>고객수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B6BA1-A860-4370-9E59-ABBC77E8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62375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7</a:t>
            </a:fld>
            <a:endParaRPr lang="ko-KR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466D6C-D6D0-496C-A961-FA96FEBB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60" y="1041384"/>
            <a:ext cx="8075121" cy="4096045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BC659AD-609A-46C7-B9E5-18F188F42332}"/>
              </a:ext>
            </a:extLst>
          </p:cNvPr>
          <p:cNvSpPr/>
          <p:nvPr/>
        </p:nvSpPr>
        <p:spPr>
          <a:xfrm>
            <a:off x="5311667" y="1554466"/>
            <a:ext cx="798990" cy="34978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B2FF12-2B44-47D1-BF60-9D8DE25E639F}"/>
              </a:ext>
            </a:extLst>
          </p:cNvPr>
          <p:cNvSpPr txBox="1"/>
          <p:nvPr/>
        </p:nvSpPr>
        <p:spPr>
          <a:xfrm>
            <a:off x="1010435" y="5611745"/>
            <a:ext cx="9401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ko-KR" altLang="en-US" sz="2800" dirty="0"/>
              <a:t>평균 방문 </a:t>
            </a:r>
            <a:r>
              <a:rPr kumimoji="1" lang="ko-KR" altLang="en-US" sz="2800" dirty="0" err="1"/>
              <a:t>고객수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4083</a:t>
            </a:r>
            <a:r>
              <a:rPr kumimoji="1" lang="ko-KR" altLang="en-US" sz="2800" dirty="0"/>
              <a:t>명</a:t>
            </a:r>
            <a:r>
              <a:rPr kumimoji="1" lang="ja-JP" altLang="en-US" sz="2800" dirty="0"/>
              <a:t>　←　</a:t>
            </a:r>
            <a:r>
              <a:rPr kumimoji="1" lang="ko-KR" altLang="en-US" sz="2800" dirty="0"/>
              <a:t>면적</a:t>
            </a:r>
            <a:r>
              <a:rPr kumimoji="1" lang="en-US" altLang="ja-JP" sz="2800" dirty="0"/>
              <a:t>1200</a:t>
            </a:r>
            <a:r>
              <a:rPr kumimoji="1" lang="ja-JP" altLang="en-US" sz="2800" dirty="0"/>
              <a:t>㎡</a:t>
            </a:r>
            <a:r>
              <a:rPr kumimoji="1" lang="ko-KR" altLang="en-US" sz="2800" dirty="0"/>
              <a:t>이상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ko-KR" altLang="en-US" sz="2800" dirty="0"/>
              <a:t>중앙값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4082</a:t>
            </a:r>
            <a:r>
              <a:rPr kumimoji="1" lang="ko-KR" altLang="en-US" sz="2800" dirty="0"/>
              <a:t>명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3010ED-FD8A-4E4B-B12B-20E2EF669251}"/>
              </a:ext>
            </a:extLst>
          </p:cNvPr>
          <p:cNvSpPr txBox="1"/>
          <p:nvPr/>
        </p:nvSpPr>
        <p:spPr>
          <a:xfrm>
            <a:off x="4701395" y="5196018"/>
            <a:ext cx="448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en-US" altLang="ja-JP" dirty="0"/>
              <a:t>4. </a:t>
            </a:r>
            <a:r>
              <a:rPr kumimoji="1" lang="ko-KR" altLang="en-US" dirty="0"/>
              <a:t>평균 방문 고객수의 그래프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5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DE4F2-E362-45A0-81C4-D733C13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12" y="274130"/>
            <a:ext cx="5188998" cy="80786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평균 방문간격일수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8E64E3-E11F-4810-AF36-2B43A57C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12" y="4347024"/>
            <a:ext cx="11148204" cy="2666252"/>
          </a:xfrm>
        </p:spPr>
        <p:txBody>
          <a:bodyPr lIns="72000" tIns="0" bIns="72000">
            <a:normAutofit/>
          </a:bodyPr>
          <a:lstStyle/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ko-KR" altLang="en-US" sz="2600" dirty="0">
                <a:solidFill>
                  <a:schemeClr val="tx1"/>
                </a:solidFill>
              </a:rPr>
              <a:t>식품 슈퍼마켓 </a:t>
            </a:r>
            <a:r>
              <a:rPr kumimoji="1" lang="en-US" altLang="ko-KR" sz="2600" dirty="0">
                <a:solidFill>
                  <a:schemeClr val="tx1"/>
                </a:solidFill>
              </a:rPr>
              <a:t>(</a:t>
            </a:r>
            <a:r>
              <a:rPr kumimoji="1" lang="en-US" altLang="ja-JP" sz="2600" dirty="0">
                <a:solidFill>
                  <a:schemeClr val="tx1"/>
                </a:solidFill>
              </a:rPr>
              <a:t>SM) </a:t>
            </a:r>
            <a:r>
              <a:rPr kumimoji="1" lang="ko-KR" altLang="en-US" sz="2600" dirty="0">
                <a:solidFill>
                  <a:schemeClr val="tx1"/>
                </a:solidFill>
              </a:rPr>
              <a:t>은</a:t>
            </a:r>
            <a:r>
              <a:rPr kumimoji="1" lang="ja-JP" altLang="en-US" sz="2600" dirty="0">
                <a:solidFill>
                  <a:schemeClr val="tx1"/>
                </a:solidFill>
              </a:rPr>
              <a:t> </a:t>
            </a:r>
            <a:r>
              <a:rPr kumimoji="1" lang="en-US" altLang="ja-JP" sz="2600" dirty="0">
                <a:solidFill>
                  <a:srgbClr val="FF0000"/>
                </a:solidFill>
              </a:rPr>
              <a:t>2~3</a:t>
            </a:r>
            <a:r>
              <a:rPr kumimoji="1" lang="ko-KR" altLang="en-US" sz="2600" dirty="0">
                <a:solidFill>
                  <a:srgbClr val="FF0000"/>
                </a:solidFill>
              </a:rPr>
              <a:t>일 간격</a:t>
            </a:r>
            <a:r>
              <a:rPr kumimoji="1" lang="ko-KR" altLang="en-US" sz="2600" dirty="0">
                <a:solidFill>
                  <a:schemeClr val="tx1"/>
                </a:solidFill>
              </a:rPr>
              <a:t>이기 때문에</a:t>
            </a:r>
            <a:r>
              <a:rPr kumimoji="1" lang="en-US" altLang="ko-KR" sz="2600" dirty="0">
                <a:solidFill>
                  <a:schemeClr val="tx1"/>
                </a:solidFill>
              </a:rPr>
              <a:t>,</a:t>
            </a:r>
            <a:r>
              <a:rPr kumimoji="1" lang="ja-JP" altLang="en-US" sz="2600" dirty="0">
                <a:solidFill>
                  <a:schemeClr val="tx1"/>
                </a:solidFill>
              </a:rPr>
              <a:t> </a:t>
            </a:r>
            <a:r>
              <a:rPr kumimoji="1" lang="ko-KR" altLang="en-US" sz="2600" dirty="0">
                <a:solidFill>
                  <a:schemeClr val="tx1"/>
                </a:solidFill>
              </a:rPr>
              <a:t>평일 타입이다</a:t>
            </a:r>
            <a:r>
              <a:rPr kumimoji="1" lang="en-US" altLang="ko-KR" sz="2600" dirty="0">
                <a:solidFill>
                  <a:schemeClr val="tx1"/>
                </a:solidFill>
              </a:rPr>
              <a:t>.</a:t>
            </a:r>
            <a:r>
              <a:rPr kumimoji="1" lang="ja-JP" altLang="en-US" sz="2600" dirty="0">
                <a:solidFill>
                  <a:schemeClr val="tx1"/>
                </a:solidFill>
              </a:rPr>
              <a:t> </a:t>
            </a:r>
            <a:r>
              <a:rPr kumimoji="1" lang="ko-KR" altLang="en-US" sz="2600" dirty="0"/>
              <a:t>또</a:t>
            </a:r>
            <a:r>
              <a:rPr kumimoji="1" lang="en-US" altLang="ko-KR" sz="2600" dirty="0"/>
              <a:t>, </a:t>
            </a:r>
            <a:r>
              <a:rPr kumimoji="1" lang="ko-KR" altLang="en-US" sz="2600" dirty="0"/>
              <a:t>역 부근이나 주택내 등의 가까운 장소에 흔히 있다</a:t>
            </a:r>
            <a:endParaRPr kumimoji="1" lang="en-US" altLang="ja-JP" sz="2600" dirty="0"/>
          </a:p>
          <a:p>
            <a:r>
              <a:rPr kumimoji="1" lang="ko-KR" altLang="en-US" sz="2600" dirty="0"/>
              <a:t>종합 슈퍼마켓 </a:t>
            </a:r>
            <a:r>
              <a:rPr kumimoji="1" lang="en-US" altLang="ko-KR" sz="2600" dirty="0"/>
              <a:t>(</a:t>
            </a:r>
            <a:r>
              <a:rPr kumimoji="1" lang="en-US" altLang="ja-JP" sz="2600" dirty="0"/>
              <a:t>GSM)</a:t>
            </a:r>
            <a:r>
              <a:rPr kumimoji="1" lang="ja-JP" altLang="en-US" sz="2600" dirty="0"/>
              <a:t> </a:t>
            </a:r>
            <a:r>
              <a:rPr kumimoji="1" lang="ko-KR" altLang="en-US" sz="2600" dirty="0"/>
              <a:t>은</a:t>
            </a:r>
            <a:r>
              <a:rPr kumimoji="1" lang="en-US" altLang="ja-JP" sz="2600" dirty="0">
                <a:solidFill>
                  <a:srgbClr val="FF0000"/>
                </a:solidFill>
              </a:rPr>
              <a:t>6~7</a:t>
            </a:r>
            <a:r>
              <a:rPr kumimoji="1" lang="ko-KR" altLang="en-US" sz="2600" dirty="0">
                <a:solidFill>
                  <a:srgbClr val="FF0000"/>
                </a:solidFill>
              </a:rPr>
              <a:t>일 간격</a:t>
            </a:r>
            <a:r>
              <a:rPr kumimoji="1" lang="ko-KR" altLang="en-US" sz="2600" dirty="0">
                <a:solidFill>
                  <a:schemeClr val="tx1"/>
                </a:solidFill>
              </a:rPr>
              <a:t>이기 때문에</a:t>
            </a:r>
            <a:r>
              <a:rPr kumimoji="1" lang="en-US" altLang="ko-KR" sz="2600" dirty="0">
                <a:solidFill>
                  <a:schemeClr val="tx1"/>
                </a:solidFill>
              </a:rPr>
              <a:t>,</a:t>
            </a:r>
            <a:r>
              <a:rPr kumimoji="1" lang="ja-JP" altLang="en-US" sz="2600" dirty="0">
                <a:solidFill>
                  <a:schemeClr val="tx1"/>
                </a:solidFill>
              </a:rPr>
              <a:t> </a:t>
            </a:r>
            <a:r>
              <a:rPr kumimoji="1" lang="ko-KR" altLang="en-US" sz="2600" dirty="0">
                <a:solidFill>
                  <a:schemeClr val="tx1"/>
                </a:solidFill>
              </a:rPr>
              <a:t>주말 타입이다</a:t>
            </a:r>
            <a:r>
              <a:rPr kumimoji="1" lang="en-US" altLang="ko-KR" sz="2600" dirty="0">
                <a:solidFill>
                  <a:schemeClr val="tx1"/>
                </a:solidFill>
              </a:rPr>
              <a:t>. </a:t>
            </a:r>
            <a:r>
              <a:rPr kumimoji="1" lang="ko-KR" altLang="en-US" sz="2600" dirty="0"/>
              <a:t>자동차로 갈 수 있는 장소에 있다</a:t>
            </a:r>
            <a:endParaRPr kumimoji="1" lang="en-US" altLang="ja-JP" sz="2600" dirty="0"/>
          </a:p>
          <a:p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F4B4E4-8144-4A8E-9B31-140ACA7D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41" y="1103218"/>
            <a:ext cx="7833222" cy="32438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E0EDF6C2-BE0D-4518-89D6-4EE83E9A2F85}"/>
              </a:ext>
            </a:extLst>
          </p:cNvPr>
          <p:cNvSpPr/>
          <p:nvPr/>
        </p:nvSpPr>
        <p:spPr>
          <a:xfrm>
            <a:off x="3148641" y="1257304"/>
            <a:ext cx="603849" cy="30189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89117-7FF3-4FBA-BA80-8AFA575DDE6E}"/>
              </a:ext>
            </a:extLst>
          </p:cNvPr>
          <p:cNvSpPr/>
          <p:nvPr/>
        </p:nvSpPr>
        <p:spPr>
          <a:xfrm>
            <a:off x="4652084" y="4389465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ja-JP" altLang="en-US" dirty="0"/>
              <a:t>５．</a:t>
            </a:r>
            <a:r>
              <a:rPr kumimoji="1" lang="ko-KR" altLang="en-US" dirty="0"/>
              <a:t>평균방문간격일수의 그래프</a:t>
            </a:r>
            <a:endParaRPr kumimoji="1" lang="ja-JP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A31D-4784-45ED-956A-F83A529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6056" y="6436310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8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12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8D417-5A6E-4D4D-8E87-550210E3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15" y="371475"/>
            <a:ext cx="10580683" cy="6289760"/>
          </a:xfrm>
        </p:spPr>
        <p:txBody>
          <a:bodyPr>
            <a:normAutofit/>
          </a:bodyPr>
          <a:lstStyle/>
          <a:p>
            <a:pPr lvl="0" algn="ctr">
              <a:buFont typeface="Wingdings" panose="05000000000000000000" pitchFamily="2" charset="2"/>
              <a:buChar char="n"/>
            </a:pPr>
            <a:r>
              <a:rPr kumimoji="1" lang="en-US" altLang="ja-JP" sz="3600" b="1" dirty="0">
                <a:solidFill>
                  <a:srgbClr val="191B0E"/>
                </a:solidFill>
              </a:rPr>
              <a:t>XXX</a:t>
            </a:r>
            <a:r>
              <a:rPr kumimoji="1" lang="ko-KR" altLang="en-US" sz="3600" b="1" dirty="0">
                <a:solidFill>
                  <a:srgbClr val="191B0E"/>
                </a:solidFill>
              </a:rPr>
              <a:t>식품 슈퍼마켓 </a:t>
            </a:r>
            <a:r>
              <a:rPr kumimoji="1" lang="en-US" altLang="ko-KR" sz="3600" b="1" dirty="0">
                <a:solidFill>
                  <a:srgbClr val="191B0E"/>
                </a:solidFill>
              </a:rPr>
              <a:t>(</a:t>
            </a:r>
            <a:r>
              <a:rPr kumimoji="1" lang="en-US" altLang="ja-JP" sz="3600" b="1" dirty="0">
                <a:solidFill>
                  <a:srgbClr val="191B0E"/>
                </a:solidFill>
              </a:rPr>
              <a:t>SM) </a:t>
            </a:r>
            <a:r>
              <a:rPr kumimoji="1" lang="ko-KR" altLang="en-US" sz="3600" b="1" dirty="0">
                <a:solidFill>
                  <a:srgbClr val="191B0E"/>
                </a:solidFill>
              </a:rPr>
              <a:t>의 기초분석</a:t>
            </a:r>
            <a:endParaRPr kumimoji="1" lang="en-US" altLang="ja-JP" sz="3600" b="1" dirty="0"/>
          </a:p>
          <a:p>
            <a:r>
              <a:rPr kumimoji="1" lang="ko-KR" altLang="en-US" sz="2800" dirty="0"/>
              <a:t>월별평균매출금액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24</a:t>
            </a:r>
            <a:r>
              <a:rPr kumimoji="1" lang="ko-KR" altLang="en-US" sz="2800" dirty="0"/>
              <a:t>천만엔 </a:t>
            </a:r>
            <a:r>
              <a:rPr kumimoji="1" lang="en-US" altLang="ja-JP" sz="2800" dirty="0"/>
              <a:t>(12</a:t>
            </a:r>
            <a:r>
              <a:rPr kumimoji="1" lang="ko-KR" altLang="en-US" sz="2800" dirty="0"/>
              <a:t>월에 급격한 증가</a:t>
            </a:r>
            <a:r>
              <a:rPr kumimoji="1" lang="en-US" altLang="ja-JP" sz="2800" dirty="0"/>
              <a:t>)</a:t>
            </a:r>
          </a:p>
          <a:p>
            <a:r>
              <a:rPr kumimoji="1" lang="ko-KR" altLang="en-US" sz="2800" dirty="0"/>
              <a:t>일별평균매출금액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795</a:t>
            </a:r>
            <a:r>
              <a:rPr kumimoji="1" lang="ko-KR" altLang="en-US" sz="2800" dirty="0"/>
              <a:t>만엔</a:t>
            </a:r>
            <a:endParaRPr kumimoji="1" lang="en-US" altLang="ja-JP" sz="2800" dirty="0"/>
          </a:p>
          <a:p>
            <a:r>
              <a:rPr kumimoji="1" lang="ko-KR" altLang="en-US" sz="2800" dirty="0"/>
              <a:t>요일의 최고치</a:t>
            </a:r>
            <a:r>
              <a:rPr kumimoji="1" lang="ja-JP" altLang="en-US" sz="2800" dirty="0"/>
              <a:t>：</a:t>
            </a:r>
            <a:r>
              <a:rPr kumimoji="1" lang="ko-KR" altLang="en-US" sz="2800" dirty="0"/>
              <a:t>월</a:t>
            </a:r>
            <a:r>
              <a:rPr kumimoji="1" lang="ja-JP" altLang="en-US" sz="2800" dirty="0"/>
              <a:t>・</a:t>
            </a:r>
            <a:r>
              <a:rPr kumimoji="1" lang="ko-KR" altLang="en-US" sz="2800" dirty="0"/>
              <a:t>수</a:t>
            </a:r>
            <a:r>
              <a:rPr kumimoji="1" lang="ja-JP" altLang="en-US" sz="2800" dirty="0"/>
              <a:t>・</a:t>
            </a:r>
            <a:r>
              <a:rPr kumimoji="1" lang="ko-KR" altLang="en-US" sz="2800" dirty="0"/>
              <a:t>금요일</a:t>
            </a:r>
            <a:endParaRPr kumimoji="1" lang="en-US" altLang="ja-JP" sz="2800" dirty="0"/>
          </a:p>
          <a:p>
            <a:r>
              <a:rPr kumimoji="1" lang="ko-KR" altLang="en-US" sz="2800" dirty="0"/>
              <a:t>시간의 최고치</a:t>
            </a:r>
            <a:r>
              <a:rPr kumimoji="1" lang="ja-JP" altLang="en-US" sz="2800" dirty="0"/>
              <a:t>：</a:t>
            </a:r>
            <a:r>
              <a:rPr kumimoji="1" lang="ko-KR" altLang="en-US" sz="2800" dirty="0"/>
              <a:t>오전</a:t>
            </a:r>
            <a:r>
              <a:rPr kumimoji="1" lang="en-US" altLang="ja-JP" sz="2800" dirty="0"/>
              <a:t>11</a:t>
            </a:r>
            <a:r>
              <a:rPr kumimoji="1" lang="ko-KR" altLang="en-US" sz="2800" dirty="0"/>
              <a:t>시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　　　　　</a:t>
            </a:r>
            <a:r>
              <a:rPr kumimoji="1" lang="en-US" altLang="ja-JP" sz="2800" dirty="0"/>
              <a:t>      </a:t>
            </a:r>
            <a:r>
              <a:rPr kumimoji="1" lang="ko-KR" altLang="en-US" sz="2800" dirty="0"/>
              <a:t>오전</a:t>
            </a:r>
            <a:r>
              <a:rPr kumimoji="1" lang="en-US" altLang="ja-JP" sz="2800" dirty="0"/>
              <a:t>17</a:t>
            </a:r>
            <a:r>
              <a:rPr kumimoji="1" lang="ko-KR" altLang="en-US" sz="2800" dirty="0"/>
              <a:t>시</a:t>
            </a:r>
            <a:r>
              <a:rPr kumimoji="1" lang="ja-JP" altLang="en-US" sz="2800" dirty="0"/>
              <a:t>／</a:t>
            </a:r>
            <a:r>
              <a:rPr kumimoji="1" lang="ko-KR" altLang="en-US" sz="2800" dirty="0"/>
              <a:t>저녁</a:t>
            </a:r>
            <a:r>
              <a:rPr kumimoji="1" lang="en-US" altLang="ja-JP" sz="2800" dirty="0"/>
              <a:t>21</a:t>
            </a:r>
            <a:r>
              <a:rPr kumimoji="1" lang="ko-KR" altLang="en-US" sz="2800" dirty="0"/>
              <a:t>시</a:t>
            </a:r>
            <a:endParaRPr kumimoji="1" lang="en-US" altLang="ja-JP" sz="2800" dirty="0"/>
          </a:p>
          <a:p>
            <a:r>
              <a:rPr kumimoji="1" lang="ko-KR" altLang="en-US" sz="2800" dirty="0"/>
              <a:t>평균 방문 </a:t>
            </a:r>
            <a:r>
              <a:rPr kumimoji="1" lang="ko-KR" altLang="en-US" sz="2800" dirty="0" err="1"/>
              <a:t>고객수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4083</a:t>
            </a:r>
            <a:r>
              <a:rPr kumimoji="1" lang="ko-KR" altLang="en-US" sz="2800" dirty="0"/>
              <a:t>명</a:t>
            </a:r>
            <a:endParaRPr kumimoji="1" lang="en-US" altLang="ja-JP" sz="2800" dirty="0"/>
          </a:p>
          <a:p>
            <a:r>
              <a:rPr kumimoji="1" lang="ko-KR" altLang="en-US" sz="2800" dirty="0"/>
              <a:t>평균 방문간격 일수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～</a:t>
            </a:r>
            <a:r>
              <a:rPr kumimoji="1" lang="en-US" altLang="ja-JP" sz="2800" dirty="0"/>
              <a:t>3</a:t>
            </a:r>
            <a:r>
              <a:rPr kumimoji="1" lang="ko-KR" altLang="en-US" sz="2800" dirty="0"/>
              <a:t>일간</a:t>
            </a:r>
            <a:endParaRPr kumimoji="1" lang="en-US" altLang="ja-JP" sz="2800" dirty="0"/>
          </a:p>
          <a:p>
            <a:r>
              <a:rPr kumimoji="1" lang="ko-KR" altLang="en-US" sz="2800" dirty="0"/>
              <a:t>역 부근이나 주택 내 등</a:t>
            </a:r>
            <a:endParaRPr kumimoji="1" lang="en-US" altLang="ja-JP" sz="2800" dirty="0"/>
          </a:p>
          <a:p>
            <a:r>
              <a:rPr kumimoji="1" lang="ko-KR" altLang="en-US" sz="2800" dirty="0"/>
              <a:t>라이벌 슈퍼마켓은 일요일에 포인트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배 </a:t>
            </a:r>
            <a:r>
              <a:rPr kumimoji="1" lang="ko-KR" altLang="en-US" sz="2800" dirty="0" err="1"/>
              <a:t>데이이기</a:t>
            </a:r>
            <a:r>
              <a:rPr kumimoji="1" lang="ko-KR" altLang="en-US" sz="2800" dirty="0"/>
              <a:t> 때문에</a:t>
            </a:r>
            <a:r>
              <a:rPr kumimoji="1" lang="en-US" altLang="ko-KR" sz="2800" dirty="0"/>
              <a:t>, </a:t>
            </a:r>
            <a:r>
              <a:rPr kumimoji="1" lang="ko-KR" altLang="en-US" sz="2800" dirty="0"/>
              <a:t>일요일에 이벤트가 필요하다고 생각된다</a:t>
            </a:r>
            <a:r>
              <a:rPr kumimoji="1" lang="en-US" altLang="ko-KR" sz="2800" dirty="0"/>
              <a:t>.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797FF-B31B-4F0E-9884-137B1CAB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3094" y="645892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9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3129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1173</TotalTime>
  <Words>403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Franklin Gothic Book</vt:lpstr>
      <vt:lpstr>Wingdings</vt:lpstr>
      <vt:lpstr>Crop</vt:lpstr>
      <vt:lpstr> MUSASHI 코맨드를 사용한 식품슈퍼마켓 (sm) 의  데이터 분석</vt:lpstr>
      <vt:lpstr>졸업연구에서는</vt:lpstr>
      <vt:lpstr>GSM과 SM의 차이</vt:lpstr>
      <vt:lpstr>월별에 대한 계절성</vt:lpstr>
      <vt:lpstr>요일별에 대한 간격일수</vt:lpstr>
      <vt:lpstr>시간별에 대한 매출금액의 최고치</vt:lpstr>
      <vt:lpstr>평균 방문 고객수</vt:lpstr>
      <vt:lpstr>평균 방문간격일수</vt:lpstr>
      <vt:lpstr>PowerPoint 프레젠테이션</vt:lpstr>
      <vt:lpstr>앞으로의 연구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経営ゼミ</dc:title>
  <dc:creator>kim kyungsu</dc:creator>
  <cp:lastModifiedBy>ＫＩＭ ＫＹＵＮＧＳＵ</cp:lastModifiedBy>
  <cp:revision>245</cp:revision>
  <cp:lastPrinted>2018-08-03T02:37:59Z</cp:lastPrinted>
  <dcterms:created xsi:type="dcterms:W3CDTF">2018-07-01T16:34:08Z</dcterms:created>
  <dcterms:modified xsi:type="dcterms:W3CDTF">2022-01-10T09:51:56Z</dcterms:modified>
</cp:coreProperties>
</file>