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12"/>
  </p:notesMasterIdLst>
  <p:sldIdLst>
    <p:sldId id="256" r:id="rId2"/>
    <p:sldId id="261" r:id="rId3"/>
    <p:sldId id="269" r:id="rId4"/>
    <p:sldId id="259" r:id="rId5"/>
    <p:sldId id="263" r:id="rId6"/>
    <p:sldId id="265" r:id="rId7"/>
    <p:sldId id="271" r:id="rId8"/>
    <p:sldId id="266" r:id="rId9"/>
    <p:sldId id="267" r:id="rId10"/>
    <p:sldId id="270" r:id="rId11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kyungsu" initials="kk" lastIdx="1" clrIdx="0">
    <p:extLst>
      <p:ext uri="{19B8F6BF-5375-455C-9EA6-DF929625EA0E}">
        <p15:presenceInfo xmlns:p15="http://schemas.microsoft.com/office/powerpoint/2012/main" userId="1040bb09b69ec2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EE55C-B7DF-47E7-98C5-3256366069D1}" type="datetimeFigureOut">
              <a:rPr kumimoji="1" lang="ja-JP" altLang="en-US" smtClean="0"/>
              <a:t>2018/8/3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82314-1E76-436F-8F90-923F9B613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45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B7EA11-F878-48B2-8A41-8FFDA4C8870B}" type="datetime1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A76D91-F096-411C-81C8-9B2CEEDF9E8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28973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EDAD-91FC-4A70-B89C-FEE2B9B53858}" type="datetime1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6D91-F096-411C-81C8-9B2CEEDF9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61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7D812-4B64-4ED4-9A85-7C5C6A44D500}" type="datetime1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6D91-F096-411C-81C8-9B2CEEDF9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38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46F2-9ECC-48BD-9E27-21C30ADDF0BB}" type="datetime1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6D91-F096-411C-81C8-9B2CEEDF9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90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7A535E-1D0F-48DA-B6E1-B2569F6E926D}" type="datetime1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A76D91-F096-411C-81C8-9B2CEEDF9E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6452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1DFDC-786C-497F-87A7-A4AC2BE311D9}" type="datetime1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6D91-F096-411C-81C8-9B2CEEDF9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63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2CA8-6BC5-40D5-A1C1-D7626A54EDE4}" type="datetime1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6D91-F096-411C-81C8-9B2CEEDF9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55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E9870-392E-490E-BF26-2E92052F0D40}" type="datetime1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6D91-F096-411C-81C8-9B2CEEDF9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9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D774-F906-45E9-94E2-BC30789D0615}" type="datetime1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76D91-F096-411C-81C8-9B2CEEDF9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46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E45AFF-2E28-4A60-AC08-BC216AA777A0}" type="datetime1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A76D91-F096-411C-81C8-9B2CEEDF9E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366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C4F0E8-56F9-44B9-83B3-98B4D6EB346A}" type="datetime1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A76D91-F096-411C-81C8-9B2CEEDF9E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167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B968AA2-9E8E-4818-AE15-DA8B0B409907}" type="datetime1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FA76D91-F096-411C-81C8-9B2CEEDF9E8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19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6430" y="1822481"/>
            <a:ext cx="11294853" cy="2098226"/>
          </a:xfrm>
        </p:spPr>
        <p:txBody>
          <a:bodyPr/>
          <a:lstStyle/>
          <a:p>
            <a:r>
              <a:rPr lang="en-US" altLang="ja-JP" sz="5400" dirty="0"/>
              <a:t>MUSASHI</a:t>
            </a:r>
            <a:r>
              <a:rPr lang="ja-JP" altLang="en-US" sz="5400" dirty="0"/>
              <a:t>コマンドを用いた</a:t>
            </a:r>
            <a:br>
              <a:rPr lang="en-US" altLang="ja-JP" sz="5400" dirty="0"/>
            </a:br>
            <a:r>
              <a:rPr lang="ja-JP" altLang="en-US" sz="5400" dirty="0"/>
              <a:t>食品スーパー</a:t>
            </a:r>
            <a:r>
              <a:rPr lang="en-US" altLang="ja-JP" sz="5400" dirty="0"/>
              <a:t>(SM)</a:t>
            </a:r>
            <a:r>
              <a:rPr lang="ja-JP" altLang="en-US" sz="5400" dirty="0"/>
              <a:t>の</a:t>
            </a:r>
            <a:br>
              <a:rPr lang="en-US" altLang="ja-JP" sz="5400" dirty="0"/>
            </a:br>
            <a:r>
              <a:rPr lang="ja-JP" altLang="en-US" sz="5400" dirty="0"/>
              <a:t>データ分析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467600" y="4408114"/>
            <a:ext cx="3435234" cy="1086237"/>
          </a:xfrm>
        </p:spPr>
        <p:txBody>
          <a:bodyPr>
            <a:noAutofit/>
          </a:bodyPr>
          <a:lstStyle/>
          <a:p>
            <a:pPr algn="r"/>
            <a:r>
              <a:rPr lang="ja-JP" altLang="en-US" sz="2400" dirty="0"/>
              <a:t>社会システム計画研究</a:t>
            </a:r>
            <a:endParaRPr lang="en-US" altLang="ja-JP" sz="2400" dirty="0"/>
          </a:p>
          <a:p>
            <a:pPr algn="r"/>
            <a:r>
              <a:rPr lang="ja-JP" altLang="en-US" sz="2400" dirty="0"/>
              <a:t>都</a:t>
            </a:r>
            <a:r>
              <a:rPr lang="en-US" altLang="ja-JP" sz="2400" dirty="0"/>
              <a:t>14-0158</a:t>
            </a:r>
          </a:p>
          <a:p>
            <a:pPr algn="r"/>
            <a:r>
              <a:rPr lang="ja-JP" altLang="en-US" sz="2400" dirty="0"/>
              <a:t>金　ヨンギョン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2603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8CF57E-3BC1-4386-898F-4F0642B3B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21898"/>
            <a:ext cx="3959525" cy="1073988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今後の研究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CDF813-C939-4225-A1FA-14001B3A6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1546"/>
            <a:ext cx="9601200" cy="4045790"/>
          </a:xfrm>
        </p:spPr>
        <p:txBody>
          <a:bodyPr/>
          <a:lstStyle/>
          <a:p>
            <a:r>
              <a:rPr kumimoji="1" lang="ja-JP" altLang="en-US" sz="3600" dirty="0"/>
              <a:t>ディスプレイによる売上効果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kumimoji="1" lang="ja-JP" altLang="en-US" sz="3600" dirty="0"/>
              <a:t>在庫状況のデータ分析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kumimoji="1" lang="ja-JP" altLang="en-US" sz="3600" dirty="0"/>
              <a:t>利益をより向上させるための顧客行動予測</a:t>
            </a:r>
            <a:endParaRPr kumimoji="1" lang="en-US" altLang="ja-JP" sz="36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9EF624-C242-49EB-A4A5-38F54E10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79009" y="6383548"/>
            <a:ext cx="1596292" cy="404614"/>
          </a:xfrm>
        </p:spPr>
        <p:txBody>
          <a:bodyPr/>
          <a:lstStyle/>
          <a:p>
            <a:pPr algn="ctr"/>
            <a:fld id="{1FA76D91-F096-411C-81C8-9B2CEEDF9E88}" type="slidenum">
              <a:rPr lang="ko-KR" altLang="en-US" sz="1600" smtClean="0"/>
              <a:pPr algn="ctr"/>
              <a:t>10</a:t>
            </a:fld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4371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4786" y="595224"/>
            <a:ext cx="6029863" cy="972278"/>
          </a:xfrm>
        </p:spPr>
        <p:txBody>
          <a:bodyPr>
            <a:normAutofit/>
          </a:bodyPr>
          <a:lstStyle/>
          <a:p>
            <a:r>
              <a:rPr lang="ja-JP" altLang="en-US" sz="4800" dirty="0"/>
              <a:t>本卒業研究では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4786" y="1447799"/>
            <a:ext cx="10964172" cy="48149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2800" dirty="0"/>
          </a:p>
          <a:p>
            <a:r>
              <a:rPr lang="ja-JP" altLang="en-US" sz="3200" dirty="0"/>
              <a:t>店舗の売上金額のデータを分析して利益の向上を目指す</a:t>
            </a:r>
            <a:endParaRPr lang="en-US" altLang="ja-JP" sz="3200" dirty="0"/>
          </a:p>
          <a:p>
            <a:endParaRPr lang="en-US" altLang="ja-JP" sz="2100" dirty="0"/>
          </a:p>
          <a:p>
            <a:r>
              <a:rPr lang="ja-JP" altLang="en-US" sz="3200" dirty="0"/>
              <a:t>✖✖✖食品スーパー（</a:t>
            </a:r>
            <a:r>
              <a:rPr lang="en-US" altLang="ja-JP" sz="3200" dirty="0"/>
              <a:t>SM</a:t>
            </a:r>
            <a:r>
              <a:rPr lang="ja-JP" altLang="en-US" sz="3200" dirty="0"/>
              <a:t>）の実績を基づいて分析する</a:t>
            </a:r>
            <a:endParaRPr lang="en-US" altLang="ja-JP" sz="3200" dirty="0"/>
          </a:p>
          <a:p>
            <a:endParaRPr lang="en-US" altLang="ja-JP" sz="3200" dirty="0"/>
          </a:p>
          <a:p>
            <a:pPr>
              <a:tabLst>
                <a:tab pos="7893050" algn="l"/>
              </a:tabLst>
            </a:pPr>
            <a:r>
              <a:rPr lang="ja-JP" altLang="en-US" sz="3200" dirty="0"/>
              <a:t>利用データ：</a:t>
            </a:r>
            <a:r>
              <a:rPr lang="en-US" altLang="ja-JP" sz="3200" dirty="0"/>
              <a:t>2016</a:t>
            </a:r>
            <a:r>
              <a:rPr lang="ja-JP" altLang="en-US" sz="3200" dirty="0"/>
              <a:t>年</a:t>
            </a:r>
            <a:r>
              <a:rPr lang="en-US" altLang="ja-JP" sz="3200" dirty="0"/>
              <a:t>1</a:t>
            </a:r>
            <a:r>
              <a:rPr lang="ja-JP" altLang="en-US" sz="3200" dirty="0"/>
              <a:t>月</a:t>
            </a:r>
            <a:r>
              <a:rPr lang="en-US" altLang="ja-JP" sz="3200" dirty="0"/>
              <a:t>~12</a:t>
            </a:r>
            <a:r>
              <a:rPr lang="ja-JP" altLang="en-US" sz="3200" dirty="0"/>
              <a:t>月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2100" dirty="0"/>
          </a:p>
          <a:p>
            <a:pPr marL="0" indent="0">
              <a:buNone/>
            </a:pPr>
            <a:endParaRPr lang="en-US" altLang="ja-JP" sz="2100" dirty="0"/>
          </a:p>
          <a:p>
            <a:pPr marL="0" indent="0">
              <a:buNone/>
            </a:pPr>
            <a:endParaRPr lang="en-US" altLang="ja-JP" sz="2100" dirty="0"/>
          </a:p>
          <a:p>
            <a:pPr marL="0" indent="0">
              <a:buNone/>
            </a:pPr>
            <a:endParaRPr lang="en-US" altLang="ja-JP" sz="2100" dirty="0"/>
          </a:p>
          <a:p>
            <a:pPr marL="0" indent="0">
              <a:buNone/>
            </a:pPr>
            <a:endParaRPr lang="en-US" altLang="ja-JP" sz="2100" dirty="0"/>
          </a:p>
          <a:p>
            <a:pPr marL="0" indent="0">
              <a:buNone/>
            </a:pP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FB4298-12B0-43E3-B2BE-6B71AE8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3070" y="6415548"/>
            <a:ext cx="1596292" cy="404614"/>
          </a:xfrm>
        </p:spPr>
        <p:txBody>
          <a:bodyPr/>
          <a:lstStyle/>
          <a:p>
            <a:pPr algn="ctr"/>
            <a:fld id="{1FA76D91-F096-411C-81C8-9B2CEEDF9E88}" type="slidenum">
              <a:rPr lang="ko-KR" altLang="en-US" sz="1800" smtClean="0"/>
              <a:pPr algn="ctr"/>
              <a:t>2</a:t>
            </a:fld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7709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A96724-EC51-47DF-AA71-9E2FA019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280" y="502920"/>
            <a:ext cx="5057775" cy="975360"/>
          </a:xfrm>
        </p:spPr>
        <p:txBody>
          <a:bodyPr>
            <a:normAutofit/>
          </a:bodyPr>
          <a:lstStyle/>
          <a:p>
            <a:r>
              <a:rPr kumimoji="1" lang="en-US" altLang="ja-JP" sz="5400" dirty="0"/>
              <a:t>GSM</a:t>
            </a:r>
            <a:r>
              <a:rPr kumimoji="1" lang="ja-JP" altLang="en-US" sz="5400" dirty="0"/>
              <a:t>と</a:t>
            </a:r>
            <a:r>
              <a:rPr kumimoji="1" lang="en-US" altLang="ja-JP" sz="5400" dirty="0"/>
              <a:t>SM</a:t>
            </a:r>
            <a:endParaRPr kumimoji="1" lang="ja-JP" altLang="en-US" sz="54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A0E9B4-A8E5-40AD-A66C-4DA976412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9720"/>
            <a:ext cx="9601200" cy="4297680"/>
          </a:xfrm>
        </p:spPr>
        <p:txBody>
          <a:bodyPr/>
          <a:lstStyle/>
          <a:p>
            <a:r>
              <a:rPr kumimoji="1" lang="en-US" altLang="ja-JP" sz="3200" dirty="0"/>
              <a:t>GSM(</a:t>
            </a:r>
            <a:r>
              <a:rPr kumimoji="1" lang="en-US" altLang="ja-JP" sz="3200" dirty="0">
                <a:solidFill>
                  <a:srgbClr val="FF0000"/>
                </a:solidFill>
              </a:rPr>
              <a:t>General Merchandise Store</a:t>
            </a:r>
            <a:r>
              <a:rPr kumimoji="1" lang="en-US" altLang="ja-JP" sz="3200" dirty="0"/>
              <a:t>)</a:t>
            </a:r>
          </a:p>
          <a:p>
            <a:pPr lvl="2"/>
            <a:r>
              <a:rPr kumimoji="1" lang="ja-JP" altLang="en-US" sz="2400" dirty="0"/>
              <a:t>総合スーパー</a:t>
            </a:r>
            <a:endParaRPr kumimoji="1" lang="en-US" altLang="ja-JP" sz="2400" dirty="0"/>
          </a:p>
          <a:p>
            <a:pPr lvl="3"/>
            <a:r>
              <a:rPr kumimoji="1" lang="ja-JP" altLang="en-US" sz="2000" dirty="0"/>
              <a:t>イオン</a:t>
            </a:r>
            <a:endParaRPr kumimoji="1" lang="en-US" altLang="ja-JP" sz="2000" dirty="0"/>
          </a:p>
          <a:p>
            <a:pPr lvl="3"/>
            <a:r>
              <a:rPr kumimoji="1" lang="ja-JP" altLang="en-US" sz="2000" dirty="0"/>
              <a:t>ダイエー</a:t>
            </a:r>
            <a:endParaRPr kumimoji="1" lang="en-US" altLang="ja-JP" sz="2000" dirty="0"/>
          </a:p>
          <a:p>
            <a:pPr lvl="3"/>
            <a:r>
              <a:rPr kumimoji="1" lang="ja-JP" altLang="en-US" sz="2000" dirty="0"/>
              <a:t>イトーヨーカ堂など</a:t>
            </a:r>
            <a:endParaRPr kumimoji="1" lang="en-US" altLang="ja-JP" sz="2000" dirty="0"/>
          </a:p>
          <a:p>
            <a:r>
              <a:rPr kumimoji="1" lang="en-US" altLang="ja-JP" sz="3200" dirty="0"/>
              <a:t>SM(</a:t>
            </a:r>
            <a:r>
              <a:rPr kumimoji="1" lang="en-US" altLang="ja-JP" sz="3200" dirty="0">
                <a:solidFill>
                  <a:srgbClr val="FF0000"/>
                </a:solidFill>
              </a:rPr>
              <a:t>Super Market</a:t>
            </a:r>
            <a:r>
              <a:rPr kumimoji="1" lang="en-US" altLang="ja-JP" sz="3200" dirty="0"/>
              <a:t>)</a:t>
            </a:r>
          </a:p>
          <a:p>
            <a:pPr lvl="2"/>
            <a:r>
              <a:rPr kumimoji="1" lang="ja-JP" altLang="en-US" sz="2400" dirty="0"/>
              <a:t>食品スーパー</a:t>
            </a:r>
            <a:endParaRPr kumimoji="1" lang="en-US" altLang="ja-JP" sz="2400" dirty="0"/>
          </a:p>
          <a:p>
            <a:pPr lvl="3"/>
            <a:r>
              <a:rPr kumimoji="1" lang="ja-JP" altLang="en-US" sz="2000" dirty="0"/>
              <a:t>ライフ</a:t>
            </a:r>
            <a:endParaRPr kumimoji="1" lang="en-US" altLang="ja-JP" sz="2000" dirty="0"/>
          </a:p>
          <a:p>
            <a:pPr lvl="3"/>
            <a:r>
              <a:rPr kumimoji="1" lang="ja-JP" altLang="en-US" sz="2000" dirty="0"/>
              <a:t>マックスバリュー</a:t>
            </a:r>
            <a:endParaRPr kumimoji="1" lang="en-US" altLang="ja-JP" sz="2000" dirty="0"/>
          </a:p>
          <a:p>
            <a:pPr lvl="3"/>
            <a:r>
              <a:rPr kumimoji="1" lang="ja-JP" altLang="en-US" sz="2000" dirty="0"/>
              <a:t>阪急オアシスなど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18B3A9-2CA2-4AA6-9ACA-7AEAFD39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99207" y="6438146"/>
            <a:ext cx="147987" cy="404614"/>
          </a:xfrm>
        </p:spPr>
        <p:txBody>
          <a:bodyPr/>
          <a:lstStyle/>
          <a:p>
            <a:fld id="{1FA76D91-F096-411C-81C8-9B2CEEDF9E88}" type="slidenum">
              <a:rPr lang="ko-KR" altLang="en-US" sz="1600" smtClean="0"/>
              <a:t>3</a:t>
            </a:fld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533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8045" y="397717"/>
            <a:ext cx="6305447" cy="913772"/>
          </a:xfrm>
        </p:spPr>
        <p:txBody>
          <a:bodyPr>
            <a:normAutofit/>
          </a:bodyPr>
          <a:lstStyle/>
          <a:p>
            <a:r>
              <a:rPr lang="ja-JP" altLang="en-US" dirty="0"/>
              <a:t>月別に対する季節性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9253" y="5049484"/>
            <a:ext cx="111639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400" dirty="0"/>
          </a:p>
          <a:p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１月</a:t>
            </a:r>
            <a:r>
              <a:rPr lang="en-US" altLang="ja-JP" sz="2800" dirty="0"/>
              <a:t>/</a:t>
            </a:r>
            <a:r>
              <a:rPr lang="ja-JP" altLang="en-US" sz="2800" dirty="0"/>
              <a:t>２月：最低値　←　</a:t>
            </a:r>
            <a:r>
              <a:rPr lang="en-US" altLang="ja-JP" sz="2800" dirty="0"/>
              <a:t>12</a:t>
            </a:r>
            <a:r>
              <a:rPr lang="ja-JP" altLang="en-US" sz="2800" dirty="0"/>
              <a:t>月</a:t>
            </a:r>
            <a:r>
              <a:rPr lang="ja-JP" altLang="en-US" sz="2400" dirty="0"/>
              <a:t>に買い物する人が多く、寒い時期で</a:t>
            </a:r>
            <a:r>
              <a:rPr lang="en-US" altLang="ja-JP" sz="2400" dirty="0"/>
              <a:t>GMS</a:t>
            </a:r>
            <a:r>
              <a:rPr lang="ja-JP" altLang="en-US" sz="2400" dirty="0"/>
              <a:t>にまとめ買いする。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839C5BE-116F-4216-8BA8-24FD054424BD}"/>
              </a:ext>
            </a:extLst>
          </p:cNvPr>
          <p:cNvSpPr txBox="1"/>
          <p:nvPr/>
        </p:nvSpPr>
        <p:spPr>
          <a:xfrm>
            <a:off x="4852666" y="5104693"/>
            <a:ext cx="380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図１．月別平均売上金額グラフ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02EDD07E-D39B-4B10-A976-2E724DEE4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466" y="1254454"/>
            <a:ext cx="7726572" cy="3753901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68A85FFE-1105-45ED-94B9-5C8804B7B103}"/>
              </a:ext>
            </a:extLst>
          </p:cNvPr>
          <p:cNvSpPr/>
          <p:nvPr/>
        </p:nvSpPr>
        <p:spPr>
          <a:xfrm>
            <a:off x="8508634" y="1425997"/>
            <a:ext cx="695752" cy="343849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0F3ED0-0432-4126-BFE0-7E810A5DDC04}"/>
              </a:ext>
            </a:extLst>
          </p:cNvPr>
          <p:cNvSpPr txBox="1"/>
          <p:nvPr/>
        </p:nvSpPr>
        <p:spPr>
          <a:xfrm>
            <a:off x="8451517" y="543652"/>
            <a:ext cx="3176891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平均金額：</a:t>
            </a:r>
            <a:r>
              <a:rPr kumimoji="1" lang="en-US" altLang="ja-JP" sz="2400" dirty="0"/>
              <a:t>24</a:t>
            </a:r>
            <a:r>
              <a:rPr kumimoji="1" lang="ja-JP" altLang="en-US" sz="2400" dirty="0"/>
              <a:t>千万円</a:t>
            </a:r>
            <a:endParaRPr kumimoji="1" lang="en-US" altLang="ja-JP" sz="2400" dirty="0"/>
          </a:p>
          <a:p>
            <a:r>
              <a:rPr kumimoji="1" lang="ja-JP" altLang="en-US" sz="2400" dirty="0"/>
              <a:t>標準偏差：</a:t>
            </a:r>
            <a:r>
              <a:rPr kumimoji="1" lang="en-US" altLang="ja-JP" sz="2400" dirty="0"/>
              <a:t>1300</a:t>
            </a:r>
            <a:r>
              <a:rPr kumimoji="1" lang="ja-JP" altLang="en-US" sz="2400" dirty="0"/>
              <a:t>万円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101075-AEAA-495A-83F6-DDCABF68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0931" y="6453386"/>
            <a:ext cx="1596292" cy="404614"/>
          </a:xfrm>
        </p:spPr>
        <p:txBody>
          <a:bodyPr/>
          <a:lstStyle/>
          <a:p>
            <a:pPr algn="ctr"/>
            <a:fld id="{1FA76D91-F096-411C-81C8-9B2CEEDF9E88}" type="slidenum">
              <a:rPr lang="ko-KR" altLang="en-US" sz="1800" smtClean="0"/>
              <a:pPr algn="ctr"/>
              <a:t>4</a:t>
            </a:fld>
            <a:endParaRPr lang="ko-KR" altLang="en-US" sz="18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E4DBFA7-986D-480A-9EFB-CB5367639C2E}"/>
              </a:ext>
            </a:extLst>
          </p:cNvPr>
          <p:cNvSpPr/>
          <p:nvPr/>
        </p:nvSpPr>
        <p:spPr>
          <a:xfrm>
            <a:off x="3183148" y="2967487"/>
            <a:ext cx="1155940" cy="18970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46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8182" y="295146"/>
            <a:ext cx="7034432" cy="879231"/>
          </a:xfrm>
        </p:spPr>
        <p:txBody>
          <a:bodyPr>
            <a:normAutofit/>
          </a:bodyPr>
          <a:lstStyle/>
          <a:p>
            <a:r>
              <a:rPr lang="ja-JP" altLang="en-US" dirty="0"/>
              <a:t>曜日別に対する間隔日数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9142" y="5478459"/>
            <a:ext cx="11732263" cy="1174864"/>
          </a:xfrm>
        </p:spPr>
        <p:txBody>
          <a:bodyPr>
            <a:noAutofit/>
          </a:bodyPr>
          <a:lstStyle/>
          <a:p>
            <a:r>
              <a:rPr lang="ja-JP" altLang="en-US" sz="2400" dirty="0"/>
              <a:t>最高値：</a:t>
            </a:r>
            <a:r>
              <a:rPr lang="ja-JP" altLang="en-US" sz="2400" dirty="0">
                <a:solidFill>
                  <a:schemeClr val="tx1"/>
                </a:solidFill>
              </a:rPr>
              <a:t>月・水・金曜日 　←　間隔日数は</a:t>
            </a:r>
            <a:r>
              <a:rPr lang="en-US" altLang="ja-JP" sz="2400" dirty="0">
                <a:solidFill>
                  <a:schemeClr val="tx1"/>
                </a:solidFill>
              </a:rPr>
              <a:t>2</a:t>
            </a:r>
            <a:r>
              <a:rPr lang="ja-JP" altLang="en-US" sz="2400" dirty="0">
                <a:solidFill>
                  <a:schemeClr val="tx1"/>
                </a:solidFill>
              </a:rPr>
              <a:t>日間隔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/>
              <a:t>日曜日：最低値　←　ライバルの店の３倍ポイントデー</a:t>
            </a:r>
            <a:endParaRPr lang="en-US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EFB975-15BD-4F94-8A46-645195844D31}"/>
              </a:ext>
            </a:extLst>
          </p:cNvPr>
          <p:cNvSpPr/>
          <p:nvPr/>
        </p:nvSpPr>
        <p:spPr>
          <a:xfrm>
            <a:off x="4495726" y="5037915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/>
              <a:t>図２．曜日別平均売上金額グラフ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E86D929-5FE6-495E-9053-01504F2C7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160513"/>
            <a:ext cx="7304604" cy="380619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0727F2A-F9AC-4E89-B3AD-86A2E7834B94}"/>
              </a:ext>
            </a:extLst>
          </p:cNvPr>
          <p:cNvCxnSpPr>
            <a:cxnSpLocks/>
          </p:cNvCxnSpPr>
          <p:nvPr/>
        </p:nvCxnSpPr>
        <p:spPr>
          <a:xfrm>
            <a:off x="3868536" y="1946860"/>
            <a:ext cx="556172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73ED01-04EC-4424-BBB0-99DD83EE8035}"/>
              </a:ext>
            </a:extLst>
          </p:cNvPr>
          <p:cNvSpPr txBox="1"/>
          <p:nvPr/>
        </p:nvSpPr>
        <p:spPr>
          <a:xfrm>
            <a:off x="8755811" y="715049"/>
            <a:ext cx="2759914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平均値：</a:t>
            </a:r>
            <a:r>
              <a:rPr kumimoji="1" lang="en-US" altLang="ja-JP" sz="2400" dirty="0"/>
              <a:t>799</a:t>
            </a:r>
            <a:r>
              <a:rPr kumimoji="1" lang="ja-JP" altLang="en-US" sz="2400" dirty="0"/>
              <a:t>万円</a:t>
            </a:r>
            <a:endParaRPr kumimoji="1" lang="en-US" altLang="ja-JP" sz="2400" dirty="0"/>
          </a:p>
          <a:p>
            <a:r>
              <a:rPr kumimoji="1" lang="ja-JP" altLang="en-US" sz="2400" dirty="0"/>
              <a:t>中央値：</a:t>
            </a:r>
            <a:r>
              <a:rPr kumimoji="1" lang="en-US" altLang="ja-JP" sz="2400" dirty="0"/>
              <a:t>725</a:t>
            </a:r>
            <a:r>
              <a:rPr kumimoji="1" lang="ja-JP" altLang="en-US" sz="2400" dirty="0"/>
              <a:t>万円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B6BA28-5D36-4F06-A699-1A838A6B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7128" y="6453386"/>
            <a:ext cx="1596292" cy="404614"/>
          </a:xfrm>
        </p:spPr>
        <p:txBody>
          <a:bodyPr/>
          <a:lstStyle/>
          <a:p>
            <a:pPr algn="ctr"/>
            <a:fld id="{1FA76D91-F096-411C-81C8-9B2CEEDF9E88}" type="slidenum">
              <a:rPr lang="ko-KR" altLang="en-US" sz="1800" smtClean="0"/>
              <a:pPr algn="ctr"/>
              <a:t>5</a:t>
            </a:fld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5871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B9739-DA3F-4310-97E0-497086B1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785" y="338490"/>
            <a:ext cx="9601200" cy="756138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時間別に対する最高値のチェック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CA6CBD-00CD-4666-B1DF-9FE59FA42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011" y="5546372"/>
            <a:ext cx="10520045" cy="1109321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最高値：午前</a:t>
            </a:r>
            <a:r>
              <a:rPr kumimoji="1" lang="en-US" altLang="ja-JP" sz="2400" dirty="0"/>
              <a:t>11</a:t>
            </a:r>
            <a:r>
              <a:rPr kumimoji="1" lang="ja-JP" altLang="en-US" sz="2400" dirty="0"/>
              <a:t>時／午後</a:t>
            </a:r>
            <a:r>
              <a:rPr kumimoji="1" lang="en-US" altLang="ja-JP" sz="2400" dirty="0"/>
              <a:t>17</a:t>
            </a:r>
            <a:r>
              <a:rPr kumimoji="1" lang="ja-JP" altLang="en-US" sz="2400" dirty="0"/>
              <a:t>時／夜</a:t>
            </a:r>
            <a:r>
              <a:rPr kumimoji="1" lang="en-US" altLang="ja-JP" sz="2400" dirty="0"/>
              <a:t>21</a:t>
            </a:r>
            <a:r>
              <a:rPr kumimoji="1" lang="ja-JP" altLang="en-US" sz="2400" dirty="0"/>
              <a:t>時</a:t>
            </a:r>
            <a:endParaRPr kumimoji="1" lang="en-US" altLang="ja-JP" sz="2400" dirty="0"/>
          </a:p>
          <a:p>
            <a:r>
              <a:rPr kumimoji="1" lang="ja-JP" altLang="en-US" sz="2400" dirty="0"/>
              <a:t>主な顧客のタイプが分別でき、夜</a:t>
            </a:r>
            <a:r>
              <a:rPr kumimoji="1" lang="en-US" altLang="ja-JP" sz="2400" dirty="0"/>
              <a:t>21</a:t>
            </a:r>
            <a:r>
              <a:rPr kumimoji="1" lang="ja-JP" altLang="en-US" sz="2400" dirty="0"/>
              <a:t>時は帰り道で買う人が多い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E0CF36-B9E8-4917-BC2D-4B35DD3E2DBF}"/>
              </a:ext>
            </a:extLst>
          </p:cNvPr>
          <p:cNvSpPr/>
          <p:nvPr/>
        </p:nvSpPr>
        <p:spPr>
          <a:xfrm>
            <a:off x="4365856" y="5114527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ja-JP" altLang="en-US" dirty="0">
                <a:solidFill>
                  <a:prstClr val="black"/>
                </a:solidFill>
              </a:rPr>
              <a:t>図３．時間別平均売上金額グラフ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F0D9A33-9465-4857-AAC9-D39E254B4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792" y="1206054"/>
            <a:ext cx="8049280" cy="3845688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AD7CFBA-90E2-4765-82FD-4D63B1ACF8CD}"/>
              </a:ext>
            </a:extLst>
          </p:cNvPr>
          <p:cNvCxnSpPr>
            <a:cxnSpLocks/>
          </p:cNvCxnSpPr>
          <p:nvPr/>
        </p:nvCxnSpPr>
        <p:spPr>
          <a:xfrm>
            <a:off x="3479561" y="2728783"/>
            <a:ext cx="5922539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97A16A0-3B27-42F4-83F8-6720D62B6A2A}"/>
              </a:ext>
            </a:extLst>
          </p:cNvPr>
          <p:cNvSpPr txBox="1"/>
          <p:nvPr/>
        </p:nvSpPr>
        <p:spPr>
          <a:xfrm>
            <a:off x="8965054" y="1013311"/>
            <a:ext cx="2807846" cy="83099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平均金額：</a:t>
            </a:r>
            <a:r>
              <a:rPr kumimoji="1" lang="en-US" altLang="ja-JP" sz="2400" dirty="0"/>
              <a:t>56</a:t>
            </a:r>
            <a:r>
              <a:rPr kumimoji="1" lang="ja-JP" altLang="en-US" sz="2400" dirty="0"/>
              <a:t>万円</a:t>
            </a:r>
            <a:endParaRPr kumimoji="1" lang="en-US" altLang="ja-JP" sz="2400" dirty="0"/>
          </a:p>
          <a:p>
            <a:r>
              <a:rPr kumimoji="1" lang="ja-JP" altLang="en-US" sz="2400" dirty="0"/>
              <a:t>標準偏差：</a:t>
            </a:r>
            <a:r>
              <a:rPr kumimoji="1" lang="en-US" altLang="ja-JP" sz="2400" dirty="0"/>
              <a:t>22</a:t>
            </a:r>
            <a:r>
              <a:rPr kumimoji="1" lang="ja-JP" altLang="en-US" sz="2400" dirty="0"/>
              <a:t>万円</a:t>
            </a:r>
            <a:endParaRPr kumimoji="1" lang="en-US" altLang="ja-JP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6877B2-E537-4ADB-A293-FFE6CAF55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90817" y="6453386"/>
            <a:ext cx="1596292" cy="404614"/>
          </a:xfrm>
        </p:spPr>
        <p:txBody>
          <a:bodyPr/>
          <a:lstStyle/>
          <a:p>
            <a:pPr algn="ctr"/>
            <a:fld id="{1FA76D91-F096-411C-81C8-9B2CEEDF9E88}" type="slidenum">
              <a:rPr lang="ko-KR" altLang="en-US" sz="1800" smtClean="0"/>
              <a:pPr algn="ctr"/>
              <a:t>6</a:t>
            </a:fld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1592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754FE-99B1-4D66-B7DA-F0E9905D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38" y="286305"/>
            <a:ext cx="4097045" cy="1014214"/>
          </a:xfrm>
        </p:spPr>
        <p:txBody>
          <a:bodyPr/>
          <a:lstStyle/>
          <a:p>
            <a:r>
              <a:rPr kumimoji="1" lang="ja-JP" altLang="en-US" dirty="0"/>
              <a:t>平均来店数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BB6BA1-A860-4370-9E59-ABBC77E8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62375" y="6453386"/>
            <a:ext cx="1596292" cy="404614"/>
          </a:xfrm>
        </p:spPr>
        <p:txBody>
          <a:bodyPr/>
          <a:lstStyle/>
          <a:p>
            <a:pPr algn="ctr"/>
            <a:fld id="{1FA76D91-F096-411C-81C8-9B2CEEDF9E88}" type="slidenum">
              <a:rPr lang="ko-KR" altLang="en-US" sz="1800" smtClean="0"/>
              <a:pPr algn="ctr"/>
              <a:t>7</a:t>
            </a:fld>
            <a:endParaRPr lang="ko-KR" altLang="en-US" sz="1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F466D6C-D6D0-496C-A961-FA96FEBB8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960" y="1041384"/>
            <a:ext cx="8075121" cy="4096045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DBC659AD-609A-46C7-B9E5-18F188F42332}"/>
              </a:ext>
            </a:extLst>
          </p:cNvPr>
          <p:cNvSpPr/>
          <p:nvPr/>
        </p:nvSpPr>
        <p:spPr>
          <a:xfrm>
            <a:off x="5311667" y="1554466"/>
            <a:ext cx="798990" cy="34978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5B2FF12-2B44-47D1-BF60-9D8DE25E639F}"/>
              </a:ext>
            </a:extLst>
          </p:cNvPr>
          <p:cNvSpPr txBox="1"/>
          <p:nvPr/>
        </p:nvSpPr>
        <p:spPr>
          <a:xfrm>
            <a:off x="1010435" y="5611745"/>
            <a:ext cx="9401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kumimoji="1" lang="ja-JP" altLang="en-US" sz="2800" dirty="0"/>
              <a:t>平均来店数：</a:t>
            </a:r>
            <a:r>
              <a:rPr kumimoji="1" lang="en-US" altLang="ja-JP" sz="2800" dirty="0"/>
              <a:t>4083</a:t>
            </a:r>
            <a:r>
              <a:rPr kumimoji="1" lang="ja-JP" altLang="en-US" sz="2800" dirty="0"/>
              <a:t>人　←　売り場面積</a:t>
            </a:r>
            <a:r>
              <a:rPr kumimoji="1" lang="en-US" altLang="ja-JP" sz="2800" dirty="0"/>
              <a:t>1200</a:t>
            </a:r>
            <a:r>
              <a:rPr kumimoji="1" lang="ja-JP" altLang="en-US" sz="2800" dirty="0"/>
              <a:t>㎡以上　</a:t>
            </a:r>
            <a:endParaRPr kumimoji="1" lang="en-US" altLang="ja-JP" sz="28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kumimoji="1" lang="ja-JP" altLang="en-US" sz="2800" dirty="0"/>
              <a:t>中央値：</a:t>
            </a:r>
            <a:r>
              <a:rPr kumimoji="1" lang="en-US" altLang="ja-JP" sz="2800" dirty="0"/>
              <a:t>4082</a:t>
            </a:r>
            <a:r>
              <a:rPr kumimoji="1" lang="ja-JP" altLang="en-US" sz="2800" dirty="0"/>
              <a:t>人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23010ED-FD8A-4E4B-B12B-20E2EF669251}"/>
              </a:ext>
            </a:extLst>
          </p:cNvPr>
          <p:cNvSpPr txBox="1"/>
          <p:nvPr/>
        </p:nvSpPr>
        <p:spPr>
          <a:xfrm>
            <a:off x="4701396" y="5196018"/>
            <a:ext cx="312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図</a:t>
            </a:r>
            <a:r>
              <a:rPr kumimoji="1" lang="en-US" altLang="ja-JP" dirty="0"/>
              <a:t>4. </a:t>
            </a:r>
            <a:r>
              <a:rPr kumimoji="1" lang="ja-JP" altLang="en-US" dirty="0"/>
              <a:t>平均来店数のグラフ</a:t>
            </a:r>
          </a:p>
        </p:txBody>
      </p:sp>
    </p:spTree>
    <p:extLst>
      <p:ext uri="{BB962C8B-B14F-4D97-AF65-F5344CB8AC3E}">
        <p14:creationId xmlns:p14="http://schemas.microsoft.com/office/powerpoint/2010/main" val="249953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5DE4F2-E362-45A0-81C4-D733C13A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12" y="274130"/>
            <a:ext cx="5188998" cy="807868"/>
          </a:xfrm>
        </p:spPr>
        <p:txBody>
          <a:bodyPr/>
          <a:lstStyle/>
          <a:p>
            <a:r>
              <a:rPr kumimoji="1" lang="ja-JP" altLang="en-US" dirty="0"/>
              <a:t>平均来店間隔日数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8E64E3-E11F-4810-AF36-2B43A57C3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912" y="4347024"/>
            <a:ext cx="11148204" cy="2666252"/>
          </a:xfrm>
        </p:spPr>
        <p:txBody>
          <a:bodyPr lIns="72000" tIns="0" bIns="72000">
            <a:normAutofit/>
          </a:bodyPr>
          <a:lstStyle/>
          <a:p>
            <a:pPr marL="0" indent="0">
              <a:buNone/>
            </a:pPr>
            <a:endParaRPr kumimoji="1" lang="en-US" altLang="ja-JP" sz="2400" dirty="0"/>
          </a:p>
          <a:p>
            <a:r>
              <a:rPr kumimoji="1" lang="ja-JP" altLang="en-US" sz="2600" dirty="0">
                <a:solidFill>
                  <a:schemeClr val="tx1"/>
                </a:solidFill>
              </a:rPr>
              <a:t>食品スーパー（</a:t>
            </a:r>
            <a:r>
              <a:rPr kumimoji="1" lang="en-US" altLang="ja-JP" sz="2600" dirty="0">
                <a:solidFill>
                  <a:schemeClr val="tx1"/>
                </a:solidFill>
              </a:rPr>
              <a:t>SM</a:t>
            </a:r>
            <a:r>
              <a:rPr kumimoji="1" lang="ja-JP" altLang="en-US" sz="2600" dirty="0">
                <a:solidFill>
                  <a:schemeClr val="tx1"/>
                </a:solidFill>
              </a:rPr>
              <a:t>）は</a:t>
            </a:r>
            <a:r>
              <a:rPr kumimoji="1" lang="en-US" altLang="ja-JP" sz="2600" dirty="0">
                <a:solidFill>
                  <a:srgbClr val="FF0000"/>
                </a:solidFill>
              </a:rPr>
              <a:t>2~3</a:t>
            </a:r>
            <a:r>
              <a:rPr kumimoji="1" lang="ja-JP" altLang="en-US" sz="2600" dirty="0">
                <a:solidFill>
                  <a:srgbClr val="FF0000"/>
                </a:solidFill>
              </a:rPr>
              <a:t>日間隔</a:t>
            </a:r>
            <a:r>
              <a:rPr kumimoji="1" lang="ja-JP" altLang="en-US" sz="2600" dirty="0">
                <a:solidFill>
                  <a:schemeClr val="tx1"/>
                </a:solidFill>
              </a:rPr>
              <a:t>であるため、平日のタイプである。</a:t>
            </a:r>
            <a:r>
              <a:rPr kumimoji="1" lang="ja-JP" altLang="en-US" sz="2600" dirty="0"/>
              <a:t>また、駅の付近や住宅内など近い場所にある</a:t>
            </a:r>
            <a:endParaRPr kumimoji="1" lang="en-US" altLang="ja-JP" sz="2600" dirty="0"/>
          </a:p>
          <a:p>
            <a:r>
              <a:rPr kumimoji="1" lang="ja-JP" altLang="en-US" sz="2600" dirty="0"/>
              <a:t>総合スーパー（</a:t>
            </a:r>
            <a:r>
              <a:rPr kumimoji="1" lang="en-US" altLang="ja-JP" sz="2600" dirty="0"/>
              <a:t>GSM</a:t>
            </a:r>
            <a:r>
              <a:rPr kumimoji="1" lang="ja-JP" altLang="en-US" sz="2600" dirty="0"/>
              <a:t>）は</a:t>
            </a:r>
            <a:r>
              <a:rPr kumimoji="1" lang="en-US" altLang="ja-JP" sz="2600" dirty="0">
                <a:solidFill>
                  <a:srgbClr val="FF0000"/>
                </a:solidFill>
              </a:rPr>
              <a:t>6~7</a:t>
            </a:r>
            <a:r>
              <a:rPr kumimoji="1" lang="ja-JP" altLang="en-US" sz="2600" dirty="0">
                <a:solidFill>
                  <a:srgbClr val="FF0000"/>
                </a:solidFill>
              </a:rPr>
              <a:t>日間隔</a:t>
            </a:r>
            <a:r>
              <a:rPr kumimoji="1" lang="ja-JP" altLang="en-US" sz="2600" dirty="0">
                <a:solidFill>
                  <a:schemeClr val="tx1"/>
                </a:solidFill>
              </a:rPr>
              <a:t>であるため、週末のタイプである。</a:t>
            </a:r>
            <a:r>
              <a:rPr kumimoji="1" lang="ja-JP" altLang="en-US" sz="2600" dirty="0"/>
              <a:t>自動車で行けるロードサイドにある</a:t>
            </a:r>
            <a:endParaRPr kumimoji="1" lang="en-US" altLang="ja-JP" sz="2600" dirty="0"/>
          </a:p>
          <a:p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DF4B4E4-8144-4A8E-9B31-140ACA7D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941" y="1103218"/>
            <a:ext cx="7833222" cy="3243805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E0EDF6C2-BE0D-4518-89D6-4EE83E9A2F85}"/>
              </a:ext>
            </a:extLst>
          </p:cNvPr>
          <p:cNvSpPr/>
          <p:nvPr/>
        </p:nvSpPr>
        <p:spPr>
          <a:xfrm>
            <a:off x="3148641" y="1257304"/>
            <a:ext cx="603849" cy="30189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6089117-7FF3-4FBA-BA80-8AFA575DDE6E}"/>
              </a:ext>
            </a:extLst>
          </p:cNvPr>
          <p:cNvSpPr/>
          <p:nvPr/>
        </p:nvSpPr>
        <p:spPr>
          <a:xfrm>
            <a:off x="4652084" y="4389465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dirty="0"/>
              <a:t>図５．平均来店間隔日数グラフ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B6A31D-4784-45ED-956A-F83A5295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6056" y="6436310"/>
            <a:ext cx="1596292" cy="404614"/>
          </a:xfrm>
        </p:spPr>
        <p:txBody>
          <a:bodyPr/>
          <a:lstStyle/>
          <a:p>
            <a:pPr algn="ctr"/>
            <a:fld id="{1FA76D91-F096-411C-81C8-9B2CEEDF9E88}" type="slidenum">
              <a:rPr lang="ko-KR" altLang="en-US" sz="1800" smtClean="0"/>
              <a:pPr algn="ctr"/>
              <a:t>8</a:t>
            </a:fld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2129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08D417-5A6E-4D4D-8E87-550210E37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15" y="371475"/>
            <a:ext cx="10580683" cy="6289760"/>
          </a:xfrm>
        </p:spPr>
        <p:txBody>
          <a:bodyPr>
            <a:normAutofit/>
          </a:bodyPr>
          <a:lstStyle/>
          <a:p>
            <a:pPr lvl="0" algn="ctr">
              <a:buFont typeface="Wingdings" panose="05000000000000000000" pitchFamily="2" charset="2"/>
              <a:buChar char="n"/>
            </a:pPr>
            <a:r>
              <a:rPr kumimoji="1" lang="en-US" altLang="ja-JP" sz="3600" b="1" dirty="0">
                <a:solidFill>
                  <a:srgbClr val="191B0E"/>
                </a:solidFill>
              </a:rPr>
              <a:t>XXX</a:t>
            </a:r>
            <a:r>
              <a:rPr kumimoji="1" lang="ja-JP" altLang="en-US" sz="3600" b="1" dirty="0">
                <a:solidFill>
                  <a:srgbClr val="191B0E"/>
                </a:solidFill>
              </a:rPr>
              <a:t>食品スーパー</a:t>
            </a:r>
            <a:r>
              <a:rPr kumimoji="1" lang="en-US" altLang="ja-JP" sz="3600" b="1" dirty="0">
                <a:solidFill>
                  <a:srgbClr val="191B0E"/>
                </a:solidFill>
              </a:rPr>
              <a:t>(SM)</a:t>
            </a:r>
            <a:r>
              <a:rPr kumimoji="1" lang="ja-JP" altLang="en-US" sz="3600" b="1" dirty="0">
                <a:solidFill>
                  <a:srgbClr val="191B0E"/>
                </a:solidFill>
              </a:rPr>
              <a:t>の基礎分析</a:t>
            </a:r>
            <a:endParaRPr kumimoji="1" lang="en-US" altLang="ja-JP" sz="3600" b="1" dirty="0"/>
          </a:p>
          <a:p>
            <a:r>
              <a:rPr kumimoji="1" lang="ja-JP" altLang="en-US" sz="2800" dirty="0"/>
              <a:t>月別平均売上金額：</a:t>
            </a:r>
            <a:r>
              <a:rPr kumimoji="1" lang="en-US" altLang="ja-JP" sz="2800" dirty="0"/>
              <a:t>24</a:t>
            </a:r>
            <a:r>
              <a:rPr kumimoji="1" lang="ja-JP" altLang="en-US" sz="2800" dirty="0"/>
              <a:t>千万円</a:t>
            </a:r>
            <a:r>
              <a:rPr kumimoji="1" lang="en-US" altLang="ja-JP" sz="2800" dirty="0"/>
              <a:t>(12</a:t>
            </a:r>
            <a:r>
              <a:rPr kumimoji="1" lang="ja-JP" altLang="en-US" sz="2800" dirty="0"/>
              <a:t>月に急激な増加</a:t>
            </a:r>
            <a:r>
              <a:rPr kumimoji="1" lang="en-US" altLang="ja-JP" sz="2800" dirty="0"/>
              <a:t>)</a:t>
            </a:r>
          </a:p>
          <a:p>
            <a:r>
              <a:rPr kumimoji="1" lang="ja-JP" altLang="en-US" sz="2800" dirty="0"/>
              <a:t>日別平均売上金額：</a:t>
            </a:r>
            <a:r>
              <a:rPr kumimoji="1" lang="en-US" altLang="ja-JP" sz="2800" dirty="0"/>
              <a:t>795</a:t>
            </a:r>
            <a:r>
              <a:rPr kumimoji="1" lang="ja-JP" altLang="en-US" sz="2800" dirty="0"/>
              <a:t>万円</a:t>
            </a:r>
            <a:endParaRPr kumimoji="1" lang="en-US" altLang="ja-JP" sz="2800" dirty="0"/>
          </a:p>
          <a:p>
            <a:r>
              <a:rPr kumimoji="1" lang="ja-JP" altLang="en-US" sz="2800" dirty="0"/>
              <a:t>曜日の最高値：月・水・金曜日</a:t>
            </a:r>
            <a:endParaRPr kumimoji="1" lang="en-US" altLang="ja-JP" sz="2800" dirty="0"/>
          </a:p>
          <a:p>
            <a:r>
              <a:rPr kumimoji="1" lang="ja-JP" altLang="en-US" sz="2800" dirty="0"/>
              <a:t>時間の最高値：午前</a:t>
            </a:r>
            <a:r>
              <a:rPr kumimoji="1" lang="en-US" altLang="ja-JP" sz="2800" dirty="0"/>
              <a:t>11</a:t>
            </a:r>
            <a:r>
              <a:rPr kumimoji="1" lang="ja-JP" altLang="en-US" sz="2800" dirty="0"/>
              <a:t>時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ja-JP" altLang="en-US" sz="2800" dirty="0"/>
              <a:t>　　　　　　　</a:t>
            </a:r>
            <a:r>
              <a:rPr kumimoji="1" lang="en-US" altLang="ja-JP" sz="2800" dirty="0"/>
              <a:t>      </a:t>
            </a:r>
            <a:r>
              <a:rPr kumimoji="1" lang="ja-JP" altLang="en-US" sz="2800" dirty="0"/>
              <a:t>午後</a:t>
            </a:r>
            <a:r>
              <a:rPr kumimoji="1" lang="en-US" altLang="ja-JP" sz="2800" dirty="0"/>
              <a:t>17</a:t>
            </a:r>
            <a:r>
              <a:rPr kumimoji="1" lang="ja-JP" altLang="en-US" sz="2800" dirty="0"/>
              <a:t>時／夜</a:t>
            </a:r>
            <a:r>
              <a:rPr kumimoji="1" lang="en-US" altLang="ja-JP" sz="2800" dirty="0"/>
              <a:t>21</a:t>
            </a:r>
            <a:r>
              <a:rPr kumimoji="1" lang="ja-JP" altLang="en-US" sz="2800" dirty="0"/>
              <a:t>時</a:t>
            </a:r>
            <a:endParaRPr kumimoji="1" lang="en-US" altLang="ja-JP" sz="2800" dirty="0"/>
          </a:p>
          <a:p>
            <a:r>
              <a:rPr kumimoji="1" lang="ja-JP" altLang="en-US" sz="2800" dirty="0"/>
              <a:t>平均来店数：</a:t>
            </a:r>
            <a:r>
              <a:rPr kumimoji="1" lang="en-US" altLang="ja-JP" sz="2800" dirty="0"/>
              <a:t>4083</a:t>
            </a:r>
            <a:r>
              <a:rPr kumimoji="1" lang="ja-JP" altLang="en-US" sz="2800" dirty="0"/>
              <a:t>人</a:t>
            </a:r>
            <a:endParaRPr kumimoji="1" lang="en-US" altLang="ja-JP" sz="2800" dirty="0"/>
          </a:p>
          <a:p>
            <a:r>
              <a:rPr kumimoji="1" lang="ja-JP" altLang="en-US" sz="2800" dirty="0"/>
              <a:t>平均来店間隔日数：</a:t>
            </a:r>
            <a:r>
              <a:rPr kumimoji="1" lang="en-US" altLang="ja-JP" sz="2800" dirty="0"/>
              <a:t>2</a:t>
            </a:r>
            <a:r>
              <a:rPr kumimoji="1" lang="ja-JP" altLang="en-US" sz="2800" dirty="0"/>
              <a:t>～</a:t>
            </a:r>
            <a:r>
              <a:rPr kumimoji="1" lang="en-US" altLang="ja-JP" sz="2800" dirty="0"/>
              <a:t>3</a:t>
            </a:r>
            <a:r>
              <a:rPr kumimoji="1" lang="ja-JP" altLang="en-US" sz="2800" dirty="0"/>
              <a:t>日間</a:t>
            </a:r>
            <a:endParaRPr kumimoji="1" lang="en-US" altLang="ja-JP" sz="2800" dirty="0"/>
          </a:p>
          <a:p>
            <a:r>
              <a:rPr kumimoji="1" lang="ja-JP" altLang="en-US" sz="2800" dirty="0"/>
              <a:t>駅の付近や住宅内</a:t>
            </a:r>
            <a:endParaRPr kumimoji="1" lang="en-US" altLang="ja-JP" sz="2800" dirty="0"/>
          </a:p>
          <a:p>
            <a:r>
              <a:rPr kumimoji="1" lang="ja-JP" altLang="en-US" sz="2800" dirty="0"/>
              <a:t>ライバルの店は日曜日にポイント</a:t>
            </a:r>
            <a:r>
              <a:rPr kumimoji="1" lang="en-US" altLang="ja-JP" sz="2800" dirty="0"/>
              <a:t>3</a:t>
            </a:r>
            <a:r>
              <a:rPr kumimoji="1" lang="ja-JP" altLang="en-US" sz="2800" dirty="0"/>
              <a:t>倍デーであるため、それに対する日曜日のイベント</a:t>
            </a:r>
            <a:r>
              <a:rPr kumimoji="1" lang="ja-JP" altLang="en-US" sz="2800"/>
              <a:t>が必要</a:t>
            </a:r>
            <a:endParaRPr kumimoji="1" lang="en-US" altLang="ja-JP" sz="28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0797FF-B31B-4F0E-9884-137B1CAB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73094" y="6458928"/>
            <a:ext cx="1596292" cy="404614"/>
          </a:xfrm>
        </p:spPr>
        <p:txBody>
          <a:bodyPr/>
          <a:lstStyle/>
          <a:p>
            <a:pPr algn="ctr"/>
            <a:fld id="{1FA76D91-F096-411C-81C8-9B2CEEDF9E88}" type="slidenum">
              <a:rPr lang="ko-KR" altLang="en-US" sz="1800" smtClean="0"/>
              <a:pPr algn="ctr"/>
              <a:t>9</a:t>
            </a:fld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931290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1132</TotalTime>
  <Words>355</Words>
  <Application>Microsoft Office PowerPoint</Application>
  <PresentationFormat>ワイド画面</PresentationFormat>
  <Paragraphs>82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돋움</vt:lpstr>
      <vt:lpstr>メイリオ</vt:lpstr>
      <vt:lpstr>游ゴシック</vt:lpstr>
      <vt:lpstr>Arial</vt:lpstr>
      <vt:lpstr>Franklin Gothic Book</vt:lpstr>
      <vt:lpstr>Wingdings</vt:lpstr>
      <vt:lpstr>Crop</vt:lpstr>
      <vt:lpstr>MUSASHIコマンドを用いた 食品スーパー(SM)の データ分析</vt:lpstr>
      <vt:lpstr>本卒業研究では</vt:lpstr>
      <vt:lpstr>GSMとSM</vt:lpstr>
      <vt:lpstr>月別に対する季節性</vt:lpstr>
      <vt:lpstr>曜日別に対する間隔日数</vt:lpstr>
      <vt:lpstr>時間別に対する最高値のチェック</vt:lpstr>
      <vt:lpstr>平均来店数</vt:lpstr>
      <vt:lpstr>平均来店間隔日数</vt:lpstr>
      <vt:lpstr>PowerPoint プレゼンテーション</vt:lpstr>
      <vt:lpstr>今後の研究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経営ゼミ</dc:title>
  <dc:creator>kim kyungsu</dc:creator>
  <cp:lastModifiedBy>KIM Yeunkyung</cp:lastModifiedBy>
  <cp:revision>231</cp:revision>
  <cp:lastPrinted>2018-08-03T02:37:59Z</cp:lastPrinted>
  <dcterms:created xsi:type="dcterms:W3CDTF">2018-07-01T16:34:08Z</dcterms:created>
  <dcterms:modified xsi:type="dcterms:W3CDTF">2018-08-03T03:48:33Z</dcterms:modified>
</cp:coreProperties>
</file>