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  <p:sldMasterId id="2147483670" r:id="rId2"/>
  </p:sldMasterIdLst>
  <p:notesMasterIdLst>
    <p:notesMasterId r:id="rId31"/>
  </p:notesMasterIdLst>
  <p:sldIdLst>
    <p:sldId id="256" r:id="rId3"/>
    <p:sldId id="257" r:id="rId4"/>
    <p:sldId id="259" r:id="rId5"/>
    <p:sldId id="280" r:id="rId6"/>
    <p:sldId id="279" r:id="rId7"/>
    <p:sldId id="258" r:id="rId8"/>
    <p:sldId id="261" r:id="rId9"/>
    <p:sldId id="260" r:id="rId10"/>
    <p:sldId id="262" r:id="rId11"/>
    <p:sldId id="263" r:id="rId12"/>
    <p:sldId id="264" r:id="rId13"/>
    <p:sldId id="265" r:id="rId14"/>
    <p:sldId id="266" r:id="rId15"/>
    <p:sldId id="267" r:id="rId16"/>
    <p:sldId id="269" r:id="rId17"/>
    <p:sldId id="268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83" r:id="rId28"/>
    <p:sldId id="281" r:id="rId29"/>
    <p:sldId id="282" r:id="rId30"/>
  </p:sldIdLst>
  <p:sldSz cx="9144000" cy="5143500" type="screen16x9"/>
  <p:notesSz cx="6858000" cy="9144000"/>
  <p:embeddedFontLst>
    <p:embeddedFont>
      <p:font typeface="Helvetica Neue Light" panose="020B0600000101010101" charset="0"/>
      <p:regular r:id="rId32"/>
      <p:bold r:id="rId33"/>
      <p:italic r:id="rId34"/>
      <p:boldItalic r:id="rId35"/>
    </p:embeddedFont>
    <p:embeddedFont>
      <p:font typeface="Roboto" panose="020B0600000101010101" charset="0"/>
      <p:regular r:id="rId36"/>
      <p:bold r:id="rId37"/>
      <p:italic r:id="rId38"/>
      <p:boldItalic r:id="rId39"/>
    </p:embeddedFont>
    <p:embeddedFont>
      <p:font typeface="Trebuchet MS" panose="020B0603020202020204" pitchFamily="34" charset="0"/>
      <p:regular r:id="rId40"/>
      <p:bold r:id="rId41"/>
      <p:italic r:id="rId42"/>
      <p:boldItalic r:id="rId43"/>
    </p:embeddedFont>
    <p:embeddedFont>
      <p:font typeface="맑은 고딕" panose="020B0503020000020004" pitchFamily="50" charset="-127"/>
      <p:regular r:id="rId44"/>
      <p:bold r:id="rId45"/>
    </p:embeddedFont>
    <p:embeddedFont>
      <p:font typeface="맑은 고딕" panose="020B0503020000020004" pitchFamily="50" charset="-127"/>
      <p:regular r:id="rId44"/>
      <p:bold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23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DA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CFF492C-1D71-4437-9EEE-543A8DF87708}">
  <a:tblStyle styleId="{CCFF492C-1D71-4437-9EEE-543A8DF8770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801" autoAdjust="0"/>
  </p:normalViewPr>
  <p:slideViewPr>
    <p:cSldViewPr snapToGrid="0">
      <p:cViewPr varScale="1">
        <p:scale>
          <a:sx n="189" d="100"/>
          <a:sy n="189" d="100"/>
        </p:scale>
        <p:origin x="156" y="138"/>
      </p:cViewPr>
      <p:guideLst>
        <p:guide orient="horz" pos="1620"/>
        <p:guide pos="2880"/>
        <p:guide pos="23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8.fntdata"/><Relationship Id="rId21" Type="http://schemas.openxmlformats.org/officeDocument/2006/relationships/slide" Target="slides/slide19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5.fntdata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d5a0c3b246_0_362:notes"/>
          <p:cNvSpPr txBox="1">
            <a:spLocks noGrp="1"/>
          </p:cNvSpPr>
          <p:nvPr>
            <p:ph type="body" idx="1"/>
          </p:nvPr>
        </p:nvSpPr>
        <p:spPr>
          <a:xfrm>
            <a:off x="685495" y="4342944"/>
            <a:ext cx="5487000" cy="41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475" tIns="46725" rIns="93475" bIns="467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endParaRPr sz="1400"/>
          </a:p>
        </p:txBody>
      </p:sp>
      <p:sp>
        <p:nvSpPr>
          <p:cNvPr id="134" name="Google Shape;134;g1d5a0c3b246_0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7388"/>
            <a:ext cx="6092825" cy="34274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d71e233453_0_11:notes"/>
          <p:cNvSpPr txBox="1">
            <a:spLocks noGrp="1"/>
          </p:cNvSpPr>
          <p:nvPr>
            <p:ph type="body" idx="1"/>
          </p:nvPr>
        </p:nvSpPr>
        <p:spPr>
          <a:xfrm>
            <a:off x="685495" y="4342944"/>
            <a:ext cx="5487000" cy="4114500"/>
          </a:xfrm>
          <a:prstGeom prst="rect">
            <a:avLst/>
          </a:prstGeom>
        </p:spPr>
        <p:txBody>
          <a:bodyPr spcFirstLastPara="1" wrap="square" lIns="88500" tIns="88500" rIns="88500" bIns="88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1d71e23345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7388"/>
            <a:ext cx="6092825" cy="34274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6113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タイトル スライド">
  <p:cSld name="タイトル スライド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14"/>
          <p:cNvGrpSpPr/>
          <p:nvPr/>
        </p:nvGrpSpPr>
        <p:grpSpPr>
          <a:xfrm>
            <a:off x="-18510" y="1430"/>
            <a:ext cx="9175026" cy="5161785"/>
            <a:chOff x="-231533" y="7034679"/>
            <a:chExt cx="24476583" cy="6636924"/>
          </a:xfrm>
        </p:grpSpPr>
        <p:sp>
          <p:nvSpPr>
            <p:cNvPr id="61" name="Google Shape;61;p14"/>
            <p:cNvSpPr/>
            <p:nvPr/>
          </p:nvSpPr>
          <p:spPr>
            <a:xfrm>
              <a:off x="-231533" y="12700500"/>
              <a:ext cx="24383998" cy="955842"/>
            </a:xfrm>
            <a:prstGeom prst="rect">
              <a:avLst/>
            </a:prstGeom>
            <a:solidFill>
              <a:srgbClr val="6FC5E7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15959123" y="7034679"/>
              <a:ext cx="8285927" cy="6636924"/>
            </a:xfrm>
            <a:custGeom>
              <a:avLst/>
              <a:gdLst/>
              <a:ahLst/>
              <a:cxnLst/>
              <a:rect l="l" t="t" r="r" b="b"/>
              <a:pathLst>
                <a:path w="15990889" h="834569" extrusionOk="0">
                  <a:moveTo>
                    <a:pt x="0" y="144"/>
                  </a:moveTo>
                  <a:lnTo>
                    <a:pt x="15990754" y="0"/>
                  </a:lnTo>
                  <a:cubicBezTo>
                    <a:pt x="15993367" y="279216"/>
                    <a:pt x="15956748" y="555353"/>
                    <a:pt x="15959361" y="834569"/>
                  </a:cubicBezTo>
                  <a:lnTo>
                    <a:pt x="6202039" y="834327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pic>
        <p:nvPicPr>
          <p:cNvPr id="63" name="Google Shape;63;p14" descr="ボックス が含まれている画像&#10;&#10;自動的に生成された説明"/>
          <p:cNvPicPr preferRelativeResize="0"/>
          <p:nvPr/>
        </p:nvPicPr>
        <p:blipFill rotWithShape="1">
          <a:blip r:embed="rId2">
            <a:alphaModFix amt="86000"/>
          </a:blip>
          <a:srcRect/>
          <a:stretch/>
        </p:blipFill>
        <p:spPr>
          <a:xfrm rot="599872">
            <a:off x="5627101" y="792506"/>
            <a:ext cx="3513234" cy="309923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583865" y="486000"/>
            <a:ext cx="6641056" cy="298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34275" rIns="0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619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583864" y="1761660"/>
            <a:ext cx="6646153" cy="540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Font typeface="Malgun Gothic"/>
              <a:buNone/>
              <a:defRPr sz="2700" b="1" i="0" u="none" strike="noStrike" cap="non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2"/>
          </p:nvPr>
        </p:nvSpPr>
        <p:spPr>
          <a:xfrm>
            <a:off x="583864" y="2355726"/>
            <a:ext cx="6646153" cy="54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81000" rIns="0" bIns="810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7495535" y="4939862"/>
            <a:ext cx="1588373" cy="206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baseline="30000">
                <a:solidFill>
                  <a:srgbClr val="717981"/>
                </a:solidFill>
                <a:latin typeface="Trebuchet MS"/>
                <a:ea typeface="Trebuchet MS"/>
                <a:cs typeface="Trebuchet MS"/>
                <a:sym typeface="Trebuchet MS"/>
              </a:rPr>
              <a:t>Value Chain Innovator</a:t>
            </a:r>
            <a:endParaRPr sz="1200" b="0" i="0" u="none" strike="noStrike" cap="none" baseline="30000">
              <a:solidFill>
                <a:srgbClr val="71798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8" name="Google Shape;68;p14" descr="モニター画面に映る文字&#10;&#10;自動的に生成された説明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63729" y="4670846"/>
            <a:ext cx="1530229" cy="206593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305526" y="4933697"/>
            <a:ext cx="2178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baseline="30000">
                <a:solidFill>
                  <a:srgbClr val="D8D8D8"/>
                </a:solidFill>
                <a:latin typeface="Roboto"/>
                <a:ea typeface="Roboto"/>
                <a:cs typeface="Roboto"/>
                <a:sym typeface="Roboto"/>
              </a:rPr>
              <a:t>Copyright © Zionex Inc. All Rights Reserved.</a:t>
            </a:r>
            <a:endParaRPr sz="1200" b="0" i="0" u="none" strike="noStrike" cap="none" baseline="30000">
              <a:solidFill>
                <a:srgbClr val="D8D8D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3"/>
          </p:nvPr>
        </p:nvSpPr>
        <p:spPr>
          <a:xfrm>
            <a:off x="583865" y="3489852"/>
            <a:ext cx="6641056" cy="298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34275" rIns="0" bIns="34275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619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4"/>
          </p:nvPr>
        </p:nvSpPr>
        <p:spPr>
          <a:xfrm>
            <a:off x="583864" y="3812552"/>
            <a:ext cx="6641056" cy="298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34275" rIns="0" bIns="34275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619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4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目次スライド">
  <p:cSld name="目次スライド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295276" y="488111"/>
            <a:ext cx="8206704" cy="3780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000" tIns="54000" rIns="54000" bIns="54000" anchor="t" anchorCtr="0">
            <a:noAutofit/>
          </a:bodyPr>
          <a:lstStyle>
            <a:lvl1pPr marL="457200" marR="0" lvl="0" indent="-32385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00B0F0"/>
              </a:buClr>
              <a:buSzPts val="1500"/>
              <a:buFont typeface="Arial"/>
              <a:buAutoNum type="arabicPeriod"/>
              <a:defRPr sz="1500" b="0" i="0" u="none" strike="noStrike" cap="non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2385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00B0F0"/>
              </a:buClr>
              <a:buSzPts val="1500"/>
              <a:buFont typeface="Arial"/>
              <a:buAutoNum type="arabicPeriod"/>
              <a:defRPr sz="1500" b="0" i="0" u="none" strike="noStrike" cap="non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2385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00B0F0"/>
              </a:buClr>
              <a:buSzPts val="1500"/>
              <a:buFont typeface="Arial"/>
              <a:buAutoNum type="arabicPeriod"/>
              <a:defRPr sz="1500" b="0" i="0" u="none" strike="noStrike" cap="non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2385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00B0F0"/>
              </a:buClr>
              <a:buSzPts val="1500"/>
              <a:buFont typeface="Arial"/>
              <a:buAutoNum type="arabicPeriod"/>
              <a:defRPr sz="1500" b="0" i="0" u="none" strike="noStrike" cap="non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2385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00B0F0"/>
              </a:buClr>
              <a:buSzPts val="1500"/>
              <a:buFont typeface="Arial"/>
              <a:buAutoNum type="arabicPeriod"/>
              <a:defRPr sz="1500" b="0" i="0" u="none" strike="noStrike" cap="non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8568444" y="4840002"/>
            <a:ext cx="346742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3F4347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3F4347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3F4347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3F4347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3F4347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3F4347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3F4347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3F4347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3F4347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223920" y="33468"/>
            <a:ext cx="8278060" cy="444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Malgun Gothic"/>
              <a:buNone/>
              <a:defRPr sz="2100" b="1" i="0" u="none" strike="noStrike" cap="non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4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本編スライド3">
  <p:cSld name="本編スライド3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45962" y="585918"/>
            <a:ext cx="3875927" cy="4026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000" tIns="54000" rIns="54000" bIns="54000" anchor="t" anchorCtr="0">
            <a:noAutofit/>
          </a:bodyPr>
          <a:lstStyle>
            <a:lvl1pPr marL="457200" marR="0" lvl="0" indent="-32385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00B0F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2385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00B0F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2385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00B0F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2385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00B0F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2385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00B0F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sldNum" idx="12"/>
          </p:nvPr>
        </p:nvSpPr>
        <p:spPr>
          <a:xfrm>
            <a:off x="8568444" y="4840002"/>
            <a:ext cx="346742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3F4347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3F4347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3F4347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3F4347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3F4347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3F4347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3F4347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3F4347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3F4347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2"/>
          </p:nvPr>
        </p:nvSpPr>
        <p:spPr>
          <a:xfrm>
            <a:off x="4221889" y="585917"/>
            <a:ext cx="4280092" cy="4026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000" tIns="54000" rIns="54000" bIns="54000" anchor="t" anchorCtr="0">
            <a:noAutofit/>
          </a:bodyPr>
          <a:lstStyle>
            <a:lvl1pPr marL="457200" marR="0" lvl="0" indent="-32385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00B0F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2385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00B0F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2385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00B0F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2385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00B0F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2385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00B0F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223920" y="33468"/>
            <a:ext cx="8278060" cy="444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Malgun Gothic"/>
              <a:buNone/>
              <a:defRPr sz="2100" b="1" i="0" u="none" strike="noStrike" cap="non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4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本編スライド">
  <p:cSld name="本編スライド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sldNum" idx="12"/>
          </p:nvPr>
        </p:nvSpPr>
        <p:spPr>
          <a:xfrm>
            <a:off x="8568444" y="4840002"/>
            <a:ext cx="346742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3F4347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3F4347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3F4347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3F4347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3F4347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3F4347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3F4347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3F4347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3F4347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277294" y="488111"/>
            <a:ext cx="8224685" cy="594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000" tIns="54000" rIns="54000" bIns="540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223921" y="33468"/>
            <a:ext cx="8278059" cy="444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Malgun Gothic"/>
              <a:buNone/>
              <a:defRPr sz="2100" b="1" i="0" u="none" strike="noStrike" cap="non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4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背表紙">
  <p:cSld name="背表紙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9" descr="モニター画面に映る文字&#10;&#10;自動的に生成された説明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7574" y="1282519"/>
            <a:ext cx="2044205" cy="27598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" name="Google Shape;91;p19"/>
          <p:cNvGrpSpPr/>
          <p:nvPr/>
        </p:nvGrpSpPr>
        <p:grpSpPr>
          <a:xfrm>
            <a:off x="-18510" y="1430"/>
            <a:ext cx="9175028" cy="5161785"/>
            <a:chOff x="-231533" y="7034679"/>
            <a:chExt cx="24476586" cy="6636924"/>
          </a:xfrm>
        </p:grpSpPr>
        <p:sp>
          <p:nvSpPr>
            <p:cNvPr id="92" name="Google Shape;92;p19"/>
            <p:cNvSpPr/>
            <p:nvPr/>
          </p:nvSpPr>
          <p:spPr>
            <a:xfrm>
              <a:off x="-231533" y="11311705"/>
              <a:ext cx="24383998" cy="2344636"/>
            </a:xfrm>
            <a:prstGeom prst="rect">
              <a:avLst/>
            </a:prstGeom>
            <a:solidFill>
              <a:srgbClr val="61BFE5">
                <a:alpha val="84705"/>
              </a:srgb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93" name="Google Shape;93;p19"/>
            <p:cNvSpPr/>
            <p:nvPr/>
          </p:nvSpPr>
          <p:spPr>
            <a:xfrm>
              <a:off x="15409439" y="7034679"/>
              <a:ext cx="8835614" cy="6636924"/>
            </a:xfrm>
            <a:custGeom>
              <a:avLst/>
              <a:gdLst/>
              <a:ahLst/>
              <a:cxnLst/>
              <a:rect l="l" t="t" r="r" b="b"/>
              <a:pathLst>
                <a:path w="15990889" h="834569" extrusionOk="0">
                  <a:moveTo>
                    <a:pt x="0" y="144"/>
                  </a:moveTo>
                  <a:lnTo>
                    <a:pt x="15990754" y="0"/>
                  </a:lnTo>
                  <a:cubicBezTo>
                    <a:pt x="15993367" y="279216"/>
                    <a:pt x="15956748" y="555353"/>
                    <a:pt x="15959361" y="834569"/>
                  </a:cubicBezTo>
                  <a:lnTo>
                    <a:pt x="6202039" y="834327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pic>
        <p:nvPicPr>
          <p:cNvPr id="94" name="Google Shape;94;p19" descr="ボックス が含まれている画像&#10;&#10;自動的に生成された説明"/>
          <p:cNvPicPr preferRelativeResize="0"/>
          <p:nvPr/>
        </p:nvPicPr>
        <p:blipFill rotWithShape="1">
          <a:blip r:embed="rId3">
            <a:alphaModFix amt="86000"/>
          </a:blip>
          <a:srcRect/>
          <a:stretch/>
        </p:blipFill>
        <p:spPr>
          <a:xfrm rot="599872">
            <a:off x="5595789" y="332152"/>
            <a:ext cx="3097823" cy="273277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/>
          <p:nvPr/>
        </p:nvSpPr>
        <p:spPr>
          <a:xfrm>
            <a:off x="521550" y="3551525"/>
            <a:ext cx="3486740" cy="1269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baseline="30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Zionex, Inc. (HQ)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 baseline="30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baseline="30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R&amp;D Tower Unit 908, Nuritkum Square,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baseline="30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396 Worldcup buk-ro, Mapo-gu, 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baseline="30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Seoul, Korea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baseline="30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Tel:  +82-2-523-1203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baseline="30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E-mail:  info@zionex.com 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baseline="30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Web: www.zionex.com 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baseline="30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www.arasplm.co.kr 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9"/>
          <p:cNvSpPr txBox="1"/>
          <p:nvPr/>
        </p:nvSpPr>
        <p:spPr>
          <a:xfrm>
            <a:off x="2651434" y="3551525"/>
            <a:ext cx="2082584" cy="1131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baseline="30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Zionex Japan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 baseline="30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baseline="30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(ザイオネックス株式会社)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baseline="30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東京都千代田区霞が関3-2-5 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baseline="30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霞が関ビル4F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baseline="30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Tel:  +81-03-5157-5041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baseline="30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E-mail: sales-j@zionex.com 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baseline="30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Web: www.zionex.co.jp 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4340764" y="3551525"/>
            <a:ext cx="2391476" cy="992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baseline="30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Zionex Taiwan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 baseline="30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baseline="30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(台灣耐力斯資訊有限公司)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baseline="30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台湾104臺北市長春路378號6樓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baseline="30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Tel:  +886-981-439-681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baseline="30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E-mail: hunwook_lim@zionex.com 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baseline="30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Web: www.zionex.com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9"/>
          <p:cNvSpPr txBox="1"/>
          <p:nvPr/>
        </p:nvSpPr>
        <p:spPr>
          <a:xfrm>
            <a:off x="722743" y="1662068"/>
            <a:ext cx="298516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 baseline="30000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The Dynamic SCM Leader</a:t>
            </a:r>
            <a:endParaRPr sz="1700" b="0" i="0" u="none" strike="noStrike" cap="none" baseline="30000">
              <a:solidFill>
                <a:srgbClr val="59595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本編スライド（地球なし）">
  <p:cSld name="本編スライド（地球なし）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20"/>
          <p:cNvGrpSpPr/>
          <p:nvPr/>
        </p:nvGrpSpPr>
        <p:grpSpPr>
          <a:xfrm>
            <a:off x="0" y="4785991"/>
            <a:ext cx="9148235" cy="378044"/>
            <a:chOff x="0" y="12754875"/>
            <a:chExt cx="24405111" cy="987222"/>
          </a:xfrm>
        </p:grpSpPr>
        <p:sp>
          <p:nvSpPr>
            <p:cNvPr id="101" name="Google Shape;101;p20"/>
            <p:cNvSpPr/>
            <p:nvPr/>
          </p:nvSpPr>
          <p:spPr>
            <a:xfrm>
              <a:off x="0" y="12754875"/>
              <a:ext cx="24384001" cy="955842"/>
            </a:xfrm>
            <a:prstGeom prst="rect">
              <a:avLst/>
            </a:prstGeom>
            <a:solidFill>
              <a:srgbClr val="61BFE5"/>
            </a:solidFill>
            <a:ln>
              <a:noFill/>
            </a:ln>
            <a:effectLst>
              <a:outerShdw blurRad="50800" dist="38100" dir="16200000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2" name="Google Shape;102;p20"/>
            <p:cNvSpPr/>
            <p:nvPr/>
          </p:nvSpPr>
          <p:spPr>
            <a:xfrm>
              <a:off x="19112456" y="12754875"/>
              <a:ext cx="5292655" cy="987222"/>
            </a:xfrm>
            <a:custGeom>
              <a:avLst/>
              <a:gdLst/>
              <a:ahLst/>
              <a:cxnLst/>
              <a:rect l="l" t="t" r="r" b="b"/>
              <a:pathLst>
                <a:path w="14005740" h="841345" extrusionOk="0">
                  <a:moveTo>
                    <a:pt x="0" y="0"/>
                  </a:moveTo>
                  <a:lnTo>
                    <a:pt x="13978285" y="0"/>
                  </a:lnTo>
                  <a:lnTo>
                    <a:pt x="14005740" y="841345"/>
                  </a:lnTo>
                  <a:lnTo>
                    <a:pt x="4307266" y="8257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ffectLst>
              <a:outerShdw blurRad="50800" dist="38100" dir="16200000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pic>
        <p:nvPicPr>
          <p:cNvPr id="103" name="Google Shape;103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3508" y="4860335"/>
            <a:ext cx="1458162" cy="189943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 txBox="1"/>
          <p:nvPr/>
        </p:nvSpPr>
        <p:spPr>
          <a:xfrm>
            <a:off x="6948264" y="5002020"/>
            <a:ext cx="1728192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 baseline="3000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Copyright © Zionex Inc. All Rights Reserved.</a:t>
            </a:r>
            <a:endParaRPr sz="900" b="0" i="0" u="none" strike="noStrike" cap="none" baseline="3000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5" name="Google Shape;105;p20"/>
          <p:cNvCxnSpPr/>
          <p:nvPr/>
        </p:nvCxnSpPr>
        <p:spPr>
          <a:xfrm>
            <a:off x="252370" y="411510"/>
            <a:ext cx="7643077" cy="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223921" y="33468"/>
            <a:ext cx="8278059" cy="444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Malgun Gothic"/>
              <a:buNone/>
              <a:defRPr sz="2100" b="1" i="0" u="none" strike="noStrike" cap="non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body" idx="1"/>
          </p:nvPr>
        </p:nvSpPr>
        <p:spPr>
          <a:xfrm>
            <a:off x="277294" y="488111"/>
            <a:ext cx="8224685" cy="594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000" tIns="54000" rIns="54000" bIns="54000" anchor="t" anchorCtr="0">
            <a:noAutofit/>
          </a:bodyPr>
          <a:lstStyle>
            <a:lvl1pPr marL="457200" marR="0" lvl="0" indent="-342900" algn="l" rtl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•"/>
              <a:defRPr sz="1200" b="0" i="0" u="none" strike="noStrike" cap="non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•"/>
              <a:defRPr sz="1200" b="0" i="0" u="none" strike="noStrike" cap="non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•"/>
              <a:defRPr sz="1200" b="0" i="0" u="none" strike="noStrike" cap="non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•"/>
              <a:defRPr sz="1200" b="0" i="0" u="none" strike="noStrike" cap="non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•"/>
              <a:defRPr sz="1200" b="0" i="0" u="none" strike="noStrike" cap="non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20"/>
          <p:cNvSpPr txBox="1"/>
          <p:nvPr/>
        </p:nvSpPr>
        <p:spPr>
          <a:xfrm>
            <a:off x="8555986" y="4848422"/>
            <a:ext cx="346742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200" b="1" i="0" u="none" strike="noStrike" cap="none">
                <a:solidFill>
                  <a:srgbClr val="3F4347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1200" b="1" i="0" u="none" strike="noStrike" cap="none">
              <a:solidFill>
                <a:srgbClr val="3F434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20"/>
          <p:cNvSpPr/>
          <p:nvPr/>
        </p:nvSpPr>
        <p:spPr>
          <a:xfrm rot="10800000">
            <a:off x="8904908" y="4897699"/>
            <a:ext cx="95585" cy="163057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468" y="0"/>
                </a:moveTo>
                <a:lnTo>
                  <a:pt x="21600" y="21600"/>
                </a:lnTo>
                <a:lnTo>
                  <a:pt x="0" y="10766"/>
                </a:lnTo>
                <a:lnTo>
                  <a:pt x="21468" y="0"/>
                </a:lnTo>
                <a:close/>
              </a:path>
            </a:pathLst>
          </a:custGeom>
          <a:solidFill>
            <a:srgbClr val="4B90C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4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本編スライド2">
  <p:cSld name="本編スライド2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467544" y="347133"/>
            <a:ext cx="294894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Font typeface="Malgun Gothic"/>
              <a:buNone/>
              <a:defRPr sz="2700" b="1" i="0" u="none" strike="noStrike" cap="non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p21"/>
          <p:cNvSpPr>
            <a:spLocks noGrp="1"/>
          </p:cNvSpPr>
          <p:nvPr>
            <p:ph type="pic" idx="2"/>
          </p:nvPr>
        </p:nvSpPr>
        <p:spPr>
          <a:xfrm>
            <a:off x="3722807" y="347133"/>
            <a:ext cx="4776994" cy="4057650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Google Shape;113;p21"/>
          <p:cNvSpPr txBox="1">
            <a:spLocks noGrp="1"/>
          </p:cNvSpPr>
          <p:nvPr>
            <p:ph type="body" idx="1"/>
          </p:nvPr>
        </p:nvSpPr>
        <p:spPr>
          <a:xfrm>
            <a:off x="467544" y="1547283"/>
            <a:ext cx="294894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14" name="Google Shape;114;p21"/>
          <p:cNvGrpSpPr/>
          <p:nvPr/>
        </p:nvGrpSpPr>
        <p:grpSpPr>
          <a:xfrm>
            <a:off x="0" y="4785991"/>
            <a:ext cx="9148235" cy="378044"/>
            <a:chOff x="0" y="12754875"/>
            <a:chExt cx="24405111" cy="987222"/>
          </a:xfrm>
        </p:grpSpPr>
        <p:sp>
          <p:nvSpPr>
            <p:cNvPr id="115" name="Google Shape;115;p21"/>
            <p:cNvSpPr/>
            <p:nvPr/>
          </p:nvSpPr>
          <p:spPr>
            <a:xfrm>
              <a:off x="0" y="12754875"/>
              <a:ext cx="24384001" cy="955842"/>
            </a:xfrm>
            <a:prstGeom prst="rect">
              <a:avLst/>
            </a:prstGeom>
            <a:solidFill>
              <a:srgbClr val="61BFE5"/>
            </a:solidFill>
            <a:ln>
              <a:noFill/>
            </a:ln>
            <a:effectLst>
              <a:outerShdw blurRad="50800" dist="38100" dir="16200000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16" name="Google Shape;116;p21"/>
            <p:cNvSpPr/>
            <p:nvPr/>
          </p:nvSpPr>
          <p:spPr>
            <a:xfrm>
              <a:off x="19112456" y="12754875"/>
              <a:ext cx="5292655" cy="987222"/>
            </a:xfrm>
            <a:custGeom>
              <a:avLst/>
              <a:gdLst/>
              <a:ahLst/>
              <a:cxnLst/>
              <a:rect l="l" t="t" r="r" b="b"/>
              <a:pathLst>
                <a:path w="14005740" h="841345" extrusionOk="0">
                  <a:moveTo>
                    <a:pt x="0" y="0"/>
                  </a:moveTo>
                  <a:lnTo>
                    <a:pt x="13978285" y="0"/>
                  </a:lnTo>
                  <a:lnTo>
                    <a:pt x="14005740" y="841345"/>
                  </a:lnTo>
                  <a:lnTo>
                    <a:pt x="4307266" y="8257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ffectLst>
              <a:outerShdw blurRad="50800" dist="38100" dir="16200000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pic>
        <p:nvPicPr>
          <p:cNvPr id="117" name="Google Shape;117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3508" y="4860335"/>
            <a:ext cx="1458162" cy="189943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/>
        </p:nvSpPr>
        <p:spPr>
          <a:xfrm>
            <a:off x="6948264" y="5002020"/>
            <a:ext cx="1728192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 baseline="3000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Copyright © Zionex Inc. All Rights Reserved.</a:t>
            </a:r>
            <a:endParaRPr sz="900" b="0" i="0" u="none" strike="noStrike" cap="none" baseline="3000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21"/>
          <p:cNvSpPr txBox="1"/>
          <p:nvPr/>
        </p:nvSpPr>
        <p:spPr>
          <a:xfrm>
            <a:off x="8555986" y="4848422"/>
            <a:ext cx="346742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200" b="1" i="0" u="none" strike="noStrike" cap="none">
                <a:solidFill>
                  <a:srgbClr val="3F4347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1200" b="1" i="0" u="none" strike="noStrike" cap="none">
              <a:solidFill>
                <a:srgbClr val="3F434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21"/>
          <p:cNvSpPr/>
          <p:nvPr/>
        </p:nvSpPr>
        <p:spPr>
          <a:xfrm rot="10800000">
            <a:off x="8904908" y="4897699"/>
            <a:ext cx="95585" cy="163057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468" y="0"/>
                </a:moveTo>
                <a:lnTo>
                  <a:pt x="21600" y="21600"/>
                </a:lnTo>
                <a:lnTo>
                  <a:pt x="0" y="10766"/>
                </a:lnTo>
                <a:lnTo>
                  <a:pt x="21468" y="0"/>
                </a:lnTo>
                <a:close/>
              </a:path>
            </a:pathLst>
          </a:custGeom>
          <a:solidFill>
            <a:srgbClr val="4B90C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4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ディバイダースライド">
  <p:cSld name="ディバイダースライド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>
            <a:spLocks noGrp="1"/>
          </p:cNvSpPr>
          <p:nvPr>
            <p:ph type="ctrTitle"/>
          </p:nvPr>
        </p:nvSpPr>
        <p:spPr>
          <a:xfrm>
            <a:off x="583864" y="1977684"/>
            <a:ext cx="6646153" cy="540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Font typeface="Malgun Gothic"/>
              <a:buNone/>
              <a:defRPr sz="2700" b="1" i="0" u="none" strike="noStrike" cap="non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subTitle" idx="1"/>
          </p:nvPr>
        </p:nvSpPr>
        <p:spPr>
          <a:xfrm>
            <a:off x="583864" y="2571750"/>
            <a:ext cx="6646153" cy="54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81000" rIns="0" bIns="810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24" name="Google Shape;124;p22"/>
          <p:cNvGrpSpPr/>
          <p:nvPr/>
        </p:nvGrpSpPr>
        <p:grpSpPr>
          <a:xfrm>
            <a:off x="0" y="4785991"/>
            <a:ext cx="9148235" cy="378044"/>
            <a:chOff x="0" y="12754875"/>
            <a:chExt cx="24405111" cy="987222"/>
          </a:xfrm>
        </p:grpSpPr>
        <p:sp>
          <p:nvSpPr>
            <p:cNvPr id="125" name="Google Shape;125;p22"/>
            <p:cNvSpPr/>
            <p:nvPr/>
          </p:nvSpPr>
          <p:spPr>
            <a:xfrm>
              <a:off x="0" y="12754875"/>
              <a:ext cx="24384001" cy="955842"/>
            </a:xfrm>
            <a:prstGeom prst="rect">
              <a:avLst/>
            </a:prstGeom>
            <a:solidFill>
              <a:srgbClr val="61BFE5"/>
            </a:solidFill>
            <a:ln>
              <a:noFill/>
            </a:ln>
            <a:effectLst>
              <a:outerShdw blurRad="50800" dist="38100" dir="16200000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26" name="Google Shape;126;p22"/>
            <p:cNvSpPr/>
            <p:nvPr/>
          </p:nvSpPr>
          <p:spPr>
            <a:xfrm>
              <a:off x="19112456" y="12754875"/>
              <a:ext cx="5292655" cy="987222"/>
            </a:xfrm>
            <a:custGeom>
              <a:avLst/>
              <a:gdLst/>
              <a:ahLst/>
              <a:cxnLst/>
              <a:rect l="l" t="t" r="r" b="b"/>
              <a:pathLst>
                <a:path w="14005740" h="841345" extrusionOk="0">
                  <a:moveTo>
                    <a:pt x="0" y="0"/>
                  </a:moveTo>
                  <a:lnTo>
                    <a:pt x="13978285" y="0"/>
                  </a:lnTo>
                  <a:lnTo>
                    <a:pt x="14005740" y="841345"/>
                  </a:lnTo>
                  <a:lnTo>
                    <a:pt x="4307266" y="8257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ffectLst>
              <a:outerShdw blurRad="50800" dist="38100" dir="16200000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pic>
        <p:nvPicPr>
          <p:cNvPr id="127" name="Google Shape;127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3508" y="4860335"/>
            <a:ext cx="1458162" cy="189943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2"/>
          <p:cNvSpPr txBox="1"/>
          <p:nvPr/>
        </p:nvSpPr>
        <p:spPr>
          <a:xfrm>
            <a:off x="6894258" y="5002020"/>
            <a:ext cx="1728192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 baseline="3000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Copyright © Zionex Inc. All Rights Reserved.</a:t>
            </a:r>
            <a:endParaRPr sz="900" b="0" i="0" u="none" strike="noStrike" cap="none" baseline="3000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22"/>
          <p:cNvSpPr txBox="1">
            <a:spLocks noGrp="1"/>
          </p:cNvSpPr>
          <p:nvPr>
            <p:ph type="sldNum" idx="12"/>
          </p:nvPr>
        </p:nvSpPr>
        <p:spPr>
          <a:xfrm>
            <a:off x="8555986" y="4848422"/>
            <a:ext cx="346742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3F4347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3F4347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3F4347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3F4347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3F4347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3F4347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3F4347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3F4347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3F4347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2"/>
          <p:cNvSpPr/>
          <p:nvPr/>
        </p:nvSpPr>
        <p:spPr>
          <a:xfrm rot="10800000">
            <a:off x="8904908" y="4897699"/>
            <a:ext cx="95585" cy="163057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468" y="0"/>
                </a:moveTo>
                <a:lnTo>
                  <a:pt x="21600" y="21600"/>
                </a:lnTo>
                <a:lnTo>
                  <a:pt x="0" y="10766"/>
                </a:lnTo>
                <a:lnTo>
                  <a:pt x="21468" y="0"/>
                </a:lnTo>
                <a:close/>
              </a:path>
            </a:pathLst>
          </a:custGeom>
          <a:solidFill>
            <a:srgbClr val="4B90C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4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白紙">
  <p:cSld name="白紙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4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Google Shape;51;p13"/>
          <p:cNvCxnSpPr/>
          <p:nvPr/>
        </p:nvCxnSpPr>
        <p:spPr>
          <a:xfrm>
            <a:off x="252370" y="411510"/>
            <a:ext cx="7643077" cy="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52" name="Google Shape;52;p13"/>
          <p:cNvGrpSpPr/>
          <p:nvPr/>
        </p:nvGrpSpPr>
        <p:grpSpPr>
          <a:xfrm>
            <a:off x="0" y="4785991"/>
            <a:ext cx="9148235" cy="378044"/>
            <a:chOff x="0" y="12754875"/>
            <a:chExt cx="24405111" cy="987222"/>
          </a:xfrm>
        </p:grpSpPr>
        <p:sp>
          <p:nvSpPr>
            <p:cNvPr id="53" name="Google Shape;53;p13"/>
            <p:cNvSpPr/>
            <p:nvPr/>
          </p:nvSpPr>
          <p:spPr>
            <a:xfrm>
              <a:off x="0" y="12754875"/>
              <a:ext cx="24384001" cy="955842"/>
            </a:xfrm>
            <a:prstGeom prst="rect">
              <a:avLst/>
            </a:prstGeom>
            <a:solidFill>
              <a:srgbClr val="61BFE5"/>
            </a:solidFill>
            <a:ln>
              <a:noFill/>
            </a:ln>
            <a:effectLst>
              <a:outerShdw blurRad="50800" dist="38100" dir="16200000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54" name="Google Shape;54;p13"/>
            <p:cNvSpPr/>
            <p:nvPr/>
          </p:nvSpPr>
          <p:spPr>
            <a:xfrm>
              <a:off x="19112456" y="12754875"/>
              <a:ext cx="5292655" cy="987222"/>
            </a:xfrm>
            <a:custGeom>
              <a:avLst/>
              <a:gdLst/>
              <a:ahLst/>
              <a:cxnLst/>
              <a:rect l="l" t="t" r="r" b="b"/>
              <a:pathLst>
                <a:path w="14005740" h="841345" extrusionOk="0">
                  <a:moveTo>
                    <a:pt x="0" y="0"/>
                  </a:moveTo>
                  <a:lnTo>
                    <a:pt x="13978285" y="0"/>
                  </a:lnTo>
                  <a:lnTo>
                    <a:pt x="14005740" y="841345"/>
                  </a:lnTo>
                  <a:lnTo>
                    <a:pt x="4307266" y="8257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ffectLst>
              <a:outerShdw blurRad="50800" dist="38100" dir="16200000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pic>
        <p:nvPicPr>
          <p:cNvPr id="55" name="Google Shape;55;p13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43508" y="4860335"/>
            <a:ext cx="1458162" cy="189943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6894258" y="5002020"/>
            <a:ext cx="1728192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 baseline="3000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Copyright © Zionex Inc. All Rights Reserved.</a:t>
            </a:r>
            <a:endParaRPr sz="900" b="0" i="0" u="none" strike="noStrike" cap="none" baseline="3000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8555986" y="4840002"/>
            <a:ext cx="346742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3F4347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3F4347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3F4347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3F4347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3F4347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3F4347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3F4347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3F4347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3F4347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13"/>
          <p:cNvSpPr/>
          <p:nvPr/>
        </p:nvSpPr>
        <p:spPr>
          <a:xfrm rot="10800000">
            <a:off x="8904908" y="4889279"/>
            <a:ext cx="95585" cy="163057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468" y="0"/>
                </a:moveTo>
                <a:lnTo>
                  <a:pt x="21600" y="21600"/>
                </a:lnTo>
                <a:lnTo>
                  <a:pt x="0" y="10766"/>
                </a:lnTo>
                <a:lnTo>
                  <a:pt x="21468" y="0"/>
                </a:lnTo>
                <a:close/>
              </a:path>
            </a:pathLst>
          </a:custGeom>
          <a:solidFill>
            <a:srgbClr val="4B90C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>
            <a:spLocks noGrp="1"/>
          </p:cNvSpPr>
          <p:nvPr>
            <p:ph type="ctrTitle"/>
          </p:nvPr>
        </p:nvSpPr>
        <p:spPr>
          <a:xfrm>
            <a:off x="583865" y="1461656"/>
            <a:ext cx="6646200" cy="8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0" rIns="0" bIns="0" anchor="b" anchorCtr="0">
            <a:noAutofit/>
          </a:bodyPr>
          <a:lstStyle/>
          <a:p>
            <a:pPr lvl="0"/>
            <a:r>
              <a:rPr lang="en-US" dirty="0">
                <a:latin typeface="Arial"/>
                <a:ea typeface="Arial"/>
                <a:cs typeface="Arial"/>
                <a:sym typeface="Arial"/>
              </a:rPr>
              <a:t>Annual &amp; Supply Planning of TSRC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4"/>
          <p:cNvSpPr txBox="1">
            <a:spLocks noGrp="1"/>
          </p:cNvSpPr>
          <p:nvPr>
            <p:ph type="body" idx="3"/>
          </p:nvPr>
        </p:nvSpPr>
        <p:spPr>
          <a:xfrm>
            <a:off x="583865" y="3489852"/>
            <a:ext cx="6641100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34275" rIns="0" bIns="3427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January 2023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4"/>
          <p:cNvSpPr txBox="1">
            <a:spLocks noGrp="1"/>
          </p:cNvSpPr>
          <p:nvPr>
            <p:ph type="body" idx="4"/>
          </p:nvPr>
        </p:nvSpPr>
        <p:spPr>
          <a:xfrm>
            <a:off x="583865" y="3812552"/>
            <a:ext cx="6641100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34275" rIns="0" bIns="3427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Zionex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4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8D4B2A2-84F2-4AA0-997C-3BCC2EDF3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- INVENTORY,</a:t>
            </a:r>
            <a:r>
              <a:rPr lang="ko-KR" altLang="en-US" dirty="0"/>
              <a:t> </a:t>
            </a:r>
            <a:r>
              <a:rPr lang="en-US" altLang="ko-KR" dirty="0"/>
              <a:t>SPECIFICATION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E9B58E1-F772-4939-9852-02FEA8A924EA}"/>
              </a:ext>
            </a:extLst>
          </p:cNvPr>
          <p:cNvSpPr/>
          <p:nvPr/>
        </p:nvSpPr>
        <p:spPr>
          <a:xfrm>
            <a:off x="223921" y="629935"/>
            <a:ext cx="7020000" cy="2689357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800" dirty="0">
                <a:ln w="12700">
                  <a:noFill/>
                </a:ln>
              </a:rPr>
              <a:t>INVMIN: array(SUPPLY,ITEM,MONTH) of real		! Minimum safety stock quantity</a:t>
            </a:r>
          </a:p>
          <a:p>
            <a:r>
              <a:rPr lang="en-US" altLang="ko-KR" sz="800" dirty="0">
                <a:ln w="12700">
                  <a:noFill/>
                </a:ln>
              </a:rPr>
              <a:t>INVMAX: array(SUPPLY,ITEM,MONTH) of real		! Maximum safety stock quantity</a:t>
            </a:r>
          </a:p>
          <a:p>
            <a:r>
              <a:rPr lang="en-US" altLang="ko-KR" sz="800" dirty="0">
                <a:ln w="12700">
                  <a:noFill/>
                </a:ln>
              </a:rPr>
              <a:t>INITINV: array(PLANT,SUPPLY,ITEM) of real		! Initial inventory quantity</a:t>
            </a:r>
          </a:p>
          <a:p>
            <a:r>
              <a:rPr lang="en-US" altLang="ko-KR" sz="800" dirty="0">
                <a:ln w="12700">
                  <a:noFill/>
                </a:ln>
              </a:rPr>
              <a:t>INITINVCOST: array(PLANT,SUPPLY,ITEM) of real		! Unit cost of Initial inventory</a:t>
            </a:r>
          </a:p>
          <a:p>
            <a:r>
              <a:rPr lang="en-US" altLang="ko-KR" sz="800" dirty="0">
                <a:ln w="12700">
                  <a:noFill/>
                </a:ln>
              </a:rPr>
              <a:t>COMMINV: array(PLANT,ITEM) of real			! Initial common inventory quantity</a:t>
            </a:r>
          </a:p>
          <a:p>
            <a:r>
              <a:rPr lang="en-US" altLang="ko-KR" sz="800" dirty="0">
                <a:ln w="12700">
                  <a:noFill/>
                </a:ln>
              </a:rPr>
              <a:t>COMMINVCOST: array(PLANT,ITEM) of real		! Unit cost of Initial common inventory</a:t>
            </a:r>
          </a:p>
          <a:p>
            <a:r>
              <a:rPr lang="en-US" altLang="ko-KR" sz="800" dirty="0">
                <a:ln w="12700">
                  <a:noFill/>
                </a:ln>
              </a:rPr>
              <a:t>TRANSLT: array(PLANT,SUPPLY) of integer		! Transfer lead duration (months)</a:t>
            </a:r>
          </a:p>
          <a:p>
            <a:r>
              <a:rPr lang="en-US" altLang="ko-KR" sz="800" dirty="0">
                <a:ln w="12700">
                  <a:noFill/>
                </a:ln>
              </a:rPr>
              <a:t>INITTRANS: array(PLANT,SUPPLY,ITEM,MONTH) of real		! Initial transfer quantity</a:t>
            </a:r>
          </a:p>
          <a:p>
            <a:r>
              <a:rPr lang="en-US" altLang="ko-KR" sz="800" dirty="0">
                <a:ln w="12700">
                  <a:noFill/>
                </a:ln>
              </a:rPr>
              <a:t>INITTRANSCOST: array(PLANT,SUPPLY,ITEM,MONTH) of real	! Unit cost of Initial transfer</a:t>
            </a:r>
          </a:p>
          <a:p>
            <a:r>
              <a:rPr lang="en-US" altLang="ko-KR" sz="800" dirty="0">
                <a:ln w="12700">
                  <a:noFill/>
                </a:ln>
              </a:rPr>
              <a:t>SPEC: set of string				! Spec list</a:t>
            </a:r>
          </a:p>
          <a:p>
            <a:r>
              <a:rPr lang="en-US" altLang="ko-KR" sz="800" dirty="0">
                <a:ln w="12700">
                  <a:noFill/>
                </a:ln>
              </a:rPr>
              <a:t>SPEC_ITEMLIST: set of string			! Spec item list</a:t>
            </a:r>
          </a:p>
          <a:p>
            <a:r>
              <a:rPr lang="en-US" altLang="ko-KR" sz="800" dirty="0">
                <a:ln w="12700">
                  <a:noFill/>
                </a:ln>
              </a:rPr>
              <a:t>INITINV_SP: array(PLANT,SUPPLY,ITEM,SPEC) of real		! Initial spec inventory quantity</a:t>
            </a:r>
          </a:p>
          <a:p>
            <a:r>
              <a:rPr lang="en-US" altLang="ko-KR" sz="800" dirty="0">
                <a:ln w="12700">
                  <a:noFill/>
                </a:ln>
              </a:rPr>
              <a:t>INITINVCOST_SP: array(PLANT,SUPPLY,ITEM,SPEC) of real	! Unit cost of initial spec inventory</a:t>
            </a:r>
          </a:p>
          <a:p>
            <a:r>
              <a:rPr lang="en-US" altLang="ko-KR" sz="800" dirty="0">
                <a:ln w="12700">
                  <a:noFill/>
                </a:ln>
              </a:rPr>
              <a:t>INITTRANS_SP: array(PLANT,SUPPLY,ITEM,SPEC,MONTH) of real	! Initial spec transfer quantity (null)</a:t>
            </a:r>
          </a:p>
          <a:p>
            <a:endParaRPr lang="ko-KR" altLang="en-US" sz="800" dirty="0">
              <a:ln w="12700"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14378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4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8D4B2A2-84F2-4AA0-997C-3BCC2EDF3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- FIX, REPACKAGE, EXCHANGE, ALTERNATIVE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E9B58E1-F772-4939-9852-02FEA8A924EA}"/>
              </a:ext>
            </a:extLst>
          </p:cNvPr>
          <p:cNvSpPr/>
          <p:nvPr/>
        </p:nvSpPr>
        <p:spPr>
          <a:xfrm>
            <a:off x="223921" y="629935"/>
            <a:ext cx="7020000" cy="2689357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800" dirty="0">
                <a:ln w="12700">
                  <a:noFill/>
                </a:ln>
              </a:rPr>
              <a:t>FIXQTY: array(LINE,GRADE,MONTH) of real		! Fixed quantity</a:t>
            </a:r>
          </a:p>
          <a:p>
            <a:r>
              <a:rPr lang="en-US" altLang="ko-KR" sz="800" dirty="0">
                <a:ln w="12700">
                  <a:noFill/>
                </a:ln>
              </a:rPr>
              <a:t>FIXDAY: array(LINE,GRADE,MONTH) of real		! Fixed duration(days)</a:t>
            </a:r>
          </a:p>
          <a:p>
            <a:endParaRPr lang="en-US" altLang="ko-KR" sz="800" dirty="0">
              <a:ln w="12700">
                <a:noFill/>
              </a:ln>
            </a:endParaRPr>
          </a:p>
          <a:p>
            <a:r>
              <a:rPr lang="en-US" altLang="ko-KR" sz="800" dirty="0">
                <a:ln w="12700">
                  <a:noFill/>
                </a:ln>
              </a:rPr>
              <a:t>REPKG_ITEMLIST: array(PLANT,ITEM) of set of string		! </a:t>
            </a:r>
            <a:r>
              <a:rPr lang="en-US" altLang="ko-KR" sz="800" dirty="0" err="1">
                <a:ln w="12700">
                  <a:noFill/>
                </a:ln>
              </a:rPr>
              <a:t>Repackagable</a:t>
            </a:r>
            <a:r>
              <a:rPr lang="en-US" altLang="ko-KR" sz="800" dirty="0">
                <a:ln w="12700">
                  <a:noFill/>
                </a:ln>
              </a:rPr>
              <a:t> item list</a:t>
            </a:r>
          </a:p>
          <a:p>
            <a:endParaRPr lang="en-US" altLang="ko-KR" sz="800" dirty="0">
              <a:ln w="12700">
                <a:noFill/>
              </a:ln>
            </a:endParaRPr>
          </a:p>
          <a:p>
            <a:r>
              <a:rPr lang="en-US" altLang="ko-KR" sz="800" dirty="0">
                <a:ln w="12700">
                  <a:noFill/>
                </a:ln>
              </a:rPr>
              <a:t>EXCHITEM: array(ITEM) of set of string			! </a:t>
            </a:r>
            <a:r>
              <a:rPr lang="en-US" altLang="ko-KR" sz="800" dirty="0" err="1">
                <a:ln w="12700">
                  <a:noFill/>
                </a:ln>
              </a:rPr>
              <a:t>Exchangable</a:t>
            </a:r>
            <a:r>
              <a:rPr lang="en-US" altLang="ko-KR" sz="800" dirty="0">
                <a:ln w="12700">
                  <a:noFill/>
                </a:ln>
              </a:rPr>
              <a:t> item list</a:t>
            </a:r>
          </a:p>
          <a:p>
            <a:r>
              <a:rPr lang="en-US" altLang="ko-KR" sz="800" dirty="0">
                <a:ln w="12700">
                  <a:noFill/>
                </a:ln>
              </a:rPr>
              <a:t>EXCH_PRIORITY: array(ITEM,ITEM) of real		! </a:t>
            </a:r>
            <a:r>
              <a:rPr lang="en-US" altLang="ko-KR" sz="800" dirty="0" err="1">
                <a:ln w="12700">
                  <a:noFill/>
                </a:ln>
              </a:rPr>
              <a:t>Exchangable</a:t>
            </a:r>
            <a:r>
              <a:rPr lang="en-US" altLang="ko-KR" sz="800" dirty="0">
                <a:ln w="12700">
                  <a:noFill/>
                </a:ln>
              </a:rPr>
              <a:t> item priority</a:t>
            </a:r>
          </a:p>
          <a:p>
            <a:r>
              <a:rPr lang="en-US" altLang="ko-KR" sz="800" dirty="0">
                <a:ln w="12700">
                  <a:noFill/>
                </a:ln>
              </a:rPr>
              <a:t>EXCH_ALLITEMLIST: set of string			! All of </a:t>
            </a:r>
            <a:r>
              <a:rPr lang="en-US" altLang="ko-KR" sz="800" dirty="0" err="1">
                <a:ln w="12700">
                  <a:noFill/>
                </a:ln>
              </a:rPr>
              <a:t>exchangable</a:t>
            </a:r>
            <a:r>
              <a:rPr lang="en-US" altLang="ko-KR" sz="800" dirty="0">
                <a:ln w="12700">
                  <a:noFill/>
                </a:ln>
              </a:rPr>
              <a:t> item list</a:t>
            </a:r>
          </a:p>
          <a:p>
            <a:endParaRPr lang="en-US" altLang="ko-KR" sz="800" dirty="0">
              <a:ln w="12700">
                <a:noFill/>
              </a:ln>
            </a:endParaRPr>
          </a:p>
          <a:p>
            <a:r>
              <a:rPr lang="en-US" altLang="ko-KR" sz="800" dirty="0">
                <a:ln w="12700">
                  <a:noFill/>
                </a:ln>
              </a:rPr>
              <a:t>ALT_CNT: array(ORDER) of integer			! Count of alternative plant of order</a:t>
            </a:r>
          </a:p>
          <a:p>
            <a:r>
              <a:rPr lang="en-US" altLang="ko-KR" sz="800" dirty="0">
                <a:ln w="12700">
                  <a:noFill/>
                </a:ln>
              </a:rPr>
              <a:t>ALT_PLANT: array(ORDER) of array(RALT) of string		! Alternative plant of order</a:t>
            </a:r>
          </a:p>
          <a:p>
            <a:r>
              <a:rPr lang="en-US" altLang="ko-KR" sz="800" dirty="0">
                <a:ln w="12700">
                  <a:noFill/>
                </a:ln>
              </a:rPr>
              <a:t>ALT_LINE: array(ORDER) of array(RALT) of string		! Alternative line of order</a:t>
            </a:r>
          </a:p>
          <a:p>
            <a:r>
              <a:rPr lang="en-US" altLang="ko-KR" sz="800" dirty="0">
                <a:ln w="12700">
                  <a:noFill/>
                </a:ln>
              </a:rPr>
              <a:t>ALT_ITEM: array(ORDER) of array(RALT) of string		! Alternative item of order</a:t>
            </a:r>
          </a:p>
          <a:p>
            <a:r>
              <a:rPr lang="en-US" altLang="ko-KR" sz="800" dirty="0">
                <a:ln w="12700">
                  <a:noFill/>
                </a:ln>
              </a:rPr>
              <a:t>ALT_PRIORITY: array(RALT) of real			! Alternative priority</a:t>
            </a:r>
            <a:endParaRPr lang="ko-KR" altLang="en-US" sz="800" dirty="0">
              <a:ln w="12700"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601256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4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8D4B2A2-84F2-4AA0-997C-3BCC2EDF3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Decision Variable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E9B58E1-F772-4939-9852-02FEA8A924EA}"/>
              </a:ext>
            </a:extLst>
          </p:cNvPr>
          <p:cNvSpPr/>
          <p:nvPr/>
        </p:nvSpPr>
        <p:spPr>
          <a:xfrm>
            <a:off x="223921" y="629935"/>
            <a:ext cx="7020000" cy="364905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800" dirty="0">
                <a:ln w="12700">
                  <a:noFill/>
                </a:ln>
              </a:rPr>
              <a:t>produce: array(LINE,GRADE,MONTH) of </a:t>
            </a:r>
            <a:r>
              <a:rPr lang="en-US" altLang="ko-KR" sz="800" dirty="0" err="1">
                <a:ln w="12700">
                  <a:noFill/>
                </a:ln>
              </a:rPr>
              <a:t>mpvar</a:t>
            </a:r>
            <a:r>
              <a:rPr lang="en-US" altLang="ko-KR" sz="800" dirty="0">
                <a:ln w="12700">
                  <a:noFill/>
                </a:ln>
              </a:rPr>
              <a:t>		! Time spent to produce of grade (Days)</a:t>
            </a:r>
          </a:p>
          <a:p>
            <a:r>
              <a:rPr lang="en-US" altLang="ko-KR" sz="800" dirty="0">
                <a:ln w="12700">
                  <a:noFill/>
                </a:ln>
              </a:rPr>
              <a:t>produce2: array(LINE,GRADE,MONTH) of </a:t>
            </a:r>
            <a:r>
              <a:rPr lang="en-US" altLang="ko-KR" sz="800" dirty="0" err="1">
                <a:ln w="12700">
                  <a:noFill/>
                </a:ln>
              </a:rPr>
              <a:t>mpvar</a:t>
            </a:r>
            <a:r>
              <a:rPr lang="en-US" altLang="ko-KR" sz="800" dirty="0">
                <a:ln w="12700">
                  <a:noFill/>
                </a:ln>
              </a:rPr>
              <a:t>		! Time spent to produce when FIXDAYS exists (Days)</a:t>
            </a:r>
          </a:p>
          <a:p>
            <a:r>
              <a:rPr lang="en-US" altLang="ko-KR" sz="800" dirty="0" err="1">
                <a:ln w="12700">
                  <a:noFill/>
                </a:ln>
              </a:rPr>
              <a:t>ifproduce</a:t>
            </a:r>
            <a:r>
              <a:rPr lang="en-US" altLang="ko-KR" sz="800" dirty="0">
                <a:ln w="12700">
                  <a:noFill/>
                </a:ln>
              </a:rPr>
              <a:t>: array(LINE,GRADE,MONTH) of </a:t>
            </a:r>
            <a:r>
              <a:rPr lang="en-US" altLang="ko-KR" sz="800" dirty="0" err="1">
                <a:ln w="12700">
                  <a:noFill/>
                </a:ln>
              </a:rPr>
              <a:t>mpvar</a:t>
            </a:r>
            <a:r>
              <a:rPr lang="en-US" altLang="ko-KR" sz="800" dirty="0">
                <a:ln w="12700">
                  <a:noFill/>
                </a:ln>
              </a:rPr>
              <a:t>		! Binary variables that take 1 if produce &gt; 0</a:t>
            </a:r>
          </a:p>
          <a:p>
            <a:r>
              <a:rPr lang="en-US" altLang="ko-KR" sz="800" dirty="0" err="1">
                <a:ln w="12700">
                  <a:noFill/>
                </a:ln>
              </a:rPr>
              <a:t>gmake</a:t>
            </a:r>
            <a:r>
              <a:rPr lang="en-US" altLang="ko-KR" sz="800" dirty="0">
                <a:ln w="12700">
                  <a:noFill/>
                </a:ln>
              </a:rPr>
              <a:t>: array(LINE,GRADE,MONTH) of </a:t>
            </a:r>
            <a:r>
              <a:rPr lang="en-US" altLang="ko-KR" sz="800" dirty="0" err="1">
                <a:ln w="12700">
                  <a:noFill/>
                </a:ln>
              </a:rPr>
              <a:t>mpvar</a:t>
            </a:r>
            <a:r>
              <a:rPr lang="en-US" altLang="ko-KR" sz="800" dirty="0">
                <a:ln w="12700">
                  <a:noFill/>
                </a:ln>
              </a:rPr>
              <a:t>		! Amount to make of grade (Metric Ton)</a:t>
            </a:r>
          </a:p>
          <a:p>
            <a:r>
              <a:rPr lang="en-US" altLang="ko-KR" sz="800" dirty="0">
                <a:ln w="12700">
                  <a:noFill/>
                </a:ln>
              </a:rPr>
              <a:t>gmake2: array(LINE,GRADE,MONTH) of </a:t>
            </a:r>
            <a:r>
              <a:rPr lang="en-US" altLang="ko-KR" sz="800" dirty="0" err="1">
                <a:ln w="12700">
                  <a:noFill/>
                </a:ln>
              </a:rPr>
              <a:t>mpvar</a:t>
            </a:r>
            <a:r>
              <a:rPr lang="en-US" altLang="ko-KR" sz="800" dirty="0">
                <a:ln w="12700">
                  <a:noFill/>
                </a:ln>
              </a:rPr>
              <a:t>		! Amount to make when FIXDAYS exists (Metric Ton)</a:t>
            </a:r>
          </a:p>
          <a:p>
            <a:r>
              <a:rPr lang="en-US" altLang="ko-KR" sz="800" dirty="0" err="1">
                <a:ln w="12700">
                  <a:noFill/>
                </a:ln>
              </a:rPr>
              <a:t>imake</a:t>
            </a:r>
            <a:r>
              <a:rPr lang="en-US" altLang="ko-KR" sz="800" dirty="0">
                <a:ln w="12700">
                  <a:noFill/>
                </a:ln>
              </a:rPr>
              <a:t>: array(LINE,ITEM,MONTH) of </a:t>
            </a:r>
            <a:r>
              <a:rPr lang="en-US" altLang="ko-KR" sz="800" dirty="0" err="1">
                <a:ln w="12700">
                  <a:noFill/>
                </a:ln>
              </a:rPr>
              <a:t>mpvar</a:t>
            </a:r>
            <a:r>
              <a:rPr lang="en-US" altLang="ko-KR" sz="800" dirty="0">
                <a:ln w="12700">
                  <a:noFill/>
                </a:ln>
              </a:rPr>
              <a:t>		! Amount to make of item (Metric Ton)</a:t>
            </a:r>
          </a:p>
          <a:p>
            <a:endParaRPr lang="en-US" altLang="ko-KR" sz="800" dirty="0">
              <a:ln w="12700">
                <a:noFill/>
              </a:ln>
            </a:endParaRPr>
          </a:p>
          <a:p>
            <a:r>
              <a:rPr lang="en-US" altLang="ko-KR" sz="800" dirty="0">
                <a:ln w="12700">
                  <a:noFill/>
                </a:ln>
              </a:rPr>
              <a:t>transfer: array(PLANT,SUPPLY,ITEM,MONTH) of </a:t>
            </a:r>
            <a:r>
              <a:rPr lang="en-US" altLang="ko-KR" sz="800" dirty="0" err="1">
                <a:ln w="12700">
                  <a:noFill/>
                </a:ln>
              </a:rPr>
              <a:t>mpvar</a:t>
            </a:r>
            <a:r>
              <a:rPr lang="en-US" altLang="ko-KR" sz="800" dirty="0">
                <a:ln w="12700">
                  <a:noFill/>
                </a:ln>
              </a:rPr>
              <a:t>		! Amount to transfer (Metric Ton)</a:t>
            </a:r>
          </a:p>
          <a:p>
            <a:r>
              <a:rPr lang="en-US" altLang="ko-KR" sz="800" dirty="0" err="1">
                <a:ln w="12700">
                  <a:noFill/>
                </a:ln>
              </a:rPr>
              <a:t>transfer_sp</a:t>
            </a:r>
            <a:r>
              <a:rPr lang="en-US" altLang="ko-KR" sz="800" dirty="0">
                <a:ln w="12700">
                  <a:noFill/>
                </a:ln>
              </a:rPr>
              <a:t>: array(PLANT,SUPPLY,ITEM,SPEC,MONTH) of </a:t>
            </a:r>
            <a:r>
              <a:rPr lang="en-US" altLang="ko-KR" sz="800" dirty="0" err="1">
                <a:ln w="12700">
                  <a:noFill/>
                </a:ln>
              </a:rPr>
              <a:t>mpvar</a:t>
            </a:r>
            <a:r>
              <a:rPr lang="en-US" altLang="ko-KR" sz="800" dirty="0">
                <a:ln w="12700">
                  <a:noFill/>
                </a:ln>
              </a:rPr>
              <a:t>	! Amount to spec transfer (Metric Ton)</a:t>
            </a:r>
          </a:p>
          <a:p>
            <a:endParaRPr lang="en-US" altLang="ko-KR" sz="800" dirty="0">
              <a:ln w="12700">
                <a:noFill/>
              </a:ln>
            </a:endParaRPr>
          </a:p>
          <a:p>
            <a:r>
              <a:rPr lang="en-US" altLang="ko-KR" sz="800" dirty="0">
                <a:ln w="12700">
                  <a:noFill/>
                </a:ln>
              </a:rPr>
              <a:t>! total inventory of plant &amp; supply-point</a:t>
            </a:r>
          </a:p>
          <a:p>
            <a:r>
              <a:rPr lang="en-US" altLang="ko-KR" sz="800" dirty="0">
                <a:ln w="12700">
                  <a:noFill/>
                </a:ln>
              </a:rPr>
              <a:t>inventory: array(PLANT,SUPPLY,ITEM,MONTH) of </a:t>
            </a:r>
            <a:r>
              <a:rPr lang="en-US" altLang="ko-KR" sz="800" dirty="0" err="1">
                <a:ln w="12700">
                  <a:noFill/>
                </a:ln>
              </a:rPr>
              <a:t>mpvar</a:t>
            </a:r>
            <a:r>
              <a:rPr lang="en-US" altLang="ko-KR" sz="800" dirty="0">
                <a:ln w="12700">
                  <a:noFill/>
                </a:ln>
              </a:rPr>
              <a:t>		! Amount of inventory (Metric Ton)</a:t>
            </a:r>
          </a:p>
          <a:p>
            <a:r>
              <a:rPr lang="en-US" altLang="ko-KR" sz="800" dirty="0" err="1">
                <a:ln w="12700">
                  <a:noFill/>
                </a:ln>
              </a:rPr>
              <a:t>inventory_sp</a:t>
            </a:r>
            <a:r>
              <a:rPr lang="en-US" altLang="ko-KR" sz="800" dirty="0">
                <a:ln w="12700">
                  <a:noFill/>
                </a:ln>
              </a:rPr>
              <a:t>: array(PLANT,SUPPLY,ITEM,SPEC,MONTH) of </a:t>
            </a:r>
            <a:r>
              <a:rPr lang="en-US" altLang="ko-KR" sz="800" dirty="0" err="1">
                <a:ln w="12700">
                  <a:noFill/>
                </a:ln>
              </a:rPr>
              <a:t>mpvar</a:t>
            </a:r>
            <a:r>
              <a:rPr lang="en-US" altLang="ko-KR" sz="800" dirty="0">
                <a:ln w="12700">
                  <a:noFill/>
                </a:ln>
              </a:rPr>
              <a:t>	! Amount of spec inventory (Metric Ton)</a:t>
            </a:r>
          </a:p>
          <a:p>
            <a:endParaRPr lang="en-US" altLang="ko-KR" sz="800" dirty="0">
              <a:ln w="12700">
                <a:noFill/>
              </a:ln>
            </a:endParaRPr>
          </a:p>
          <a:p>
            <a:r>
              <a:rPr lang="en-US" altLang="ko-KR" sz="800" dirty="0">
                <a:ln w="12700">
                  <a:noFill/>
                </a:ln>
              </a:rPr>
              <a:t>! inventory of plant, supply-point</a:t>
            </a:r>
          </a:p>
          <a:p>
            <a:r>
              <a:rPr lang="en-US" altLang="ko-KR" sz="800" dirty="0" err="1">
                <a:ln w="12700">
                  <a:noFill/>
                </a:ln>
              </a:rPr>
              <a:t>inv_p</a:t>
            </a:r>
            <a:r>
              <a:rPr lang="en-US" altLang="ko-KR" sz="800" dirty="0">
                <a:ln w="12700">
                  <a:noFill/>
                </a:ln>
              </a:rPr>
              <a:t>: array(PLANT,ITEM,MONTH) of </a:t>
            </a:r>
            <a:r>
              <a:rPr lang="en-US" altLang="ko-KR" sz="800" dirty="0" err="1">
                <a:ln w="12700">
                  <a:noFill/>
                </a:ln>
              </a:rPr>
              <a:t>mpvar</a:t>
            </a:r>
            <a:r>
              <a:rPr lang="en-US" altLang="ko-KR" sz="800" dirty="0">
                <a:ln w="12700">
                  <a:noFill/>
                </a:ln>
              </a:rPr>
              <a:t>		! Amount of plant inventory (Metric Ton)</a:t>
            </a:r>
          </a:p>
          <a:p>
            <a:r>
              <a:rPr lang="en-US" altLang="ko-KR" sz="800" dirty="0">
                <a:ln w="12700">
                  <a:noFill/>
                </a:ln>
              </a:rPr>
              <a:t>!</a:t>
            </a:r>
            <a:r>
              <a:rPr lang="en-US" altLang="ko-KR" sz="800" dirty="0" err="1">
                <a:ln w="12700">
                  <a:noFill/>
                </a:ln>
              </a:rPr>
              <a:t>inv_p_sp</a:t>
            </a:r>
            <a:r>
              <a:rPr lang="en-US" altLang="ko-KR" sz="800" dirty="0">
                <a:ln w="12700">
                  <a:noFill/>
                </a:ln>
              </a:rPr>
              <a:t>: array(PLANT,ITEM,SPEC,MONTH) of </a:t>
            </a:r>
            <a:r>
              <a:rPr lang="en-US" altLang="ko-KR" sz="800" dirty="0" err="1">
                <a:ln w="12700">
                  <a:noFill/>
                </a:ln>
              </a:rPr>
              <a:t>mpvar</a:t>
            </a:r>
            <a:r>
              <a:rPr lang="en-US" altLang="ko-KR" sz="800" dirty="0">
                <a:ln w="12700">
                  <a:noFill/>
                </a:ln>
              </a:rPr>
              <a:t>		! Amount of plant spec inventory (Metric Ton)</a:t>
            </a:r>
          </a:p>
          <a:p>
            <a:r>
              <a:rPr lang="en-US" altLang="ko-KR" sz="800" dirty="0">
                <a:ln w="12700">
                  <a:noFill/>
                </a:ln>
              </a:rPr>
              <a:t>!NO </a:t>
            </a:r>
            <a:r>
              <a:rPr lang="en-US" altLang="ko-KR" sz="800" dirty="0" err="1">
                <a:ln w="12700">
                  <a:noFill/>
                </a:ln>
              </a:rPr>
              <a:t>inv_p_sp</a:t>
            </a:r>
            <a:r>
              <a:rPr lang="en-US" altLang="ko-KR" sz="800" dirty="0">
                <a:ln w="12700">
                  <a:noFill/>
                </a:ln>
              </a:rPr>
              <a:t> because </a:t>
            </a:r>
            <a:r>
              <a:rPr lang="en-US" altLang="ko-KR" sz="800" dirty="0" err="1">
                <a:ln w="12700">
                  <a:noFill/>
                </a:ln>
              </a:rPr>
              <a:t>inv_p</a:t>
            </a:r>
            <a:r>
              <a:rPr lang="en-US" altLang="ko-KR" sz="800" dirty="0">
                <a:ln w="12700">
                  <a:noFill/>
                </a:ln>
              </a:rPr>
              <a:t> is only for the production inventory not initial inventory</a:t>
            </a:r>
          </a:p>
          <a:p>
            <a:r>
              <a:rPr lang="en-US" altLang="ko-KR" sz="800" dirty="0">
                <a:ln w="12700">
                  <a:noFill/>
                </a:ln>
              </a:rPr>
              <a:t>!   and SPEC is specified when transfer after production (that means </a:t>
            </a:r>
            <a:r>
              <a:rPr lang="en-US" altLang="ko-KR" sz="800" dirty="0" err="1">
                <a:ln w="12700">
                  <a:noFill/>
                </a:ln>
              </a:rPr>
              <a:t>inv_p</a:t>
            </a:r>
            <a:r>
              <a:rPr lang="en-US" altLang="ko-KR" sz="800" dirty="0">
                <a:ln w="12700">
                  <a:noFill/>
                </a:ln>
              </a:rPr>
              <a:t> includes normal and SPEC inventory both)</a:t>
            </a:r>
          </a:p>
          <a:p>
            <a:r>
              <a:rPr lang="en-US" altLang="ko-KR" sz="800" dirty="0" err="1">
                <a:ln w="12700">
                  <a:noFill/>
                </a:ln>
              </a:rPr>
              <a:t>inv_s</a:t>
            </a:r>
            <a:r>
              <a:rPr lang="en-US" altLang="ko-KR" sz="800" dirty="0">
                <a:ln w="12700">
                  <a:noFill/>
                </a:ln>
              </a:rPr>
              <a:t>: array(PLANT,SUPPLY,ITEM,MONTH) of </a:t>
            </a:r>
            <a:r>
              <a:rPr lang="en-US" altLang="ko-KR" sz="800" dirty="0" err="1">
                <a:ln w="12700">
                  <a:noFill/>
                </a:ln>
              </a:rPr>
              <a:t>mpvar</a:t>
            </a:r>
            <a:r>
              <a:rPr lang="en-US" altLang="ko-KR" sz="800" dirty="0">
                <a:ln w="12700">
                  <a:noFill/>
                </a:ln>
              </a:rPr>
              <a:t>		! Amount of supply-point inventory (Metric Ton)</a:t>
            </a:r>
          </a:p>
          <a:p>
            <a:r>
              <a:rPr lang="en-US" altLang="ko-KR" sz="800" dirty="0" err="1">
                <a:ln w="12700">
                  <a:noFill/>
                </a:ln>
              </a:rPr>
              <a:t>inv_s_sp</a:t>
            </a:r>
            <a:r>
              <a:rPr lang="en-US" altLang="ko-KR" sz="800" dirty="0">
                <a:ln w="12700">
                  <a:noFill/>
                </a:ln>
              </a:rPr>
              <a:t>: array(PLANT,SUPPLY,ITEM,SPEC,MONTH) of </a:t>
            </a:r>
            <a:r>
              <a:rPr lang="en-US" altLang="ko-KR" sz="800" dirty="0" err="1">
                <a:ln w="12700">
                  <a:noFill/>
                </a:ln>
              </a:rPr>
              <a:t>mpvar</a:t>
            </a:r>
            <a:r>
              <a:rPr lang="en-US" altLang="ko-KR" sz="800" dirty="0">
                <a:ln w="12700">
                  <a:noFill/>
                </a:ln>
              </a:rPr>
              <a:t>	! Amount of supply-point spec inventory (Metric Ton)</a:t>
            </a:r>
          </a:p>
          <a:p>
            <a:endParaRPr lang="en-US" altLang="ko-KR" sz="800" dirty="0">
              <a:ln w="12700">
                <a:noFill/>
              </a:ln>
            </a:endParaRPr>
          </a:p>
          <a:p>
            <a:r>
              <a:rPr lang="en-US" altLang="ko-KR" sz="800" dirty="0">
                <a:ln w="12700">
                  <a:noFill/>
                </a:ln>
              </a:rPr>
              <a:t>! </a:t>
            </a:r>
            <a:r>
              <a:rPr lang="en-US" altLang="ko-KR" sz="800" dirty="0" err="1">
                <a:ln w="12700">
                  <a:noFill/>
                </a:ln>
              </a:rPr>
              <a:t>initinv</a:t>
            </a:r>
            <a:r>
              <a:rPr lang="en-US" altLang="ko-KR" sz="800" dirty="0">
                <a:ln w="12700">
                  <a:noFill/>
                </a:ln>
              </a:rPr>
              <a:t> of </a:t>
            </a:r>
            <a:r>
              <a:rPr lang="en-US" altLang="ko-KR" sz="800" dirty="0" err="1">
                <a:ln w="12700">
                  <a:noFill/>
                </a:ln>
              </a:rPr>
              <a:t>repackagable</a:t>
            </a:r>
            <a:r>
              <a:rPr lang="en-US" altLang="ko-KR" sz="800" dirty="0">
                <a:ln w="12700">
                  <a:noFill/>
                </a:ln>
              </a:rPr>
              <a:t> item = </a:t>
            </a:r>
            <a:r>
              <a:rPr lang="en-US" altLang="ko-KR" sz="800" dirty="0" err="1">
                <a:ln w="12700">
                  <a:noFill/>
                </a:ln>
              </a:rPr>
              <a:t>initinv_nop</a:t>
            </a:r>
            <a:r>
              <a:rPr lang="en-US" altLang="ko-KR" sz="800" dirty="0">
                <a:ln w="12700">
                  <a:noFill/>
                </a:ln>
              </a:rPr>
              <a:t> of same item + </a:t>
            </a:r>
            <a:r>
              <a:rPr lang="en-US" altLang="ko-KR" sz="800" dirty="0" err="1">
                <a:ln w="12700">
                  <a:noFill/>
                </a:ln>
              </a:rPr>
              <a:t>initinv_pkg</a:t>
            </a:r>
            <a:r>
              <a:rPr lang="en-US" altLang="ko-KR" sz="800" dirty="0">
                <a:ln w="12700">
                  <a:noFill/>
                </a:ln>
              </a:rPr>
              <a:t> of changed item</a:t>
            </a:r>
          </a:p>
          <a:p>
            <a:r>
              <a:rPr lang="en-US" altLang="ko-KR" sz="800" dirty="0" err="1">
                <a:ln w="12700">
                  <a:noFill/>
                </a:ln>
              </a:rPr>
              <a:t>initinv_nop</a:t>
            </a:r>
            <a:r>
              <a:rPr lang="en-US" altLang="ko-KR" sz="800" dirty="0">
                <a:ln w="12700">
                  <a:noFill/>
                </a:ln>
              </a:rPr>
              <a:t>: dynamic array(PLANT,SUPPLY,ITEM,MONTH) of </a:t>
            </a:r>
            <a:r>
              <a:rPr lang="en-US" altLang="ko-KR" sz="800" dirty="0" err="1">
                <a:ln w="12700">
                  <a:noFill/>
                </a:ln>
              </a:rPr>
              <a:t>mpvar</a:t>
            </a:r>
            <a:r>
              <a:rPr lang="en-US" altLang="ko-KR" sz="800" dirty="0">
                <a:ln w="12700">
                  <a:noFill/>
                </a:ln>
              </a:rPr>
              <a:t>	! Amount of stayed inventory of </a:t>
            </a:r>
            <a:r>
              <a:rPr lang="en-US" altLang="ko-KR" sz="800" dirty="0" err="1">
                <a:ln w="12700">
                  <a:noFill/>
                </a:ln>
              </a:rPr>
              <a:t>repackagable</a:t>
            </a:r>
            <a:r>
              <a:rPr lang="en-US" altLang="ko-KR" sz="800" dirty="0">
                <a:ln w="12700">
                  <a:noFill/>
                </a:ln>
              </a:rPr>
              <a:t> item (Metric Ton)</a:t>
            </a:r>
          </a:p>
          <a:p>
            <a:r>
              <a:rPr lang="en-US" altLang="ko-KR" sz="800" dirty="0" err="1">
                <a:ln w="12700">
                  <a:noFill/>
                </a:ln>
              </a:rPr>
              <a:t>initinv_pkg</a:t>
            </a:r>
            <a:r>
              <a:rPr lang="en-US" altLang="ko-KR" sz="800" dirty="0">
                <a:ln w="12700">
                  <a:noFill/>
                </a:ln>
              </a:rPr>
              <a:t>: dynamic array(PLANT,SUPPLY,ITEM,MONTH) of </a:t>
            </a:r>
            <a:r>
              <a:rPr lang="en-US" altLang="ko-KR" sz="800" dirty="0" err="1">
                <a:ln w="12700">
                  <a:noFill/>
                </a:ln>
              </a:rPr>
              <a:t>mpvar</a:t>
            </a:r>
            <a:r>
              <a:rPr lang="en-US" altLang="ko-KR" sz="800" dirty="0">
                <a:ln w="12700">
                  <a:noFill/>
                </a:ln>
              </a:rPr>
              <a:t>	! Amount of repackaged inventory of </a:t>
            </a:r>
            <a:r>
              <a:rPr lang="en-US" altLang="ko-KR" sz="800" dirty="0" err="1">
                <a:ln w="12700">
                  <a:noFill/>
                </a:ln>
              </a:rPr>
              <a:t>repackagable</a:t>
            </a:r>
            <a:r>
              <a:rPr lang="en-US" altLang="ko-KR" sz="800" dirty="0">
                <a:ln w="12700">
                  <a:noFill/>
                </a:ln>
              </a:rPr>
              <a:t> item (Metric Ton)</a:t>
            </a:r>
          </a:p>
          <a:p>
            <a:r>
              <a:rPr lang="en-US" altLang="ko-KR" sz="800" dirty="0" err="1">
                <a:ln w="12700">
                  <a:noFill/>
                </a:ln>
              </a:rPr>
              <a:t>initinv_supp</a:t>
            </a:r>
            <a:r>
              <a:rPr lang="en-US" altLang="ko-KR" sz="800" dirty="0">
                <a:ln w="12700">
                  <a:noFill/>
                </a:ln>
              </a:rPr>
              <a:t>: dynamic array(PLANT,SUPPLY,ITEM,MONTH) of </a:t>
            </a:r>
            <a:r>
              <a:rPr lang="en-US" altLang="ko-KR" sz="800" dirty="0" err="1">
                <a:ln w="12700">
                  <a:noFill/>
                </a:ln>
              </a:rPr>
              <a:t>mpvar</a:t>
            </a:r>
            <a:r>
              <a:rPr lang="en-US" altLang="ko-KR" sz="800" dirty="0">
                <a:ln w="12700">
                  <a:noFill/>
                </a:ln>
              </a:rPr>
              <a:t>	! Amount of initial inventory of null supply item (Metric Ton)</a:t>
            </a:r>
          </a:p>
          <a:p>
            <a:endParaRPr lang="en-US" altLang="ko-KR" sz="800" dirty="0">
              <a:ln w="12700"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59080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4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8D4B2A2-84F2-4AA0-997C-3BCC2EDF3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Decision Variable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E9B58E1-F772-4939-9852-02FEA8A924EA}"/>
              </a:ext>
            </a:extLst>
          </p:cNvPr>
          <p:cNvSpPr/>
          <p:nvPr/>
        </p:nvSpPr>
        <p:spPr>
          <a:xfrm>
            <a:off x="223921" y="629935"/>
            <a:ext cx="7030656" cy="364905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800" dirty="0" err="1">
                <a:ln w="12700">
                  <a:noFill/>
                </a:ln>
              </a:rPr>
              <a:t>invminunder</a:t>
            </a:r>
            <a:r>
              <a:rPr lang="en-US" altLang="ko-KR" sz="800" dirty="0">
                <a:ln w="12700">
                  <a:noFill/>
                </a:ln>
              </a:rPr>
              <a:t>: array(SUPPLY,ITEM,MONTH) of </a:t>
            </a:r>
            <a:r>
              <a:rPr lang="en-US" altLang="ko-KR" sz="800" dirty="0" err="1">
                <a:ln w="12700">
                  <a:noFill/>
                </a:ln>
              </a:rPr>
              <a:t>mpvar</a:t>
            </a:r>
            <a:r>
              <a:rPr lang="en-US" altLang="ko-KR" sz="800" dirty="0">
                <a:ln w="12700">
                  <a:noFill/>
                </a:ln>
              </a:rPr>
              <a:t>		! Amount of less inventory quantity than INVMIN (Metric Ton)</a:t>
            </a:r>
          </a:p>
          <a:p>
            <a:r>
              <a:rPr lang="en-US" altLang="ko-KR" sz="800" dirty="0" err="1">
                <a:ln w="12700">
                  <a:noFill/>
                </a:ln>
              </a:rPr>
              <a:t>invminover</a:t>
            </a:r>
            <a:r>
              <a:rPr lang="en-US" altLang="ko-KR" sz="800" dirty="0">
                <a:ln w="12700">
                  <a:noFill/>
                </a:ln>
              </a:rPr>
              <a:t>: array(SUPPLY,ITEM,MONTH) of </a:t>
            </a:r>
            <a:r>
              <a:rPr lang="en-US" altLang="ko-KR" sz="800" dirty="0" err="1">
                <a:ln w="12700">
                  <a:noFill/>
                </a:ln>
              </a:rPr>
              <a:t>mpvar</a:t>
            </a:r>
            <a:r>
              <a:rPr lang="en-US" altLang="ko-KR" sz="800" dirty="0">
                <a:ln w="12700">
                  <a:noFill/>
                </a:ln>
              </a:rPr>
              <a:t>		! Amount of more inventory quantity than INVMIN (Metric Ton)</a:t>
            </a:r>
          </a:p>
          <a:p>
            <a:r>
              <a:rPr lang="en-US" altLang="ko-KR" sz="800" dirty="0" err="1">
                <a:ln w="12700">
                  <a:noFill/>
                </a:ln>
              </a:rPr>
              <a:t>invmaxunder</a:t>
            </a:r>
            <a:r>
              <a:rPr lang="en-US" altLang="ko-KR" sz="800" dirty="0">
                <a:ln w="12700">
                  <a:noFill/>
                </a:ln>
              </a:rPr>
              <a:t>: array(SUPPLY,ITEM,MONTH) of </a:t>
            </a:r>
            <a:r>
              <a:rPr lang="en-US" altLang="ko-KR" sz="800" dirty="0" err="1">
                <a:ln w="12700">
                  <a:noFill/>
                </a:ln>
              </a:rPr>
              <a:t>mpvar</a:t>
            </a:r>
            <a:r>
              <a:rPr lang="en-US" altLang="ko-KR" sz="800" dirty="0">
                <a:ln w="12700">
                  <a:noFill/>
                </a:ln>
              </a:rPr>
              <a:t>		! Amount of less inventory quantity than INVMAX (Metric Ton)</a:t>
            </a:r>
          </a:p>
          <a:p>
            <a:r>
              <a:rPr lang="en-US" altLang="ko-KR" sz="800" dirty="0" err="1">
                <a:ln w="12700">
                  <a:noFill/>
                </a:ln>
              </a:rPr>
              <a:t>invmaxover</a:t>
            </a:r>
            <a:r>
              <a:rPr lang="en-US" altLang="ko-KR" sz="800" dirty="0">
                <a:ln w="12700">
                  <a:noFill/>
                </a:ln>
              </a:rPr>
              <a:t>: array(SUPPLY,ITEM,MONTH) of </a:t>
            </a:r>
            <a:r>
              <a:rPr lang="en-US" altLang="ko-KR" sz="800" dirty="0" err="1">
                <a:ln w="12700">
                  <a:noFill/>
                </a:ln>
              </a:rPr>
              <a:t>mpvar</a:t>
            </a:r>
            <a:r>
              <a:rPr lang="en-US" altLang="ko-KR" sz="800" dirty="0">
                <a:ln w="12700">
                  <a:noFill/>
                </a:ln>
              </a:rPr>
              <a:t>		! Amount of more inventory quantity than INVMAX (Metric Ton)</a:t>
            </a:r>
          </a:p>
          <a:p>
            <a:r>
              <a:rPr lang="en-US" altLang="ko-KR" sz="800" dirty="0" err="1">
                <a:ln w="12700">
                  <a:noFill/>
                </a:ln>
              </a:rPr>
              <a:t>invminunderg</a:t>
            </a:r>
            <a:r>
              <a:rPr lang="en-US" altLang="ko-KR" sz="800" dirty="0">
                <a:ln w="12700">
                  <a:noFill/>
                </a:ln>
              </a:rPr>
              <a:t>: array(SUPPLY,GRADE,MONTH) of </a:t>
            </a:r>
            <a:r>
              <a:rPr lang="en-US" altLang="ko-KR" sz="800" dirty="0" err="1">
                <a:ln w="12700">
                  <a:noFill/>
                </a:ln>
              </a:rPr>
              <a:t>mpvar</a:t>
            </a:r>
            <a:r>
              <a:rPr lang="en-US" altLang="ko-KR" sz="800" dirty="0">
                <a:ln w="12700">
                  <a:noFill/>
                </a:ln>
              </a:rPr>
              <a:t>		! Max under-inventory level to INVMIN among item (Metric Ton)</a:t>
            </a:r>
          </a:p>
          <a:p>
            <a:r>
              <a:rPr lang="en-US" altLang="ko-KR" sz="800" dirty="0" err="1">
                <a:ln w="12700">
                  <a:noFill/>
                </a:ln>
              </a:rPr>
              <a:t>invminunderi</a:t>
            </a:r>
            <a:r>
              <a:rPr lang="en-US" altLang="ko-KR" sz="800" dirty="0">
                <a:ln w="12700">
                  <a:noFill/>
                </a:ln>
              </a:rPr>
              <a:t>: array(ITEM,MONTH) of </a:t>
            </a:r>
            <a:r>
              <a:rPr lang="en-US" altLang="ko-KR" sz="800" dirty="0" err="1">
                <a:ln w="12700">
                  <a:noFill/>
                </a:ln>
              </a:rPr>
              <a:t>mpvar</a:t>
            </a:r>
            <a:r>
              <a:rPr lang="en-US" altLang="ko-KR" sz="800" dirty="0">
                <a:ln w="12700">
                  <a:noFill/>
                </a:ln>
              </a:rPr>
              <a:t>		! Max under-inventory level to INVMIN among supply (Metric Ton)</a:t>
            </a:r>
          </a:p>
          <a:p>
            <a:r>
              <a:rPr lang="en-US" altLang="ko-KR" sz="800" dirty="0" err="1">
                <a:ln w="12700">
                  <a:noFill/>
                </a:ln>
              </a:rPr>
              <a:t>invminoverg</a:t>
            </a:r>
            <a:r>
              <a:rPr lang="en-US" altLang="ko-KR" sz="800" dirty="0">
                <a:ln w="12700">
                  <a:noFill/>
                </a:ln>
              </a:rPr>
              <a:t>: array(SUPPLY,GRADE,MONTH) of </a:t>
            </a:r>
            <a:r>
              <a:rPr lang="en-US" altLang="ko-KR" sz="800" dirty="0" err="1">
                <a:ln w="12700">
                  <a:noFill/>
                </a:ln>
              </a:rPr>
              <a:t>mpvar</a:t>
            </a:r>
            <a:r>
              <a:rPr lang="en-US" altLang="ko-KR" sz="800" dirty="0">
                <a:ln w="12700">
                  <a:noFill/>
                </a:ln>
              </a:rPr>
              <a:t>		! Max over-inventory level to INVMIN among item (Metric Ton)</a:t>
            </a:r>
          </a:p>
          <a:p>
            <a:r>
              <a:rPr lang="en-US" altLang="ko-KR" sz="800" dirty="0" err="1">
                <a:ln w="12700">
                  <a:noFill/>
                </a:ln>
              </a:rPr>
              <a:t>invminoveri</a:t>
            </a:r>
            <a:r>
              <a:rPr lang="en-US" altLang="ko-KR" sz="800" dirty="0">
                <a:ln w="12700">
                  <a:noFill/>
                </a:ln>
              </a:rPr>
              <a:t>: array(ITEM,MONTH) of </a:t>
            </a:r>
            <a:r>
              <a:rPr lang="en-US" altLang="ko-KR" sz="800" dirty="0" err="1">
                <a:ln w="12700">
                  <a:noFill/>
                </a:ln>
              </a:rPr>
              <a:t>mpvar</a:t>
            </a:r>
            <a:r>
              <a:rPr lang="en-US" altLang="ko-KR" sz="800" dirty="0">
                <a:ln w="12700">
                  <a:noFill/>
                </a:ln>
              </a:rPr>
              <a:t>		! Max over-inventory level to INVMIN among supply (Metric Ton)</a:t>
            </a:r>
          </a:p>
          <a:p>
            <a:r>
              <a:rPr lang="en-US" altLang="ko-KR" sz="800" dirty="0" err="1">
                <a:ln w="12700">
                  <a:noFill/>
                </a:ln>
              </a:rPr>
              <a:t>invmaxoverg</a:t>
            </a:r>
            <a:r>
              <a:rPr lang="en-US" altLang="ko-KR" sz="800" dirty="0">
                <a:ln w="12700">
                  <a:noFill/>
                </a:ln>
              </a:rPr>
              <a:t>: array(SUPPLY,GRADE,MONTH) of </a:t>
            </a:r>
            <a:r>
              <a:rPr lang="en-US" altLang="ko-KR" sz="800" dirty="0" err="1">
                <a:ln w="12700">
                  <a:noFill/>
                </a:ln>
              </a:rPr>
              <a:t>mpvar</a:t>
            </a:r>
            <a:r>
              <a:rPr lang="en-US" altLang="ko-KR" sz="800" dirty="0">
                <a:ln w="12700">
                  <a:noFill/>
                </a:ln>
              </a:rPr>
              <a:t>		! Max over-inventory level to INVMAX among item (Metric Ton)</a:t>
            </a:r>
          </a:p>
          <a:p>
            <a:r>
              <a:rPr lang="en-US" altLang="ko-KR" sz="800" dirty="0" err="1">
                <a:ln w="12700">
                  <a:noFill/>
                </a:ln>
              </a:rPr>
              <a:t>invmaxoveri</a:t>
            </a:r>
            <a:r>
              <a:rPr lang="en-US" altLang="ko-KR" sz="800" dirty="0">
                <a:ln w="12700">
                  <a:noFill/>
                </a:ln>
              </a:rPr>
              <a:t>: array(ITEM,MONTH) of </a:t>
            </a:r>
            <a:r>
              <a:rPr lang="en-US" altLang="ko-KR" sz="800" dirty="0" err="1">
                <a:ln w="12700">
                  <a:noFill/>
                </a:ln>
              </a:rPr>
              <a:t>mpvar</a:t>
            </a:r>
            <a:r>
              <a:rPr lang="en-US" altLang="ko-KR" sz="800" dirty="0">
                <a:ln w="12700">
                  <a:noFill/>
                </a:ln>
              </a:rPr>
              <a:t>		! Max over-inventory level to INVMAX among supply (Metric Ton)</a:t>
            </a:r>
          </a:p>
          <a:p>
            <a:r>
              <a:rPr lang="en-US" altLang="ko-KR" sz="800" dirty="0">
                <a:ln w="12700">
                  <a:noFill/>
                </a:ln>
              </a:rPr>
              <a:t>sell: dynamic array(ORDER,MONTH) of </a:t>
            </a:r>
            <a:r>
              <a:rPr lang="en-US" altLang="ko-KR" sz="800" dirty="0" err="1">
                <a:ln w="12700">
                  <a:noFill/>
                </a:ln>
              </a:rPr>
              <a:t>mpvar</a:t>
            </a:r>
            <a:r>
              <a:rPr lang="en-US" altLang="ko-KR" sz="800" dirty="0">
                <a:ln w="12700">
                  <a:noFill/>
                </a:ln>
              </a:rPr>
              <a:t>		! Amount to sell of no spec order (Metric Ton)</a:t>
            </a:r>
          </a:p>
          <a:p>
            <a:r>
              <a:rPr lang="en-US" altLang="ko-KR" sz="800" dirty="0" err="1">
                <a:ln w="12700">
                  <a:noFill/>
                </a:ln>
              </a:rPr>
              <a:t>exch_sell</a:t>
            </a:r>
            <a:r>
              <a:rPr lang="en-US" altLang="ko-KR" sz="800" dirty="0">
                <a:ln w="12700">
                  <a:noFill/>
                </a:ln>
              </a:rPr>
              <a:t>: dynamic array(ORDER,ITEM,MONTH) of </a:t>
            </a:r>
            <a:r>
              <a:rPr lang="en-US" altLang="ko-KR" sz="800" dirty="0" err="1">
                <a:ln w="12700">
                  <a:noFill/>
                </a:ln>
              </a:rPr>
              <a:t>mpvar</a:t>
            </a:r>
            <a:r>
              <a:rPr lang="en-US" altLang="ko-KR" sz="800" dirty="0">
                <a:ln w="12700">
                  <a:noFill/>
                </a:ln>
              </a:rPr>
              <a:t>		! Amount to exchange sell (Metric Ton)</a:t>
            </a:r>
          </a:p>
          <a:p>
            <a:r>
              <a:rPr lang="en-US" altLang="ko-KR" sz="800" dirty="0" err="1">
                <a:ln w="12700">
                  <a:noFill/>
                </a:ln>
              </a:rPr>
              <a:t>alt_sell</a:t>
            </a:r>
            <a:r>
              <a:rPr lang="en-US" altLang="ko-KR" sz="800" dirty="0">
                <a:ln w="12700">
                  <a:noFill/>
                </a:ln>
              </a:rPr>
              <a:t>: dynamic array(ORDER,PLANT,ITEM,MONTH) of </a:t>
            </a:r>
            <a:r>
              <a:rPr lang="en-US" altLang="ko-KR" sz="800" dirty="0" err="1">
                <a:ln w="12700">
                  <a:noFill/>
                </a:ln>
              </a:rPr>
              <a:t>mpvar</a:t>
            </a:r>
            <a:r>
              <a:rPr lang="en-US" altLang="ko-KR" sz="800" dirty="0">
                <a:ln w="12700">
                  <a:noFill/>
                </a:ln>
              </a:rPr>
              <a:t>	! Amount to alternative sell (Metric Ton)</a:t>
            </a:r>
          </a:p>
          <a:p>
            <a:r>
              <a:rPr lang="en-US" altLang="ko-KR" sz="800" dirty="0" err="1">
                <a:ln w="12700">
                  <a:noFill/>
                </a:ln>
              </a:rPr>
              <a:t>sp_sell</a:t>
            </a:r>
            <a:r>
              <a:rPr lang="en-US" altLang="ko-KR" sz="800" dirty="0">
                <a:ln w="12700">
                  <a:noFill/>
                </a:ln>
              </a:rPr>
              <a:t>: dynamic array(ORDER,MONTH) of </a:t>
            </a:r>
            <a:r>
              <a:rPr lang="en-US" altLang="ko-KR" sz="800" dirty="0" err="1">
                <a:ln w="12700">
                  <a:noFill/>
                </a:ln>
              </a:rPr>
              <a:t>mpvar</a:t>
            </a:r>
            <a:r>
              <a:rPr lang="en-US" altLang="ko-KR" sz="800" dirty="0">
                <a:ln w="12700">
                  <a:noFill/>
                </a:ln>
              </a:rPr>
              <a:t>		! Amount to sell of spec order (Metric Ton)</a:t>
            </a:r>
          </a:p>
          <a:p>
            <a:r>
              <a:rPr lang="en-US" altLang="ko-KR" sz="800" dirty="0">
                <a:ln w="12700">
                  <a:noFill/>
                </a:ln>
              </a:rPr>
              <a:t>unmeet: array(ORDER) of </a:t>
            </a:r>
            <a:r>
              <a:rPr lang="en-US" altLang="ko-KR" sz="800" dirty="0" err="1">
                <a:ln w="12700">
                  <a:noFill/>
                </a:ln>
              </a:rPr>
              <a:t>mpvar</a:t>
            </a:r>
            <a:r>
              <a:rPr lang="en-US" altLang="ko-KR" sz="800" dirty="0">
                <a:ln w="12700">
                  <a:noFill/>
                </a:ln>
              </a:rPr>
              <a:t>			! Amount of unmeet to ORDER_MINQTY (Metric Ton)</a:t>
            </a:r>
          </a:p>
          <a:p>
            <a:r>
              <a:rPr lang="en-US" altLang="ko-KR" sz="800" dirty="0">
                <a:ln w="12700">
                  <a:noFill/>
                </a:ln>
              </a:rPr>
              <a:t>meet2, unmeet2: array(ORDER) of </a:t>
            </a:r>
            <a:r>
              <a:rPr lang="en-US" altLang="ko-KR" sz="800" dirty="0" err="1">
                <a:ln w="12700">
                  <a:noFill/>
                </a:ln>
              </a:rPr>
              <a:t>mpvar</a:t>
            </a:r>
            <a:r>
              <a:rPr lang="en-US" altLang="ko-KR" sz="800" dirty="0">
                <a:ln w="12700">
                  <a:noFill/>
                </a:ln>
              </a:rPr>
              <a:t>		! Amount of unmeet to ORDER_MAXQTY (Metric Ton)</a:t>
            </a:r>
          </a:p>
          <a:p>
            <a:r>
              <a:rPr lang="en-US" altLang="ko-KR" sz="800" dirty="0" err="1">
                <a:ln w="12700">
                  <a:noFill/>
                </a:ln>
              </a:rPr>
              <a:t>mtrlcost</a:t>
            </a:r>
            <a:r>
              <a:rPr lang="en-US" altLang="ko-KR" sz="800" dirty="0">
                <a:ln w="12700">
                  <a:noFill/>
                </a:ln>
              </a:rPr>
              <a:t>, mtrlcost2: </a:t>
            </a:r>
            <a:r>
              <a:rPr lang="en-US" altLang="ko-KR" sz="800" dirty="0" err="1">
                <a:ln w="12700">
                  <a:noFill/>
                </a:ln>
              </a:rPr>
              <a:t>mpvar</a:t>
            </a:r>
            <a:r>
              <a:rPr lang="en-US" altLang="ko-KR" sz="800" dirty="0">
                <a:ln w="12700">
                  <a:noFill/>
                </a:ln>
              </a:rPr>
              <a:t>			! Amount of material cost</a:t>
            </a:r>
            <a:endParaRPr lang="ko-KR" altLang="en-US" sz="800" dirty="0">
              <a:ln w="12700"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082746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4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8D4B2A2-84F2-4AA0-997C-3BCC2EDF3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Constraints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E9B58E1-F772-4939-9852-02FEA8A924EA}"/>
              </a:ext>
            </a:extLst>
          </p:cNvPr>
          <p:cNvSpPr/>
          <p:nvPr/>
        </p:nvSpPr>
        <p:spPr>
          <a:xfrm>
            <a:off x="223921" y="629935"/>
            <a:ext cx="7020000" cy="374504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800" dirty="0">
                <a:ln w="12700">
                  <a:noFill/>
                </a:ln>
              </a:rPr>
              <a:t>! If selling goes under ORDER_MINQTY, then count unmeet (remove "t &gt;= ORDER_MONTH(o)" condition)</a:t>
            </a:r>
          </a:p>
          <a:p>
            <a:r>
              <a:rPr lang="en-US" altLang="ko-KR" sz="800" dirty="0" err="1">
                <a:ln w="12700">
                  <a:noFill/>
                </a:ln>
              </a:rPr>
              <a:t>forall</a:t>
            </a:r>
            <a:r>
              <a:rPr lang="en-US" altLang="ko-KR" sz="800" dirty="0">
                <a:ln w="12700">
                  <a:noFill/>
                </a:ln>
              </a:rPr>
              <a:t> (o in ORDER)</a:t>
            </a:r>
          </a:p>
          <a:p>
            <a:r>
              <a:rPr lang="en-US" altLang="ko-KR" sz="800" dirty="0">
                <a:ln w="12700">
                  <a:noFill/>
                </a:ln>
              </a:rPr>
              <a:t>  </a:t>
            </a:r>
            <a:r>
              <a:rPr lang="en-US" altLang="ko-KR" sz="800" dirty="0" err="1">
                <a:ln w="12700">
                  <a:noFill/>
                </a:ln>
              </a:rPr>
              <a:t>OrderMinQty</a:t>
            </a:r>
            <a:r>
              <a:rPr lang="en-US" altLang="ko-KR" sz="800" dirty="0">
                <a:ln w="12700">
                  <a:noFill/>
                </a:ln>
              </a:rPr>
              <a:t>(o) := sum(t in MONTH) sell(</a:t>
            </a:r>
            <a:r>
              <a:rPr lang="en-US" altLang="ko-KR" sz="800" dirty="0" err="1">
                <a:ln w="12700">
                  <a:noFill/>
                </a:ln>
              </a:rPr>
              <a:t>o,t</a:t>
            </a:r>
            <a:r>
              <a:rPr lang="en-US" altLang="ko-KR" sz="800" dirty="0">
                <a:ln w="12700">
                  <a:noFill/>
                </a:ln>
              </a:rPr>
              <a:t>) +</a:t>
            </a:r>
          </a:p>
          <a:p>
            <a:r>
              <a:rPr lang="en-US" altLang="ko-KR" sz="800" dirty="0">
                <a:ln w="12700">
                  <a:noFill/>
                </a:ln>
              </a:rPr>
              <a:t>                    sum(t in MONTH) </a:t>
            </a:r>
            <a:r>
              <a:rPr lang="en-US" altLang="ko-KR" sz="800" dirty="0" err="1">
                <a:ln w="12700">
                  <a:noFill/>
                </a:ln>
              </a:rPr>
              <a:t>sp_sell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o,t</a:t>
            </a:r>
            <a:r>
              <a:rPr lang="en-US" altLang="ko-KR" sz="800" dirty="0">
                <a:ln w="12700">
                  <a:noFill/>
                </a:ln>
              </a:rPr>
              <a:t>) +</a:t>
            </a:r>
          </a:p>
          <a:p>
            <a:r>
              <a:rPr lang="en-US" altLang="ko-KR" sz="800" dirty="0">
                <a:ln w="12700">
                  <a:noFill/>
                </a:ln>
              </a:rPr>
              <a:t>                    sum(a in 1..ALT_CNT(o), t in MONTH) </a:t>
            </a:r>
            <a:r>
              <a:rPr lang="en-US" altLang="ko-KR" sz="800" dirty="0" err="1">
                <a:ln w="12700">
                  <a:noFill/>
                </a:ln>
              </a:rPr>
              <a:t>alt_sell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o,ALT_PLANT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o,a</a:t>
            </a:r>
            <a:r>
              <a:rPr lang="en-US" altLang="ko-KR" sz="800" dirty="0">
                <a:ln w="12700">
                  <a:noFill/>
                </a:ln>
              </a:rPr>
              <a:t>),ALT_ITEM(</a:t>
            </a:r>
            <a:r>
              <a:rPr lang="en-US" altLang="ko-KR" sz="800" dirty="0" err="1">
                <a:ln w="12700">
                  <a:noFill/>
                </a:ln>
              </a:rPr>
              <a:t>o,a</a:t>
            </a:r>
            <a:r>
              <a:rPr lang="en-US" altLang="ko-KR" sz="800" dirty="0">
                <a:ln w="12700">
                  <a:noFill/>
                </a:ln>
              </a:rPr>
              <a:t>),t) +</a:t>
            </a:r>
          </a:p>
          <a:p>
            <a:r>
              <a:rPr lang="en-US" altLang="ko-KR" sz="800" dirty="0">
                <a:ln w="12700">
                  <a:noFill/>
                </a:ln>
              </a:rPr>
              <a:t>                    sum(</a:t>
            </a:r>
            <a:r>
              <a:rPr lang="en-US" altLang="ko-KR" sz="800" dirty="0" err="1">
                <a:ln w="12700">
                  <a:noFill/>
                </a:ln>
              </a:rPr>
              <a:t>i</a:t>
            </a:r>
            <a:r>
              <a:rPr lang="en-US" altLang="ko-KR" sz="800" dirty="0">
                <a:ln w="12700">
                  <a:noFill/>
                </a:ln>
              </a:rPr>
              <a:t> in EXCHITEM(ORDER_ITEM(o)), t in MONTH) </a:t>
            </a:r>
            <a:r>
              <a:rPr lang="en-US" altLang="ko-KR" sz="800" dirty="0" err="1">
                <a:ln w="12700">
                  <a:noFill/>
                </a:ln>
              </a:rPr>
              <a:t>exch_sell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o,i,t</a:t>
            </a:r>
            <a:r>
              <a:rPr lang="en-US" altLang="ko-KR" sz="800" dirty="0">
                <a:ln w="12700">
                  <a:noFill/>
                </a:ln>
              </a:rPr>
              <a:t>) +</a:t>
            </a:r>
          </a:p>
          <a:p>
            <a:r>
              <a:rPr lang="en-US" altLang="ko-KR" sz="800" dirty="0">
                <a:ln w="12700">
                  <a:noFill/>
                </a:ln>
              </a:rPr>
              <a:t>                    unmeet(o) &gt;=</a:t>
            </a:r>
          </a:p>
          <a:p>
            <a:r>
              <a:rPr lang="en-US" altLang="ko-KR" sz="800" dirty="0">
                <a:ln w="12700">
                  <a:noFill/>
                </a:ln>
              </a:rPr>
              <a:t>                    ORDER_MINQTY(o)</a:t>
            </a:r>
          </a:p>
          <a:p>
            <a:endParaRPr lang="en-US" altLang="ko-KR" sz="800" dirty="0">
              <a:ln w="12700">
                <a:noFill/>
              </a:ln>
            </a:endParaRPr>
          </a:p>
          <a:p>
            <a:r>
              <a:rPr lang="en-US" altLang="ko-KR" sz="800" dirty="0">
                <a:ln w="12700">
                  <a:noFill/>
                </a:ln>
              </a:rPr>
              <a:t>! It can not be sold after required month if LATE_DELIVERY is not permitted</a:t>
            </a:r>
          </a:p>
          <a:p>
            <a:r>
              <a:rPr lang="en-US" altLang="ko-KR" sz="800" dirty="0" err="1">
                <a:ln w="12700">
                  <a:noFill/>
                </a:ln>
              </a:rPr>
              <a:t>forall</a:t>
            </a:r>
            <a:r>
              <a:rPr lang="en-US" altLang="ko-KR" sz="800" dirty="0">
                <a:ln w="12700">
                  <a:noFill/>
                </a:ln>
              </a:rPr>
              <a:t> (o in ORDER)</a:t>
            </a:r>
          </a:p>
          <a:p>
            <a:r>
              <a:rPr lang="en-US" altLang="ko-KR" sz="800" dirty="0">
                <a:ln w="12700">
                  <a:noFill/>
                </a:ln>
              </a:rPr>
              <a:t>  </a:t>
            </a:r>
            <a:r>
              <a:rPr lang="en-US" altLang="ko-KR" sz="800" dirty="0" err="1">
                <a:ln w="12700">
                  <a:noFill/>
                </a:ln>
              </a:rPr>
              <a:t>OrderMinQtyPost</a:t>
            </a:r>
            <a:r>
              <a:rPr lang="en-US" altLang="ko-KR" sz="800" dirty="0">
                <a:ln w="12700">
                  <a:noFill/>
                </a:ln>
              </a:rPr>
              <a:t>(o) := sum(t in MONTH | t &gt; ORDER_MONTH(o)+LATE_DELIVERY) sell(</a:t>
            </a:r>
            <a:r>
              <a:rPr lang="en-US" altLang="ko-KR" sz="800" dirty="0" err="1">
                <a:ln w="12700">
                  <a:noFill/>
                </a:ln>
              </a:rPr>
              <a:t>o,t</a:t>
            </a:r>
            <a:r>
              <a:rPr lang="en-US" altLang="ko-KR" sz="800" dirty="0">
                <a:ln w="12700">
                  <a:noFill/>
                </a:ln>
              </a:rPr>
              <a:t>) +</a:t>
            </a:r>
          </a:p>
          <a:p>
            <a:r>
              <a:rPr lang="en-US" altLang="ko-KR" sz="800" dirty="0">
                <a:ln w="12700">
                  <a:noFill/>
                </a:ln>
              </a:rPr>
              <a:t>                        sum(t in MONTH | t &gt; ORDER_MONTH(o)+LATE_DELIVERY) </a:t>
            </a:r>
            <a:r>
              <a:rPr lang="en-US" altLang="ko-KR" sz="800" dirty="0" err="1">
                <a:ln w="12700">
                  <a:noFill/>
                </a:ln>
              </a:rPr>
              <a:t>sp_sell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o,t</a:t>
            </a:r>
            <a:r>
              <a:rPr lang="en-US" altLang="ko-KR" sz="800" dirty="0">
                <a:ln w="12700">
                  <a:noFill/>
                </a:ln>
              </a:rPr>
              <a:t>) +</a:t>
            </a:r>
          </a:p>
          <a:p>
            <a:r>
              <a:rPr lang="en-US" altLang="ko-KR" sz="800" dirty="0">
                <a:ln w="12700">
                  <a:noFill/>
                </a:ln>
              </a:rPr>
              <a:t>                        sum(a in 1..ALT_CNT(o), t in MONTH | t&gt;ORDER_MONTH(o)+LATE_DELIVERY)</a:t>
            </a:r>
          </a:p>
          <a:p>
            <a:r>
              <a:rPr lang="en-US" altLang="ko-KR" sz="800" dirty="0">
                <a:ln w="12700">
                  <a:noFill/>
                </a:ln>
              </a:rPr>
              <a:t>                          </a:t>
            </a:r>
            <a:r>
              <a:rPr lang="en-US" altLang="ko-KR" sz="800" dirty="0" err="1">
                <a:ln w="12700">
                  <a:noFill/>
                </a:ln>
              </a:rPr>
              <a:t>alt_sell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o,ALT_PLANT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o,a</a:t>
            </a:r>
            <a:r>
              <a:rPr lang="en-US" altLang="ko-KR" sz="800" dirty="0">
                <a:ln w="12700">
                  <a:noFill/>
                </a:ln>
              </a:rPr>
              <a:t>),ALT_ITEM(</a:t>
            </a:r>
            <a:r>
              <a:rPr lang="en-US" altLang="ko-KR" sz="800" dirty="0" err="1">
                <a:ln w="12700">
                  <a:noFill/>
                </a:ln>
              </a:rPr>
              <a:t>o,a</a:t>
            </a:r>
            <a:r>
              <a:rPr lang="en-US" altLang="ko-KR" sz="800" dirty="0">
                <a:ln w="12700">
                  <a:noFill/>
                </a:ln>
              </a:rPr>
              <a:t>),t) +</a:t>
            </a:r>
          </a:p>
          <a:p>
            <a:r>
              <a:rPr lang="en-US" altLang="ko-KR" sz="800" dirty="0">
                <a:ln w="12700">
                  <a:noFill/>
                </a:ln>
              </a:rPr>
              <a:t>                        sum(</a:t>
            </a:r>
            <a:r>
              <a:rPr lang="en-US" altLang="ko-KR" sz="800" dirty="0" err="1">
                <a:ln w="12700">
                  <a:noFill/>
                </a:ln>
              </a:rPr>
              <a:t>i</a:t>
            </a:r>
            <a:r>
              <a:rPr lang="en-US" altLang="ko-KR" sz="800" dirty="0">
                <a:ln w="12700">
                  <a:noFill/>
                </a:ln>
              </a:rPr>
              <a:t> in EXCHITEM(ORDER_ITEM(o)), t in MONTH | t&gt;ORDER_MONTH(o)+LATE_DELIVERY) </a:t>
            </a:r>
            <a:r>
              <a:rPr lang="en-US" altLang="ko-KR" sz="800" dirty="0" err="1">
                <a:ln w="12700">
                  <a:noFill/>
                </a:ln>
              </a:rPr>
              <a:t>exch_sell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o,i,t</a:t>
            </a:r>
            <a:r>
              <a:rPr lang="en-US" altLang="ko-KR" sz="800" dirty="0">
                <a:ln w="12700">
                  <a:noFill/>
                </a:ln>
              </a:rPr>
              <a:t>) = 0</a:t>
            </a:r>
          </a:p>
          <a:p>
            <a:endParaRPr lang="en-US" altLang="ko-KR" sz="800" dirty="0">
              <a:ln w="12700">
                <a:noFill/>
              </a:ln>
            </a:endParaRPr>
          </a:p>
          <a:p>
            <a:endParaRPr lang="en-US" altLang="ko-KR" sz="800" dirty="0">
              <a:ln w="12700">
                <a:noFill/>
              </a:ln>
            </a:endParaRPr>
          </a:p>
          <a:p>
            <a:r>
              <a:rPr lang="en-US" altLang="ko-KR" sz="800" dirty="0">
                <a:ln w="12700">
                  <a:noFill/>
                </a:ln>
              </a:rPr>
              <a:t>! Meet quantity</a:t>
            </a:r>
          </a:p>
          <a:p>
            <a:r>
              <a:rPr lang="en-US" altLang="ko-KR" sz="800" dirty="0" err="1">
                <a:ln w="12700">
                  <a:noFill/>
                </a:ln>
              </a:rPr>
              <a:t>forall</a:t>
            </a:r>
            <a:r>
              <a:rPr lang="en-US" altLang="ko-KR" sz="800" dirty="0">
                <a:ln w="12700">
                  <a:noFill/>
                </a:ln>
              </a:rPr>
              <a:t> (o in ORDER)</a:t>
            </a:r>
          </a:p>
          <a:p>
            <a:r>
              <a:rPr lang="en-US" altLang="ko-KR" sz="800" dirty="0">
                <a:ln w="12700">
                  <a:noFill/>
                </a:ln>
              </a:rPr>
              <a:t>  </a:t>
            </a:r>
            <a:r>
              <a:rPr lang="en-US" altLang="ko-KR" sz="800" dirty="0" err="1">
                <a:ln w="12700">
                  <a:noFill/>
                </a:ln>
              </a:rPr>
              <a:t>OrderMeetQty</a:t>
            </a:r>
            <a:r>
              <a:rPr lang="en-US" altLang="ko-KR" sz="800" dirty="0">
                <a:ln w="12700">
                  <a:noFill/>
                </a:ln>
              </a:rPr>
              <a:t>(o) := meet2(o) =</a:t>
            </a:r>
          </a:p>
          <a:p>
            <a:r>
              <a:rPr lang="en-US" altLang="ko-KR" sz="800" dirty="0">
                <a:ln w="12700">
                  <a:noFill/>
                </a:ln>
              </a:rPr>
              <a:t>                     sum(t in MONTH) sell(</a:t>
            </a:r>
            <a:r>
              <a:rPr lang="en-US" altLang="ko-KR" sz="800" dirty="0" err="1">
                <a:ln w="12700">
                  <a:noFill/>
                </a:ln>
              </a:rPr>
              <a:t>o,t</a:t>
            </a:r>
            <a:r>
              <a:rPr lang="en-US" altLang="ko-KR" sz="800" dirty="0">
                <a:ln w="12700">
                  <a:noFill/>
                </a:ln>
              </a:rPr>
              <a:t>) +</a:t>
            </a:r>
          </a:p>
          <a:p>
            <a:r>
              <a:rPr lang="en-US" altLang="ko-KR" sz="800" dirty="0">
                <a:ln w="12700">
                  <a:noFill/>
                </a:ln>
              </a:rPr>
              <a:t>                     sum(t in MONTH) </a:t>
            </a:r>
            <a:r>
              <a:rPr lang="en-US" altLang="ko-KR" sz="800" dirty="0" err="1">
                <a:ln w="12700">
                  <a:noFill/>
                </a:ln>
              </a:rPr>
              <a:t>sp_sell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o,t</a:t>
            </a:r>
            <a:r>
              <a:rPr lang="en-US" altLang="ko-KR" sz="800" dirty="0">
                <a:ln w="12700">
                  <a:noFill/>
                </a:ln>
              </a:rPr>
              <a:t>) +</a:t>
            </a:r>
          </a:p>
          <a:p>
            <a:r>
              <a:rPr lang="en-US" altLang="ko-KR" sz="800" dirty="0">
                <a:ln w="12700">
                  <a:noFill/>
                </a:ln>
              </a:rPr>
              <a:t>                     sum(a in 1..ALT_CNT(o), t in MONTH) </a:t>
            </a:r>
            <a:r>
              <a:rPr lang="en-US" altLang="ko-KR" sz="800" dirty="0" err="1">
                <a:ln w="12700">
                  <a:noFill/>
                </a:ln>
              </a:rPr>
              <a:t>alt_sell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o,ALT_PLANT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o,a</a:t>
            </a:r>
            <a:r>
              <a:rPr lang="en-US" altLang="ko-KR" sz="800" dirty="0">
                <a:ln w="12700">
                  <a:noFill/>
                </a:ln>
              </a:rPr>
              <a:t>),ALT_ITEM(</a:t>
            </a:r>
            <a:r>
              <a:rPr lang="en-US" altLang="ko-KR" sz="800" dirty="0" err="1">
                <a:ln w="12700">
                  <a:noFill/>
                </a:ln>
              </a:rPr>
              <a:t>o,a</a:t>
            </a:r>
            <a:r>
              <a:rPr lang="en-US" altLang="ko-KR" sz="800" dirty="0">
                <a:ln w="12700">
                  <a:noFill/>
                </a:ln>
              </a:rPr>
              <a:t>),t) +</a:t>
            </a:r>
          </a:p>
          <a:p>
            <a:r>
              <a:rPr lang="en-US" altLang="ko-KR" sz="800" dirty="0">
                <a:ln w="12700">
                  <a:noFill/>
                </a:ln>
              </a:rPr>
              <a:t>                     sum(</a:t>
            </a:r>
            <a:r>
              <a:rPr lang="en-US" altLang="ko-KR" sz="800" dirty="0" err="1">
                <a:ln w="12700">
                  <a:noFill/>
                </a:ln>
              </a:rPr>
              <a:t>i</a:t>
            </a:r>
            <a:r>
              <a:rPr lang="en-US" altLang="ko-KR" sz="800" dirty="0">
                <a:ln w="12700">
                  <a:noFill/>
                </a:ln>
              </a:rPr>
              <a:t> in EXCHITEM(ORDER_ITEM(o)), t in MONTH) </a:t>
            </a:r>
            <a:r>
              <a:rPr lang="en-US" altLang="ko-KR" sz="800" dirty="0" err="1">
                <a:ln w="12700">
                  <a:noFill/>
                </a:ln>
              </a:rPr>
              <a:t>exch_sell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o,i,t</a:t>
            </a:r>
            <a:r>
              <a:rPr lang="en-US" altLang="ko-KR" sz="800" dirty="0">
                <a:ln w="12700">
                  <a:noFill/>
                </a:ln>
              </a:rPr>
              <a:t>)</a:t>
            </a:r>
          </a:p>
          <a:p>
            <a:endParaRPr lang="en-US" altLang="ko-KR" sz="800" dirty="0">
              <a:ln w="12700">
                <a:noFill/>
              </a:ln>
            </a:endParaRPr>
          </a:p>
          <a:p>
            <a:r>
              <a:rPr lang="en-US" altLang="ko-KR" sz="800" dirty="0">
                <a:ln w="12700">
                  <a:noFill/>
                </a:ln>
              </a:rPr>
              <a:t>! Selling can not be over than ORDER_MAXQTY (remove "t &gt;= ORDER_MONTH(o)" condition)</a:t>
            </a:r>
          </a:p>
          <a:p>
            <a:r>
              <a:rPr lang="en-US" altLang="ko-KR" sz="800" dirty="0" err="1">
                <a:ln w="12700">
                  <a:noFill/>
                </a:ln>
              </a:rPr>
              <a:t>forall</a:t>
            </a:r>
            <a:r>
              <a:rPr lang="en-US" altLang="ko-KR" sz="800" dirty="0">
                <a:ln w="12700">
                  <a:noFill/>
                </a:ln>
              </a:rPr>
              <a:t> (o in ORDER)</a:t>
            </a:r>
          </a:p>
          <a:p>
            <a:r>
              <a:rPr lang="en-US" altLang="ko-KR" sz="800" dirty="0">
                <a:ln w="12700">
                  <a:noFill/>
                </a:ln>
              </a:rPr>
              <a:t>  </a:t>
            </a:r>
            <a:r>
              <a:rPr lang="en-US" altLang="ko-KR" sz="800" dirty="0" err="1">
                <a:ln w="12700">
                  <a:noFill/>
                </a:ln>
              </a:rPr>
              <a:t>OrderMaxQty</a:t>
            </a:r>
            <a:r>
              <a:rPr lang="en-US" altLang="ko-KR" sz="800" dirty="0">
                <a:ln w="12700">
                  <a:noFill/>
                </a:ln>
              </a:rPr>
              <a:t>(o) := meet2(o) + unmeet2(o) = ORDER_MAXQTY(o)</a:t>
            </a:r>
          </a:p>
          <a:p>
            <a:r>
              <a:rPr lang="en-US" altLang="ko-KR" sz="800" dirty="0" err="1">
                <a:ln w="12700">
                  <a:noFill/>
                </a:ln>
              </a:rPr>
              <a:t>writeln</a:t>
            </a:r>
            <a:r>
              <a:rPr lang="en-US" altLang="ko-KR" sz="800" dirty="0">
                <a:ln w="12700">
                  <a:noFill/>
                </a:ln>
              </a:rPr>
              <a:t>(".. constraints </a:t>
            </a:r>
            <a:r>
              <a:rPr lang="en-US" altLang="ko-KR" sz="800" dirty="0" err="1">
                <a:ln w="12700">
                  <a:noFill/>
                </a:ln>
              </a:rPr>
              <a:t>OrderMaxQty</a:t>
            </a:r>
            <a:r>
              <a:rPr lang="en-US" altLang="ko-KR" sz="800" dirty="0">
                <a:ln w="12700">
                  <a:noFill/>
                </a:ln>
              </a:rPr>
              <a:t>(o) is built at ", </a:t>
            </a:r>
            <a:r>
              <a:rPr lang="en-US" altLang="ko-KR" sz="800" dirty="0" err="1">
                <a:ln w="12700">
                  <a:noFill/>
                </a:ln>
              </a:rPr>
              <a:t>gettime</a:t>
            </a:r>
            <a:r>
              <a:rPr lang="en-US" altLang="ko-KR" sz="800" dirty="0">
                <a:ln w="12700">
                  <a:noFill/>
                </a:ln>
              </a:rPr>
              <a:t>)</a:t>
            </a:r>
            <a:endParaRPr lang="ko-KR" altLang="en-US" sz="800" dirty="0">
              <a:ln w="12700">
                <a:noFill/>
              </a:ln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AC33AE-9147-48A6-8E03-BBCC823A891B}"/>
              </a:ext>
            </a:extLst>
          </p:cNvPr>
          <p:cNvSpPr txBox="1"/>
          <p:nvPr/>
        </p:nvSpPr>
        <p:spPr>
          <a:xfrm>
            <a:off x="4980670" y="1093193"/>
            <a:ext cx="3741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>
                <a:solidFill>
                  <a:srgbClr val="FF0000"/>
                </a:solidFill>
                <a:latin typeface="+mn-ea"/>
                <a:ea typeface="+mn-ea"/>
              </a:rPr>
              <a:t>수요충족량</a:t>
            </a:r>
            <a:r>
              <a:rPr lang="ko-KR" altLang="en-US" sz="900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= sell(</a:t>
            </a:r>
            <a:r>
              <a:rPr lang="en-US" altLang="ko-KR" sz="900" dirty="0" err="1">
                <a:solidFill>
                  <a:srgbClr val="FF0000"/>
                </a:solidFill>
                <a:latin typeface="+mn-ea"/>
                <a:ea typeface="+mn-ea"/>
              </a:rPr>
              <a:t>o,t</a:t>
            </a:r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)</a:t>
            </a:r>
            <a:r>
              <a:rPr lang="ko-KR" altLang="en-US" sz="900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+</a:t>
            </a:r>
            <a:r>
              <a:rPr lang="ko-KR" altLang="en-US" sz="900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ko-KR" sz="900" dirty="0" err="1">
                <a:solidFill>
                  <a:srgbClr val="FF0000"/>
                </a:solidFill>
                <a:latin typeface="+mn-ea"/>
                <a:ea typeface="+mn-ea"/>
              </a:rPr>
              <a:t>sp_sell</a:t>
            </a:r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en-US" altLang="ko-KR" sz="900" dirty="0" err="1">
                <a:solidFill>
                  <a:srgbClr val="FF0000"/>
                </a:solidFill>
                <a:latin typeface="+mn-ea"/>
                <a:ea typeface="+mn-ea"/>
              </a:rPr>
              <a:t>o,t</a:t>
            </a:r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)</a:t>
            </a:r>
            <a:r>
              <a:rPr lang="ko-KR" altLang="en-US" sz="900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+</a:t>
            </a:r>
            <a:r>
              <a:rPr lang="ko-KR" altLang="en-US" sz="900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ko-KR" sz="900" dirty="0" err="1">
                <a:solidFill>
                  <a:srgbClr val="FF0000"/>
                </a:solidFill>
                <a:latin typeface="+mn-ea"/>
                <a:ea typeface="+mn-ea"/>
              </a:rPr>
              <a:t>alt_sell</a:t>
            </a:r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en-US" altLang="ko-KR" sz="900" dirty="0" err="1">
                <a:solidFill>
                  <a:srgbClr val="FF0000"/>
                </a:solidFill>
                <a:latin typeface="+mn-ea"/>
                <a:ea typeface="+mn-ea"/>
              </a:rPr>
              <a:t>o,p,i,t</a:t>
            </a:r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)</a:t>
            </a:r>
            <a:r>
              <a:rPr lang="ko-KR" altLang="en-US" sz="900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+</a:t>
            </a:r>
            <a:r>
              <a:rPr lang="ko-KR" altLang="en-US" sz="900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ko-KR" sz="900" dirty="0" err="1">
                <a:solidFill>
                  <a:srgbClr val="FF0000"/>
                </a:solidFill>
                <a:latin typeface="+mn-ea"/>
                <a:ea typeface="+mn-ea"/>
              </a:rPr>
              <a:t>exch_sell</a:t>
            </a:r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en-US" altLang="ko-KR" sz="900" dirty="0" err="1">
                <a:solidFill>
                  <a:srgbClr val="FF0000"/>
                </a:solidFill>
                <a:latin typeface="+mn-ea"/>
                <a:ea typeface="+mn-ea"/>
              </a:rPr>
              <a:t>o,I,t</a:t>
            </a:r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)</a:t>
            </a:r>
          </a:p>
          <a:p>
            <a:r>
              <a:rPr lang="ko-KR" altLang="en-US" sz="900" dirty="0">
                <a:solidFill>
                  <a:srgbClr val="FF0000"/>
                </a:solidFill>
                <a:latin typeface="+mn-ea"/>
                <a:ea typeface="+mn-ea"/>
              </a:rPr>
              <a:t>납기 지연 허용 월 이후 </a:t>
            </a:r>
            <a:r>
              <a:rPr lang="ko-KR" altLang="en-US" sz="900" dirty="0" err="1">
                <a:solidFill>
                  <a:srgbClr val="FF0000"/>
                </a:solidFill>
                <a:latin typeface="+mn-ea"/>
              </a:rPr>
              <a:t>수요충족량</a:t>
            </a:r>
            <a:r>
              <a:rPr lang="ko-KR" altLang="en-US" sz="900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= 0</a:t>
            </a:r>
          </a:p>
          <a:p>
            <a:r>
              <a:rPr lang="ko-KR" altLang="en-US" sz="900" dirty="0" err="1">
                <a:solidFill>
                  <a:srgbClr val="FF0000"/>
                </a:solidFill>
                <a:latin typeface="+mn-ea"/>
                <a:ea typeface="+mn-ea"/>
              </a:rPr>
              <a:t>수요충족량</a:t>
            </a:r>
            <a:r>
              <a:rPr lang="ko-KR" altLang="en-US" sz="900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+ unmeet(o)</a:t>
            </a:r>
            <a:r>
              <a:rPr lang="ko-KR" altLang="en-US" sz="900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&lt;= </a:t>
            </a:r>
            <a:r>
              <a:rPr lang="ko-KR" altLang="en-US" sz="900" dirty="0">
                <a:solidFill>
                  <a:srgbClr val="FF0000"/>
                </a:solidFill>
                <a:latin typeface="+mn-ea"/>
                <a:ea typeface="+mn-ea"/>
              </a:rPr>
              <a:t>최소요구량</a:t>
            </a:r>
            <a:endParaRPr lang="en-US" altLang="ko-KR" sz="900" dirty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ko-KR" altLang="en-US" sz="900" dirty="0" err="1">
                <a:solidFill>
                  <a:srgbClr val="FF0000"/>
                </a:solidFill>
                <a:latin typeface="+mn-ea"/>
                <a:ea typeface="+mn-ea"/>
              </a:rPr>
              <a:t>수요충족량</a:t>
            </a:r>
            <a:r>
              <a:rPr lang="ko-KR" altLang="en-US" sz="900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+ unmeet2(o) = </a:t>
            </a:r>
            <a:r>
              <a:rPr lang="ko-KR" altLang="en-US" sz="900" dirty="0">
                <a:solidFill>
                  <a:srgbClr val="FF0000"/>
                </a:solidFill>
                <a:latin typeface="+mn-ea"/>
                <a:ea typeface="+mn-ea"/>
              </a:rPr>
              <a:t>판매예측</a:t>
            </a:r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ko-KR" altLang="en-US" sz="900" dirty="0">
                <a:solidFill>
                  <a:srgbClr val="FF0000"/>
                </a:solidFill>
                <a:latin typeface="+mn-ea"/>
                <a:ea typeface="+mn-ea"/>
              </a:rPr>
              <a:t>계획</a:t>
            </a:r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)</a:t>
            </a:r>
            <a:r>
              <a:rPr lang="ko-KR" altLang="en-US" sz="900" dirty="0">
                <a:solidFill>
                  <a:srgbClr val="FF0000"/>
                </a:solidFill>
                <a:latin typeface="+mn-ea"/>
                <a:ea typeface="+mn-ea"/>
              </a:rPr>
              <a:t>량</a:t>
            </a:r>
            <a:endParaRPr lang="en-US" altLang="ko-KR" sz="9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3717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4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8D4B2A2-84F2-4AA0-997C-3BCC2EDF3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Constraints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E9B58E1-F772-4939-9852-02FEA8A924EA}"/>
              </a:ext>
            </a:extLst>
          </p:cNvPr>
          <p:cNvSpPr/>
          <p:nvPr/>
        </p:nvSpPr>
        <p:spPr>
          <a:xfrm>
            <a:off x="223921" y="629934"/>
            <a:ext cx="7020000" cy="391680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800" dirty="0">
                <a:ln w="12700">
                  <a:noFill/>
                </a:ln>
              </a:rPr>
              <a:t>! LINEITEM is the capable item list of line,</a:t>
            </a:r>
          </a:p>
          <a:p>
            <a:r>
              <a:rPr lang="en-US" altLang="ko-KR" sz="800" dirty="0">
                <a:ln w="12700">
                  <a:noFill/>
                </a:ln>
              </a:rPr>
              <a:t>!   so if item is not registered in the line then we can not make that item in the line</a:t>
            </a:r>
          </a:p>
          <a:p>
            <a:r>
              <a:rPr lang="en-US" altLang="ko-KR" sz="800" dirty="0" err="1">
                <a:ln w="12700">
                  <a:noFill/>
                </a:ln>
              </a:rPr>
              <a:t>forall</a:t>
            </a:r>
            <a:r>
              <a:rPr lang="en-US" altLang="ko-KR" sz="800" dirty="0">
                <a:ln w="12700">
                  <a:noFill/>
                </a:ln>
              </a:rPr>
              <a:t> (l in LINE, </a:t>
            </a:r>
            <a:r>
              <a:rPr lang="en-US" altLang="ko-KR" sz="800" dirty="0" err="1">
                <a:ln w="12700">
                  <a:noFill/>
                </a:ln>
              </a:rPr>
              <a:t>i</a:t>
            </a:r>
            <a:r>
              <a:rPr lang="en-US" altLang="ko-KR" sz="800" dirty="0">
                <a:ln w="12700">
                  <a:noFill/>
                </a:ln>
              </a:rPr>
              <a:t> in ITEM | not LINEITEM(</a:t>
            </a:r>
            <a:r>
              <a:rPr lang="en-US" altLang="ko-KR" sz="800" dirty="0" err="1">
                <a:ln w="12700">
                  <a:noFill/>
                </a:ln>
              </a:rPr>
              <a:t>l,i</a:t>
            </a:r>
            <a:r>
              <a:rPr lang="en-US" altLang="ko-KR" sz="800" dirty="0">
                <a:ln w="12700">
                  <a:noFill/>
                </a:ln>
              </a:rPr>
              <a:t>))</a:t>
            </a:r>
          </a:p>
          <a:p>
            <a:r>
              <a:rPr lang="en-US" altLang="ko-KR" sz="800" dirty="0">
                <a:ln w="12700">
                  <a:noFill/>
                </a:ln>
              </a:rPr>
              <a:t>  </a:t>
            </a:r>
            <a:r>
              <a:rPr lang="en-US" altLang="ko-KR" sz="800" dirty="0" err="1">
                <a:ln w="12700">
                  <a:noFill/>
                </a:ln>
              </a:rPr>
              <a:t>LineItem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l,i</a:t>
            </a:r>
            <a:r>
              <a:rPr lang="en-US" altLang="ko-KR" sz="800" dirty="0">
                <a:ln w="12700">
                  <a:noFill/>
                </a:ln>
              </a:rPr>
              <a:t>) := sum(t in MONTH) </a:t>
            </a:r>
            <a:r>
              <a:rPr lang="en-US" altLang="ko-KR" sz="800" dirty="0" err="1">
                <a:ln w="12700">
                  <a:noFill/>
                </a:ln>
              </a:rPr>
              <a:t>imake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l,i,t</a:t>
            </a:r>
            <a:r>
              <a:rPr lang="en-US" altLang="ko-KR" sz="800" dirty="0">
                <a:ln w="12700">
                  <a:noFill/>
                </a:ln>
              </a:rPr>
              <a:t>) = 0</a:t>
            </a:r>
          </a:p>
          <a:p>
            <a:endParaRPr lang="en-US" altLang="ko-KR" sz="800" dirty="0">
              <a:ln w="12700">
                <a:noFill/>
              </a:ln>
            </a:endParaRPr>
          </a:p>
          <a:p>
            <a:r>
              <a:rPr lang="en-US" altLang="ko-KR" sz="800" dirty="0">
                <a:ln w="12700">
                  <a:noFill/>
                </a:ln>
              </a:rPr>
              <a:t>! Total produced days can not over LINEDAYS or LINECDAYS</a:t>
            </a:r>
          </a:p>
          <a:p>
            <a:r>
              <a:rPr lang="en-US" altLang="ko-KR" sz="800" dirty="0">
                <a:ln w="12700">
                  <a:noFill/>
                </a:ln>
              </a:rPr>
              <a:t>!   and if FIXDAY is greater than LINEDAYS then no more produce</a:t>
            </a:r>
          </a:p>
          <a:p>
            <a:r>
              <a:rPr lang="en-US" altLang="ko-KR" sz="800" dirty="0">
                <a:ln w="12700">
                  <a:noFill/>
                </a:ln>
              </a:rPr>
              <a:t>if PROD_CAPA = "Y" then</a:t>
            </a:r>
          </a:p>
          <a:p>
            <a:r>
              <a:rPr lang="en-US" altLang="ko-KR" sz="800" dirty="0">
                <a:ln w="12700">
                  <a:noFill/>
                </a:ln>
              </a:rPr>
              <a:t>   </a:t>
            </a:r>
            <a:r>
              <a:rPr lang="en-US" altLang="ko-KR" sz="800" dirty="0" err="1">
                <a:ln w="12700">
                  <a:noFill/>
                </a:ln>
              </a:rPr>
              <a:t>forall</a:t>
            </a:r>
            <a:r>
              <a:rPr lang="en-US" altLang="ko-KR" sz="800" dirty="0">
                <a:ln w="12700">
                  <a:noFill/>
                </a:ln>
              </a:rPr>
              <a:t> (l in LINE, t in MONTH)</a:t>
            </a:r>
          </a:p>
          <a:p>
            <a:r>
              <a:rPr lang="en-US" altLang="ko-KR" sz="800" dirty="0">
                <a:ln w="12700">
                  <a:noFill/>
                </a:ln>
              </a:rPr>
              <a:t>     if sum(g in GRADE) FIXDAY(</a:t>
            </a:r>
            <a:r>
              <a:rPr lang="en-US" altLang="ko-KR" sz="800" dirty="0" err="1">
                <a:ln w="12700">
                  <a:noFill/>
                </a:ln>
              </a:rPr>
              <a:t>l,g,t</a:t>
            </a:r>
            <a:r>
              <a:rPr lang="en-US" altLang="ko-KR" sz="800" dirty="0">
                <a:ln w="12700">
                  <a:noFill/>
                </a:ln>
              </a:rPr>
              <a:t>) &lt;= LINEDAYS(</a:t>
            </a:r>
            <a:r>
              <a:rPr lang="en-US" altLang="ko-KR" sz="800" dirty="0" err="1">
                <a:ln w="12700">
                  <a:noFill/>
                </a:ln>
              </a:rPr>
              <a:t>l,t</a:t>
            </a:r>
            <a:r>
              <a:rPr lang="en-US" altLang="ko-KR" sz="800" dirty="0">
                <a:ln w="12700">
                  <a:noFill/>
                </a:ln>
              </a:rPr>
              <a:t>) then</a:t>
            </a:r>
          </a:p>
          <a:p>
            <a:r>
              <a:rPr lang="en-US" altLang="ko-KR" sz="800" dirty="0">
                <a:ln w="12700">
                  <a:noFill/>
                </a:ln>
              </a:rPr>
              <a:t>        </a:t>
            </a:r>
            <a:r>
              <a:rPr lang="en-US" altLang="ko-KR" sz="800" dirty="0" err="1">
                <a:ln w="12700">
                  <a:noFill/>
                </a:ln>
              </a:rPr>
              <a:t>LineDays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l,t</a:t>
            </a:r>
            <a:r>
              <a:rPr lang="en-US" altLang="ko-KR" sz="800" dirty="0">
                <a:ln w="12700">
                  <a:noFill/>
                </a:ln>
              </a:rPr>
              <a:t>) := sum(g in GRADE) produce(</a:t>
            </a:r>
            <a:r>
              <a:rPr lang="en-US" altLang="ko-KR" sz="800" dirty="0" err="1">
                <a:ln w="12700">
                  <a:noFill/>
                </a:ln>
              </a:rPr>
              <a:t>l,g,t</a:t>
            </a:r>
            <a:r>
              <a:rPr lang="en-US" altLang="ko-KR" sz="800" dirty="0">
                <a:ln w="12700">
                  <a:noFill/>
                </a:ln>
              </a:rPr>
              <a:t>) &lt;= LINEDAYS(</a:t>
            </a:r>
            <a:r>
              <a:rPr lang="en-US" altLang="ko-KR" sz="800" dirty="0" err="1">
                <a:ln w="12700">
                  <a:noFill/>
                </a:ln>
              </a:rPr>
              <a:t>l,t</a:t>
            </a:r>
            <a:r>
              <a:rPr lang="en-US" altLang="ko-KR" sz="800" dirty="0">
                <a:ln w="12700">
                  <a:noFill/>
                </a:ln>
              </a:rPr>
              <a:t>)</a:t>
            </a:r>
          </a:p>
          <a:p>
            <a:r>
              <a:rPr lang="en-US" altLang="ko-KR" sz="800" dirty="0">
                <a:ln w="12700">
                  <a:noFill/>
                </a:ln>
              </a:rPr>
              <a:t>        ! weak constraints added</a:t>
            </a:r>
          </a:p>
          <a:p>
            <a:r>
              <a:rPr lang="en-US" altLang="ko-KR" sz="800" dirty="0">
                <a:ln w="12700">
                  <a:noFill/>
                </a:ln>
              </a:rPr>
              <a:t>        ! </a:t>
            </a:r>
            <a:r>
              <a:rPr lang="en-US" altLang="ko-KR" sz="800" dirty="0" err="1">
                <a:ln w="12700">
                  <a:noFill/>
                </a:ln>
              </a:rPr>
              <a:t>forall</a:t>
            </a:r>
            <a:r>
              <a:rPr lang="en-US" altLang="ko-KR" sz="800" dirty="0">
                <a:ln w="12700">
                  <a:noFill/>
                </a:ln>
              </a:rPr>
              <a:t>(g in GRADE) produce(</a:t>
            </a:r>
            <a:r>
              <a:rPr lang="en-US" altLang="ko-KR" sz="800" dirty="0" err="1">
                <a:ln w="12700">
                  <a:noFill/>
                </a:ln>
              </a:rPr>
              <a:t>l,g,t</a:t>
            </a:r>
            <a:r>
              <a:rPr lang="en-US" altLang="ko-KR" sz="800" dirty="0">
                <a:ln w="12700">
                  <a:noFill/>
                </a:ln>
              </a:rPr>
              <a:t>) &lt;= LINEDAYS(</a:t>
            </a:r>
            <a:r>
              <a:rPr lang="en-US" altLang="ko-KR" sz="800" dirty="0" err="1">
                <a:ln w="12700">
                  <a:noFill/>
                </a:ln>
              </a:rPr>
              <a:t>l,t</a:t>
            </a:r>
            <a:r>
              <a:rPr lang="en-US" altLang="ko-KR" sz="800" dirty="0">
                <a:ln w="12700">
                  <a:noFill/>
                </a:ln>
              </a:rPr>
              <a:t>)</a:t>
            </a:r>
          </a:p>
          <a:p>
            <a:r>
              <a:rPr lang="en-US" altLang="ko-KR" sz="800" dirty="0">
                <a:ln w="12700">
                  <a:noFill/>
                </a:ln>
              </a:rPr>
              <a:t>     else</a:t>
            </a:r>
          </a:p>
          <a:p>
            <a:r>
              <a:rPr lang="en-US" altLang="ko-KR" sz="800" dirty="0">
                <a:ln w="12700">
                  <a:noFill/>
                </a:ln>
              </a:rPr>
              <a:t>        </a:t>
            </a:r>
            <a:r>
              <a:rPr lang="en-US" altLang="ko-KR" sz="800" dirty="0" err="1">
                <a:ln w="12700">
                  <a:noFill/>
                </a:ln>
              </a:rPr>
              <a:t>LineDays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l,t</a:t>
            </a:r>
            <a:r>
              <a:rPr lang="en-US" altLang="ko-KR" sz="800" dirty="0">
                <a:ln w="12700">
                  <a:noFill/>
                </a:ln>
              </a:rPr>
              <a:t>) := sum(g in GRADE) produce2(</a:t>
            </a:r>
            <a:r>
              <a:rPr lang="en-US" altLang="ko-KR" sz="800" dirty="0" err="1">
                <a:ln w="12700">
                  <a:noFill/>
                </a:ln>
              </a:rPr>
              <a:t>l,g,t</a:t>
            </a:r>
            <a:r>
              <a:rPr lang="en-US" altLang="ko-KR" sz="800" dirty="0">
                <a:ln w="12700">
                  <a:noFill/>
                </a:ln>
              </a:rPr>
              <a:t>) = 0</a:t>
            </a:r>
          </a:p>
          <a:p>
            <a:r>
              <a:rPr lang="en-US" altLang="ko-KR" sz="800" dirty="0">
                <a:ln w="12700">
                  <a:noFill/>
                </a:ln>
              </a:rPr>
              <a:t>        ! weak constraints added</a:t>
            </a:r>
          </a:p>
          <a:p>
            <a:r>
              <a:rPr lang="en-US" altLang="ko-KR" sz="800" dirty="0">
                <a:ln w="12700">
                  <a:noFill/>
                </a:ln>
              </a:rPr>
              <a:t>        ! </a:t>
            </a:r>
            <a:r>
              <a:rPr lang="en-US" altLang="ko-KR" sz="800" dirty="0" err="1">
                <a:ln w="12700">
                  <a:noFill/>
                </a:ln>
              </a:rPr>
              <a:t>forall</a:t>
            </a:r>
            <a:r>
              <a:rPr lang="en-US" altLang="ko-KR" sz="800" dirty="0">
                <a:ln w="12700">
                  <a:noFill/>
                </a:ln>
              </a:rPr>
              <a:t>(g in GRADE) produce2(</a:t>
            </a:r>
            <a:r>
              <a:rPr lang="en-US" altLang="ko-KR" sz="800" dirty="0" err="1">
                <a:ln w="12700">
                  <a:noFill/>
                </a:ln>
              </a:rPr>
              <a:t>l,g,t</a:t>
            </a:r>
            <a:r>
              <a:rPr lang="en-US" altLang="ko-KR" sz="800" dirty="0">
                <a:ln w="12700">
                  <a:noFill/>
                </a:ln>
              </a:rPr>
              <a:t>) = 0</a:t>
            </a:r>
          </a:p>
          <a:p>
            <a:r>
              <a:rPr lang="en-US" altLang="ko-KR" sz="800" dirty="0">
                <a:ln w="12700">
                  <a:noFill/>
                </a:ln>
              </a:rPr>
              <a:t>     end-if</a:t>
            </a:r>
          </a:p>
          <a:p>
            <a:r>
              <a:rPr lang="en-US" altLang="ko-KR" sz="800" dirty="0">
                <a:ln w="12700">
                  <a:noFill/>
                </a:ln>
              </a:rPr>
              <a:t>else</a:t>
            </a:r>
          </a:p>
          <a:p>
            <a:r>
              <a:rPr lang="en-US" altLang="ko-KR" sz="800" dirty="0">
                <a:ln w="12700">
                  <a:noFill/>
                </a:ln>
              </a:rPr>
              <a:t>   </a:t>
            </a:r>
            <a:r>
              <a:rPr lang="en-US" altLang="ko-KR" sz="800" dirty="0" err="1">
                <a:ln w="12700">
                  <a:noFill/>
                </a:ln>
              </a:rPr>
              <a:t>forall</a:t>
            </a:r>
            <a:r>
              <a:rPr lang="en-US" altLang="ko-KR" sz="800" dirty="0">
                <a:ln w="12700">
                  <a:noFill/>
                </a:ln>
              </a:rPr>
              <a:t> (l in LINE, t in MONTH)</a:t>
            </a:r>
          </a:p>
          <a:p>
            <a:r>
              <a:rPr lang="en-US" altLang="ko-KR" sz="800" dirty="0">
                <a:ln w="12700">
                  <a:noFill/>
                </a:ln>
              </a:rPr>
              <a:t>     if sum(g in GRADE) FIXDAY(</a:t>
            </a:r>
            <a:r>
              <a:rPr lang="en-US" altLang="ko-KR" sz="800" dirty="0" err="1">
                <a:ln w="12700">
                  <a:noFill/>
                </a:ln>
              </a:rPr>
              <a:t>l,g,t</a:t>
            </a:r>
            <a:r>
              <a:rPr lang="en-US" altLang="ko-KR" sz="800" dirty="0">
                <a:ln w="12700">
                  <a:noFill/>
                </a:ln>
              </a:rPr>
              <a:t>) &lt;= LINECDAYS(</a:t>
            </a:r>
            <a:r>
              <a:rPr lang="en-US" altLang="ko-KR" sz="800" dirty="0" err="1">
                <a:ln w="12700">
                  <a:noFill/>
                </a:ln>
              </a:rPr>
              <a:t>l,t</a:t>
            </a:r>
            <a:r>
              <a:rPr lang="en-US" altLang="ko-KR" sz="800" dirty="0">
                <a:ln w="12700">
                  <a:noFill/>
                </a:ln>
              </a:rPr>
              <a:t>) then</a:t>
            </a:r>
          </a:p>
          <a:p>
            <a:r>
              <a:rPr lang="en-US" altLang="ko-KR" sz="800" dirty="0">
                <a:ln w="12700">
                  <a:noFill/>
                </a:ln>
              </a:rPr>
              <a:t>        </a:t>
            </a:r>
            <a:r>
              <a:rPr lang="en-US" altLang="ko-KR" sz="800" dirty="0" err="1">
                <a:ln w="12700">
                  <a:noFill/>
                </a:ln>
              </a:rPr>
              <a:t>LineDays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l,t</a:t>
            </a:r>
            <a:r>
              <a:rPr lang="en-US" altLang="ko-KR" sz="800" dirty="0">
                <a:ln w="12700">
                  <a:noFill/>
                </a:ln>
              </a:rPr>
              <a:t>) := sum(g in GRADE) produce(</a:t>
            </a:r>
            <a:r>
              <a:rPr lang="en-US" altLang="ko-KR" sz="800" dirty="0" err="1">
                <a:ln w="12700">
                  <a:noFill/>
                </a:ln>
              </a:rPr>
              <a:t>l,g,t</a:t>
            </a:r>
            <a:r>
              <a:rPr lang="en-US" altLang="ko-KR" sz="800" dirty="0">
                <a:ln w="12700">
                  <a:noFill/>
                </a:ln>
              </a:rPr>
              <a:t>) &lt;= LINECDAYS(</a:t>
            </a:r>
            <a:r>
              <a:rPr lang="en-US" altLang="ko-KR" sz="800" dirty="0" err="1">
                <a:ln w="12700">
                  <a:noFill/>
                </a:ln>
              </a:rPr>
              <a:t>l,t</a:t>
            </a:r>
            <a:r>
              <a:rPr lang="en-US" altLang="ko-KR" sz="800" dirty="0">
                <a:ln w="12700">
                  <a:noFill/>
                </a:ln>
              </a:rPr>
              <a:t>)</a:t>
            </a:r>
          </a:p>
          <a:p>
            <a:r>
              <a:rPr lang="en-US" altLang="ko-KR" sz="800" dirty="0">
                <a:ln w="12700">
                  <a:noFill/>
                </a:ln>
              </a:rPr>
              <a:t>        ! weak constraints added</a:t>
            </a:r>
          </a:p>
          <a:p>
            <a:r>
              <a:rPr lang="en-US" altLang="ko-KR" sz="800" dirty="0">
                <a:ln w="12700">
                  <a:noFill/>
                </a:ln>
              </a:rPr>
              <a:t>        ! </a:t>
            </a:r>
            <a:r>
              <a:rPr lang="en-US" altLang="ko-KR" sz="800" dirty="0" err="1">
                <a:ln w="12700">
                  <a:noFill/>
                </a:ln>
              </a:rPr>
              <a:t>forall</a:t>
            </a:r>
            <a:r>
              <a:rPr lang="en-US" altLang="ko-KR" sz="800" dirty="0">
                <a:ln w="12700">
                  <a:noFill/>
                </a:ln>
              </a:rPr>
              <a:t>(g in GRADE) produce(</a:t>
            </a:r>
            <a:r>
              <a:rPr lang="en-US" altLang="ko-KR" sz="800" dirty="0" err="1">
                <a:ln w="12700">
                  <a:noFill/>
                </a:ln>
              </a:rPr>
              <a:t>l,g,t</a:t>
            </a:r>
            <a:r>
              <a:rPr lang="en-US" altLang="ko-KR" sz="800" dirty="0">
                <a:ln w="12700">
                  <a:noFill/>
                </a:ln>
              </a:rPr>
              <a:t>) &lt;= LINECDAYS(</a:t>
            </a:r>
            <a:r>
              <a:rPr lang="en-US" altLang="ko-KR" sz="800" dirty="0" err="1">
                <a:ln w="12700">
                  <a:noFill/>
                </a:ln>
              </a:rPr>
              <a:t>l,t</a:t>
            </a:r>
            <a:r>
              <a:rPr lang="en-US" altLang="ko-KR" sz="800" dirty="0">
                <a:ln w="12700">
                  <a:noFill/>
                </a:ln>
              </a:rPr>
              <a:t>)</a:t>
            </a:r>
          </a:p>
          <a:p>
            <a:r>
              <a:rPr lang="en-US" altLang="ko-KR" sz="800" dirty="0">
                <a:ln w="12700">
                  <a:noFill/>
                </a:ln>
              </a:rPr>
              <a:t>     else</a:t>
            </a:r>
          </a:p>
          <a:p>
            <a:r>
              <a:rPr lang="en-US" altLang="ko-KR" sz="800" dirty="0">
                <a:ln w="12700">
                  <a:noFill/>
                </a:ln>
              </a:rPr>
              <a:t>        </a:t>
            </a:r>
            <a:r>
              <a:rPr lang="en-US" altLang="ko-KR" sz="800" dirty="0" err="1">
                <a:ln w="12700">
                  <a:noFill/>
                </a:ln>
              </a:rPr>
              <a:t>LineDays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l,t</a:t>
            </a:r>
            <a:r>
              <a:rPr lang="en-US" altLang="ko-KR" sz="800" dirty="0">
                <a:ln w="12700">
                  <a:noFill/>
                </a:ln>
              </a:rPr>
              <a:t>) := sum(g in GRADE) produce2(</a:t>
            </a:r>
            <a:r>
              <a:rPr lang="en-US" altLang="ko-KR" sz="800" dirty="0" err="1">
                <a:ln w="12700">
                  <a:noFill/>
                </a:ln>
              </a:rPr>
              <a:t>l,g,t</a:t>
            </a:r>
            <a:r>
              <a:rPr lang="en-US" altLang="ko-KR" sz="800" dirty="0">
                <a:ln w="12700">
                  <a:noFill/>
                </a:ln>
              </a:rPr>
              <a:t>) = 0</a:t>
            </a:r>
          </a:p>
          <a:p>
            <a:r>
              <a:rPr lang="en-US" altLang="ko-KR" sz="800" dirty="0">
                <a:ln w="12700">
                  <a:noFill/>
                </a:ln>
              </a:rPr>
              <a:t>        ! weak constraints added</a:t>
            </a:r>
          </a:p>
          <a:p>
            <a:r>
              <a:rPr lang="en-US" altLang="ko-KR" sz="800" dirty="0">
                <a:ln w="12700">
                  <a:noFill/>
                </a:ln>
              </a:rPr>
              <a:t>        ! </a:t>
            </a:r>
            <a:r>
              <a:rPr lang="en-US" altLang="ko-KR" sz="800" dirty="0" err="1">
                <a:ln w="12700">
                  <a:noFill/>
                </a:ln>
              </a:rPr>
              <a:t>forall</a:t>
            </a:r>
            <a:r>
              <a:rPr lang="en-US" altLang="ko-KR" sz="800" dirty="0">
                <a:ln w="12700">
                  <a:noFill/>
                </a:ln>
              </a:rPr>
              <a:t>(g in GRADE) produce2(</a:t>
            </a:r>
            <a:r>
              <a:rPr lang="en-US" altLang="ko-KR" sz="800" dirty="0" err="1">
                <a:ln w="12700">
                  <a:noFill/>
                </a:ln>
              </a:rPr>
              <a:t>l,g,t</a:t>
            </a:r>
            <a:r>
              <a:rPr lang="en-US" altLang="ko-KR" sz="800" dirty="0">
                <a:ln w="12700">
                  <a:noFill/>
                </a:ln>
              </a:rPr>
              <a:t>) = 0</a:t>
            </a:r>
          </a:p>
          <a:p>
            <a:r>
              <a:rPr lang="en-US" altLang="ko-KR" sz="800" dirty="0">
                <a:ln w="12700">
                  <a:noFill/>
                </a:ln>
              </a:rPr>
              <a:t>     end-if</a:t>
            </a:r>
          </a:p>
          <a:p>
            <a:r>
              <a:rPr lang="en-US" altLang="ko-KR" sz="800" dirty="0">
                <a:ln w="12700">
                  <a:noFill/>
                </a:ln>
              </a:rPr>
              <a:t>end-if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3C360F-F14D-4096-8E71-A77D68654EED}"/>
              </a:ext>
            </a:extLst>
          </p:cNvPr>
          <p:cNvSpPr txBox="1"/>
          <p:nvPr/>
        </p:nvSpPr>
        <p:spPr>
          <a:xfrm>
            <a:off x="3969210" y="980809"/>
            <a:ext cx="45239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rgbClr val="FF0000"/>
                </a:solidFill>
                <a:latin typeface="+mn-ea"/>
                <a:ea typeface="+mn-ea"/>
              </a:rPr>
              <a:t>지정 안된 </a:t>
            </a:r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LINE </a:t>
            </a:r>
            <a:r>
              <a:rPr lang="ko-KR" altLang="en-US" sz="900" dirty="0">
                <a:solidFill>
                  <a:srgbClr val="FF0000"/>
                </a:solidFill>
                <a:latin typeface="+mn-ea"/>
                <a:ea typeface="+mn-ea"/>
              </a:rPr>
              <a:t>생산량 </a:t>
            </a:r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0</a:t>
            </a:r>
          </a:p>
          <a:p>
            <a:endParaRPr lang="en-US" altLang="ko-KR" sz="900" dirty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FIXDAY(</a:t>
            </a:r>
            <a:r>
              <a:rPr lang="en-US" altLang="ko-KR" sz="900" dirty="0" err="1">
                <a:solidFill>
                  <a:srgbClr val="FF0000"/>
                </a:solidFill>
                <a:latin typeface="+mn-ea"/>
                <a:ea typeface="+mn-ea"/>
              </a:rPr>
              <a:t>l,g,t</a:t>
            </a:r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)</a:t>
            </a:r>
            <a:r>
              <a:rPr lang="ko-KR" altLang="en-US" sz="900" dirty="0">
                <a:solidFill>
                  <a:srgbClr val="FF0000"/>
                </a:solidFill>
                <a:latin typeface="+mn-ea"/>
                <a:ea typeface="+mn-ea"/>
              </a:rPr>
              <a:t> 이 라인</a:t>
            </a:r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CAPA </a:t>
            </a:r>
            <a:r>
              <a:rPr lang="ko-KR" altLang="en-US" sz="900" dirty="0">
                <a:solidFill>
                  <a:srgbClr val="FF0000"/>
                </a:solidFill>
                <a:latin typeface="+mn-ea"/>
                <a:ea typeface="+mn-ea"/>
              </a:rPr>
              <a:t>보다 작으면 </a:t>
            </a:r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produce(</a:t>
            </a:r>
            <a:r>
              <a:rPr lang="en-US" altLang="ko-KR" sz="900" dirty="0" err="1">
                <a:solidFill>
                  <a:srgbClr val="FF0000"/>
                </a:solidFill>
                <a:latin typeface="+mn-ea"/>
                <a:ea typeface="+mn-ea"/>
              </a:rPr>
              <a:t>l,g,t</a:t>
            </a:r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) &lt;= </a:t>
            </a:r>
            <a:r>
              <a:rPr lang="ko-KR" altLang="en-US" sz="900" dirty="0">
                <a:solidFill>
                  <a:srgbClr val="FF0000"/>
                </a:solidFill>
                <a:latin typeface="+mn-ea"/>
                <a:ea typeface="+mn-ea"/>
              </a:rPr>
              <a:t>라인 </a:t>
            </a:r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CAPA(</a:t>
            </a:r>
            <a:r>
              <a:rPr lang="ko-KR" altLang="en-US" sz="900" dirty="0">
                <a:solidFill>
                  <a:srgbClr val="FF0000"/>
                </a:solidFill>
                <a:latin typeface="+mn-ea"/>
                <a:ea typeface="+mn-ea"/>
              </a:rPr>
              <a:t>생산시간</a:t>
            </a:r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,days)</a:t>
            </a:r>
          </a:p>
          <a:p>
            <a:r>
              <a:rPr lang="ko-KR" altLang="en-US" sz="900" dirty="0">
                <a:solidFill>
                  <a:srgbClr val="FF0000"/>
                </a:solidFill>
                <a:latin typeface="+mn-ea"/>
                <a:ea typeface="+mn-ea"/>
              </a:rPr>
              <a:t>크면 </a:t>
            </a:r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produce2(</a:t>
            </a:r>
            <a:r>
              <a:rPr lang="en-US" altLang="ko-KR" sz="900" dirty="0" err="1">
                <a:solidFill>
                  <a:srgbClr val="FF0000"/>
                </a:solidFill>
                <a:latin typeface="+mn-ea"/>
                <a:ea typeface="+mn-ea"/>
              </a:rPr>
              <a:t>l,g,t</a:t>
            </a:r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) = 0</a:t>
            </a:r>
          </a:p>
        </p:txBody>
      </p:sp>
    </p:spTree>
    <p:extLst>
      <p:ext uri="{BB962C8B-B14F-4D97-AF65-F5344CB8AC3E}">
        <p14:creationId xmlns:p14="http://schemas.microsoft.com/office/powerpoint/2010/main" val="3446822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4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8D4B2A2-84F2-4AA0-997C-3BCC2EDF3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Constraints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E9B58E1-F772-4939-9852-02FEA8A924EA}"/>
              </a:ext>
            </a:extLst>
          </p:cNvPr>
          <p:cNvSpPr/>
          <p:nvPr/>
        </p:nvSpPr>
        <p:spPr>
          <a:xfrm>
            <a:off x="223920" y="613347"/>
            <a:ext cx="7020000" cy="391680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800" dirty="0">
                <a:ln w="12700">
                  <a:noFill/>
                </a:ln>
              </a:rPr>
              <a:t>! Produced days of main grade can not over LINEASSIGN</a:t>
            </a:r>
          </a:p>
          <a:p>
            <a:r>
              <a:rPr lang="en-US" altLang="ko-KR" sz="800" dirty="0">
                <a:ln w="12700">
                  <a:noFill/>
                </a:ln>
              </a:rPr>
              <a:t>!   and if FIXDAY is greater than LINEASSIGN then no more produce</a:t>
            </a:r>
          </a:p>
          <a:p>
            <a:r>
              <a:rPr lang="en-US" altLang="ko-KR" sz="800" dirty="0" err="1">
                <a:ln w="12700">
                  <a:noFill/>
                </a:ln>
              </a:rPr>
              <a:t>forall</a:t>
            </a:r>
            <a:r>
              <a:rPr lang="en-US" altLang="ko-KR" sz="800" dirty="0">
                <a:ln w="12700">
                  <a:noFill/>
                </a:ln>
              </a:rPr>
              <a:t> (l in LINE, mg in MGRADE, t in MONTH)</a:t>
            </a:r>
          </a:p>
          <a:p>
            <a:r>
              <a:rPr lang="en-US" altLang="ko-KR" sz="800" dirty="0">
                <a:ln w="12700">
                  <a:noFill/>
                </a:ln>
              </a:rPr>
              <a:t>  if sum(g in GRADE | GRADE_MGRADE(g)=mg) FIXDAY(</a:t>
            </a:r>
            <a:r>
              <a:rPr lang="en-US" altLang="ko-KR" sz="800" dirty="0" err="1">
                <a:ln w="12700">
                  <a:noFill/>
                </a:ln>
              </a:rPr>
              <a:t>l,g,t</a:t>
            </a:r>
            <a:r>
              <a:rPr lang="en-US" altLang="ko-KR" sz="800" dirty="0">
                <a:ln w="12700">
                  <a:noFill/>
                </a:ln>
              </a:rPr>
              <a:t>) &lt;= LINEASSIGN(</a:t>
            </a:r>
            <a:r>
              <a:rPr lang="en-US" altLang="ko-KR" sz="800" dirty="0" err="1">
                <a:ln w="12700">
                  <a:noFill/>
                </a:ln>
              </a:rPr>
              <a:t>l,mg,t</a:t>
            </a:r>
            <a:r>
              <a:rPr lang="en-US" altLang="ko-KR" sz="800" dirty="0">
                <a:ln w="12700">
                  <a:noFill/>
                </a:ln>
              </a:rPr>
              <a:t>) then</a:t>
            </a:r>
          </a:p>
          <a:p>
            <a:r>
              <a:rPr lang="en-US" altLang="ko-KR" sz="800" dirty="0">
                <a:ln w="12700">
                  <a:noFill/>
                </a:ln>
              </a:rPr>
              <a:t>     </a:t>
            </a:r>
            <a:r>
              <a:rPr lang="en-US" altLang="ko-KR" sz="800" dirty="0" err="1">
                <a:ln w="12700">
                  <a:noFill/>
                </a:ln>
              </a:rPr>
              <a:t>LineAssign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l,mg,t</a:t>
            </a:r>
            <a:r>
              <a:rPr lang="en-US" altLang="ko-KR" sz="800" dirty="0">
                <a:ln w="12700">
                  <a:noFill/>
                </a:ln>
              </a:rPr>
              <a:t>) := sum(g in GRADE | GRADE_MGRADE(g) = mg) produce(</a:t>
            </a:r>
            <a:r>
              <a:rPr lang="en-US" altLang="ko-KR" sz="800" dirty="0" err="1">
                <a:ln w="12700">
                  <a:noFill/>
                </a:ln>
              </a:rPr>
              <a:t>l,g,t</a:t>
            </a:r>
            <a:r>
              <a:rPr lang="en-US" altLang="ko-KR" sz="800" dirty="0">
                <a:ln w="12700">
                  <a:noFill/>
                </a:ln>
              </a:rPr>
              <a:t>) &lt;= LINEASSIGN(</a:t>
            </a:r>
            <a:r>
              <a:rPr lang="en-US" altLang="ko-KR" sz="800" dirty="0" err="1">
                <a:ln w="12700">
                  <a:noFill/>
                </a:ln>
              </a:rPr>
              <a:t>l,mg,t</a:t>
            </a:r>
            <a:r>
              <a:rPr lang="en-US" altLang="ko-KR" sz="800" dirty="0">
                <a:ln w="12700">
                  <a:noFill/>
                </a:ln>
              </a:rPr>
              <a:t>)</a:t>
            </a:r>
          </a:p>
          <a:p>
            <a:r>
              <a:rPr lang="en-US" altLang="ko-KR" sz="800" dirty="0">
                <a:ln w="12700">
                  <a:noFill/>
                </a:ln>
              </a:rPr>
              <a:t>     ! weak constraints added</a:t>
            </a:r>
          </a:p>
          <a:p>
            <a:r>
              <a:rPr lang="en-US" altLang="ko-KR" sz="800" dirty="0">
                <a:ln w="12700">
                  <a:noFill/>
                </a:ln>
              </a:rPr>
              <a:t>     ! </a:t>
            </a:r>
            <a:r>
              <a:rPr lang="en-US" altLang="ko-KR" sz="800" dirty="0" err="1">
                <a:ln w="12700">
                  <a:noFill/>
                </a:ln>
              </a:rPr>
              <a:t>forall</a:t>
            </a:r>
            <a:r>
              <a:rPr lang="en-US" altLang="ko-KR" sz="800" dirty="0">
                <a:ln w="12700">
                  <a:noFill/>
                </a:ln>
              </a:rPr>
              <a:t>(g in GRADE | GRADE_MGRADE(g) = mg) produce(</a:t>
            </a:r>
            <a:r>
              <a:rPr lang="en-US" altLang="ko-KR" sz="800" dirty="0" err="1">
                <a:ln w="12700">
                  <a:noFill/>
                </a:ln>
              </a:rPr>
              <a:t>l,g,t</a:t>
            </a:r>
            <a:r>
              <a:rPr lang="en-US" altLang="ko-KR" sz="800" dirty="0">
                <a:ln w="12700">
                  <a:noFill/>
                </a:ln>
              </a:rPr>
              <a:t>) &lt;= LINEASSIGN(</a:t>
            </a:r>
            <a:r>
              <a:rPr lang="en-US" altLang="ko-KR" sz="800" dirty="0" err="1">
                <a:ln w="12700">
                  <a:noFill/>
                </a:ln>
              </a:rPr>
              <a:t>l,mg,t</a:t>
            </a:r>
            <a:r>
              <a:rPr lang="en-US" altLang="ko-KR" sz="800" dirty="0">
                <a:ln w="12700">
                  <a:noFill/>
                </a:ln>
              </a:rPr>
              <a:t>)</a:t>
            </a:r>
          </a:p>
          <a:p>
            <a:r>
              <a:rPr lang="en-US" altLang="ko-KR" sz="800" dirty="0">
                <a:ln w="12700">
                  <a:noFill/>
                </a:ln>
              </a:rPr>
              <a:t>  else</a:t>
            </a:r>
          </a:p>
          <a:p>
            <a:r>
              <a:rPr lang="en-US" altLang="ko-KR" sz="800" dirty="0">
                <a:ln w="12700">
                  <a:noFill/>
                </a:ln>
              </a:rPr>
              <a:t>     </a:t>
            </a:r>
            <a:r>
              <a:rPr lang="en-US" altLang="ko-KR" sz="800" dirty="0" err="1">
                <a:ln w="12700">
                  <a:noFill/>
                </a:ln>
              </a:rPr>
              <a:t>LineAssign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l,mg,t</a:t>
            </a:r>
            <a:r>
              <a:rPr lang="en-US" altLang="ko-KR" sz="800" dirty="0">
                <a:ln w="12700">
                  <a:noFill/>
                </a:ln>
              </a:rPr>
              <a:t>) := sum(g in GRADE | GRADE_MGRADE(g) = mg) produce2(</a:t>
            </a:r>
            <a:r>
              <a:rPr lang="en-US" altLang="ko-KR" sz="800" dirty="0" err="1">
                <a:ln w="12700">
                  <a:noFill/>
                </a:ln>
              </a:rPr>
              <a:t>l,g,t</a:t>
            </a:r>
            <a:r>
              <a:rPr lang="en-US" altLang="ko-KR" sz="800" dirty="0">
                <a:ln w="12700">
                  <a:noFill/>
                </a:ln>
              </a:rPr>
              <a:t>) = 0</a:t>
            </a:r>
          </a:p>
          <a:p>
            <a:r>
              <a:rPr lang="en-US" altLang="ko-KR" sz="800" dirty="0">
                <a:ln w="12700">
                  <a:noFill/>
                </a:ln>
              </a:rPr>
              <a:t>     ! weak constraints added</a:t>
            </a:r>
          </a:p>
          <a:p>
            <a:r>
              <a:rPr lang="en-US" altLang="ko-KR" sz="800" dirty="0">
                <a:ln w="12700">
                  <a:noFill/>
                </a:ln>
              </a:rPr>
              <a:t>     ! </a:t>
            </a:r>
            <a:r>
              <a:rPr lang="en-US" altLang="ko-KR" sz="800" dirty="0" err="1">
                <a:ln w="12700">
                  <a:noFill/>
                </a:ln>
              </a:rPr>
              <a:t>forall</a:t>
            </a:r>
            <a:r>
              <a:rPr lang="en-US" altLang="ko-KR" sz="800" dirty="0">
                <a:ln w="12700">
                  <a:noFill/>
                </a:ln>
              </a:rPr>
              <a:t>(g in GRADE | GRADE_MGRADE(g) = mg) produce2(</a:t>
            </a:r>
            <a:r>
              <a:rPr lang="en-US" altLang="ko-KR" sz="800" dirty="0" err="1">
                <a:ln w="12700">
                  <a:noFill/>
                </a:ln>
              </a:rPr>
              <a:t>l,g,t</a:t>
            </a:r>
            <a:r>
              <a:rPr lang="en-US" altLang="ko-KR" sz="800" dirty="0">
                <a:ln w="12700">
                  <a:noFill/>
                </a:ln>
              </a:rPr>
              <a:t>) = 0</a:t>
            </a:r>
          </a:p>
          <a:p>
            <a:r>
              <a:rPr lang="en-US" altLang="ko-KR" sz="800" dirty="0">
                <a:ln w="12700">
                  <a:noFill/>
                </a:ln>
              </a:rPr>
              <a:t>  end-if</a:t>
            </a:r>
          </a:p>
          <a:p>
            <a:r>
              <a:rPr lang="en-US" altLang="ko-KR" sz="800" dirty="0" err="1">
                <a:ln w="12700">
                  <a:noFill/>
                </a:ln>
              </a:rPr>
              <a:t>writeln</a:t>
            </a:r>
            <a:r>
              <a:rPr lang="en-US" altLang="ko-KR" sz="800" dirty="0">
                <a:ln w="12700">
                  <a:noFill/>
                </a:ln>
              </a:rPr>
              <a:t>(".. constraints </a:t>
            </a:r>
            <a:r>
              <a:rPr lang="en-US" altLang="ko-KR" sz="800" dirty="0" err="1">
                <a:ln w="12700">
                  <a:noFill/>
                </a:ln>
              </a:rPr>
              <a:t>LineAssign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l,mg,t</a:t>
            </a:r>
            <a:r>
              <a:rPr lang="en-US" altLang="ko-KR" sz="800" dirty="0">
                <a:ln w="12700">
                  <a:noFill/>
                </a:ln>
              </a:rPr>
              <a:t>) is built at ", </a:t>
            </a:r>
            <a:r>
              <a:rPr lang="en-US" altLang="ko-KR" sz="800" dirty="0" err="1">
                <a:ln w="12700">
                  <a:noFill/>
                </a:ln>
              </a:rPr>
              <a:t>gettime</a:t>
            </a:r>
            <a:r>
              <a:rPr lang="en-US" altLang="ko-KR" sz="800" dirty="0">
                <a:ln w="12700">
                  <a:noFill/>
                </a:ln>
              </a:rPr>
              <a:t>)</a:t>
            </a:r>
          </a:p>
          <a:p>
            <a:endParaRPr lang="ko-KR" altLang="en-US" sz="800" dirty="0">
              <a:ln w="12700">
                <a:noFill/>
              </a:ln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44559F-6331-4568-B099-E526490CC46F}"/>
              </a:ext>
            </a:extLst>
          </p:cNvPr>
          <p:cNvSpPr txBox="1"/>
          <p:nvPr/>
        </p:nvSpPr>
        <p:spPr>
          <a:xfrm>
            <a:off x="2390720" y="2571750"/>
            <a:ext cx="6163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rgbClr val="FF0000"/>
                </a:solidFill>
                <a:latin typeface="+mn-ea"/>
                <a:ea typeface="+mn-ea"/>
              </a:rPr>
              <a:t>확정일 </a:t>
            </a:r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FIXDAY(</a:t>
            </a:r>
            <a:r>
              <a:rPr lang="en-US" altLang="ko-KR" sz="900" dirty="0" err="1">
                <a:solidFill>
                  <a:srgbClr val="FF0000"/>
                </a:solidFill>
                <a:latin typeface="+mn-ea"/>
                <a:ea typeface="+mn-ea"/>
              </a:rPr>
              <a:t>l,g,t</a:t>
            </a:r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)</a:t>
            </a:r>
            <a:r>
              <a:rPr lang="ko-KR" altLang="en-US" sz="900" dirty="0">
                <a:solidFill>
                  <a:srgbClr val="FF0000"/>
                </a:solidFill>
                <a:latin typeface="+mn-ea"/>
                <a:ea typeface="+mn-ea"/>
              </a:rPr>
              <a:t> 이 라인 할당시간</a:t>
            </a:r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 LINEASSIGN(</a:t>
            </a:r>
            <a:r>
              <a:rPr lang="en-US" altLang="ko-KR" sz="900" dirty="0" err="1">
                <a:solidFill>
                  <a:srgbClr val="FF0000"/>
                </a:solidFill>
                <a:latin typeface="+mn-ea"/>
                <a:ea typeface="+mn-ea"/>
              </a:rPr>
              <a:t>l,mg,t</a:t>
            </a:r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)</a:t>
            </a:r>
            <a:r>
              <a:rPr lang="ko-KR" altLang="en-US" sz="900" dirty="0">
                <a:solidFill>
                  <a:srgbClr val="FF0000"/>
                </a:solidFill>
                <a:latin typeface="+mn-ea"/>
                <a:ea typeface="+mn-ea"/>
              </a:rPr>
              <a:t>보다 작으면 </a:t>
            </a:r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produce(</a:t>
            </a:r>
            <a:r>
              <a:rPr lang="en-US" altLang="ko-KR" sz="900" dirty="0" err="1">
                <a:solidFill>
                  <a:srgbClr val="FF0000"/>
                </a:solidFill>
                <a:latin typeface="+mn-ea"/>
                <a:ea typeface="+mn-ea"/>
              </a:rPr>
              <a:t>l,g,t</a:t>
            </a:r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) &lt;= </a:t>
            </a:r>
            <a:r>
              <a:rPr lang="ko-KR" altLang="en-US" sz="900" dirty="0">
                <a:solidFill>
                  <a:srgbClr val="FF0000"/>
                </a:solidFill>
                <a:latin typeface="+mn-ea"/>
                <a:ea typeface="+mn-ea"/>
              </a:rPr>
              <a:t>라인 </a:t>
            </a:r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CAPA(</a:t>
            </a:r>
            <a:r>
              <a:rPr lang="ko-KR" altLang="en-US" sz="900" dirty="0">
                <a:solidFill>
                  <a:srgbClr val="FF0000"/>
                </a:solidFill>
                <a:latin typeface="+mn-ea"/>
                <a:ea typeface="+mn-ea"/>
              </a:rPr>
              <a:t>생산시간</a:t>
            </a:r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,days)</a:t>
            </a:r>
          </a:p>
          <a:p>
            <a:r>
              <a:rPr lang="ko-KR" altLang="en-US" sz="900" dirty="0">
                <a:solidFill>
                  <a:srgbClr val="FF0000"/>
                </a:solidFill>
                <a:latin typeface="+mn-ea"/>
                <a:ea typeface="+mn-ea"/>
              </a:rPr>
              <a:t>크면 </a:t>
            </a:r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produce2(</a:t>
            </a:r>
            <a:r>
              <a:rPr lang="en-US" altLang="ko-KR" sz="900" dirty="0" err="1">
                <a:solidFill>
                  <a:srgbClr val="FF0000"/>
                </a:solidFill>
                <a:latin typeface="+mn-ea"/>
                <a:ea typeface="+mn-ea"/>
              </a:rPr>
              <a:t>l,g,t</a:t>
            </a:r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) = 0</a:t>
            </a:r>
          </a:p>
        </p:txBody>
      </p:sp>
    </p:spTree>
    <p:extLst>
      <p:ext uri="{BB962C8B-B14F-4D97-AF65-F5344CB8AC3E}">
        <p14:creationId xmlns:p14="http://schemas.microsoft.com/office/powerpoint/2010/main" val="2232636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4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8D4B2A2-84F2-4AA0-997C-3BCC2EDF3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Constraints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E9B58E1-F772-4939-9852-02FEA8A924EA}"/>
              </a:ext>
            </a:extLst>
          </p:cNvPr>
          <p:cNvSpPr/>
          <p:nvPr/>
        </p:nvSpPr>
        <p:spPr>
          <a:xfrm>
            <a:off x="223921" y="629934"/>
            <a:ext cx="7020000" cy="391680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800" dirty="0">
                <a:ln w="12700">
                  <a:noFill/>
                </a:ln>
              </a:rPr>
              <a:t>! LINERATE is the made-quantity when produced full-day</a:t>
            </a:r>
          </a:p>
          <a:p>
            <a:r>
              <a:rPr lang="en-US" altLang="ko-KR" sz="800" dirty="0" err="1">
                <a:ln w="12700">
                  <a:noFill/>
                </a:ln>
              </a:rPr>
              <a:t>forall</a:t>
            </a:r>
            <a:r>
              <a:rPr lang="en-US" altLang="ko-KR" sz="800" dirty="0">
                <a:ln w="12700">
                  <a:noFill/>
                </a:ln>
              </a:rPr>
              <a:t> (l in LINE, g in GRADE, t in MONTH)</a:t>
            </a:r>
          </a:p>
          <a:p>
            <a:r>
              <a:rPr lang="en-US" altLang="ko-KR" sz="800" dirty="0">
                <a:ln w="12700">
                  <a:noFill/>
                </a:ln>
              </a:rPr>
              <a:t>  if FIXDAY(</a:t>
            </a:r>
            <a:r>
              <a:rPr lang="en-US" altLang="ko-KR" sz="800" dirty="0" err="1">
                <a:ln w="12700">
                  <a:noFill/>
                </a:ln>
              </a:rPr>
              <a:t>l,g,t</a:t>
            </a:r>
            <a:r>
              <a:rPr lang="en-US" altLang="ko-KR" sz="800" dirty="0">
                <a:ln w="12700">
                  <a:noFill/>
                </a:ln>
              </a:rPr>
              <a:t>) &gt; ZEROVALUE then</a:t>
            </a:r>
          </a:p>
          <a:p>
            <a:r>
              <a:rPr lang="en-US" altLang="ko-KR" sz="800" dirty="0">
                <a:ln w="12700">
                  <a:noFill/>
                </a:ln>
              </a:rPr>
              <a:t>     </a:t>
            </a:r>
            <a:r>
              <a:rPr lang="en-US" altLang="ko-KR" sz="800" dirty="0" err="1">
                <a:ln w="12700">
                  <a:noFill/>
                </a:ln>
              </a:rPr>
              <a:t>LineRate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l,g,t</a:t>
            </a:r>
            <a:r>
              <a:rPr lang="en-US" altLang="ko-KR" sz="800" dirty="0">
                <a:ln w="12700">
                  <a:noFill/>
                </a:ln>
              </a:rPr>
              <a:t>) := gmake2(</a:t>
            </a:r>
            <a:r>
              <a:rPr lang="en-US" altLang="ko-KR" sz="800" dirty="0" err="1">
                <a:ln w="12700">
                  <a:noFill/>
                </a:ln>
              </a:rPr>
              <a:t>l,g,t</a:t>
            </a:r>
            <a:r>
              <a:rPr lang="en-US" altLang="ko-KR" sz="800" dirty="0">
                <a:ln w="12700">
                  <a:noFill/>
                </a:ln>
              </a:rPr>
              <a:t>) = LINERATE(</a:t>
            </a:r>
            <a:r>
              <a:rPr lang="en-US" altLang="ko-KR" sz="800" dirty="0" err="1">
                <a:ln w="12700">
                  <a:noFill/>
                </a:ln>
              </a:rPr>
              <a:t>l,g,t</a:t>
            </a:r>
            <a:r>
              <a:rPr lang="en-US" altLang="ko-KR" sz="800" dirty="0">
                <a:ln w="12700">
                  <a:noFill/>
                </a:ln>
              </a:rPr>
              <a:t>) * produce2(</a:t>
            </a:r>
            <a:r>
              <a:rPr lang="en-US" altLang="ko-KR" sz="800" dirty="0" err="1">
                <a:ln w="12700">
                  <a:noFill/>
                </a:ln>
              </a:rPr>
              <a:t>l,g,t</a:t>
            </a:r>
            <a:r>
              <a:rPr lang="en-US" altLang="ko-KR" sz="800" dirty="0">
                <a:ln w="12700">
                  <a:noFill/>
                </a:ln>
              </a:rPr>
              <a:t>)</a:t>
            </a:r>
          </a:p>
          <a:p>
            <a:r>
              <a:rPr lang="en-US" altLang="ko-KR" sz="800" dirty="0">
                <a:ln w="12700">
                  <a:noFill/>
                </a:ln>
              </a:rPr>
              <a:t>  else</a:t>
            </a:r>
          </a:p>
          <a:p>
            <a:r>
              <a:rPr lang="en-US" altLang="ko-KR" sz="800" dirty="0">
                <a:ln w="12700">
                  <a:noFill/>
                </a:ln>
              </a:rPr>
              <a:t>     </a:t>
            </a:r>
            <a:r>
              <a:rPr lang="en-US" altLang="ko-KR" sz="800" dirty="0" err="1">
                <a:ln w="12700">
                  <a:noFill/>
                </a:ln>
              </a:rPr>
              <a:t>LineRate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l,g,t</a:t>
            </a:r>
            <a:r>
              <a:rPr lang="en-US" altLang="ko-KR" sz="800" dirty="0">
                <a:ln w="12700">
                  <a:noFill/>
                </a:ln>
              </a:rPr>
              <a:t>) := </a:t>
            </a:r>
            <a:r>
              <a:rPr lang="en-US" altLang="ko-KR" sz="800" dirty="0" err="1">
                <a:ln w="12700">
                  <a:noFill/>
                </a:ln>
              </a:rPr>
              <a:t>gmake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l,g,t</a:t>
            </a:r>
            <a:r>
              <a:rPr lang="en-US" altLang="ko-KR" sz="800" dirty="0">
                <a:ln w="12700">
                  <a:noFill/>
                </a:ln>
              </a:rPr>
              <a:t>) = LINERATE(</a:t>
            </a:r>
            <a:r>
              <a:rPr lang="en-US" altLang="ko-KR" sz="800" dirty="0" err="1">
                <a:ln w="12700">
                  <a:noFill/>
                </a:ln>
              </a:rPr>
              <a:t>l,g,t</a:t>
            </a:r>
            <a:r>
              <a:rPr lang="en-US" altLang="ko-KR" sz="800" dirty="0">
                <a:ln w="12700">
                  <a:noFill/>
                </a:ln>
              </a:rPr>
              <a:t>) * produce(</a:t>
            </a:r>
            <a:r>
              <a:rPr lang="en-US" altLang="ko-KR" sz="800" dirty="0" err="1">
                <a:ln w="12700">
                  <a:noFill/>
                </a:ln>
              </a:rPr>
              <a:t>l,g,t</a:t>
            </a:r>
            <a:r>
              <a:rPr lang="en-US" altLang="ko-KR" sz="800" dirty="0">
                <a:ln w="12700">
                  <a:noFill/>
                </a:ln>
              </a:rPr>
              <a:t>)</a:t>
            </a:r>
          </a:p>
          <a:p>
            <a:r>
              <a:rPr lang="en-US" altLang="ko-KR" sz="800" dirty="0">
                <a:ln w="12700">
                  <a:noFill/>
                </a:ln>
              </a:rPr>
              <a:t>  end-if</a:t>
            </a:r>
          </a:p>
          <a:p>
            <a:r>
              <a:rPr lang="en-US" altLang="ko-KR" sz="800" dirty="0" err="1">
                <a:ln w="12700">
                  <a:noFill/>
                </a:ln>
              </a:rPr>
              <a:t>writeln</a:t>
            </a:r>
            <a:r>
              <a:rPr lang="en-US" altLang="ko-KR" sz="800" dirty="0">
                <a:ln w="12700">
                  <a:noFill/>
                </a:ln>
              </a:rPr>
              <a:t>(".. constraints </a:t>
            </a:r>
            <a:r>
              <a:rPr lang="en-US" altLang="ko-KR" sz="800" dirty="0" err="1">
                <a:ln w="12700">
                  <a:noFill/>
                </a:ln>
              </a:rPr>
              <a:t>LineRate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l,g,t</a:t>
            </a:r>
            <a:r>
              <a:rPr lang="en-US" altLang="ko-KR" sz="800" dirty="0">
                <a:ln w="12700">
                  <a:noFill/>
                </a:ln>
              </a:rPr>
              <a:t>) is built at ", </a:t>
            </a:r>
            <a:r>
              <a:rPr lang="en-US" altLang="ko-KR" sz="800" dirty="0" err="1">
                <a:ln w="12700">
                  <a:noFill/>
                </a:ln>
              </a:rPr>
              <a:t>gettime</a:t>
            </a:r>
            <a:r>
              <a:rPr lang="en-US" altLang="ko-KR" sz="800" dirty="0">
                <a:ln w="12700">
                  <a:noFill/>
                </a:ln>
              </a:rPr>
              <a:t>)</a:t>
            </a:r>
          </a:p>
          <a:p>
            <a:endParaRPr lang="en-US" altLang="ko-KR" sz="800" dirty="0">
              <a:ln w="12700">
                <a:noFill/>
              </a:ln>
            </a:endParaRPr>
          </a:p>
          <a:p>
            <a:r>
              <a:rPr lang="en-US" altLang="ko-KR" sz="800" dirty="0" err="1">
                <a:ln w="12700">
                  <a:noFill/>
                </a:ln>
              </a:rPr>
              <a:t>forall</a:t>
            </a:r>
            <a:r>
              <a:rPr lang="en-US" altLang="ko-KR" sz="800" dirty="0">
                <a:ln w="12700">
                  <a:noFill/>
                </a:ln>
              </a:rPr>
              <a:t> (l in LINE, g in GRADE, t in MONTH)</a:t>
            </a:r>
          </a:p>
          <a:p>
            <a:r>
              <a:rPr lang="en-US" altLang="ko-KR" sz="800" dirty="0">
                <a:ln w="12700">
                  <a:noFill/>
                </a:ln>
              </a:rPr>
              <a:t>  if FIXDAY(</a:t>
            </a:r>
            <a:r>
              <a:rPr lang="en-US" altLang="ko-KR" sz="800" dirty="0" err="1">
                <a:ln w="12700">
                  <a:noFill/>
                </a:ln>
              </a:rPr>
              <a:t>l,g,t</a:t>
            </a:r>
            <a:r>
              <a:rPr lang="en-US" altLang="ko-KR" sz="800" dirty="0">
                <a:ln w="12700">
                  <a:noFill/>
                </a:ln>
              </a:rPr>
              <a:t>) &lt;= ZEROVALUE then</a:t>
            </a:r>
          </a:p>
          <a:p>
            <a:r>
              <a:rPr lang="en-US" altLang="ko-KR" sz="800" dirty="0">
                <a:ln w="12700">
                  <a:noFill/>
                </a:ln>
              </a:rPr>
              <a:t>     </a:t>
            </a:r>
            <a:r>
              <a:rPr lang="en-US" altLang="ko-KR" sz="800" dirty="0" err="1">
                <a:ln w="12700">
                  <a:noFill/>
                </a:ln>
              </a:rPr>
              <a:t>GradeMinDays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l,g,t</a:t>
            </a:r>
            <a:r>
              <a:rPr lang="en-US" altLang="ko-KR" sz="800" dirty="0">
                <a:ln w="12700">
                  <a:noFill/>
                </a:ln>
              </a:rPr>
              <a:t>) := produce(</a:t>
            </a:r>
            <a:r>
              <a:rPr lang="en-US" altLang="ko-KR" sz="800" dirty="0" err="1">
                <a:ln w="12700">
                  <a:noFill/>
                </a:ln>
              </a:rPr>
              <a:t>l,g,t</a:t>
            </a:r>
            <a:r>
              <a:rPr lang="en-US" altLang="ko-KR" sz="800" dirty="0">
                <a:ln w="12700">
                  <a:noFill/>
                </a:ln>
              </a:rPr>
              <a:t>) &gt;= GRADEMINDAYS(</a:t>
            </a:r>
            <a:r>
              <a:rPr lang="en-US" altLang="ko-KR" sz="800" dirty="0" err="1">
                <a:ln w="12700">
                  <a:noFill/>
                </a:ln>
              </a:rPr>
              <a:t>l,g</a:t>
            </a:r>
            <a:r>
              <a:rPr lang="en-US" altLang="ko-KR" sz="800" dirty="0">
                <a:ln w="12700">
                  <a:noFill/>
                </a:ln>
              </a:rPr>
              <a:t>) * </a:t>
            </a:r>
            <a:r>
              <a:rPr lang="en-US" altLang="ko-KR" sz="800" dirty="0" err="1">
                <a:ln w="12700">
                  <a:noFill/>
                </a:ln>
              </a:rPr>
              <a:t>ifproduce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l,g,t</a:t>
            </a:r>
            <a:r>
              <a:rPr lang="en-US" altLang="ko-KR" sz="800" dirty="0">
                <a:ln w="12700">
                  <a:noFill/>
                </a:ln>
              </a:rPr>
              <a:t>) - ZEROVALUE</a:t>
            </a:r>
          </a:p>
          <a:p>
            <a:r>
              <a:rPr lang="en-US" altLang="ko-KR" sz="800" dirty="0">
                <a:ln w="12700">
                  <a:noFill/>
                </a:ln>
              </a:rPr>
              <a:t>     </a:t>
            </a:r>
            <a:r>
              <a:rPr lang="en-US" altLang="ko-KR" sz="800" dirty="0" err="1">
                <a:ln w="12700">
                  <a:noFill/>
                </a:ln>
              </a:rPr>
              <a:t>GradeMaxDays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l,g,t</a:t>
            </a:r>
            <a:r>
              <a:rPr lang="en-US" altLang="ko-KR" sz="800" dirty="0">
                <a:ln w="12700">
                  <a:noFill/>
                </a:ln>
              </a:rPr>
              <a:t>) := produce(</a:t>
            </a:r>
            <a:r>
              <a:rPr lang="en-US" altLang="ko-KR" sz="800" dirty="0" err="1">
                <a:ln w="12700">
                  <a:noFill/>
                </a:ln>
              </a:rPr>
              <a:t>l,g,t</a:t>
            </a:r>
            <a:r>
              <a:rPr lang="en-US" altLang="ko-KR" sz="800" dirty="0">
                <a:ln w="12700">
                  <a:noFill/>
                </a:ln>
              </a:rPr>
              <a:t>) &lt;= if(GRADEMAXDAYS(</a:t>
            </a:r>
            <a:r>
              <a:rPr lang="en-US" altLang="ko-KR" sz="800" dirty="0" err="1">
                <a:ln w="12700">
                  <a:noFill/>
                </a:ln>
              </a:rPr>
              <a:t>l,g</a:t>
            </a:r>
            <a:r>
              <a:rPr lang="en-US" altLang="ko-KR" sz="800" dirty="0">
                <a:ln w="12700">
                  <a:noFill/>
                </a:ln>
              </a:rPr>
              <a:t>)&gt;ZEROVALUE,GRADEMAXDAYS(</a:t>
            </a:r>
            <a:r>
              <a:rPr lang="en-US" altLang="ko-KR" sz="800" dirty="0" err="1">
                <a:ln w="12700">
                  <a:noFill/>
                </a:ln>
              </a:rPr>
              <a:t>l,g</a:t>
            </a:r>
            <a:r>
              <a:rPr lang="en-US" altLang="ko-KR" sz="800" dirty="0">
                <a:ln w="12700">
                  <a:noFill/>
                </a:ln>
              </a:rPr>
              <a:t>),31) * </a:t>
            </a:r>
            <a:r>
              <a:rPr lang="en-US" altLang="ko-KR" sz="800" dirty="0" err="1">
                <a:ln w="12700">
                  <a:noFill/>
                </a:ln>
              </a:rPr>
              <a:t>ifproduce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l,g,t</a:t>
            </a:r>
            <a:r>
              <a:rPr lang="en-US" altLang="ko-KR" sz="800" dirty="0">
                <a:ln w="12700">
                  <a:noFill/>
                </a:ln>
              </a:rPr>
              <a:t>)</a:t>
            </a:r>
          </a:p>
          <a:p>
            <a:r>
              <a:rPr lang="en-US" altLang="ko-KR" sz="800" dirty="0">
                <a:ln w="12700">
                  <a:noFill/>
                </a:ln>
              </a:rPr>
              <a:t>  end-if</a:t>
            </a:r>
          </a:p>
          <a:p>
            <a:r>
              <a:rPr lang="en-US" altLang="ko-KR" sz="800" dirty="0" err="1">
                <a:ln w="12700">
                  <a:noFill/>
                </a:ln>
              </a:rPr>
              <a:t>writeln</a:t>
            </a:r>
            <a:r>
              <a:rPr lang="en-US" altLang="ko-KR" sz="800" dirty="0">
                <a:ln w="12700">
                  <a:noFill/>
                </a:ln>
              </a:rPr>
              <a:t>(".. constraints </a:t>
            </a:r>
            <a:r>
              <a:rPr lang="en-US" altLang="ko-KR" sz="800" dirty="0" err="1">
                <a:ln w="12700">
                  <a:noFill/>
                </a:ln>
              </a:rPr>
              <a:t>GradeMaxDays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l,g,t</a:t>
            </a:r>
            <a:r>
              <a:rPr lang="en-US" altLang="ko-KR" sz="800" dirty="0">
                <a:ln w="12700">
                  <a:noFill/>
                </a:ln>
              </a:rPr>
              <a:t>) is built at ", </a:t>
            </a:r>
            <a:r>
              <a:rPr lang="en-US" altLang="ko-KR" sz="800" dirty="0" err="1">
                <a:ln w="12700">
                  <a:noFill/>
                </a:ln>
              </a:rPr>
              <a:t>gettime</a:t>
            </a:r>
            <a:r>
              <a:rPr lang="en-US" altLang="ko-KR" sz="800" dirty="0">
                <a:ln w="12700">
                  <a:noFill/>
                </a:ln>
              </a:rPr>
              <a:t>)</a:t>
            </a:r>
            <a:endParaRPr lang="ko-KR" altLang="en-US" sz="800" dirty="0">
              <a:ln w="12700">
                <a:noFill/>
              </a:ln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3ACC3F-2C3D-4E91-B127-6F893249E087}"/>
              </a:ext>
            </a:extLst>
          </p:cNvPr>
          <p:cNvSpPr txBox="1"/>
          <p:nvPr/>
        </p:nvSpPr>
        <p:spPr>
          <a:xfrm>
            <a:off x="3733921" y="947285"/>
            <a:ext cx="3863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rgbClr val="FF0000"/>
                </a:solidFill>
                <a:latin typeface="+mn-ea"/>
                <a:ea typeface="+mn-ea"/>
              </a:rPr>
              <a:t>확정일 있으면 </a:t>
            </a:r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gmake2(</a:t>
            </a:r>
            <a:r>
              <a:rPr lang="en-US" altLang="ko-KR" sz="900" dirty="0" err="1">
                <a:solidFill>
                  <a:srgbClr val="FF0000"/>
                </a:solidFill>
                <a:latin typeface="+mn-ea"/>
                <a:ea typeface="+mn-ea"/>
              </a:rPr>
              <a:t>l,g,t</a:t>
            </a:r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) =</a:t>
            </a:r>
            <a:r>
              <a:rPr lang="ko-KR" altLang="en-US" sz="900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LINERATE(</a:t>
            </a:r>
            <a:r>
              <a:rPr lang="ko-KR" altLang="en-US" sz="900" dirty="0">
                <a:solidFill>
                  <a:srgbClr val="FF0000"/>
                </a:solidFill>
                <a:latin typeface="+mn-ea"/>
                <a:ea typeface="+mn-ea"/>
              </a:rPr>
              <a:t>일별 생산량</a:t>
            </a:r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) * produce2(</a:t>
            </a:r>
            <a:r>
              <a:rPr lang="en-US" altLang="ko-KR" sz="900" dirty="0" err="1">
                <a:solidFill>
                  <a:srgbClr val="FF0000"/>
                </a:solidFill>
                <a:latin typeface="+mn-ea"/>
                <a:ea typeface="+mn-ea"/>
              </a:rPr>
              <a:t>l,g,t</a:t>
            </a:r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)</a:t>
            </a:r>
          </a:p>
          <a:p>
            <a:r>
              <a:rPr lang="ko-KR" altLang="en-US" sz="900" dirty="0">
                <a:solidFill>
                  <a:srgbClr val="FF0000"/>
                </a:solidFill>
                <a:latin typeface="+mn-ea"/>
                <a:ea typeface="+mn-ea"/>
              </a:rPr>
              <a:t>없으면 </a:t>
            </a:r>
            <a:r>
              <a:rPr lang="en-US" altLang="ko-KR" sz="900" dirty="0" err="1">
                <a:solidFill>
                  <a:srgbClr val="FF0000"/>
                </a:solidFill>
                <a:latin typeface="+mn-ea"/>
              </a:rPr>
              <a:t>gmake</a:t>
            </a:r>
            <a:r>
              <a:rPr lang="en-US" altLang="ko-KR" sz="900" dirty="0">
                <a:solidFill>
                  <a:srgbClr val="FF0000"/>
                </a:solidFill>
                <a:latin typeface="+mn-ea"/>
              </a:rPr>
              <a:t>(</a:t>
            </a:r>
            <a:r>
              <a:rPr lang="en-US" altLang="ko-KR" sz="900" dirty="0" err="1">
                <a:solidFill>
                  <a:srgbClr val="FF0000"/>
                </a:solidFill>
                <a:latin typeface="+mn-ea"/>
              </a:rPr>
              <a:t>l,g,t</a:t>
            </a:r>
            <a:r>
              <a:rPr lang="en-US" altLang="ko-KR" sz="900" dirty="0">
                <a:solidFill>
                  <a:srgbClr val="FF0000"/>
                </a:solidFill>
                <a:latin typeface="+mn-ea"/>
              </a:rPr>
              <a:t>) =</a:t>
            </a:r>
            <a:r>
              <a:rPr lang="ko-KR" altLang="en-US" sz="900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900" dirty="0">
                <a:solidFill>
                  <a:srgbClr val="FF0000"/>
                </a:solidFill>
                <a:latin typeface="+mn-ea"/>
              </a:rPr>
              <a:t>LINERATE(</a:t>
            </a:r>
            <a:r>
              <a:rPr lang="ko-KR" altLang="en-US" sz="900" dirty="0">
                <a:solidFill>
                  <a:srgbClr val="FF0000"/>
                </a:solidFill>
                <a:latin typeface="+mn-ea"/>
              </a:rPr>
              <a:t>일별 생산량</a:t>
            </a:r>
            <a:r>
              <a:rPr lang="en-US" altLang="ko-KR" sz="900" dirty="0">
                <a:solidFill>
                  <a:srgbClr val="FF0000"/>
                </a:solidFill>
                <a:latin typeface="+mn-ea"/>
              </a:rPr>
              <a:t>) * produce(</a:t>
            </a:r>
            <a:r>
              <a:rPr lang="en-US" altLang="ko-KR" sz="900" dirty="0" err="1">
                <a:solidFill>
                  <a:srgbClr val="FF0000"/>
                </a:solidFill>
                <a:latin typeface="+mn-ea"/>
              </a:rPr>
              <a:t>l,g,t</a:t>
            </a:r>
            <a:r>
              <a:rPr lang="en-US" altLang="ko-KR" sz="900" dirty="0">
                <a:solidFill>
                  <a:srgbClr val="FF0000"/>
                </a:solidFill>
                <a:latin typeface="+mn-ea"/>
              </a:rPr>
              <a:t>)</a:t>
            </a:r>
            <a:endParaRPr lang="en-US" altLang="ko-KR" sz="9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64263E-A26C-4087-8CEE-B8E2378859D4}"/>
              </a:ext>
            </a:extLst>
          </p:cNvPr>
          <p:cNvSpPr txBox="1"/>
          <p:nvPr/>
        </p:nvSpPr>
        <p:spPr>
          <a:xfrm>
            <a:off x="1577332" y="2700846"/>
            <a:ext cx="54024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rgbClr val="FF0000"/>
                </a:solidFill>
                <a:latin typeface="+mn-ea"/>
                <a:ea typeface="+mn-ea"/>
              </a:rPr>
              <a:t>확정일 </a:t>
            </a:r>
            <a:r>
              <a:rPr lang="ko-KR" altLang="en-US" sz="900" dirty="0">
                <a:solidFill>
                  <a:srgbClr val="FF0000"/>
                </a:solidFill>
                <a:latin typeface="+mn-ea"/>
              </a:rPr>
              <a:t>없으면  최소생산시간</a:t>
            </a:r>
            <a:r>
              <a:rPr lang="en-US" altLang="ko-KR" sz="900" dirty="0">
                <a:solidFill>
                  <a:srgbClr val="FF0000"/>
                </a:solidFill>
                <a:latin typeface="+mn-ea"/>
              </a:rPr>
              <a:t>*</a:t>
            </a:r>
            <a:r>
              <a:rPr lang="en-US" altLang="ko-KR" sz="900" dirty="0" err="1">
                <a:solidFill>
                  <a:srgbClr val="FF0000"/>
                </a:solidFill>
                <a:latin typeface="+mn-ea"/>
              </a:rPr>
              <a:t>ifproduce</a:t>
            </a:r>
            <a:r>
              <a:rPr lang="en-US" altLang="ko-KR" sz="900" dirty="0">
                <a:solidFill>
                  <a:srgbClr val="FF0000"/>
                </a:solidFill>
                <a:latin typeface="+mn-ea"/>
              </a:rPr>
              <a:t>(</a:t>
            </a:r>
            <a:r>
              <a:rPr lang="en-US" altLang="ko-KR" sz="900" dirty="0" err="1">
                <a:solidFill>
                  <a:srgbClr val="FF0000"/>
                </a:solidFill>
                <a:latin typeface="+mn-ea"/>
              </a:rPr>
              <a:t>l,g,t</a:t>
            </a:r>
            <a:r>
              <a:rPr lang="en-US" altLang="ko-KR" sz="900" dirty="0">
                <a:solidFill>
                  <a:srgbClr val="FF0000"/>
                </a:solidFill>
                <a:latin typeface="+mn-ea"/>
              </a:rPr>
              <a:t>)</a:t>
            </a:r>
            <a:r>
              <a:rPr lang="ko-KR" altLang="en-US" sz="900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900" dirty="0">
                <a:solidFill>
                  <a:srgbClr val="FF0000"/>
                </a:solidFill>
                <a:latin typeface="+mn-ea"/>
              </a:rPr>
              <a:t>&lt;=</a:t>
            </a:r>
            <a:r>
              <a:rPr lang="ko-KR" altLang="en-US" sz="900" dirty="0">
                <a:solidFill>
                  <a:srgbClr val="FF0000"/>
                </a:solidFill>
                <a:latin typeface="+mn-ea"/>
              </a:rPr>
              <a:t>  </a:t>
            </a:r>
            <a:r>
              <a:rPr lang="en-US" altLang="ko-KR" sz="900" dirty="0">
                <a:solidFill>
                  <a:srgbClr val="FF0000"/>
                </a:solidFill>
                <a:latin typeface="+mn-ea"/>
              </a:rPr>
              <a:t>produce(</a:t>
            </a:r>
            <a:r>
              <a:rPr lang="en-US" altLang="ko-KR" sz="900" dirty="0" err="1">
                <a:solidFill>
                  <a:srgbClr val="FF0000"/>
                </a:solidFill>
                <a:latin typeface="+mn-ea"/>
              </a:rPr>
              <a:t>l,g,t</a:t>
            </a:r>
            <a:r>
              <a:rPr lang="en-US" altLang="ko-KR" sz="900" dirty="0">
                <a:solidFill>
                  <a:srgbClr val="FF0000"/>
                </a:solidFill>
                <a:latin typeface="+mn-ea"/>
              </a:rPr>
              <a:t>) &lt;= </a:t>
            </a:r>
            <a:r>
              <a:rPr lang="ko-KR" altLang="en-US" sz="900" dirty="0">
                <a:solidFill>
                  <a:srgbClr val="FF0000"/>
                </a:solidFill>
                <a:latin typeface="+mn-ea"/>
              </a:rPr>
              <a:t>최대생산시간</a:t>
            </a:r>
            <a:r>
              <a:rPr lang="en-US" altLang="ko-KR" sz="900" dirty="0">
                <a:solidFill>
                  <a:srgbClr val="FF0000"/>
                </a:solidFill>
                <a:latin typeface="+mn-ea"/>
              </a:rPr>
              <a:t> *</a:t>
            </a:r>
            <a:r>
              <a:rPr lang="en-US" altLang="ko-KR" sz="900" dirty="0" err="1">
                <a:solidFill>
                  <a:srgbClr val="FF0000"/>
                </a:solidFill>
                <a:latin typeface="+mn-ea"/>
              </a:rPr>
              <a:t>ifproduce</a:t>
            </a:r>
            <a:r>
              <a:rPr lang="en-US" altLang="ko-KR" sz="900" dirty="0">
                <a:solidFill>
                  <a:srgbClr val="FF0000"/>
                </a:solidFill>
                <a:latin typeface="+mn-ea"/>
              </a:rPr>
              <a:t>(</a:t>
            </a:r>
            <a:r>
              <a:rPr lang="en-US" altLang="ko-KR" sz="900" dirty="0" err="1">
                <a:solidFill>
                  <a:srgbClr val="FF0000"/>
                </a:solidFill>
                <a:latin typeface="+mn-ea"/>
              </a:rPr>
              <a:t>l,g,t</a:t>
            </a:r>
            <a:r>
              <a:rPr lang="en-US" altLang="ko-KR" sz="900" dirty="0">
                <a:solidFill>
                  <a:srgbClr val="FF0000"/>
                </a:solidFill>
                <a:latin typeface="+mn-ea"/>
              </a:rPr>
              <a:t>)</a:t>
            </a:r>
            <a:endParaRPr lang="en-US" altLang="ko-KR" sz="9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61273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4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8D4B2A2-84F2-4AA0-997C-3BCC2EDF3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Constraints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E9B58E1-F772-4939-9852-02FEA8A924EA}"/>
              </a:ext>
            </a:extLst>
          </p:cNvPr>
          <p:cNvSpPr/>
          <p:nvPr/>
        </p:nvSpPr>
        <p:spPr>
          <a:xfrm>
            <a:off x="223921" y="629934"/>
            <a:ext cx="7020000" cy="391680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ts val="800"/>
              </a:lnSpc>
            </a:pPr>
            <a:r>
              <a:rPr lang="en-US" altLang="ko-KR" sz="800" dirty="0">
                <a:ln w="12700">
                  <a:noFill/>
                </a:ln>
              </a:rPr>
              <a:t>! </a:t>
            </a:r>
            <a:r>
              <a:rPr lang="en-US" altLang="ko-KR" sz="800" dirty="0" err="1">
                <a:ln w="12700">
                  <a:noFill/>
                </a:ln>
              </a:rPr>
              <a:t>ifproduce</a:t>
            </a:r>
            <a:r>
              <a:rPr lang="en-US" altLang="ko-KR" sz="800" dirty="0">
                <a:ln w="12700">
                  <a:noFill/>
                </a:ln>
              </a:rPr>
              <a:t> = 1 if FIXDAY exists</a:t>
            </a:r>
          </a:p>
          <a:p>
            <a:pPr>
              <a:lnSpc>
                <a:spcPts val="800"/>
              </a:lnSpc>
            </a:pPr>
            <a:r>
              <a:rPr lang="en-US" altLang="ko-KR" sz="800" dirty="0" err="1">
                <a:ln w="12700">
                  <a:noFill/>
                </a:ln>
              </a:rPr>
              <a:t>forall</a:t>
            </a:r>
            <a:r>
              <a:rPr lang="en-US" altLang="ko-KR" sz="800" dirty="0">
                <a:ln w="12700">
                  <a:noFill/>
                </a:ln>
              </a:rPr>
              <a:t> (l in LINE, g in GRADE, t in MONTH)</a:t>
            </a:r>
          </a:p>
          <a:p>
            <a:pPr>
              <a:lnSpc>
                <a:spcPts val="800"/>
              </a:lnSpc>
            </a:pPr>
            <a:r>
              <a:rPr lang="en-US" altLang="ko-KR" sz="800" dirty="0">
                <a:ln w="12700">
                  <a:noFill/>
                </a:ln>
              </a:rPr>
              <a:t>  if FIXDAY(</a:t>
            </a:r>
            <a:r>
              <a:rPr lang="en-US" altLang="ko-KR" sz="800" dirty="0" err="1">
                <a:ln w="12700">
                  <a:noFill/>
                </a:ln>
              </a:rPr>
              <a:t>l,g,t</a:t>
            </a:r>
            <a:r>
              <a:rPr lang="en-US" altLang="ko-KR" sz="800" dirty="0">
                <a:ln w="12700">
                  <a:noFill/>
                </a:ln>
              </a:rPr>
              <a:t>) &gt; ZEROVALUE then</a:t>
            </a:r>
          </a:p>
          <a:p>
            <a:pPr>
              <a:lnSpc>
                <a:spcPts val="800"/>
              </a:lnSpc>
            </a:pPr>
            <a:r>
              <a:rPr lang="en-US" altLang="ko-KR" sz="800" dirty="0">
                <a:ln w="12700">
                  <a:noFill/>
                </a:ln>
              </a:rPr>
              <a:t>     </a:t>
            </a:r>
            <a:r>
              <a:rPr lang="en-US" altLang="ko-KR" sz="800" dirty="0" err="1">
                <a:ln w="12700">
                  <a:noFill/>
                </a:ln>
              </a:rPr>
              <a:t>FixProduce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l,g,t</a:t>
            </a:r>
            <a:r>
              <a:rPr lang="en-US" altLang="ko-KR" sz="800" dirty="0">
                <a:ln w="12700">
                  <a:noFill/>
                </a:ln>
              </a:rPr>
              <a:t>) := </a:t>
            </a:r>
            <a:r>
              <a:rPr lang="en-US" altLang="ko-KR" sz="800" dirty="0" err="1">
                <a:ln w="12700">
                  <a:noFill/>
                </a:ln>
              </a:rPr>
              <a:t>ifproduce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l,g,t</a:t>
            </a:r>
            <a:r>
              <a:rPr lang="en-US" altLang="ko-KR" sz="800" dirty="0">
                <a:ln w="12700">
                  <a:noFill/>
                </a:ln>
              </a:rPr>
              <a:t>) = 1</a:t>
            </a:r>
          </a:p>
          <a:p>
            <a:pPr>
              <a:lnSpc>
                <a:spcPts val="800"/>
              </a:lnSpc>
            </a:pPr>
            <a:r>
              <a:rPr lang="en-US" altLang="ko-KR" sz="800" dirty="0">
                <a:ln w="12700">
                  <a:noFill/>
                </a:ln>
              </a:rPr>
              <a:t>  end-if</a:t>
            </a:r>
          </a:p>
          <a:p>
            <a:pPr>
              <a:lnSpc>
                <a:spcPts val="800"/>
              </a:lnSpc>
            </a:pPr>
            <a:endParaRPr lang="en-US" altLang="ko-KR" sz="800" dirty="0">
              <a:ln w="12700">
                <a:noFill/>
              </a:ln>
            </a:endParaRPr>
          </a:p>
          <a:p>
            <a:pPr>
              <a:lnSpc>
                <a:spcPts val="800"/>
              </a:lnSpc>
            </a:pPr>
            <a:r>
              <a:rPr lang="en-US" altLang="ko-KR" sz="800" dirty="0">
                <a:ln w="12700">
                  <a:noFill/>
                </a:ln>
              </a:rPr>
              <a:t>! Produced number can not over TIME12M in AP</a:t>
            </a:r>
          </a:p>
          <a:p>
            <a:pPr>
              <a:lnSpc>
                <a:spcPts val="800"/>
              </a:lnSpc>
            </a:pPr>
            <a:r>
              <a:rPr lang="en-US" altLang="ko-KR" sz="800" dirty="0" err="1">
                <a:ln w="12700">
                  <a:noFill/>
                </a:ln>
              </a:rPr>
              <a:t>forall</a:t>
            </a:r>
            <a:r>
              <a:rPr lang="en-US" altLang="ko-KR" sz="800" dirty="0">
                <a:ln w="12700">
                  <a:noFill/>
                </a:ln>
              </a:rPr>
              <a:t> (l in LINE, g in GRADE)</a:t>
            </a:r>
          </a:p>
          <a:p>
            <a:pPr>
              <a:lnSpc>
                <a:spcPts val="800"/>
              </a:lnSpc>
            </a:pPr>
            <a:r>
              <a:rPr lang="en-US" altLang="ko-KR" sz="800" dirty="0">
                <a:ln w="12700">
                  <a:noFill/>
                </a:ln>
              </a:rPr>
              <a:t>  if PLANTYPE = "AP" and GRADETIME12M(</a:t>
            </a:r>
            <a:r>
              <a:rPr lang="en-US" altLang="ko-KR" sz="800" dirty="0" err="1">
                <a:ln w="12700">
                  <a:noFill/>
                </a:ln>
              </a:rPr>
              <a:t>l,g</a:t>
            </a:r>
            <a:r>
              <a:rPr lang="en-US" altLang="ko-KR" sz="800" dirty="0">
                <a:ln w="12700">
                  <a:noFill/>
                </a:ln>
              </a:rPr>
              <a:t>) &gt; 0 then</a:t>
            </a:r>
          </a:p>
          <a:p>
            <a:pPr>
              <a:lnSpc>
                <a:spcPts val="800"/>
              </a:lnSpc>
            </a:pPr>
            <a:r>
              <a:rPr lang="en-US" altLang="ko-KR" sz="800" dirty="0">
                <a:ln w="12700">
                  <a:noFill/>
                </a:ln>
              </a:rPr>
              <a:t>     </a:t>
            </a:r>
            <a:r>
              <a:rPr lang="en-US" altLang="ko-KR" sz="800" dirty="0" err="1">
                <a:ln w="12700">
                  <a:noFill/>
                </a:ln>
              </a:rPr>
              <a:t>GradeTime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l,g</a:t>
            </a:r>
            <a:r>
              <a:rPr lang="en-US" altLang="ko-KR" sz="800" dirty="0">
                <a:ln w="12700">
                  <a:noFill/>
                </a:ln>
              </a:rPr>
              <a:t>) := sum(t in MONTH) </a:t>
            </a:r>
            <a:r>
              <a:rPr lang="en-US" altLang="ko-KR" sz="800" dirty="0" err="1">
                <a:ln w="12700">
                  <a:noFill/>
                </a:ln>
              </a:rPr>
              <a:t>ifproduce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l,g,t</a:t>
            </a:r>
            <a:r>
              <a:rPr lang="en-US" altLang="ko-KR" sz="800" dirty="0">
                <a:ln w="12700">
                  <a:noFill/>
                </a:ln>
              </a:rPr>
              <a:t>) &lt;= GRADETIME12M(</a:t>
            </a:r>
            <a:r>
              <a:rPr lang="en-US" altLang="ko-KR" sz="800" dirty="0" err="1">
                <a:ln w="12700">
                  <a:noFill/>
                </a:ln>
              </a:rPr>
              <a:t>l,g</a:t>
            </a:r>
            <a:r>
              <a:rPr lang="en-US" altLang="ko-KR" sz="800" dirty="0">
                <a:ln w="12700">
                  <a:noFill/>
                </a:ln>
              </a:rPr>
              <a:t>)</a:t>
            </a:r>
          </a:p>
          <a:p>
            <a:pPr>
              <a:lnSpc>
                <a:spcPts val="800"/>
              </a:lnSpc>
            </a:pPr>
            <a:r>
              <a:rPr lang="en-US" altLang="ko-KR" sz="800" dirty="0">
                <a:ln w="12700">
                  <a:noFill/>
                </a:ln>
              </a:rPr>
              <a:t>  </a:t>
            </a:r>
            <a:r>
              <a:rPr lang="en-US" altLang="ko-KR" sz="800" dirty="0" err="1">
                <a:ln w="12700">
                  <a:noFill/>
                </a:ln>
              </a:rPr>
              <a:t>elif</a:t>
            </a:r>
            <a:r>
              <a:rPr lang="en-US" altLang="ko-KR" sz="800" dirty="0">
                <a:ln w="12700">
                  <a:noFill/>
                </a:ln>
              </a:rPr>
              <a:t> PLANTYPE = "SP" and GRADETIME6M(</a:t>
            </a:r>
            <a:r>
              <a:rPr lang="en-US" altLang="ko-KR" sz="800" dirty="0" err="1">
                <a:ln w="12700">
                  <a:noFill/>
                </a:ln>
              </a:rPr>
              <a:t>l,g</a:t>
            </a:r>
            <a:r>
              <a:rPr lang="en-US" altLang="ko-KR" sz="800" dirty="0">
                <a:ln w="12700">
                  <a:noFill/>
                </a:ln>
              </a:rPr>
              <a:t>) &gt; 0 then</a:t>
            </a:r>
          </a:p>
          <a:p>
            <a:pPr>
              <a:lnSpc>
                <a:spcPts val="800"/>
              </a:lnSpc>
            </a:pPr>
            <a:r>
              <a:rPr lang="en-US" altLang="ko-KR" sz="800" dirty="0">
                <a:ln w="12700">
                  <a:noFill/>
                </a:ln>
              </a:rPr>
              <a:t>     </a:t>
            </a:r>
            <a:r>
              <a:rPr lang="en-US" altLang="ko-KR" sz="800" dirty="0" err="1">
                <a:ln w="12700">
                  <a:noFill/>
                </a:ln>
              </a:rPr>
              <a:t>GradeTime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l,g</a:t>
            </a:r>
            <a:r>
              <a:rPr lang="en-US" altLang="ko-KR" sz="800" dirty="0">
                <a:ln w="12700">
                  <a:noFill/>
                </a:ln>
              </a:rPr>
              <a:t>) := sum(t in MONTH) </a:t>
            </a:r>
            <a:r>
              <a:rPr lang="en-US" altLang="ko-KR" sz="800" dirty="0" err="1">
                <a:ln w="12700">
                  <a:noFill/>
                </a:ln>
              </a:rPr>
              <a:t>ifproduce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l,g,t</a:t>
            </a:r>
            <a:r>
              <a:rPr lang="en-US" altLang="ko-KR" sz="800" dirty="0">
                <a:ln w="12700">
                  <a:noFill/>
                </a:ln>
              </a:rPr>
              <a:t>) &lt;= GRADETIME6M(</a:t>
            </a:r>
            <a:r>
              <a:rPr lang="en-US" altLang="ko-KR" sz="800" dirty="0" err="1">
                <a:ln w="12700">
                  <a:noFill/>
                </a:ln>
              </a:rPr>
              <a:t>l,g</a:t>
            </a:r>
            <a:r>
              <a:rPr lang="en-US" altLang="ko-KR" sz="800" dirty="0">
                <a:ln w="12700">
                  <a:noFill/>
                </a:ln>
              </a:rPr>
              <a:t>)</a:t>
            </a:r>
          </a:p>
          <a:p>
            <a:pPr>
              <a:lnSpc>
                <a:spcPts val="800"/>
              </a:lnSpc>
            </a:pPr>
            <a:r>
              <a:rPr lang="en-US" altLang="ko-KR" sz="800" dirty="0">
                <a:ln w="12700">
                  <a:noFill/>
                </a:ln>
              </a:rPr>
              <a:t>  end-if</a:t>
            </a:r>
          </a:p>
          <a:p>
            <a:pPr>
              <a:lnSpc>
                <a:spcPts val="800"/>
              </a:lnSpc>
            </a:pPr>
            <a:endParaRPr lang="en-US" altLang="ko-KR" sz="800" dirty="0">
              <a:ln w="12700">
                <a:noFill/>
              </a:ln>
            </a:endParaRPr>
          </a:p>
          <a:p>
            <a:pPr>
              <a:lnSpc>
                <a:spcPts val="800"/>
              </a:lnSpc>
            </a:pPr>
            <a:r>
              <a:rPr lang="en-US" altLang="ko-KR" sz="800" dirty="0">
                <a:ln w="12700">
                  <a:noFill/>
                </a:ln>
              </a:rPr>
              <a:t>! Item can not be made after ITEMLIFE</a:t>
            </a:r>
          </a:p>
          <a:p>
            <a:pPr>
              <a:lnSpc>
                <a:spcPts val="800"/>
              </a:lnSpc>
            </a:pPr>
            <a:r>
              <a:rPr lang="en-US" altLang="ko-KR" sz="800" dirty="0" err="1">
                <a:ln w="12700">
                  <a:noFill/>
                </a:ln>
              </a:rPr>
              <a:t>forall</a:t>
            </a:r>
            <a:r>
              <a:rPr lang="en-US" altLang="ko-KR" sz="800" dirty="0">
                <a:ln w="12700">
                  <a:noFill/>
                </a:ln>
              </a:rPr>
              <a:t> (l in LINE, </a:t>
            </a:r>
            <a:r>
              <a:rPr lang="en-US" altLang="ko-KR" sz="800" dirty="0" err="1">
                <a:ln w="12700">
                  <a:noFill/>
                </a:ln>
              </a:rPr>
              <a:t>i</a:t>
            </a:r>
            <a:r>
              <a:rPr lang="en-US" altLang="ko-KR" sz="800" dirty="0">
                <a:ln w="12700">
                  <a:noFill/>
                </a:ln>
              </a:rPr>
              <a:t> in ITEM | ITEMLIFE(</a:t>
            </a:r>
            <a:r>
              <a:rPr lang="en-US" altLang="ko-KR" sz="800" dirty="0" err="1">
                <a:ln w="12700">
                  <a:noFill/>
                </a:ln>
              </a:rPr>
              <a:t>i</a:t>
            </a:r>
            <a:r>
              <a:rPr lang="en-US" altLang="ko-KR" sz="800" dirty="0">
                <a:ln w="12700">
                  <a:noFill/>
                </a:ln>
              </a:rPr>
              <a:t>) &gt; 0)</a:t>
            </a:r>
          </a:p>
          <a:p>
            <a:pPr>
              <a:lnSpc>
                <a:spcPts val="800"/>
              </a:lnSpc>
            </a:pPr>
            <a:r>
              <a:rPr lang="en-US" altLang="ko-KR" sz="800" dirty="0">
                <a:ln w="12700">
                  <a:noFill/>
                </a:ln>
              </a:rPr>
              <a:t>  </a:t>
            </a:r>
            <a:r>
              <a:rPr lang="en-US" altLang="ko-KR" sz="800" dirty="0" err="1">
                <a:ln w="12700">
                  <a:noFill/>
                </a:ln>
              </a:rPr>
              <a:t>ItemLife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l,i</a:t>
            </a:r>
            <a:r>
              <a:rPr lang="en-US" altLang="ko-KR" sz="800" dirty="0">
                <a:ln w="12700">
                  <a:noFill/>
                </a:ln>
              </a:rPr>
              <a:t>) := sum(t in MONTH | t &gt; ITEMLIFE(</a:t>
            </a:r>
            <a:r>
              <a:rPr lang="en-US" altLang="ko-KR" sz="800" dirty="0" err="1">
                <a:ln w="12700">
                  <a:noFill/>
                </a:ln>
              </a:rPr>
              <a:t>i</a:t>
            </a:r>
            <a:r>
              <a:rPr lang="en-US" altLang="ko-KR" sz="800" dirty="0">
                <a:ln w="12700">
                  <a:noFill/>
                </a:ln>
              </a:rPr>
              <a:t>)) </a:t>
            </a:r>
            <a:r>
              <a:rPr lang="en-US" altLang="ko-KR" sz="800" dirty="0" err="1">
                <a:ln w="12700">
                  <a:noFill/>
                </a:ln>
              </a:rPr>
              <a:t>imake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l,i,t</a:t>
            </a:r>
            <a:r>
              <a:rPr lang="en-US" altLang="ko-KR" sz="800" dirty="0">
                <a:ln w="12700">
                  <a:noFill/>
                </a:ln>
              </a:rPr>
              <a:t>) = 0</a:t>
            </a:r>
          </a:p>
          <a:p>
            <a:pPr>
              <a:lnSpc>
                <a:spcPts val="800"/>
              </a:lnSpc>
            </a:pPr>
            <a:endParaRPr lang="en-US" altLang="ko-KR" sz="800" dirty="0">
              <a:ln w="12700">
                <a:noFill/>
              </a:ln>
            </a:endParaRPr>
          </a:p>
          <a:p>
            <a:pPr>
              <a:lnSpc>
                <a:spcPts val="800"/>
              </a:lnSpc>
            </a:pPr>
            <a:r>
              <a:rPr lang="en-US" altLang="ko-KR" sz="800" dirty="0">
                <a:ln w="12700">
                  <a:noFill/>
                </a:ln>
              </a:rPr>
              <a:t>! Regional ratio can not be less than REGIONRATIOMSL</a:t>
            </a:r>
          </a:p>
          <a:p>
            <a:pPr>
              <a:lnSpc>
                <a:spcPts val="800"/>
              </a:lnSpc>
            </a:pPr>
            <a:r>
              <a:rPr lang="en-US" altLang="ko-KR" sz="800" dirty="0">
                <a:ln w="12700">
                  <a:noFill/>
                </a:ln>
              </a:rPr>
              <a:t>if REGION_CAPA = "Y" then</a:t>
            </a:r>
          </a:p>
          <a:p>
            <a:pPr>
              <a:lnSpc>
                <a:spcPts val="800"/>
              </a:lnSpc>
            </a:pPr>
            <a:r>
              <a:rPr lang="en-US" altLang="ko-KR" sz="800" dirty="0">
                <a:ln w="12700">
                  <a:noFill/>
                </a:ln>
              </a:rPr>
              <a:t>   </a:t>
            </a:r>
            <a:r>
              <a:rPr lang="en-US" altLang="ko-KR" sz="800" dirty="0" err="1">
                <a:ln w="12700">
                  <a:noFill/>
                </a:ln>
              </a:rPr>
              <a:t>forall</a:t>
            </a:r>
            <a:r>
              <a:rPr lang="en-US" altLang="ko-KR" sz="800" dirty="0">
                <a:ln w="12700">
                  <a:noFill/>
                </a:ln>
              </a:rPr>
              <a:t> (mg in MGRADE, r in REGION, t in MONTH)</a:t>
            </a:r>
          </a:p>
          <a:p>
            <a:pPr>
              <a:lnSpc>
                <a:spcPts val="800"/>
              </a:lnSpc>
            </a:pPr>
            <a:r>
              <a:rPr lang="en-US" altLang="ko-KR" sz="800" dirty="0">
                <a:ln w="12700">
                  <a:noFill/>
                </a:ln>
              </a:rPr>
              <a:t>     </a:t>
            </a:r>
            <a:r>
              <a:rPr lang="en-US" altLang="ko-KR" sz="800" dirty="0" err="1">
                <a:ln w="12700">
                  <a:noFill/>
                </a:ln>
              </a:rPr>
              <a:t>RegionRatio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mg,r,t</a:t>
            </a:r>
            <a:r>
              <a:rPr lang="en-US" altLang="ko-KR" sz="800" dirty="0">
                <a:ln w="12700">
                  <a:noFill/>
                </a:ln>
              </a:rPr>
              <a:t>) :=</a:t>
            </a:r>
          </a:p>
          <a:p>
            <a:pPr>
              <a:lnSpc>
                <a:spcPts val="800"/>
              </a:lnSpc>
            </a:pPr>
            <a:r>
              <a:rPr lang="en-US" altLang="ko-KR" sz="800" dirty="0">
                <a:ln w="12700">
                  <a:noFill/>
                </a:ln>
              </a:rPr>
              <a:t>       sum(o in ORDER | GRADE_MGRADE(ITEM_GRADE(ORDER_ITEM(o))) = mg and ORDER_REGION(o) = r) sell(</a:t>
            </a:r>
            <a:r>
              <a:rPr lang="en-US" altLang="ko-KR" sz="800" dirty="0" err="1">
                <a:ln w="12700">
                  <a:noFill/>
                </a:ln>
              </a:rPr>
              <a:t>o,t</a:t>
            </a:r>
            <a:r>
              <a:rPr lang="en-US" altLang="ko-KR" sz="800" dirty="0">
                <a:ln w="12700">
                  <a:noFill/>
                </a:ln>
              </a:rPr>
              <a:t>) +</a:t>
            </a:r>
          </a:p>
          <a:p>
            <a:pPr>
              <a:lnSpc>
                <a:spcPts val="800"/>
              </a:lnSpc>
            </a:pPr>
            <a:r>
              <a:rPr lang="en-US" altLang="ko-KR" sz="800" dirty="0">
                <a:ln w="12700">
                  <a:noFill/>
                </a:ln>
              </a:rPr>
              <a:t>       sum(o in ORDER | GRADE_MGRADE(ITEM_GRADE(ORDER_ITEM(o))) = mg and ORDER_REGION(o) = r) </a:t>
            </a:r>
            <a:r>
              <a:rPr lang="en-US" altLang="ko-KR" sz="800" dirty="0" err="1">
                <a:ln w="12700">
                  <a:noFill/>
                </a:ln>
              </a:rPr>
              <a:t>sp_sell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o,t</a:t>
            </a:r>
            <a:r>
              <a:rPr lang="en-US" altLang="ko-KR" sz="800" dirty="0">
                <a:ln w="12700">
                  <a:noFill/>
                </a:ln>
              </a:rPr>
              <a:t>) +</a:t>
            </a:r>
          </a:p>
          <a:p>
            <a:pPr>
              <a:lnSpc>
                <a:spcPts val="800"/>
              </a:lnSpc>
            </a:pPr>
            <a:r>
              <a:rPr lang="en-US" altLang="ko-KR" sz="800" dirty="0">
                <a:ln w="12700">
                  <a:noFill/>
                </a:ln>
              </a:rPr>
              <a:t>       sum(o in ORDER, a in 1..ALT_CNT(o) | GRADE_MGRADE(ITEM_GRADE(ALT_ITEM(</a:t>
            </a:r>
            <a:r>
              <a:rPr lang="en-US" altLang="ko-KR" sz="800" dirty="0" err="1">
                <a:ln w="12700">
                  <a:noFill/>
                </a:ln>
              </a:rPr>
              <a:t>o,a</a:t>
            </a:r>
            <a:r>
              <a:rPr lang="en-US" altLang="ko-KR" sz="800" dirty="0">
                <a:ln w="12700">
                  <a:noFill/>
                </a:ln>
              </a:rPr>
              <a:t>))) = mg and ORDER_REGION(o) = r)</a:t>
            </a:r>
          </a:p>
          <a:p>
            <a:pPr>
              <a:lnSpc>
                <a:spcPts val="800"/>
              </a:lnSpc>
            </a:pPr>
            <a:r>
              <a:rPr lang="en-US" altLang="ko-KR" sz="800" dirty="0">
                <a:ln w="12700">
                  <a:noFill/>
                </a:ln>
              </a:rPr>
              <a:t>           </a:t>
            </a:r>
            <a:r>
              <a:rPr lang="en-US" altLang="ko-KR" sz="800" dirty="0" err="1">
                <a:ln w="12700">
                  <a:noFill/>
                </a:ln>
              </a:rPr>
              <a:t>alt_sell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o,ALT_PLANT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o,a</a:t>
            </a:r>
            <a:r>
              <a:rPr lang="en-US" altLang="ko-KR" sz="800" dirty="0">
                <a:ln w="12700">
                  <a:noFill/>
                </a:ln>
              </a:rPr>
              <a:t>),ALT_ITEM(</a:t>
            </a:r>
            <a:r>
              <a:rPr lang="en-US" altLang="ko-KR" sz="800" dirty="0" err="1">
                <a:ln w="12700">
                  <a:noFill/>
                </a:ln>
              </a:rPr>
              <a:t>o,a</a:t>
            </a:r>
            <a:r>
              <a:rPr lang="en-US" altLang="ko-KR" sz="800" dirty="0">
                <a:ln w="12700">
                  <a:noFill/>
                </a:ln>
              </a:rPr>
              <a:t>),t) +</a:t>
            </a:r>
          </a:p>
          <a:p>
            <a:pPr>
              <a:lnSpc>
                <a:spcPts val="800"/>
              </a:lnSpc>
            </a:pPr>
            <a:r>
              <a:rPr lang="en-US" altLang="ko-KR" sz="800" dirty="0">
                <a:ln w="12700">
                  <a:noFill/>
                </a:ln>
              </a:rPr>
              <a:t>       sum(o in ORDER, </a:t>
            </a:r>
            <a:r>
              <a:rPr lang="en-US" altLang="ko-KR" sz="800" dirty="0" err="1">
                <a:ln w="12700">
                  <a:noFill/>
                </a:ln>
              </a:rPr>
              <a:t>i</a:t>
            </a:r>
            <a:r>
              <a:rPr lang="en-US" altLang="ko-KR" sz="800" dirty="0">
                <a:ln w="12700">
                  <a:noFill/>
                </a:ln>
              </a:rPr>
              <a:t> in EXCHITEM(ORDER_ITEM(o)) | GRADE_MGRADE(ITEM_GRADE(ORDER_ITEM(o))) = mg and ORDER_REGION(o) = r)</a:t>
            </a:r>
          </a:p>
          <a:p>
            <a:pPr>
              <a:lnSpc>
                <a:spcPts val="800"/>
              </a:lnSpc>
            </a:pPr>
            <a:r>
              <a:rPr lang="en-US" altLang="ko-KR" sz="800" dirty="0">
                <a:ln w="12700">
                  <a:noFill/>
                </a:ln>
              </a:rPr>
              <a:t>           </a:t>
            </a:r>
            <a:r>
              <a:rPr lang="en-US" altLang="ko-KR" sz="800" dirty="0" err="1">
                <a:ln w="12700">
                  <a:noFill/>
                </a:ln>
              </a:rPr>
              <a:t>exch_sell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o,i,t</a:t>
            </a:r>
            <a:r>
              <a:rPr lang="en-US" altLang="ko-KR" sz="800" dirty="0">
                <a:ln w="12700">
                  <a:noFill/>
                </a:ln>
              </a:rPr>
              <a:t>) &gt;=</a:t>
            </a:r>
          </a:p>
          <a:p>
            <a:pPr>
              <a:lnSpc>
                <a:spcPts val="800"/>
              </a:lnSpc>
            </a:pPr>
            <a:r>
              <a:rPr lang="en-US" altLang="ko-KR" sz="800" dirty="0">
                <a:ln w="12700">
                  <a:noFill/>
                </a:ln>
              </a:rPr>
              <a:t>       REGIONRATIOMSL(</a:t>
            </a:r>
            <a:r>
              <a:rPr lang="en-US" altLang="ko-KR" sz="800" dirty="0" err="1">
                <a:ln w="12700">
                  <a:noFill/>
                </a:ln>
              </a:rPr>
              <a:t>mg,r,t</a:t>
            </a:r>
            <a:r>
              <a:rPr lang="en-US" altLang="ko-KR" sz="800" dirty="0">
                <a:ln w="12700">
                  <a:noFill/>
                </a:ln>
              </a:rPr>
              <a:t>) / 100 *</a:t>
            </a:r>
          </a:p>
          <a:p>
            <a:pPr>
              <a:lnSpc>
                <a:spcPts val="800"/>
              </a:lnSpc>
            </a:pPr>
            <a:r>
              <a:rPr lang="en-US" altLang="ko-KR" sz="800" dirty="0">
                <a:ln w="12700">
                  <a:noFill/>
                </a:ln>
              </a:rPr>
              <a:t>       (sum(o in ORDER | GRADE_MGRADE(ITEM_GRADE(ORDER_ITEM(o))) = mg) sell(</a:t>
            </a:r>
            <a:r>
              <a:rPr lang="en-US" altLang="ko-KR" sz="800" dirty="0" err="1">
                <a:ln w="12700">
                  <a:noFill/>
                </a:ln>
              </a:rPr>
              <a:t>o,t</a:t>
            </a:r>
            <a:r>
              <a:rPr lang="en-US" altLang="ko-KR" sz="800" dirty="0">
                <a:ln w="12700">
                  <a:noFill/>
                </a:ln>
              </a:rPr>
              <a:t>) +</a:t>
            </a:r>
          </a:p>
          <a:p>
            <a:pPr>
              <a:lnSpc>
                <a:spcPts val="800"/>
              </a:lnSpc>
            </a:pPr>
            <a:r>
              <a:rPr lang="en-US" altLang="ko-KR" sz="800" dirty="0">
                <a:ln w="12700">
                  <a:noFill/>
                </a:ln>
              </a:rPr>
              <a:t>        sum(o in ORDER | GRADE_MGRADE(ITEM_GRADE(ORDER_ITEM(o))) = mg) </a:t>
            </a:r>
            <a:r>
              <a:rPr lang="en-US" altLang="ko-KR" sz="800" dirty="0" err="1">
                <a:ln w="12700">
                  <a:noFill/>
                </a:ln>
              </a:rPr>
              <a:t>sp_sell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o,t</a:t>
            </a:r>
            <a:r>
              <a:rPr lang="en-US" altLang="ko-KR" sz="800" dirty="0">
                <a:ln w="12700">
                  <a:noFill/>
                </a:ln>
              </a:rPr>
              <a:t>) +</a:t>
            </a:r>
          </a:p>
          <a:p>
            <a:pPr>
              <a:lnSpc>
                <a:spcPts val="800"/>
              </a:lnSpc>
            </a:pPr>
            <a:r>
              <a:rPr lang="en-US" altLang="ko-KR" sz="800" dirty="0">
                <a:ln w="12700">
                  <a:noFill/>
                </a:ln>
              </a:rPr>
              <a:t>        sum(o in ORDER, a in 1..ALT_CNT(o) | GRADE_MGRADE(ITEM_GRADE(ALT_ITEM(</a:t>
            </a:r>
            <a:r>
              <a:rPr lang="en-US" altLang="ko-KR" sz="800" dirty="0" err="1">
                <a:ln w="12700">
                  <a:noFill/>
                </a:ln>
              </a:rPr>
              <a:t>o,a</a:t>
            </a:r>
            <a:r>
              <a:rPr lang="en-US" altLang="ko-KR" sz="800" dirty="0">
                <a:ln w="12700">
                  <a:noFill/>
                </a:ln>
              </a:rPr>
              <a:t>))) = mg)</a:t>
            </a:r>
          </a:p>
          <a:p>
            <a:pPr>
              <a:lnSpc>
                <a:spcPts val="800"/>
              </a:lnSpc>
            </a:pPr>
            <a:r>
              <a:rPr lang="en-US" altLang="ko-KR" sz="800" dirty="0">
                <a:ln w="12700">
                  <a:noFill/>
                </a:ln>
              </a:rPr>
              <a:t>            </a:t>
            </a:r>
            <a:r>
              <a:rPr lang="en-US" altLang="ko-KR" sz="800" dirty="0" err="1">
                <a:ln w="12700">
                  <a:noFill/>
                </a:ln>
              </a:rPr>
              <a:t>alt_sell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o,ALT_PLANT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o,a</a:t>
            </a:r>
            <a:r>
              <a:rPr lang="en-US" altLang="ko-KR" sz="800" dirty="0">
                <a:ln w="12700">
                  <a:noFill/>
                </a:ln>
              </a:rPr>
              <a:t>),ALT_ITEM(</a:t>
            </a:r>
            <a:r>
              <a:rPr lang="en-US" altLang="ko-KR" sz="800" dirty="0" err="1">
                <a:ln w="12700">
                  <a:noFill/>
                </a:ln>
              </a:rPr>
              <a:t>o,a</a:t>
            </a:r>
            <a:r>
              <a:rPr lang="en-US" altLang="ko-KR" sz="800" dirty="0">
                <a:ln w="12700">
                  <a:noFill/>
                </a:ln>
              </a:rPr>
              <a:t>),t) +</a:t>
            </a:r>
          </a:p>
          <a:p>
            <a:pPr>
              <a:lnSpc>
                <a:spcPts val="800"/>
              </a:lnSpc>
            </a:pPr>
            <a:r>
              <a:rPr lang="en-US" altLang="ko-KR" sz="800" dirty="0">
                <a:ln w="12700">
                  <a:noFill/>
                </a:ln>
              </a:rPr>
              <a:t>        sum(o in ORDER, </a:t>
            </a:r>
            <a:r>
              <a:rPr lang="en-US" altLang="ko-KR" sz="800" dirty="0" err="1">
                <a:ln w="12700">
                  <a:noFill/>
                </a:ln>
              </a:rPr>
              <a:t>i</a:t>
            </a:r>
            <a:r>
              <a:rPr lang="en-US" altLang="ko-KR" sz="800" dirty="0">
                <a:ln w="12700">
                  <a:noFill/>
                </a:ln>
              </a:rPr>
              <a:t> in EXCHITEM(ORDER_ITEM(o)) | GRADE_MGRADE(ITEM_GRADE(ORDER_ITEM(o))) = mg)</a:t>
            </a:r>
          </a:p>
          <a:p>
            <a:pPr>
              <a:lnSpc>
                <a:spcPts val="800"/>
              </a:lnSpc>
            </a:pPr>
            <a:r>
              <a:rPr lang="en-US" altLang="ko-KR" sz="800" dirty="0">
                <a:ln w="12700">
                  <a:noFill/>
                </a:ln>
              </a:rPr>
              <a:t>            </a:t>
            </a:r>
            <a:r>
              <a:rPr lang="en-US" altLang="ko-KR" sz="800" dirty="0" err="1">
                <a:ln w="12700">
                  <a:noFill/>
                </a:ln>
              </a:rPr>
              <a:t>exch_sell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o,i,t</a:t>
            </a:r>
            <a:r>
              <a:rPr lang="en-US" altLang="ko-KR" sz="800" dirty="0">
                <a:ln w="12700">
                  <a:noFill/>
                </a:ln>
              </a:rPr>
              <a:t>))</a:t>
            </a:r>
          </a:p>
          <a:p>
            <a:pPr>
              <a:lnSpc>
                <a:spcPts val="800"/>
              </a:lnSpc>
            </a:pPr>
            <a:r>
              <a:rPr lang="en-US" altLang="ko-KR" sz="800" dirty="0">
                <a:ln w="12700">
                  <a:noFill/>
                </a:ln>
              </a:rPr>
              <a:t>end-if</a:t>
            </a:r>
          </a:p>
          <a:p>
            <a:pPr>
              <a:lnSpc>
                <a:spcPts val="800"/>
              </a:lnSpc>
            </a:pPr>
            <a:r>
              <a:rPr lang="en-US" altLang="ko-KR" sz="800" dirty="0" err="1">
                <a:ln w="12700">
                  <a:noFill/>
                </a:ln>
              </a:rPr>
              <a:t>writeln</a:t>
            </a:r>
            <a:r>
              <a:rPr lang="en-US" altLang="ko-KR" sz="800" dirty="0">
                <a:ln w="12700">
                  <a:noFill/>
                </a:ln>
              </a:rPr>
              <a:t>(".. constraints </a:t>
            </a:r>
            <a:r>
              <a:rPr lang="en-US" altLang="ko-KR" sz="800" dirty="0" err="1">
                <a:ln w="12700">
                  <a:noFill/>
                </a:ln>
              </a:rPr>
              <a:t>RegionRatio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mg,r,t</a:t>
            </a:r>
            <a:r>
              <a:rPr lang="en-US" altLang="ko-KR" sz="800" dirty="0">
                <a:ln w="12700">
                  <a:noFill/>
                </a:ln>
              </a:rPr>
              <a:t>) is built at ", </a:t>
            </a:r>
            <a:r>
              <a:rPr lang="en-US" altLang="ko-KR" sz="800" dirty="0" err="1">
                <a:ln w="12700">
                  <a:noFill/>
                </a:ln>
              </a:rPr>
              <a:t>gettime</a:t>
            </a:r>
            <a:r>
              <a:rPr lang="en-US" altLang="ko-KR" sz="800" dirty="0">
                <a:ln w="12700">
                  <a:noFill/>
                </a:ln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B56E81-087F-4F93-8CD4-F796EABECC91}"/>
              </a:ext>
            </a:extLst>
          </p:cNvPr>
          <p:cNvSpPr txBox="1"/>
          <p:nvPr/>
        </p:nvSpPr>
        <p:spPr>
          <a:xfrm>
            <a:off x="2920836" y="759661"/>
            <a:ext cx="21980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rgbClr val="FF0000"/>
                </a:solidFill>
                <a:latin typeface="+mn-ea"/>
                <a:ea typeface="+mn-ea"/>
              </a:rPr>
              <a:t>확정일</a:t>
            </a:r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en-US" altLang="ko-KR" sz="900" dirty="0" err="1">
                <a:solidFill>
                  <a:srgbClr val="FF0000"/>
                </a:solidFill>
                <a:latin typeface="+mn-ea"/>
                <a:ea typeface="+mn-ea"/>
              </a:rPr>
              <a:t>l,g,t</a:t>
            </a:r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)</a:t>
            </a:r>
            <a:r>
              <a:rPr lang="ko-KR" altLang="en-US" sz="900" dirty="0">
                <a:solidFill>
                  <a:srgbClr val="FF0000"/>
                </a:solidFill>
                <a:latin typeface="+mn-ea"/>
                <a:ea typeface="+mn-ea"/>
              </a:rPr>
              <a:t> 있으며 </a:t>
            </a:r>
            <a:r>
              <a:rPr lang="en-US" altLang="ko-KR" sz="900" dirty="0" err="1">
                <a:solidFill>
                  <a:srgbClr val="FF0000"/>
                </a:solidFill>
                <a:latin typeface="+mn-ea"/>
                <a:ea typeface="+mn-ea"/>
              </a:rPr>
              <a:t>ifproduce</a:t>
            </a:r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en-US" altLang="ko-KR" sz="900" dirty="0" err="1">
                <a:solidFill>
                  <a:srgbClr val="FF0000"/>
                </a:solidFill>
                <a:latin typeface="+mn-ea"/>
                <a:ea typeface="+mn-ea"/>
              </a:rPr>
              <a:t>l,g,t</a:t>
            </a:r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) =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EAE767-6AB6-4C07-84E4-8AE79A8E0DFD}"/>
              </a:ext>
            </a:extLst>
          </p:cNvPr>
          <p:cNvSpPr txBox="1"/>
          <p:nvPr/>
        </p:nvSpPr>
        <p:spPr>
          <a:xfrm>
            <a:off x="4019855" y="1472541"/>
            <a:ext cx="34579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PLANTYPE = ‘AP’  </a:t>
            </a:r>
            <a:r>
              <a:rPr lang="ko-KR" altLang="en-US" sz="900" dirty="0">
                <a:solidFill>
                  <a:srgbClr val="FF0000"/>
                </a:solidFill>
                <a:latin typeface="+mn-ea"/>
                <a:ea typeface="+mn-ea"/>
              </a:rPr>
              <a:t>이면 </a:t>
            </a:r>
            <a:r>
              <a:rPr lang="en-US" altLang="ko-KR" sz="900" dirty="0" err="1">
                <a:solidFill>
                  <a:srgbClr val="FF0000"/>
                </a:solidFill>
                <a:latin typeface="+mn-ea"/>
                <a:ea typeface="+mn-ea"/>
              </a:rPr>
              <a:t>ifproduce</a:t>
            </a:r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en-US" altLang="ko-KR" sz="900" dirty="0" err="1">
                <a:solidFill>
                  <a:srgbClr val="FF0000"/>
                </a:solidFill>
                <a:latin typeface="+mn-ea"/>
                <a:ea typeface="+mn-ea"/>
              </a:rPr>
              <a:t>l,g,t</a:t>
            </a:r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) &lt;= GRATETIME12M(</a:t>
            </a:r>
            <a:r>
              <a:rPr lang="en-US" altLang="ko-KR" sz="900" dirty="0" err="1">
                <a:solidFill>
                  <a:srgbClr val="FF0000"/>
                </a:solidFill>
                <a:latin typeface="+mn-ea"/>
                <a:ea typeface="+mn-ea"/>
              </a:rPr>
              <a:t>l,g</a:t>
            </a:r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4350C2-0DBF-4649-8E2B-52E8B8DA49F8}"/>
              </a:ext>
            </a:extLst>
          </p:cNvPr>
          <p:cNvSpPr txBox="1"/>
          <p:nvPr/>
        </p:nvSpPr>
        <p:spPr>
          <a:xfrm>
            <a:off x="4019855" y="1739985"/>
            <a:ext cx="33810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PLANTYPE = ‘SP’  </a:t>
            </a:r>
            <a:r>
              <a:rPr lang="ko-KR" altLang="en-US" sz="900" dirty="0">
                <a:solidFill>
                  <a:srgbClr val="FF0000"/>
                </a:solidFill>
                <a:latin typeface="+mn-ea"/>
                <a:ea typeface="+mn-ea"/>
              </a:rPr>
              <a:t>이면 </a:t>
            </a:r>
            <a:r>
              <a:rPr lang="en-US" altLang="ko-KR" sz="900" dirty="0" err="1">
                <a:solidFill>
                  <a:srgbClr val="FF0000"/>
                </a:solidFill>
                <a:latin typeface="+mn-ea"/>
                <a:ea typeface="+mn-ea"/>
              </a:rPr>
              <a:t>ifproduce</a:t>
            </a:r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en-US" altLang="ko-KR" sz="900" dirty="0" err="1">
                <a:solidFill>
                  <a:srgbClr val="FF0000"/>
                </a:solidFill>
                <a:latin typeface="+mn-ea"/>
                <a:ea typeface="+mn-ea"/>
              </a:rPr>
              <a:t>l,g,t</a:t>
            </a:r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) &lt;= GRATETIME6M(</a:t>
            </a:r>
            <a:r>
              <a:rPr lang="en-US" altLang="ko-KR" sz="900" dirty="0" err="1">
                <a:solidFill>
                  <a:srgbClr val="FF0000"/>
                </a:solidFill>
                <a:latin typeface="+mn-ea"/>
                <a:ea typeface="+mn-ea"/>
              </a:rPr>
              <a:t>l,g</a:t>
            </a:r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41F313-8B78-48F0-8F35-F595D06F86D7}"/>
              </a:ext>
            </a:extLst>
          </p:cNvPr>
          <p:cNvSpPr txBox="1"/>
          <p:nvPr/>
        </p:nvSpPr>
        <p:spPr>
          <a:xfrm>
            <a:off x="3979833" y="2203613"/>
            <a:ext cx="21595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ITEMLIFE</a:t>
            </a:r>
            <a:r>
              <a:rPr lang="ko-KR" altLang="en-US" sz="900" dirty="0">
                <a:solidFill>
                  <a:srgbClr val="FF0000"/>
                </a:solidFill>
                <a:latin typeface="+mn-ea"/>
                <a:ea typeface="+mn-ea"/>
              </a:rPr>
              <a:t> 이후 생산량 </a:t>
            </a:r>
            <a:r>
              <a:rPr lang="en-US" altLang="ko-KR" sz="900" dirty="0" err="1">
                <a:solidFill>
                  <a:srgbClr val="FF0000"/>
                </a:solidFill>
                <a:latin typeface="+mn-ea"/>
                <a:ea typeface="+mn-ea"/>
              </a:rPr>
              <a:t>imake</a:t>
            </a:r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en-US" altLang="ko-KR" sz="900" dirty="0" err="1">
                <a:solidFill>
                  <a:srgbClr val="FF0000"/>
                </a:solidFill>
                <a:latin typeface="+mn-ea"/>
                <a:ea typeface="+mn-ea"/>
              </a:rPr>
              <a:t>l,i,t</a:t>
            </a:r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) =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611416-3252-4DF7-B27A-3EB90FCEB170}"/>
              </a:ext>
            </a:extLst>
          </p:cNvPr>
          <p:cNvSpPr txBox="1"/>
          <p:nvPr/>
        </p:nvSpPr>
        <p:spPr>
          <a:xfrm>
            <a:off x="3979833" y="2586473"/>
            <a:ext cx="12282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rgbClr val="FF0000"/>
                </a:solidFill>
                <a:latin typeface="+mn-ea"/>
                <a:ea typeface="+mn-ea"/>
              </a:rPr>
              <a:t>지역 판매 비율</a:t>
            </a:r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ko-KR" altLang="en-US" sz="900" dirty="0">
                <a:solidFill>
                  <a:srgbClr val="FF0000"/>
                </a:solidFill>
                <a:latin typeface="+mn-ea"/>
                <a:ea typeface="+mn-ea"/>
              </a:rPr>
              <a:t>적용</a:t>
            </a:r>
            <a:endParaRPr lang="en-US" altLang="ko-KR" sz="9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09303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4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8D4B2A2-84F2-4AA0-997C-3BCC2EDF3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Constraints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E9B58E1-F772-4939-9852-02FEA8A924EA}"/>
              </a:ext>
            </a:extLst>
          </p:cNvPr>
          <p:cNvSpPr/>
          <p:nvPr/>
        </p:nvSpPr>
        <p:spPr>
          <a:xfrm>
            <a:off x="223921" y="629934"/>
            <a:ext cx="7020000" cy="391680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800" dirty="0">
                <a:ln w="12700">
                  <a:noFill/>
                </a:ln>
              </a:rPr>
              <a:t>! Material usage can not over MTRLONHAND and MTRLPLANNED</a:t>
            </a:r>
          </a:p>
          <a:p>
            <a:r>
              <a:rPr lang="en-US" altLang="ko-KR" sz="800" dirty="0" err="1">
                <a:ln w="12700">
                  <a:noFill/>
                </a:ln>
              </a:rPr>
              <a:t>forall</a:t>
            </a:r>
            <a:r>
              <a:rPr lang="en-US" altLang="ko-KR" sz="800" dirty="0">
                <a:ln w="12700">
                  <a:noFill/>
                </a:ln>
              </a:rPr>
              <a:t> (p in PLANT, m in MATERIAL, t in MONTH | t&lt;=RM_CAPA)</a:t>
            </a:r>
          </a:p>
          <a:p>
            <a:r>
              <a:rPr lang="en-US" altLang="ko-KR" sz="800" dirty="0">
                <a:ln w="12700">
                  <a:noFill/>
                </a:ln>
              </a:rPr>
              <a:t>  </a:t>
            </a:r>
            <a:r>
              <a:rPr lang="en-US" altLang="ko-KR" sz="800" dirty="0" err="1">
                <a:ln w="12700">
                  <a:noFill/>
                </a:ln>
              </a:rPr>
              <a:t>MtrlCapa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p,m,t</a:t>
            </a:r>
            <a:r>
              <a:rPr lang="en-US" altLang="ko-KR" sz="800" dirty="0">
                <a:ln w="12700">
                  <a:noFill/>
                </a:ln>
              </a:rPr>
              <a:t>) := sum(l in LINE, g in GRADE, t2 in MONTH | LINE_PLANT(l) = p and t2 &lt;= t)</a:t>
            </a:r>
          </a:p>
          <a:p>
            <a:r>
              <a:rPr lang="en-US" altLang="ko-KR" sz="800" dirty="0">
                <a:ln w="12700">
                  <a:noFill/>
                </a:ln>
              </a:rPr>
              <a:t>                     MTRLBOM(p,g,m,t2) * </a:t>
            </a:r>
            <a:r>
              <a:rPr lang="en-US" altLang="ko-KR" sz="800" dirty="0" err="1">
                <a:ln w="12700">
                  <a:noFill/>
                </a:ln>
              </a:rPr>
              <a:t>gmake</a:t>
            </a:r>
            <a:r>
              <a:rPr lang="en-US" altLang="ko-KR" sz="800" dirty="0">
                <a:ln w="12700">
                  <a:noFill/>
                </a:ln>
              </a:rPr>
              <a:t> (l,g,t2) &lt;=</a:t>
            </a:r>
          </a:p>
          <a:p>
            <a:r>
              <a:rPr lang="en-US" altLang="ko-KR" sz="800" dirty="0">
                <a:ln w="12700">
                  <a:noFill/>
                </a:ln>
              </a:rPr>
              <a:t>                     MTRLONHAND(</a:t>
            </a:r>
            <a:r>
              <a:rPr lang="en-US" altLang="ko-KR" sz="800" dirty="0" err="1">
                <a:ln w="12700">
                  <a:noFill/>
                </a:ln>
              </a:rPr>
              <a:t>p,m</a:t>
            </a:r>
            <a:r>
              <a:rPr lang="en-US" altLang="ko-KR" sz="800" dirty="0">
                <a:ln w="12700">
                  <a:noFill/>
                </a:ln>
              </a:rPr>
              <a:t>) + sum(t2 in MONTH | t2 &lt;= t) MTRLPLANNED(p,m,t2)</a:t>
            </a:r>
          </a:p>
          <a:p>
            <a:r>
              <a:rPr lang="en-US" altLang="ko-KR" sz="800" dirty="0" err="1">
                <a:ln w="12700">
                  <a:noFill/>
                </a:ln>
              </a:rPr>
              <a:t>writeln</a:t>
            </a:r>
            <a:r>
              <a:rPr lang="en-US" altLang="ko-KR" sz="800" dirty="0">
                <a:ln w="12700">
                  <a:noFill/>
                </a:ln>
              </a:rPr>
              <a:t>(".. constraints </a:t>
            </a:r>
            <a:r>
              <a:rPr lang="en-US" altLang="ko-KR" sz="800" dirty="0" err="1">
                <a:ln w="12700">
                  <a:noFill/>
                </a:ln>
              </a:rPr>
              <a:t>MtrlCapa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p,m,t</a:t>
            </a:r>
            <a:r>
              <a:rPr lang="en-US" altLang="ko-KR" sz="800" dirty="0">
                <a:ln w="12700">
                  <a:noFill/>
                </a:ln>
              </a:rPr>
              <a:t>) is built at ", </a:t>
            </a:r>
            <a:r>
              <a:rPr lang="en-US" altLang="ko-KR" sz="800" dirty="0" err="1">
                <a:ln w="12700">
                  <a:noFill/>
                </a:ln>
              </a:rPr>
              <a:t>gettime</a:t>
            </a:r>
            <a:r>
              <a:rPr lang="en-US" altLang="ko-KR" sz="800" dirty="0">
                <a:ln w="12700">
                  <a:noFill/>
                </a:ln>
              </a:rPr>
              <a:t>)</a:t>
            </a:r>
          </a:p>
          <a:p>
            <a:endParaRPr lang="en-US" altLang="ko-KR" sz="800" dirty="0">
              <a:ln w="12700">
                <a:noFill/>
              </a:ln>
            </a:endParaRPr>
          </a:p>
          <a:p>
            <a:r>
              <a:rPr lang="en-US" altLang="ko-KR" sz="800" dirty="0">
                <a:ln w="12700">
                  <a:noFill/>
                </a:ln>
              </a:rPr>
              <a:t>! Initial common(null-supply) inventory quantity can be distributed to other supply's inventory and can be repackaged</a:t>
            </a:r>
          </a:p>
          <a:p>
            <a:r>
              <a:rPr lang="en-US" altLang="ko-KR" sz="800" dirty="0" err="1">
                <a:ln w="12700">
                  <a:noFill/>
                </a:ln>
              </a:rPr>
              <a:t>forall</a:t>
            </a:r>
            <a:r>
              <a:rPr lang="en-US" altLang="ko-KR" sz="800" dirty="0">
                <a:ln w="12700">
                  <a:noFill/>
                </a:ln>
              </a:rPr>
              <a:t> (p in PLANT, </a:t>
            </a:r>
            <a:r>
              <a:rPr lang="en-US" altLang="ko-KR" sz="800" dirty="0" err="1">
                <a:ln w="12700">
                  <a:noFill/>
                </a:ln>
              </a:rPr>
              <a:t>i</a:t>
            </a:r>
            <a:r>
              <a:rPr lang="en-US" altLang="ko-KR" sz="800" dirty="0">
                <a:ln w="12700">
                  <a:noFill/>
                </a:ln>
              </a:rPr>
              <a:t> in ITEM | COMMINV(</a:t>
            </a:r>
            <a:r>
              <a:rPr lang="en-US" altLang="ko-KR" sz="800" dirty="0" err="1">
                <a:ln w="12700">
                  <a:noFill/>
                </a:ln>
              </a:rPr>
              <a:t>p,i</a:t>
            </a:r>
            <a:r>
              <a:rPr lang="en-US" altLang="ko-KR" sz="800" dirty="0">
                <a:ln w="12700">
                  <a:noFill/>
                </a:ln>
              </a:rPr>
              <a:t>) &gt; ZEROVALUE) do</a:t>
            </a:r>
          </a:p>
          <a:p>
            <a:r>
              <a:rPr lang="en-US" altLang="ko-KR" sz="800" dirty="0">
                <a:ln w="12700">
                  <a:noFill/>
                </a:ln>
              </a:rPr>
              <a:t>  if </a:t>
            </a:r>
            <a:r>
              <a:rPr lang="en-US" altLang="ko-KR" sz="800" dirty="0" err="1">
                <a:ln w="12700">
                  <a:noFill/>
                </a:ln>
              </a:rPr>
              <a:t>getsize</a:t>
            </a:r>
            <a:r>
              <a:rPr lang="en-US" altLang="ko-KR" sz="800" dirty="0">
                <a:ln w="12700">
                  <a:noFill/>
                </a:ln>
              </a:rPr>
              <a:t>(REPKG_ITEMLIST(</a:t>
            </a:r>
            <a:r>
              <a:rPr lang="en-US" altLang="ko-KR" sz="800" dirty="0" err="1">
                <a:ln w="12700">
                  <a:noFill/>
                </a:ln>
              </a:rPr>
              <a:t>p,i</a:t>
            </a:r>
            <a:r>
              <a:rPr lang="en-US" altLang="ko-KR" sz="800" dirty="0">
                <a:ln w="12700">
                  <a:noFill/>
                </a:ln>
              </a:rPr>
              <a:t>)) &gt; 0 then</a:t>
            </a:r>
          </a:p>
          <a:p>
            <a:r>
              <a:rPr lang="en-US" altLang="ko-KR" sz="800" dirty="0">
                <a:ln w="12700">
                  <a:noFill/>
                </a:ln>
              </a:rPr>
              <a:t>     ! Null supply and </a:t>
            </a:r>
            <a:r>
              <a:rPr lang="en-US" altLang="ko-KR" sz="800" dirty="0" err="1">
                <a:ln w="12700">
                  <a:noFill/>
                </a:ln>
              </a:rPr>
              <a:t>repackagable</a:t>
            </a:r>
            <a:r>
              <a:rPr lang="en-US" altLang="ko-KR" sz="800" dirty="0">
                <a:ln w="12700">
                  <a:noFill/>
                </a:ln>
              </a:rPr>
              <a:t> item</a:t>
            </a:r>
          </a:p>
          <a:p>
            <a:r>
              <a:rPr lang="en-US" altLang="ko-KR" sz="800" dirty="0">
                <a:ln w="12700">
                  <a:noFill/>
                </a:ln>
              </a:rPr>
              <a:t>     </a:t>
            </a:r>
            <a:r>
              <a:rPr lang="en-US" altLang="ko-KR" sz="800" dirty="0" err="1">
                <a:ln w="12700">
                  <a:noFill/>
                </a:ln>
              </a:rPr>
              <a:t>forall</a:t>
            </a:r>
            <a:r>
              <a:rPr lang="en-US" altLang="ko-KR" sz="800" dirty="0">
                <a:ln w="12700">
                  <a:noFill/>
                </a:ln>
              </a:rPr>
              <a:t> (s in SUPPLY, i2 in REPKG_ITEMLIST(</a:t>
            </a:r>
            <a:r>
              <a:rPr lang="en-US" altLang="ko-KR" sz="800" dirty="0" err="1">
                <a:ln w="12700">
                  <a:noFill/>
                </a:ln>
              </a:rPr>
              <a:t>p,i</a:t>
            </a:r>
            <a:r>
              <a:rPr lang="en-US" altLang="ko-KR" sz="800" dirty="0">
                <a:ln w="12700">
                  <a:noFill/>
                </a:ln>
              </a:rPr>
              <a:t>) | i2=</a:t>
            </a:r>
            <a:r>
              <a:rPr lang="en-US" altLang="ko-KR" sz="800" dirty="0" err="1">
                <a:ln w="12700">
                  <a:noFill/>
                </a:ln>
              </a:rPr>
              <a:t>i</a:t>
            </a:r>
            <a:r>
              <a:rPr lang="en-US" altLang="ko-KR" sz="800" dirty="0">
                <a:ln w="12700">
                  <a:noFill/>
                </a:ln>
              </a:rPr>
              <a:t>) create(</a:t>
            </a:r>
            <a:r>
              <a:rPr lang="en-US" altLang="ko-KR" sz="800" dirty="0" err="1">
                <a:ln w="12700">
                  <a:noFill/>
                </a:ln>
              </a:rPr>
              <a:t>initinv_nop</a:t>
            </a:r>
            <a:r>
              <a:rPr lang="en-US" altLang="ko-KR" sz="800" dirty="0">
                <a:ln w="12700">
                  <a:noFill/>
                </a:ln>
              </a:rPr>
              <a:t>(p,s,i2,TRANSLT(</a:t>
            </a:r>
            <a:r>
              <a:rPr lang="en-US" altLang="ko-KR" sz="800" dirty="0" err="1">
                <a:ln w="12700">
                  <a:noFill/>
                </a:ln>
              </a:rPr>
              <a:t>p,s</a:t>
            </a:r>
            <a:r>
              <a:rPr lang="en-US" altLang="ko-KR" sz="800" dirty="0">
                <a:ln w="12700">
                  <a:noFill/>
                </a:ln>
              </a:rPr>
              <a:t>)+1))</a:t>
            </a:r>
          </a:p>
          <a:p>
            <a:r>
              <a:rPr lang="en-US" altLang="ko-KR" sz="800" dirty="0">
                <a:ln w="12700">
                  <a:noFill/>
                </a:ln>
              </a:rPr>
              <a:t>     </a:t>
            </a:r>
            <a:r>
              <a:rPr lang="en-US" altLang="ko-KR" sz="800" dirty="0" err="1">
                <a:ln w="12700">
                  <a:noFill/>
                </a:ln>
              </a:rPr>
              <a:t>forall</a:t>
            </a:r>
            <a:r>
              <a:rPr lang="en-US" altLang="ko-KR" sz="800" dirty="0">
                <a:ln w="12700">
                  <a:noFill/>
                </a:ln>
              </a:rPr>
              <a:t> (s in SUPPLY, i2 in REPKG_ITEMLIST(</a:t>
            </a:r>
            <a:r>
              <a:rPr lang="en-US" altLang="ko-KR" sz="800" dirty="0" err="1">
                <a:ln w="12700">
                  <a:noFill/>
                </a:ln>
              </a:rPr>
              <a:t>p,i</a:t>
            </a:r>
            <a:r>
              <a:rPr lang="en-US" altLang="ko-KR" sz="800" dirty="0">
                <a:ln w="12700">
                  <a:noFill/>
                </a:ln>
              </a:rPr>
              <a:t>) | i2&lt;&gt;</a:t>
            </a:r>
            <a:r>
              <a:rPr lang="en-US" altLang="ko-KR" sz="800" dirty="0" err="1">
                <a:ln w="12700">
                  <a:noFill/>
                </a:ln>
              </a:rPr>
              <a:t>i</a:t>
            </a:r>
            <a:r>
              <a:rPr lang="en-US" altLang="ko-KR" sz="800" dirty="0">
                <a:ln w="12700">
                  <a:noFill/>
                </a:ln>
              </a:rPr>
              <a:t>) create(</a:t>
            </a:r>
            <a:r>
              <a:rPr lang="en-US" altLang="ko-KR" sz="800" dirty="0" err="1">
                <a:ln w="12700">
                  <a:noFill/>
                </a:ln>
              </a:rPr>
              <a:t>initinv_pkg</a:t>
            </a:r>
            <a:r>
              <a:rPr lang="en-US" altLang="ko-KR" sz="800" dirty="0">
                <a:ln w="12700">
                  <a:noFill/>
                </a:ln>
              </a:rPr>
              <a:t>(p,s,i2,TRANSLT(</a:t>
            </a:r>
            <a:r>
              <a:rPr lang="en-US" altLang="ko-KR" sz="800" dirty="0" err="1">
                <a:ln w="12700">
                  <a:noFill/>
                </a:ln>
              </a:rPr>
              <a:t>p,s</a:t>
            </a:r>
            <a:r>
              <a:rPr lang="en-US" altLang="ko-KR" sz="800" dirty="0">
                <a:ln w="12700">
                  <a:noFill/>
                </a:ln>
              </a:rPr>
              <a:t>)+1))</a:t>
            </a:r>
          </a:p>
          <a:p>
            <a:r>
              <a:rPr lang="en-US" altLang="ko-KR" sz="800" dirty="0">
                <a:ln w="12700">
                  <a:noFill/>
                </a:ln>
              </a:rPr>
              <a:t>     </a:t>
            </a:r>
            <a:r>
              <a:rPr lang="en-US" altLang="ko-KR" sz="800" dirty="0" err="1">
                <a:ln w="12700">
                  <a:noFill/>
                </a:ln>
              </a:rPr>
              <a:t>CommInv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p,i</a:t>
            </a:r>
            <a:r>
              <a:rPr lang="en-US" altLang="ko-KR" sz="800" dirty="0">
                <a:ln w="12700">
                  <a:noFill/>
                </a:ln>
              </a:rPr>
              <a:t>) := COMMINV(</a:t>
            </a:r>
            <a:r>
              <a:rPr lang="en-US" altLang="ko-KR" sz="800" dirty="0" err="1">
                <a:ln w="12700">
                  <a:noFill/>
                </a:ln>
              </a:rPr>
              <a:t>p,i</a:t>
            </a:r>
            <a:r>
              <a:rPr lang="en-US" altLang="ko-KR" sz="800" dirty="0">
                <a:ln w="12700">
                  <a:noFill/>
                </a:ln>
              </a:rPr>
              <a:t>) =</a:t>
            </a:r>
          </a:p>
          <a:p>
            <a:r>
              <a:rPr lang="en-US" altLang="ko-KR" sz="800" dirty="0">
                <a:ln w="12700">
                  <a:noFill/>
                </a:ln>
              </a:rPr>
              <a:t>       sum(s in SUPPLY, i2 in REPKG_ITEMLIST(</a:t>
            </a:r>
            <a:r>
              <a:rPr lang="en-US" altLang="ko-KR" sz="800" dirty="0" err="1">
                <a:ln w="12700">
                  <a:noFill/>
                </a:ln>
              </a:rPr>
              <a:t>p,i</a:t>
            </a:r>
            <a:r>
              <a:rPr lang="en-US" altLang="ko-KR" sz="800" dirty="0">
                <a:ln w="12700">
                  <a:noFill/>
                </a:ln>
              </a:rPr>
              <a:t>)) (</a:t>
            </a:r>
            <a:r>
              <a:rPr lang="en-US" altLang="ko-KR" sz="800" dirty="0" err="1">
                <a:ln w="12700">
                  <a:noFill/>
                </a:ln>
              </a:rPr>
              <a:t>initinv_nop</a:t>
            </a:r>
            <a:r>
              <a:rPr lang="en-US" altLang="ko-KR" sz="800" dirty="0">
                <a:ln w="12700">
                  <a:noFill/>
                </a:ln>
              </a:rPr>
              <a:t>(p,s,i2,TRANSLT(</a:t>
            </a:r>
            <a:r>
              <a:rPr lang="en-US" altLang="ko-KR" sz="800" dirty="0" err="1">
                <a:ln w="12700">
                  <a:noFill/>
                </a:ln>
              </a:rPr>
              <a:t>p,s</a:t>
            </a:r>
            <a:r>
              <a:rPr lang="en-US" altLang="ko-KR" sz="800" dirty="0">
                <a:ln w="12700">
                  <a:noFill/>
                </a:ln>
              </a:rPr>
              <a:t>)+1)+</a:t>
            </a:r>
            <a:r>
              <a:rPr lang="en-US" altLang="ko-KR" sz="800" dirty="0" err="1">
                <a:ln w="12700">
                  <a:noFill/>
                </a:ln>
              </a:rPr>
              <a:t>initinv_pkg</a:t>
            </a:r>
            <a:r>
              <a:rPr lang="en-US" altLang="ko-KR" sz="800" dirty="0">
                <a:ln w="12700">
                  <a:noFill/>
                </a:ln>
              </a:rPr>
              <a:t>(p,s,i2,TRANSLT(</a:t>
            </a:r>
            <a:r>
              <a:rPr lang="en-US" altLang="ko-KR" sz="800" dirty="0" err="1">
                <a:ln w="12700">
                  <a:noFill/>
                </a:ln>
              </a:rPr>
              <a:t>p,s</a:t>
            </a:r>
            <a:r>
              <a:rPr lang="en-US" altLang="ko-KR" sz="800" dirty="0">
                <a:ln w="12700">
                  <a:noFill/>
                </a:ln>
              </a:rPr>
              <a:t>)+1))</a:t>
            </a:r>
          </a:p>
          <a:p>
            <a:r>
              <a:rPr lang="en-US" altLang="ko-KR" sz="800" dirty="0">
                <a:ln w="12700">
                  <a:noFill/>
                </a:ln>
              </a:rPr>
              <a:t>  else !if </a:t>
            </a:r>
            <a:r>
              <a:rPr lang="en-US" altLang="ko-KR" sz="800" dirty="0" err="1">
                <a:ln w="12700">
                  <a:noFill/>
                </a:ln>
              </a:rPr>
              <a:t>i</a:t>
            </a:r>
            <a:r>
              <a:rPr lang="en-US" altLang="ko-KR" sz="800" dirty="0">
                <a:ln w="12700">
                  <a:noFill/>
                </a:ln>
              </a:rPr>
              <a:t> not in EXCH_ALLITEMLIST then</a:t>
            </a:r>
          </a:p>
          <a:p>
            <a:r>
              <a:rPr lang="en-US" altLang="ko-KR" sz="800" dirty="0">
                <a:ln w="12700">
                  <a:noFill/>
                </a:ln>
              </a:rPr>
              <a:t>     ! Null supply and not </a:t>
            </a:r>
            <a:r>
              <a:rPr lang="en-US" altLang="ko-KR" sz="800" dirty="0" err="1">
                <a:ln w="12700">
                  <a:noFill/>
                </a:ln>
              </a:rPr>
              <a:t>repackagable</a:t>
            </a:r>
            <a:r>
              <a:rPr lang="en-US" altLang="ko-KR" sz="800" dirty="0">
                <a:ln w="12700">
                  <a:noFill/>
                </a:ln>
              </a:rPr>
              <a:t> item</a:t>
            </a:r>
          </a:p>
          <a:p>
            <a:r>
              <a:rPr lang="en-US" altLang="ko-KR" sz="800" dirty="0">
                <a:ln w="12700">
                  <a:noFill/>
                </a:ln>
              </a:rPr>
              <a:t>     </a:t>
            </a:r>
            <a:r>
              <a:rPr lang="en-US" altLang="ko-KR" sz="800" dirty="0" err="1">
                <a:ln w="12700">
                  <a:noFill/>
                </a:ln>
              </a:rPr>
              <a:t>forall</a:t>
            </a:r>
            <a:r>
              <a:rPr lang="en-US" altLang="ko-KR" sz="800" dirty="0">
                <a:ln w="12700">
                  <a:noFill/>
                </a:ln>
              </a:rPr>
              <a:t> (s in SUPPLY) create(</a:t>
            </a:r>
            <a:r>
              <a:rPr lang="en-US" altLang="ko-KR" sz="800" dirty="0" err="1">
                <a:ln w="12700">
                  <a:noFill/>
                </a:ln>
              </a:rPr>
              <a:t>initinv_supp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p,s,i,TRANSLT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p,s</a:t>
            </a:r>
            <a:r>
              <a:rPr lang="en-US" altLang="ko-KR" sz="800" dirty="0">
                <a:ln w="12700">
                  <a:noFill/>
                </a:ln>
              </a:rPr>
              <a:t>)+1))</a:t>
            </a:r>
          </a:p>
          <a:p>
            <a:r>
              <a:rPr lang="en-US" altLang="ko-KR" sz="800" dirty="0">
                <a:ln w="12700">
                  <a:noFill/>
                </a:ln>
              </a:rPr>
              <a:t>     </a:t>
            </a:r>
            <a:r>
              <a:rPr lang="en-US" altLang="ko-KR" sz="800" dirty="0" err="1">
                <a:ln w="12700">
                  <a:noFill/>
                </a:ln>
              </a:rPr>
              <a:t>CommInv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p,i</a:t>
            </a:r>
            <a:r>
              <a:rPr lang="en-US" altLang="ko-KR" sz="800" dirty="0">
                <a:ln w="12700">
                  <a:noFill/>
                </a:ln>
              </a:rPr>
              <a:t>) := sum(s in SUPPLY) </a:t>
            </a:r>
            <a:r>
              <a:rPr lang="en-US" altLang="ko-KR" sz="800" dirty="0" err="1">
                <a:ln w="12700">
                  <a:noFill/>
                </a:ln>
              </a:rPr>
              <a:t>initinv_supp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p,s,i,TRANSLT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p,s</a:t>
            </a:r>
            <a:r>
              <a:rPr lang="en-US" altLang="ko-KR" sz="800" dirty="0">
                <a:ln w="12700">
                  <a:noFill/>
                </a:ln>
              </a:rPr>
              <a:t>)+1) = COMMINV(</a:t>
            </a:r>
            <a:r>
              <a:rPr lang="en-US" altLang="ko-KR" sz="800" dirty="0" err="1">
                <a:ln w="12700">
                  <a:noFill/>
                </a:ln>
              </a:rPr>
              <a:t>p,i</a:t>
            </a:r>
            <a:r>
              <a:rPr lang="en-US" altLang="ko-KR" sz="800" dirty="0">
                <a:ln w="12700">
                  <a:noFill/>
                </a:ln>
              </a:rPr>
              <a:t>)</a:t>
            </a:r>
          </a:p>
          <a:p>
            <a:r>
              <a:rPr lang="en-US" altLang="ko-KR" sz="800" dirty="0">
                <a:ln w="12700">
                  <a:noFill/>
                </a:ln>
              </a:rPr>
              <a:t>  end-if</a:t>
            </a:r>
          </a:p>
          <a:p>
            <a:r>
              <a:rPr lang="en-US" altLang="ko-KR" sz="800" dirty="0">
                <a:ln w="12700">
                  <a:noFill/>
                </a:ln>
              </a:rPr>
              <a:t>end-do</a:t>
            </a:r>
          </a:p>
          <a:p>
            <a:r>
              <a:rPr lang="en-US" altLang="ko-KR" sz="800" dirty="0" err="1">
                <a:ln w="12700">
                  <a:noFill/>
                </a:ln>
              </a:rPr>
              <a:t>writeln</a:t>
            </a:r>
            <a:r>
              <a:rPr lang="en-US" altLang="ko-KR" sz="800" dirty="0">
                <a:ln w="12700">
                  <a:noFill/>
                </a:ln>
              </a:rPr>
              <a:t>(".. constraints </a:t>
            </a:r>
            <a:r>
              <a:rPr lang="en-US" altLang="ko-KR" sz="800" dirty="0" err="1">
                <a:ln w="12700">
                  <a:noFill/>
                </a:ln>
              </a:rPr>
              <a:t>CommInv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p,i</a:t>
            </a:r>
            <a:r>
              <a:rPr lang="en-US" altLang="ko-KR" sz="800" dirty="0">
                <a:ln w="12700">
                  <a:noFill/>
                </a:ln>
              </a:rPr>
              <a:t>) is built at ", </a:t>
            </a:r>
            <a:r>
              <a:rPr lang="en-US" altLang="ko-KR" sz="800" dirty="0" err="1">
                <a:ln w="12700">
                  <a:noFill/>
                </a:ln>
              </a:rPr>
              <a:t>gettime</a:t>
            </a:r>
            <a:r>
              <a:rPr lang="en-US" altLang="ko-KR" sz="800" dirty="0">
                <a:ln w="12700">
                  <a:noFill/>
                </a:ln>
              </a:rPr>
              <a:t>)</a:t>
            </a:r>
            <a:endParaRPr lang="ko-KR" altLang="en-US" sz="800" dirty="0">
              <a:ln w="12700">
                <a:noFill/>
              </a:ln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606172-D9AA-4EC7-A4F6-F65D2ECB6CE4}"/>
              </a:ext>
            </a:extLst>
          </p:cNvPr>
          <p:cNvSpPr txBox="1"/>
          <p:nvPr/>
        </p:nvSpPr>
        <p:spPr>
          <a:xfrm>
            <a:off x="4802281" y="1023308"/>
            <a:ext cx="3249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rgbClr val="FF0000"/>
                </a:solidFill>
                <a:latin typeface="+mn-ea"/>
                <a:ea typeface="+mn-ea"/>
              </a:rPr>
              <a:t>원자재비율 </a:t>
            </a:r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* </a:t>
            </a:r>
            <a:r>
              <a:rPr lang="ko-KR" altLang="en-US" sz="900" dirty="0">
                <a:solidFill>
                  <a:srgbClr val="FF0000"/>
                </a:solidFill>
                <a:latin typeface="+mn-ea"/>
                <a:ea typeface="+mn-ea"/>
              </a:rPr>
              <a:t>생산량 </a:t>
            </a:r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&lt;= MTRLONHAND + MTRLPLANNED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9DF09F-F43A-4909-908B-B085C3F30294}"/>
              </a:ext>
            </a:extLst>
          </p:cNvPr>
          <p:cNvSpPr txBox="1"/>
          <p:nvPr/>
        </p:nvSpPr>
        <p:spPr>
          <a:xfrm>
            <a:off x="3544910" y="3198627"/>
            <a:ext cx="4152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REPKG_ITEMLIST </a:t>
            </a:r>
            <a:r>
              <a:rPr lang="ko-KR" altLang="en-US" sz="900" dirty="0">
                <a:solidFill>
                  <a:srgbClr val="FF0000"/>
                </a:solidFill>
                <a:latin typeface="+mn-ea"/>
                <a:ea typeface="+mn-ea"/>
              </a:rPr>
              <a:t>에 속한 </a:t>
            </a:r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ITEM </a:t>
            </a:r>
            <a:r>
              <a:rPr lang="ko-KR" altLang="en-US" sz="900" dirty="0">
                <a:solidFill>
                  <a:srgbClr val="FF0000"/>
                </a:solidFill>
                <a:latin typeface="+mn-ea"/>
                <a:ea typeface="+mn-ea"/>
              </a:rPr>
              <a:t>일 때 공용재고</a:t>
            </a:r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en-US" altLang="ko-KR" sz="900" dirty="0" err="1">
                <a:solidFill>
                  <a:srgbClr val="FF0000"/>
                </a:solidFill>
                <a:latin typeface="+mn-ea"/>
                <a:ea typeface="+mn-ea"/>
              </a:rPr>
              <a:t>p,i</a:t>
            </a:r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) = </a:t>
            </a:r>
            <a:r>
              <a:rPr lang="en-US" altLang="ko-KR" sz="900" dirty="0" err="1">
                <a:solidFill>
                  <a:srgbClr val="FF0000"/>
                </a:solidFill>
                <a:latin typeface="+mn-ea"/>
                <a:ea typeface="+mn-ea"/>
              </a:rPr>
              <a:t>initinv_nop+initinv_pkg</a:t>
            </a:r>
            <a:endParaRPr lang="en-US" altLang="ko-KR" sz="900" dirty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ko-KR" altLang="en-US" sz="900" dirty="0">
                <a:solidFill>
                  <a:srgbClr val="FF0000"/>
                </a:solidFill>
                <a:latin typeface="+mn-ea"/>
                <a:ea typeface="+mn-ea"/>
              </a:rPr>
              <a:t>아닐 때 </a:t>
            </a:r>
            <a:r>
              <a:rPr lang="ko-KR" altLang="en-US" sz="900" dirty="0">
                <a:solidFill>
                  <a:srgbClr val="FF0000"/>
                </a:solidFill>
                <a:latin typeface="+mn-ea"/>
              </a:rPr>
              <a:t>공용재고</a:t>
            </a:r>
            <a:r>
              <a:rPr lang="en-US" altLang="ko-KR" sz="900" dirty="0">
                <a:solidFill>
                  <a:srgbClr val="FF0000"/>
                </a:solidFill>
                <a:latin typeface="+mn-ea"/>
              </a:rPr>
              <a:t>(</a:t>
            </a:r>
            <a:r>
              <a:rPr lang="en-US" altLang="ko-KR" sz="900" dirty="0" err="1">
                <a:solidFill>
                  <a:srgbClr val="FF0000"/>
                </a:solidFill>
                <a:latin typeface="+mn-ea"/>
              </a:rPr>
              <a:t>p,i</a:t>
            </a:r>
            <a:r>
              <a:rPr lang="en-US" altLang="ko-KR" sz="900" dirty="0">
                <a:solidFill>
                  <a:srgbClr val="FF0000"/>
                </a:solidFill>
                <a:latin typeface="+mn-ea"/>
              </a:rPr>
              <a:t>) = </a:t>
            </a:r>
            <a:r>
              <a:rPr lang="en-US" altLang="ko-KR" sz="900" dirty="0" err="1">
                <a:solidFill>
                  <a:srgbClr val="FF0000"/>
                </a:solidFill>
                <a:latin typeface="+mn-ea"/>
              </a:rPr>
              <a:t>initinv_supp</a:t>
            </a:r>
            <a:endParaRPr lang="en-US" altLang="ko-KR" sz="9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923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4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>
            <a:spLocks noGrp="1"/>
          </p:cNvSpPr>
          <p:nvPr>
            <p:ph type="body" idx="1"/>
          </p:nvPr>
        </p:nvSpPr>
        <p:spPr>
          <a:xfrm>
            <a:off x="295276" y="488111"/>
            <a:ext cx="8206800" cy="3780300"/>
          </a:xfrm>
          <a:prstGeom prst="rect">
            <a:avLst/>
          </a:prstGeom>
        </p:spPr>
        <p:txBody>
          <a:bodyPr spcFirstLastPara="1" wrap="square" lIns="54000" tIns="54000" rIns="54000" bIns="54000" anchor="t" anchorCtr="0">
            <a:noAutofit/>
          </a:bodyPr>
          <a:lstStyle/>
          <a:p>
            <a:pPr lvl="0" indent="-342900">
              <a:buSzPts val="1800"/>
              <a:buFont typeface="Wingdings" panose="05000000000000000000" pitchFamily="2" charset="2"/>
              <a:buChar char="l"/>
            </a:pPr>
            <a:r>
              <a:rPr lang="en-US" altLang="ko-KR" sz="1800" dirty="0"/>
              <a:t>Overview</a:t>
            </a:r>
          </a:p>
          <a:p>
            <a:pPr lvl="0" indent="-342900">
              <a:buSzPts val="1800"/>
              <a:buFont typeface="Wingdings" panose="05000000000000000000" pitchFamily="2" charset="2"/>
              <a:buChar char="l"/>
            </a:pPr>
            <a:r>
              <a:rPr lang="en-US" altLang="ko-KR" sz="1800" dirty="0"/>
              <a:t>DATA</a:t>
            </a:r>
          </a:p>
          <a:p>
            <a:pPr lvl="0" indent="-342900">
              <a:buSzPts val="1800"/>
              <a:buFont typeface="Wingdings" panose="05000000000000000000" pitchFamily="2" charset="2"/>
              <a:buChar char="l"/>
            </a:pPr>
            <a:r>
              <a:rPr lang="en-US" altLang="ko-KR" sz="1800" dirty="0"/>
              <a:t>Decision Variable</a:t>
            </a:r>
          </a:p>
          <a:p>
            <a:pPr lvl="0" indent="-342900">
              <a:buSzPts val="1800"/>
              <a:buFont typeface="Wingdings" panose="05000000000000000000" pitchFamily="2" charset="2"/>
              <a:buChar char="l"/>
            </a:pPr>
            <a:r>
              <a:rPr lang="en-US" altLang="ko-KR" sz="1800" dirty="0"/>
              <a:t>Objective </a:t>
            </a:r>
            <a:r>
              <a:rPr lang="en-US" altLang="ko-KR" sz="1800" dirty="0" err="1"/>
              <a:t>Fuction</a:t>
            </a:r>
            <a:endParaRPr lang="en-US" altLang="ko-KR" sz="1800" dirty="0"/>
          </a:p>
          <a:p>
            <a:pPr lvl="0" indent="-342900">
              <a:buSzPts val="1800"/>
              <a:buFont typeface="Wingdings" panose="05000000000000000000" pitchFamily="2" charset="2"/>
              <a:buChar char="l"/>
            </a:pPr>
            <a:r>
              <a:rPr lang="en-US" altLang="ko-KR" sz="1800" dirty="0"/>
              <a:t>Optimization</a:t>
            </a:r>
            <a:endParaRPr lang="ko-KR" altLang="en-US" sz="1800" dirty="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800" dirty="0"/>
          </a:p>
          <a:p>
            <a:pPr marL="45720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6" name="Google Shape;175;p30">
            <a:extLst>
              <a:ext uri="{FF2B5EF4-FFF2-40B4-BE49-F238E27FC236}">
                <a16:creationId xmlns:a16="http://schemas.microsoft.com/office/drawing/2014/main" id="{64E60FAE-FD39-47CB-8E5D-8295FBF2E6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3921" y="33468"/>
            <a:ext cx="8278200" cy="4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목차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4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8D4B2A2-84F2-4AA0-997C-3BCC2EDF3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Constraints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E9B58E1-F772-4939-9852-02FEA8A924EA}"/>
              </a:ext>
            </a:extLst>
          </p:cNvPr>
          <p:cNvSpPr/>
          <p:nvPr/>
        </p:nvSpPr>
        <p:spPr>
          <a:xfrm>
            <a:off x="223921" y="629934"/>
            <a:ext cx="7020000" cy="391680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800" dirty="0">
                <a:ln w="12700">
                  <a:noFill/>
                </a:ln>
              </a:rPr>
              <a:t>! </a:t>
            </a:r>
            <a:r>
              <a:rPr lang="en-US" altLang="ko-KR" sz="800" dirty="0" err="1">
                <a:ln w="12700">
                  <a:noFill/>
                </a:ln>
              </a:rPr>
              <a:t>Diffenrentiated</a:t>
            </a:r>
            <a:r>
              <a:rPr lang="en-US" altLang="ko-KR" sz="800" dirty="0">
                <a:ln w="12700">
                  <a:noFill/>
                </a:ln>
              </a:rPr>
              <a:t> quantity of inventory quantity compare to INVMIN</a:t>
            </a:r>
          </a:p>
          <a:p>
            <a:r>
              <a:rPr lang="en-US" altLang="ko-KR" sz="800" dirty="0" err="1">
                <a:ln w="12700">
                  <a:noFill/>
                </a:ln>
              </a:rPr>
              <a:t>forall</a:t>
            </a:r>
            <a:r>
              <a:rPr lang="en-US" altLang="ko-KR" sz="800" dirty="0">
                <a:ln w="12700">
                  <a:noFill/>
                </a:ln>
              </a:rPr>
              <a:t> (s in SUPPLY, </a:t>
            </a:r>
            <a:r>
              <a:rPr lang="en-US" altLang="ko-KR" sz="800" dirty="0" err="1">
                <a:ln w="12700">
                  <a:noFill/>
                </a:ln>
              </a:rPr>
              <a:t>i</a:t>
            </a:r>
            <a:r>
              <a:rPr lang="en-US" altLang="ko-KR" sz="800" dirty="0">
                <a:ln w="12700">
                  <a:noFill/>
                </a:ln>
              </a:rPr>
              <a:t> in ITEM, t in MONTH)</a:t>
            </a:r>
          </a:p>
          <a:p>
            <a:r>
              <a:rPr lang="en-US" altLang="ko-KR" sz="800" dirty="0">
                <a:ln w="12700">
                  <a:noFill/>
                </a:ln>
              </a:rPr>
              <a:t>  </a:t>
            </a:r>
            <a:r>
              <a:rPr lang="en-US" altLang="ko-KR" sz="800" dirty="0" err="1">
                <a:ln w="12700">
                  <a:noFill/>
                </a:ln>
              </a:rPr>
              <a:t>InvMin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s,i,t</a:t>
            </a:r>
            <a:r>
              <a:rPr lang="en-US" altLang="ko-KR" sz="800" dirty="0">
                <a:ln w="12700">
                  <a:noFill/>
                </a:ln>
              </a:rPr>
              <a:t>) := </a:t>
            </a:r>
            <a:r>
              <a:rPr lang="en-US" altLang="ko-KR" sz="800" dirty="0" err="1">
                <a:ln w="12700">
                  <a:noFill/>
                </a:ln>
              </a:rPr>
              <a:t>invminover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s,i,t</a:t>
            </a:r>
            <a:r>
              <a:rPr lang="en-US" altLang="ko-KR" sz="800" dirty="0">
                <a:ln w="12700">
                  <a:noFill/>
                </a:ln>
              </a:rPr>
              <a:t>) - </a:t>
            </a:r>
            <a:r>
              <a:rPr lang="en-US" altLang="ko-KR" sz="800" dirty="0" err="1">
                <a:ln w="12700">
                  <a:noFill/>
                </a:ln>
              </a:rPr>
              <a:t>invminunder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s,i,t</a:t>
            </a:r>
            <a:r>
              <a:rPr lang="en-US" altLang="ko-KR" sz="800" dirty="0">
                <a:ln w="12700">
                  <a:noFill/>
                </a:ln>
              </a:rPr>
              <a:t>) =</a:t>
            </a:r>
          </a:p>
          <a:p>
            <a:r>
              <a:rPr lang="en-US" altLang="ko-KR" sz="800" dirty="0">
                <a:ln w="12700">
                  <a:noFill/>
                </a:ln>
              </a:rPr>
              <a:t>                   sum(p in PLANT) inventory(</a:t>
            </a:r>
            <a:r>
              <a:rPr lang="en-US" altLang="ko-KR" sz="800" dirty="0" err="1">
                <a:ln w="12700">
                  <a:noFill/>
                </a:ln>
              </a:rPr>
              <a:t>p,s,i,t</a:t>
            </a:r>
            <a:r>
              <a:rPr lang="en-US" altLang="ko-KR" sz="800" dirty="0">
                <a:ln w="12700">
                  <a:noFill/>
                </a:ln>
              </a:rPr>
              <a:t>) +</a:t>
            </a:r>
          </a:p>
          <a:p>
            <a:r>
              <a:rPr lang="en-US" altLang="ko-KR" sz="800" dirty="0">
                <a:ln w="12700">
                  <a:noFill/>
                </a:ln>
              </a:rPr>
              <a:t>                   sum(p in PLANT, </a:t>
            </a:r>
            <a:r>
              <a:rPr lang="en-US" altLang="ko-KR" sz="800" dirty="0" err="1">
                <a:ln w="12700">
                  <a:noFill/>
                </a:ln>
              </a:rPr>
              <a:t>sp</a:t>
            </a:r>
            <a:r>
              <a:rPr lang="en-US" altLang="ko-KR" sz="800" dirty="0">
                <a:ln w="12700">
                  <a:noFill/>
                </a:ln>
              </a:rPr>
              <a:t> in SPEC) </a:t>
            </a:r>
            <a:r>
              <a:rPr lang="en-US" altLang="ko-KR" sz="800" dirty="0" err="1">
                <a:ln w="12700">
                  <a:noFill/>
                </a:ln>
              </a:rPr>
              <a:t>inventory_sp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p,s,i,sp,t</a:t>
            </a:r>
            <a:r>
              <a:rPr lang="en-US" altLang="ko-KR" sz="800" dirty="0">
                <a:ln w="12700">
                  <a:noFill/>
                </a:ln>
              </a:rPr>
              <a:t>) -</a:t>
            </a:r>
          </a:p>
          <a:p>
            <a:r>
              <a:rPr lang="en-US" altLang="ko-KR" sz="800" dirty="0">
                <a:ln w="12700">
                  <a:noFill/>
                </a:ln>
              </a:rPr>
              <a:t>                   INVMIN(</a:t>
            </a:r>
            <a:r>
              <a:rPr lang="en-US" altLang="ko-KR" sz="800" dirty="0" err="1">
                <a:ln w="12700">
                  <a:noFill/>
                </a:ln>
              </a:rPr>
              <a:t>s,i,t</a:t>
            </a:r>
            <a:r>
              <a:rPr lang="en-US" altLang="ko-KR" sz="800" dirty="0">
                <a:ln w="12700">
                  <a:noFill/>
                </a:ln>
              </a:rPr>
              <a:t>)</a:t>
            </a:r>
          </a:p>
          <a:p>
            <a:endParaRPr lang="en-US" altLang="ko-KR" sz="800" dirty="0">
              <a:ln w="12700">
                <a:noFill/>
              </a:ln>
            </a:endParaRPr>
          </a:p>
          <a:p>
            <a:r>
              <a:rPr lang="en-US" altLang="ko-KR" sz="800" dirty="0">
                <a:ln w="12700">
                  <a:noFill/>
                </a:ln>
              </a:rPr>
              <a:t>! Max under-inventory level among item, supply</a:t>
            </a:r>
          </a:p>
          <a:p>
            <a:r>
              <a:rPr lang="en-US" altLang="ko-KR" sz="800" dirty="0" err="1">
                <a:ln w="12700">
                  <a:noFill/>
                </a:ln>
              </a:rPr>
              <a:t>forall</a:t>
            </a:r>
            <a:r>
              <a:rPr lang="en-US" altLang="ko-KR" sz="800" dirty="0">
                <a:ln w="12700">
                  <a:noFill/>
                </a:ln>
              </a:rPr>
              <a:t> (s in SUPPLY, </a:t>
            </a:r>
            <a:r>
              <a:rPr lang="en-US" altLang="ko-KR" sz="800" dirty="0" err="1">
                <a:ln w="12700">
                  <a:noFill/>
                </a:ln>
              </a:rPr>
              <a:t>i</a:t>
            </a:r>
            <a:r>
              <a:rPr lang="en-US" altLang="ko-KR" sz="800" dirty="0">
                <a:ln w="12700">
                  <a:noFill/>
                </a:ln>
              </a:rPr>
              <a:t> in ITEM, t in MONTH) do</a:t>
            </a:r>
          </a:p>
          <a:p>
            <a:r>
              <a:rPr lang="en-US" altLang="ko-KR" sz="800" dirty="0">
                <a:ln w="12700">
                  <a:noFill/>
                </a:ln>
              </a:rPr>
              <a:t>  </a:t>
            </a:r>
            <a:r>
              <a:rPr lang="en-US" altLang="ko-KR" sz="800" dirty="0" err="1">
                <a:ln w="12700">
                  <a:noFill/>
                </a:ln>
              </a:rPr>
              <a:t>InvMinUnderG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s,i,t</a:t>
            </a:r>
            <a:r>
              <a:rPr lang="en-US" altLang="ko-KR" sz="800" dirty="0">
                <a:ln w="12700">
                  <a:noFill/>
                </a:ln>
              </a:rPr>
              <a:t>) := </a:t>
            </a:r>
            <a:r>
              <a:rPr lang="en-US" altLang="ko-KR" sz="800" dirty="0" err="1">
                <a:ln w="12700">
                  <a:noFill/>
                </a:ln>
              </a:rPr>
              <a:t>invminunderg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s,ITEM_GRADE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i</a:t>
            </a:r>
            <a:r>
              <a:rPr lang="en-US" altLang="ko-KR" sz="800" dirty="0">
                <a:ln w="12700">
                  <a:noFill/>
                </a:ln>
              </a:rPr>
              <a:t>),t) &gt;= </a:t>
            </a:r>
            <a:r>
              <a:rPr lang="en-US" altLang="ko-KR" sz="800" dirty="0" err="1">
                <a:ln w="12700">
                  <a:noFill/>
                </a:ln>
              </a:rPr>
              <a:t>invminunder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s,i,t</a:t>
            </a:r>
            <a:r>
              <a:rPr lang="en-US" altLang="ko-KR" sz="800" dirty="0">
                <a:ln w="12700">
                  <a:noFill/>
                </a:ln>
              </a:rPr>
              <a:t>)</a:t>
            </a:r>
          </a:p>
          <a:p>
            <a:r>
              <a:rPr lang="en-US" altLang="ko-KR" sz="800" dirty="0">
                <a:ln w="12700">
                  <a:noFill/>
                </a:ln>
              </a:rPr>
              <a:t>  </a:t>
            </a:r>
            <a:r>
              <a:rPr lang="en-US" altLang="ko-KR" sz="800" dirty="0" err="1">
                <a:ln w="12700">
                  <a:noFill/>
                </a:ln>
              </a:rPr>
              <a:t>InvMinUnderI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s,i,t</a:t>
            </a:r>
            <a:r>
              <a:rPr lang="en-US" altLang="ko-KR" sz="800" dirty="0">
                <a:ln w="12700">
                  <a:noFill/>
                </a:ln>
              </a:rPr>
              <a:t>) := </a:t>
            </a:r>
            <a:r>
              <a:rPr lang="en-US" altLang="ko-KR" sz="800" dirty="0" err="1">
                <a:ln w="12700">
                  <a:noFill/>
                </a:ln>
              </a:rPr>
              <a:t>invminunderi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i,t</a:t>
            </a:r>
            <a:r>
              <a:rPr lang="en-US" altLang="ko-KR" sz="800" dirty="0">
                <a:ln w="12700">
                  <a:noFill/>
                </a:ln>
              </a:rPr>
              <a:t>) &gt;= </a:t>
            </a:r>
            <a:r>
              <a:rPr lang="en-US" altLang="ko-KR" sz="800" dirty="0" err="1">
                <a:ln w="12700">
                  <a:noFill/>
                </a:ln>
              </a:rPr>
              <a:t>invminunder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s,i,t</a:t>
            </a:r>
            <a:r>
              <a:rPr lang="en-US" altLang="ko-KR" sz="800" dirty="0">
                <a:ln w="12700">
                  <a:noFill/>
                </a:ln>
              </a:rPr>
              <a:t>)</a:t>
            </a:r>
          </a:p>
          <a:p>
            <a:endParaRPr lang="en-US" altLang="ko-KR" sz="800" dirty="0">
              <a:ln w="12700">
                <a:noFill/>
              </a:ln>
            </a:endParaRPr>
          </a:p>
          <a:p>
            <a:r>
              <a:rPr lang="en-US" altLang="ko-KR" sz="800" dirty="0">
                <a:ln w="12700">
                  <a:noFill/>
                </a:ln>
              </a:rPr>
              <a:t>  </a:t>
            </a:r>
            <a:r>
              <a:rPr lang="en-US" altLang="ko-KR" sz="800" dirty="0" err="1">
                <a:ln w="12700">
                  <a:noFill/>
                </a:ln>
              </a:rPr>
              <a:t>InvMinOverG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s,i,t</a:t>
            </a:r>
            <a:r>
              <a:rPr lang="en-US" altLang="ko-KR" sz="800" dirty="0">
                <a:ln w="12700">
                  <a:noFill/>
                </a:ln>
              </a:rPr>
              <a:t>) := </a:t>
            </a:r>
            <a:r>
              <a:rPr lang="en-US" altLang="ko-KR" sz="800" dirty="0" err="1">
                <a:ln w="12700">
                  <a:noFill/>
                </a:ln>
              </a:rPr>
              <a:t>invminoverg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s,ITEM_GRADE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i</a:t>
            </a:r>
            <a:r>
              <a:rPr lang="en-US" altLang="ko-KR" sz="800" dirty="0">
                <a:ln w="12700">
                  <a:noFill/>
                </a:ln>
              </a:rPr>
              <a:t>),t) &gt;= </a:t>
            </a:r>
            <a:r>
              <a:rPr lang="en-US" altLang="ko-KR" sz="800" dirty="0" err="1">
                <a:ln w="12700">
                  <a:noFill/>
                </a:ln>
              </a:rPr>
              <a:t>invminover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s,i,t</a:t>
            </a:r>
            <a:r>
              <a:rPr lang="en-US" altLang="ko-KR" sz="800" dirty="0">
                <a:ln w="12700">
                  <a:noFill/>
                </a:ln>
              </a:rPr>
              <a:t>)</a:t>
            </a:r>
          </a:p>
          <a:p>
            <a:r>
              <a:rPr lang="en-US" altLang="ko-KR" sz="800" dirty="0">
                <a:ln w="12700">
                  <a:noFill/>
                </a:ln>
              </a:rPr>
              <a:t>  </a:t>
            </a:r>
            <a:r>
              <a:rPr lang="en-US" altLang="ko-KR" sz="800" dirty="0" err="1">
                <a:ln w="12700">
                  <a:noFill/>
                </a:ln>
              </a:rPr>
              <a:t>InvMinOverI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s,i,t</a:t>
            </a:r>
            <a:r>
              <a:rPr lang="en-US" altLang="ko-KR" sz="800" dirty="0">
                <a:ln w="12700">
                  <a:noFill/>
                </a:ln>
              </a:rPr>
              <a:t>) := </a:t>
            </a:r>
            <a:r>
              <a:rPr lang="en-US" altLang="ko-KR" sz="800" dirty="0" err="1">
                <a:ln w="12700">
                  <a:noFill/>
                </a:ln>
              </a:rPr>
              <a:t>invminoveri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i,t</a:t>
            </a:r>
            <a:r>
              <a:rPr lang="en-US" altLang="ko-KR" sz="800" dirty="0">
                <a:ln w="12700">
                  <a:noFill/>
                </a:ln>
              </a:rPr>
              <a:t>) &gt;= </a:t>
            </a:r>
            <a:r>
              <a:rPr lang="en-US" altLang="ko-KR" sz="800" dirty="0" err="1">
                <a:ln w="12700">
                  <a:noFill/>
                </a:ln>
              </a:rPr>
              <a:t>invminover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s,i,t</a:t>
            </a:r>
            <a:r>
              <a:rPr lang="en-US" altLang="ko-KR" sz="800" dirty="0">
                <a:ln w="12700">
                  <a:noFill/>
                </a:ln>
              </a:rPr>
              <a:t>)</a:t>
            </a:r>
          </a:p>
          <a:p>
            <a:r>
              <a:rPr lang="en-US" altLang="ko-KR" sz="800" dirty="0">
                <a:ln w="12700">
                  <a:noFill/>
                </a:ln>
              </a:rPr>
              <a:t>end-do</a:t>
            </a:r>
          </a:p>
          <a:p>
            <a:endParaRPr lang="en-US" altLang="ko-KR" sz="800" dirty="0">
              <a:ln w="12700">
                <a:noFill/>
              </a:ln>
            </a:endParaRPr>
          </a:p>
          <a:p>
            <a:r>
              <a:rPr lang="en-US" altLang="ko-KR" sz="800" dirty="0">
                <a:ln w="12700">
                  <a:noFill/>
                </a:ln>
              </a:rPr>
              <a:t>! Inventory quantity that greater than INVMAX</a:t>
            </a:r>
          </a:p>
          <a:p>
            <a:r>
              <a:rPr lang="en-US" altLang="ko-KR" sz="800" dirty="0" err="1">
                <a:ln w="12700">
                  <a:noFill/>
                </a:ln>
              </a:rPr>
              <a:t>forall</a:t>
            </a:r>
            <a:r>
              <a:rPr lang="en-US" altLang="ko-KR" sz="800" dirty="0">
                <a:ln w="12700">
                  <a:noFill/>
                </a:ln>
              </a:rPr>
              <a:t> (s in SUPPLY, </a:t>
            </a:r>
            <a:r>
              <a:rPr lang="en-US" altLang="ko-KR" sz="800" dirty="0" err="1">
                <a:ln w="12700">
                  <a:noFill/>
                </a:ln>
              </a:rPr>
              <a:t>i</a:t>
            </a:r>
            <a:r>
              <a:rPr lang="en-US" altLang="ko-KR" sz="800" dirty="0">
                <a:ln w="12700">
                  <a:noFill/>
                </a:ln>
              </a:rPr>
              <a:t> in ITEM, t in MONTH)</a:t>
            </a:r>
          </a:p>
          <a:p>
            <a:r>
              <a:rPr lang="en-US" altLang="ko-KR" sz="800" dirty="0">
                <a:ln w="12700">
                  <a:noFill/>
                </a:ln>
              </a:rPr>
              <a:t>  </a:t>
            </a:r>
            <a:r>
              <a:rPr lang="en-US" altLang="ko-KR" sz="800" dirty="0" err="1">
                <a:ln w="12700">
                  <a:noFill/>
                </a:ln>
              </a:rPr>
              <a:t>InvMax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s,i,t</a:t>
            </a:r>
            <a:r>
              <a:rPr lang="en-US" altLang="ko-KR" sz="800" dirty="0">
                <a:ln w="12700">
                  <a:noFill/>
                </a:ln>
              </a:rPr>
              <a:t>) := </a:t>
            </a:r>
            <a:r>
              <a:rPr lang="en-US" altLang="ko-KR" sz="800" dirty="0" err="1">
                <a:ln w="12700">
                  <a:noFill/>
                </a:ln>
              </a:rPr>
              <a:t>invmaxover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s,i,t</a:t>
            </a:r>
            <a:r>
              <a:rPr lang="en-US" altLang="ko-KR" sz="800" dirty="0">
                <a:ln w="12700">
                  <a:noFill/>
                </a:ln>
              </a:rPr>
              <a:t>) - </a:t>
            </a:r>
            <a:r>
              <a:rPr lang="en-US" altLang="ko-KR" sz="800" dirty="0" err="1">
                <a:ln w="12700">
                  <a:noFill/>
                </a:ln>
              </a:rPr>
              <a:t>invmaxunder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s,i,t</a:t>
            </a:r>
            <a:r>
              <a:rPr lang="en-US" altLang="ko-KR" sz="800" dirty="0">
                <a:ln w="12700">
                  <a:noFill/>
                </a:ln>
              </a:rPr>
              <a:t>) =</a:t>
            </a:r>
          </a:p>
          <a:p>
            <a:r>
              <a:rPr lang="en-US" altLang="ko-KR" sz="800" dirty="0">
                <a:ln w="12700">
                  <a:noFill/>
                </a:ln>
              </a:rPr>
              <a:t>    sum(p in PLANT) inventory(</a:t>
            </a:r>
            <a:r>
              <a:rPr lang="en-US" altLang="ko-KR" sz="800" dirty="0" err="1">
                <a:ln w="12700">
                  <a:noFill/>
                </a:ln>
              </a:rPr>
              <a:t>p,s,i,t</a:t>
            </a:r>
            <a:r>
              <a:rPr lang="en-US" altLang="ko-KR" sz="800" dirty="0">
                <a:ln w="12700">
                  <a:noFill/>
                </a:ln>
              </a:rPr>
              <a:t>) + sum(p in PLANT, </a:t>
            </a:r>
            <a:r>
              <a:rPr lang="en-US" altLang="ko-KR" sz="800" dirty="0" err="1">
                <a:ln w="12700">
                  <a:noFill/>
                </a:ln>
              </a:rPr>
              <a:t>sp</a:t>
            </a:r>
            <a:r>
              <a:rPr lang="en-US" altLang="ko-KR" sz="800" dirty="0">
                <a:ln w="12700">
                  <a:noFill/>
                </a:ln>
              </a:rPr>
              <a:t> in SPEC) </a:t>
            </a:r>
            <a:r>
              <a:rPr lang="en-US" altLang="ko-KR" sz="800" dirty="0" err="1">
                <a:ln w="12700">
                  <a:noFill/>
                </a:ln>
              </a:rPr>
              <a:t>inventory_sp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p,s,i,sp,t</a:t>
            </a:r>
            <a:r>
              <a:rPr lang="en-US" altLang="ko-KR" sz="800" dirty="0">
                <a:ln w="12700">
                  <a:noFill/>
                </a:ln>
              </a:rPr>
              <a:t>) - INVMAX(</a:t>
            </a:r>
            <a:r>
              <a:rPr lang="en-US" altLang="ko-KR" sz="800" dirty="0" err="1">
                <a:ln w="12700">
                  <a:noFill/>
                </a:ln>
              </a:rPr>
              <a:t>s,i,t</a:t>
            </a:r>
            <a:r>
              <a:rPr lang="en-US" altLang="ko-KR" sz="800" dirty="0">
                <a:ln w="12700">
                  <a:noFill/>
                </a:ln>
              </a:rPr>
              <a:t>)</a:t>
            </a:r>
          </a:p>
          <a:p>
            <a:endParaRPr lang="en-US" altLang="ko-KR" sz="800" dirty="0">
              <a:ln w="12700">
                <a:noFill/>
              </a:ln>
            </a:endParaRPr>
          </a:p>
          <a:p>
            <a:r>
              <a:rPr lang="en-US" altLang="ko-KR" sz="800" dirty="0">
                <a:ln w="12700">
                  <a:noFill/>
                </a:ln>
              </a:rPr>
              <a:t>! Max over-inventory level among item, supply</a:t>
            </a:r>
          </a:p>
          <a:p>
            <a:r>
              <a:rPr lang="en-US" altLang="ko-KR" sz="800" dirty="0" err="1">
                <a:ln w="12700">
                  <a:noFill/>
                </a:ln>
              </a:rPr>
              <a:t>forall</a:t>
            </a:r>
            <a:r>
              <a:rPr lang="en-US" altLang="ko-KR" sz="800" dirty="0">
                <a:ln w="12700">
                  <a:noFill/>
                </a:ln>
              </a:rPr>
              <a:t> (s in SUPPLY, </a:t>
            </a:r>
            <a:r>
              <a:rPr lang="en-US" altLang="ko-KR" sz="800" dirty="0" err="1">
                <a:ln w="12700">
                  <a:noFill/>
                </a:ln>
              </a:rPr>
              <a:t>i</a:t>
            </a:r>
            <a:r>
              <a:rPr lang="en-US" altLang="ko-KR" sz="800" dirty="0">
                <a:ln w="12700">
                  <a:noFill/>
                </a:ln>
              </a:rPr>
              <a:t> in ITEM, t in MONTH) do</a:t>
            </a:r>
          </a:p>
          <a:p>
            <a:r>
              <a:rPr lang="en-US" altLang="ko-KR" sz="800" dirty="0">
                <a:ln w="12700">
                  <a:noFill/>
                </a:ln>
              </a:rPr>
              <a:t>  </a:t>
            </a:r>
            <a:r>
              <a:rPr lang="en-US" altLang="ko-KR" sz="800" dirty="0" err="1">
                <a:ln w="12700">
                  <a:noFill/>
                </a:ln>
              </a:rPr>
              <a:t>InvMaxOverG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s,i,t</a:t>
            </a:r>
            <a:r>
              <a:rPr lang="en-US" altLang="ko-KR" sz="800" dirty="0">
                <a:ln w="12700">
                  <a:noFill/>
                </a:ln>
              </a:rPr>
              <a:t>) := </a:t>
            </a:r>
            <a:r>
              <a:rPr lang="en-US" altLang="ko-KR" sz="800" dirty="0" err="1">
                <a:ln w="12700">
                  <a:noFill/>
                </a:ln>
              </a:rPr>
              <a:t>invmaxoverg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s,ITEM_GRADE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i</a:t>
            </a:r>
            <a:r>
              <a:rPr lang="en-US" altLang="ko-KR" sz="800" dirty="0">
                <a:ln w="12700">
                  <a:noFill/>
                </a:ln>
              </a:rPr>
              <a:t>),t) &gt;= </a:t>
            </a:r>
            <a:r>
              <a:rPr lang="en-US" altLang="ko-KR" sz="800" dirty="0" err="1">
                <a:ln w="12700">
                  <a:noFill/>
                </a:ln>
              </a:rPr>
              <a:t>invmaxover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s,i,t</a:t>
            </a:r>
            <a:r>
              <a:rPr lang="en-US" altLang="ko-KR" sz="800" dirty="0">
                <a:ln w="12700">
                  <a:noFill/>
                </a:ln>
              </a:rPr>
              <a:t>)</a:t>
            </a:r>
          </a:p>
          <a:p>
            <a:r>
              <a:rPr lang="en-US" altLang="ko-KR" sz="800" dirty="0">
                <a:ln w="12700">
                  <a:noFill/>
                </a:ln>
              </a:rPr>
              <a:t>  </a:t>
            </a:r>
            <a:r>
              <a:rPr lang="en-US" altLang="ko-KR" sz="800" dirty="0" err="1">
                <a:ln w="12700">
                  <a:noFill/>
                </a:ln>
              </a:rPr>
              <a:t>InvMaxOverI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s,i,t</a:t>
            </a:r>
            <a:r>
              <a:rPr lang="en-US" altLang="ko-KR" sz="800" dirty="0">
                <a:ln w="12700">
                  <a:noFill/>
                </a:ln>
              </a:rPr>
              <a:t>) := </a:t>
            </a:r>
            <a:r>
              <a:rPr lang="en-US" altLang="ko-KR" sz="800" dirty="0" err="1">
                <a:ln w="12700">
                  <a:noFill/>
                </a:ln>
              </a:rPr>
              <a:t>invmaxoveri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i,t</a:t>
            </a:r>
            <a:r>
              <a:rPr lang="en-US" altLang="ko-KR" sz="800" dirty="0">
                <a:ln w="12700">
                  <a:noFill/>
                </a:ln>
              </a:rPr>
              <a:t>) &gt;= </a:t>
            </a:r>
            <a:r>
              <a:rPr lang="en-US" altLang="ko-KR" sz="800" dirty="0" err="1">
                <a:ln w="12700">
                  <a:noFill/>
                </a:ln>
              </a:rPr>
              <a:t>invmaxover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s,i,t</a:t>
            </a:r>
            <a:r>
              <a:rPr lang="en-US" altLang="ko-KR" sz="800" dirty="0">
                <a:ln w="12700">
                  <a:noFill/>
                </a:ln>
              </a:rPr>
              <a:t>)</a:t>
            </a:r>
          </a:p>
          <a:p>
            <a:r>
              <a:rPr lang="en-US" altLang="ko-KR" sz="800" dirty="0">
                <a:ln w="12700">
                  <a:noFill/>
                </a:ln>
              </a:rPr>
              <a:t>end-do</a:t>
            </a:r>
          </a:p>
          <a:p>
            <a:r>
              <a:rPr lang="en-US" altLang="ko-KR" sz="800" dirty="0" err="1">
                <a:ln w="12700">
                  <a:noFill/>
                </a:ln>
              </a:rPr>
              <a:t>writeln</a:t>
            </a:r>
            <a:r>
              <a:rPr lang="en-US" altLang="ko-KR" sz="800" dirty="0">
                <a:ln w="12700">
                  <a:noFill/>
                </a:ln>
              </a:rPr>
              <a:t>(".. constraints </a:t>
            </a:r>
            <a:r>
              <a:rPr lang="en-US" altLang="ko-KR" sz="800" dirty="0" err="1">
                <a:ln w="12700">
                  <a:noFill/>
                </a:ln>
              </a:rPr>
              <a:t>InvMaxOverG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s,i,t</a:t>
            </a:r>
            <a:r>
              <a:rPr lang="en-US" altLang="ko-KR" sz="800" dirty="0">
                <a:ln w="12700">
                  <a:noFill/>
                </a:ln>
              </a:rPr>
              <a:t>) is built at ", </a:t>
            </a:r>
            <a:r>
              <a:rPr lang="en-US" altLang="ko-KR" sz="800" dirty="0" err="1">
                <a:ln w="12700">
                  <a:noFill/>
                </a:ln>
              </a:rPr>
              <a:t>gettime</a:t>
            </a:r>
            <a:r>
              <a:rPr lang="en-US" altLang="ko-KR" sz="800" dirty="0">
                <a:ln w="12700">
                  <a:noFill/>
                </a:ln>
              </a:rPr>
              <a:t>)</a:t>
            </a:r>
            <a:endParaRPr lang="ko-KR" altLang="en-US" sz="800" dirty="0">
              <a:ln w="12700">
                <a:noFill/>
              </a:ln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51E2E3-3D75-4FBA-90C8-750F00695456}"/>
              </a:ext>
            </a:extLst>
          </p:cNvPr>
          <p:cNvSpPr txBox="1"/>
          <p:nvPr/>
        </p:nvSpPr>
        <p:spPr>
          <a:xfrm>
            <a:off x="3652186" y="777255"/>
            <a:ext cx="342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>
                <a:solidFill>
                  <a:srgbClr val="FF0000"/>
                </a:solidFill>
                <a:latin typeface="+mn-ea"/>
                <a:ea typeface="+mn-ea"/>
              </a:rPr>
              <a:t>invminover</a:t>
            </a:r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en-US" altLang="ko-KR" sz="900" dirty="0" err="1">
                <a:solidFill>
                  <a:srgbClr val="FF0000"/>
                </a:solidFill>
                <a:latin typeface="+mn-ea"/>
                <a:ea typeface="+mn-ea"/>
              </a:rPr>
              <a:t>s,i,t</a:t>
            </a:r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) - </a:t>
            </a:r>
            <a:r>
              <a:rPr lang="en-US" altLang="ko-KR" sz="900" dirty="0" err="1">
                <a:solidFill>
                  <a:srgbClr val="FF0000"/>
                </a:solidFill>
                <a:latin typeface="+mn-ea"/>
                <a:ea typeface="+mn-ea"/>
              </a:rPr>
              <a:t>invminunder</a:t>
            </a:r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en-US" altLang="ko-KR" sz="900" dirty="0" err="1">
                <a:solidFill>
                  <a:srgbClr val="FF0000"/>
                </a:solidFill>
                <a:latin typeface="+mn-ea"/>
                <a:ea typeface="+mn-ea"/>
              </a:rPr>
              <a:t>s,i,t</a:t>
            </a:r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) =</a:t>
            </a:r>
          </a:p>
          <a:p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Inventory + </a:t>
            </a:r>
            <a:r>
              <a:rPr lang="en-US" altLang="ko-KR" sz="900" dirty="0" err="1">
                <a:solidFill>
                  <a:srgbClr val="FF0000"/>
                </a:solidFill>
                <a:latin typeface="+mn-ea"/>
                <a:ea typeface="+mn-ea"/>
              </a:rPr>
              <a:t>inventory_sp</a:t>
            </a:r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 – INVMIN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874BD5-7617-4EC3-ABAE-3639873DA6F4}"/>
              </a:ext>
            </a:extLst>
          </p:cNvPr>
          <p:cNvSpPr txBox="1"/>
          <p:nvPr/>
        </p:nvSpPr>
        <p:spPr>
          <a:xfrm>
            <a:off x="4056448" y="2571750"/>
            <a:ext cx="342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>
                <a:solidFill>
                  <a:srgbClr val="FF0000"/>
                </a:solidFill>
                <a:latin typeface="+mn-ea"/>
                <a:ea typeface="+mn-ea"/>
              </a:rPr>
              <a:t>invminover</a:t>
            </a:r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en-US" altLang="ko-KR" sz="900" dirty="0" err="1">
                <a:solidFill>
                  <a:srgbClr val="FF0000"/>
                </a:solidFill>
                <a:latin typeface="+mn-ea"/>
                <a:ea typeface="+mn-ea"/>
              </a:rPr>
              <a:t>s,i,t</a:t>
            </a:r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) - </a:t>
            </a:r>
            <a:r>
              <a:rPr lang="en-US" altLang="ko-KR" sz="900" dirty="0" err="1">
                <a:solidFill>
                  <a:srgbClr val="FF0000"/>
                </a:solidFill>
                <a:latin typeface="+mn-ea"/>
              </a:rPr>
              <a:t>invminover</a:t>
            </a:r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en-US" altLang="ko-KR" sz="900" dirty="0" err="1">
                <a:solidFill>
                  <a:srgbClr val="FF0000"/>
                </a:solidFill>
                <a:latin typeface="+mn-ea"/>
                <a:ea typeface="+mn-ea"/>
              </a:rPr>
              <a:t>s,i,t</a:t>
            </a:r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) =</a:t>
            </a:r>
          </a:p>
          <a:p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Inventory + </a:t>
            </a:r>
            <a:r>
              <a:rPr lang="en-US" altLang="ko-KR" sz="900" dirty="0" err="1">
                <a:solidFill>
                  <a:srgbClr val="FF0000"/>
                </a:solidFill>
                <a:latin typeface="+mn-ea"/>
                <a:ea typeface="+mn-ea"/>
              </a:rPr>
              <a:t>inventory_sp</a:t>
            </a:r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 – INVMAX</a:t>
            </a:r>
          </a:p>
        </p:txBody>
      </p:sp>
    </p:spTree>
    <p:extLst>
      <p:ext uri="{BB962C8B-B14F-4D97-AF65-F5344CB8AC3E}">
        <p14:creationId xmlns:p14="http://schemas.microsoft.com/office/powerpoint/2010/main" val="1379587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4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8D4B2A2-84F2-4AA0-997C-3BCC2EDF3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Constraints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E9B58E1-F772-4939-9852-02FEA8A924EA}"/>
              </a:ext>
            </a:extLst>
          </p:cNvPr>
          <p:cNvSpPr/>
          <p:nvPr/>
        </p:nvSpPr>
        <p:spPr>
          <a:xfrm>
            <a:off x="223921" y="629934"/>
            <a:ext cx="7020000" cy="391680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800" dirty="0">
                <a:ln w="12700">
                  <a:noFill/>
                </a:ln>
              </a:rPr>
              <a:t>! Total inventory equations</a:t>
            </a:r>
          </a:p>
          <a:p>
            <a:r>
              <a:rPr lang="en-US" altLang="ko-KR" sz="800" dirty="0" err="1">
                <a:ln w="12700">
                  <a:noFill/>
                </a:ln>
              </a:rPr>
              <a:t>forall</a:t>
            </a:r>
            <a:r>
              <a:rPr lang="en-US" altLang="ko-KR" sz="800" dirty="0">
                <a:ln w="12700">
                  <a:noFill/>
                </a:ln>
              </a:rPr>
              <a:t> (p in PLANT, s in SUPPLY, </a:t>
            </a:r>
            <a:r>
              <a:rPr lang="en-US" altLang="ko-KR" sz="800" dirty="0" err="1">
                <a:ln w="12700">
                  <a:noFill/>
                </a:ln>
              </a:rPr>
              <a:t>i</a:t>
            </a:r>
            <a:r>
              <a:rPr lang="en-US" altLang="ko-KR" sz="800" dirty="0">
                <a:ln w="12700">
                  <a:noFill/>
                </a:ln>
              </a:rPr>
              <a:t> in ITEM, t in MONTH)</a:t>
            </a:r>
          </a:p>
          <a:p>
            <a:r>
              <a:rPr lang="en-US" altLang="ko-KR" sz="800" dirty="0">
                <a:ln w="12700">
                  <a:noFill/>
                </a:ln>
              </a:rPr>
              <a:t>  </a:t>
            </a:r>
            <a:r>
              <a:rPr lang="en-US" altLang="ko-KR" sz="800" dirty="0" err="1">
                <a:ln w="12700">
                  <a:noFill/>
                </a:ln>
              </a:rPr>
              <a:t>TotInventory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p,s,I,t</a:t>
            </a:r>
            <a:r>
              <a:rPr lang="en-US" altLang="ko-KR" sz="800" dirty="0">
                <a:ln w="12700">
                  <a:noFill/>
                </a:ln>
              </a:rPr>
              <a:t>) := inventory(</a:t>
            </a:r>
            <a:r>
              <a:rPr lang="en-US" altLang="ko-KR" sz="800" dirty="0" err="1">
                <a:ln w="12700">
                  <a:noFill/>
                </a:ln>
              </a:rPr>
              <a:t>p,s,I,t</a:t>
            </a:r>
            <a:r>
              <a:rPr lang="en-US" altLang="ko-KR" sz="800" dirty="0">
                <a:ln w="12700">
                  <a:noFill/>
                </a:ln>
              </a:rPr>
              <a:t>) = if(p=</a:t>
            </a:r>
            <a:r>
              <a:rPr lang="en-US" altLang="ko-KR" sz="800" dirty="0" err="1">
                <a:ln w="12700">
                  <a:noFill/>
                </a:ln>
              </a:rPr>
              <a:t>s,inv_p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p,I,t</a:t>
            </a:r>
            <a:r>
              <a:rPr lang="en-US" altLang="ko-KR" sz="800" dirty="0">
                <a:ln w="12700">
                  <a:noFill/>
                </a:ln>
              </a:rPr>
              <a:t>),0) + </a:t>
            </a:r>
            <a:r>
              <a:rPr lang="en-US" altLang="ko-KR" sz="800" dirty="0" err="1">
                <a:ln w="12700">
                  <a:noFill/>
                </a:ln>
              </a:rPr>
              <a:t>inv_s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p,s,I,t</a:t>
            </a:r>
            <a:r>
              <a:rPr lang="en-US" altLang="ko-KR" sz="800" dirty="0">
                <a:ln w="12700">
                  <a:noFill/>
                </a:ln>
              </a:rPr>
              <a:t>)</a:t>
            </a:r>
          </a:p>
          <a:p>
            <a:r>
              <a:rPr lang="en-US" altLang="ko-KR" sz="800" dirty="0" err="1">
                <a:ln w="12700">
                  <a:noFill/>
                </a:ln>
              </a:rPr>
              <a:t>Forall</a:t>
            </a:r>
            <a:r>
              <a:rPr lang="en-US" altLang="ko-KR" sz="800" dirty="0">
                <a:ln w="12700">
                  <a:noFill/>
                </a:ln>
              </a:rPr>
              <a:t> (p in PLANT, s in SUPPLY, I in SPEC_ITEMLIST, </a:t>
            </a:r>
            <a:r>
              <a:rPr lang="en-US" altLang="ko-KR" sz="800" dirty="0" err="1">
                <a:ln w="12700">
                  <a:noFill/>
                </a:ln>
              </a:rPr>
              <a:t>sp</a:t>
            </a:r>
            <a:r>
              <a:rPr lang="en-US" altLang="ko-KR" sz="800" dirty="0">
                <a:ln w="12700">
                  <a:noFill/>
                </a:ln>
              </a:rPr>
              <a:t> in SPEC, t in MONTH)</a:t>
            </a:r>
          </a:p>
          <a:p>
            <a:r>
              <a:rPr lang="en-US" altLang="ko-KR" sz="800" dirty="0">
                <a:ln w="12700">
                  <a:noFill/>
                </a:ln>
              </a:rPr>
              <a:t>  </a:t>
            </a:r>
            <a:r>
              <a:rPr lang="en-US" altLang="ko-KR" sz="800" dirty="0" err="1">
                <a:ln w="12700">
                  <a:noFill/>
                </a:ln>
              </a:rPr>
              <a:t>TotInventorySP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p,s,I,sp,t</a:t>
            </a:r>
            <a:r>
              <a:rPr lang="en-US" altLang="ko-KR" sz="800" dirty="0">
                <a:ln w="12700">
                  <a:noFill/>
                </a:ln>
              </a:rPr>
              <a:t>) :=  </a:t>
            </a:r>
            <a:r>
              <a:rPr lang="en-US" altLang="ko-KR" sz="800" dirty="0" err="1">
                <a:ln w="12700">
                  <a:noFill/>
                </a:ln>
              </a:rPr>
              <a:t>inventory_sp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p,s,I,sp,t</a:t>
            </a:r>
            <a:r>
              <a:rPr lang="en-US" altLang="ko-KR" sz="800" dirty="0">
                <a:ln w="12700">
                  <a:noFill/>
                </a:ln>
              </a:rPr>
              <a:t>) = </a:t>
            </a:r>
            <a:r>
              <a:rPr lang="en-US" altLang="ko-KR" sz="800" dirty="0" err="1">
                <a:ln w="12700">
                  <a:noFill/>
                </a:ln>
              </a:rPr>
              <a:t>inv_s_sp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p,s,I,sp,t</a:t>
            </a:r>
            <a:r>
              <a:rPr lang="en-US" altLang="ko-KR" sz="800" dirty="0">
                <a:ln w="12700">
                  <a:noFill/>
                </a:ln>
              </a:rPr>
              <a:t>)</a:t>
            </a:r>
          </a:p>
          <a:p>
            <a:r>
              <a:rPr lang="en-US" altLang="ko-KR" sz="800" dirty="0" err="1">
                <a:ln w="12700">
                  <a:noFill/>
                </a:ln>
              </a:rPr>
              <a:t>Writeln</a:t>
            </a:r>
            <a:r>
              <a:rPr lang="en-US" altLang="ko-KR" sz="800" dirty="0">
                <a:ln w="12700">
                  <a:noFill/>
                </a:ln>
              </a:rPr>
              <a:t>(“.. Constraints </a:t>
            </a:r>
            <a:r>
              <a:rPr lang="en-US" altLang="ko-KR" sz="800" dirty="0" err="1">
                <a:ln w="12700">
                  <a:noFill/>
                </a:ln>
              </a:rPr>
              <a:t>TotInventory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p,s,I,t</a:t>
            </a:r>
            <a:r>
              <a:rPr lang="en-US" altLang="ko-KR" sz="800" dirty="0">
                <a:ln w="12700">
                  <a:noFill/>
                </a:ln>
              </a:rPr>
              <a:t>) is built at “, </a:t>
            </a:r>
            <a:r>
              <a:rPr lang="en-US" altLang="ko-KR" sz="800" dirty="0" err="1">
                <a:ln w="12700">
                  <a:noFill/>
                </a:ln>
              </a:rPr>
              <a:t>gettime</a:t>
            </a:r>
            <a:r>
              <a:rPr lang="en-US" altLang="ko-KR" sz="800" dirty="0">
                <a:ln w="12700">
                  <a:noFill/>
                </a:ln>
              </a:rPr>
              <a:t>)</a:t>
            </a:r>
          </a:p>
          <a:p>
            <a:endParaRPr lang="en-US" altLang="ko-KR" sz="800" dirty="0">
              <a:ln w="12700">
                <a:noFill/>
              </a:ln>
            </a:endParaRPr>
          </a:p>
          <a:p>
            <a:r>
              <a:rPr lang="en-US" altLang="ko-KR" sz="800" dirty="0">
                <a:ln w="12700">
                  <a:noFill/>
                </a:ln>
              </a:rPr>
              <a:t>! Plant inventory balance equations (wide off production is considered)</a:t>
            </a:r>
          </a:p>
          <a:p>
            <a:r>
              <a:rPr lang="en-US" altLang="ko-KR" sz="800" dirty="0" err="1">
                <a:ln w="12700">
                  <a:noFill/>
                </a:ln>
              </a:rPr>
              <a:t>Forall</a:t>
            </a:r>
            <a:r>
              <a:rPr lang="en-US" altLang="ko-KR" sz="800" dirty="0">
                <a:ln w="12700">
                  <a:noFill/>
                </a:ln>
              </a:rPr>
              <a:t> (p in PLANT, I in ITEM, t in MONTH)</a:t>
            </a:r>
          </a:p>
          <a:p>
            <a:r>
              <a:rPr lang="en-US" altLang="ko-KR" sz="800" dirty="0">
                <a:ln w="12700">
                  <a:noFill/>
                </a:ln>
              </a:rPr>
              <a:t>  </a:t>
            </a:r>
            <a:r>
              <a:rPr lang="en-US" altLang="ko-KR" sz="800" dirty="0" err="1">
                <a:ln w="12700">
                  <a:noFill/>
                </a:ln>
              </a:rPr>
              <a:t>PlantInvBalance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p,I,t</a:t>
            </a:r>
            <a:r>
              <a:rPr lang="en-US" altLang="ko-KR" sz="800" dirty="0">
                <a:ln w="12700">
                  <a:noFill/>
                </a:ln>
              </a:rPr>
              <a:t>) := </a:t>
            </a:r>
            <a:r>
              <a:rPr lang="en-US" altLang="ko-KR" sz="800" dirty="0" err="1">
                <a:ln w="12700">
                  <a:noFill/>
                </a:ln>
              </a:rPr>
              <a:t>inv_p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p,I,t</a:t>
            </a:r>
            <a:r>
              <a:rPr lang="en-US" altLang="ko-KR" sz="800" dirty="0">
                <a:ln w="12700">
                  <a:noFill/>
                </a:ln>
              </a:rPr>
              <a:t>) =</a:t>
            </a:r>
          </a:p>
          <a:p>
            <a:r>
              <a:rPr lang="en-US" altLang="ko-KR" sz="800" dirty="0">
                <a:ln w="12700">
                  <a:noFill/>
                </a:ln>
              </a:rPr>
              <a:t>    if(t&gt;1,inv_p(p,I,t-1),0) +</a:t>
            </a:r>
          </a:p>
          <a:p>
            <a:r>
              <a:rPr lang="en-US" altLang="ko-KR" sz="800" dirty="0">
                <a:ln w="12700">
                  <a:noFill/>
                </a:ln>
              </a:rPr>
              <a:t>    sum(l in LINE | LINE_PLANT(l) = p) (1-LINEWIDEOFF(</a:t>
            </a:r>
            <a:r>
              <a:rPr lang="en-US" altLang="ko-KR" sz="800" dirty="0" err="1">
                <a:ln w="12700">
                  <a:noFill/>
                </a:ln>
              </a:rPr>
              <a:t>l,ITEM_GRADE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i</a:t>
            </a:r>
            <a:r>
              <a:rPr lang="en-US" altLang="ko-KR" sz="800" dirty="0">
                <a:ln w="12700">
                  <a:noFill/>
                </a:ln>
              </a:rPr>
              <a:t>),t)/100) * </a:t>
            </a:r>
            <a:r>
              <a:rPr lang="en-US" altLang="ko-KR" sz="800" dirty="0" err="1">
                <a:ln w="12700">
                  <a:noFill/>
                </a:ln>
              </a:rPr>
              <a:t>imake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l,I,t</a:t>
            </a:r>
            <a:r>
              <a:rPr lang="en-US" altLang="ko-KR" sz="800" dirty="0">
                <a:ln w="12700">
                  <a:noFill/>
                </a:ln>
              </a:rPr>
              <a:t>) –</a:t>
            </a:r>
          </a:p>
          <a:p>
            <a:r>
              <a:rPr lang="en-US" altLang="ko-KR" sz="800" dirty="0">
                <a:ln w="12700">
                  <a:noFill/>
                </a:ln>
              </a:rPr>
              <a:t>    sum(s in SUPPLY) transfer(</a:t>
            </a:r>
            <a:r>
              <a:rPr lang="en-US" altLang="ko-KR" sz="800" dirty="0" err="1">
                <a:ln w="12700">
                  <a:noFill/>
                </a:ln>
              </a:rPr>
              <a:t>p,s,I,t</a:t>
            </a:r>
            <a:r>
              <a:rPr lang="en-US" altLang="ko-KR" sz="800" dirty="0">
                <a:ln w="12700">
                  <a:noFill/>
                </a:ln>
              </a:rPr>
              <a:t>) –</a:t>
            </a:r>
          </a:p>
          <a:p>
            <a:r>
              <a:rPr lang="en-US" altLang="ko-KR" sz="800" dirty="0">
                <a:ln w="12700">
                  <a:noFill/>
                </a:ln>
              </a:rPr>
              <a:t>    sum(s in SUPPLY, </a:t>
            </a:r>
            <a:r>
              <a:rPr lang="en-US" altLang="ko-KR" sz="800" dirty="0" err="1">
                <a:ln w="12700">
                  <a:noFill/>
                </a:ln>
              </a:rPr>
              <a:t>sp</a:t>
            </a:r>
            <a:r>
              <a:rPr lang="en-US" altLang="ko-KR" sz="800" dirty="0">
                <a:ln w="12700">
                  <a:noFill/>
                </a:ln>
              </a:rPr>
              <a:t> in SPEC) </a:t>
            </a:r>
            <a:r>
              <a:rPr lang="en-US" altLang="ko-KR" sz="800" dirty="0" err="1">
                <a:ln w="12700">
                  <a:noFill/>
                </a:ln>
              </a:rPr>
              <a:t>transfer_sp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p,s,I,sp,t</a:t>
            </a:r>
            <a:r>
              <a:rPr lang="en-US" altLang="ko-KR" sz="800" dirty="0">
                <a:ln w="12700">
                  <a:noFill/>
                </a:ln>
              </a:rPr>
              <a:t>)</a:t>
            </a:r>
          </a:p>
          <a:p>
            <a:r>
              <a:rPr lang="en-US" altLang="ko-KR" sz="800" dirty="0" err="1">
                <a:ln w="12700">
                  <a:noFill/>
                </a:ln>
              </a:rPr>
              <a:t>Writeln</a:t>
            </a:r>
            <a:r>
              <a:rPr lang="en-US" altLang="ko-KR" sz="800" dirty="0">
                <a:ln w="12700">
                  <a:noFill/>
                </a:ln>
              </a:rPr>
              <a:t>(“.. Constraints </a:t>
            </a:r>
            <a:r>
              <a:rPr lang="en-US" altLang="ko-KR" sz="800" dirty="0" err="1">
                <a:ln w="12700">
                  <a:noFill/>
                </a:ln>
              </a:rPr>
              <a:t>PlantInvBalance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p,I,t</a:t>
            </a:r>
            <a:r>
              <a:rPr lang="en-US" altLang="ko-KR" sz="800" dirty="0">
                <a:ln w="12700">
                  <a:noFill/>
                </a:ln>
              </a:rPr>
              <a:t>) is built at “, </a:t>
            </a:r>
            <a:r>
              <a:rPr lang="en-US" altLang="ko-KR" sz="800" dirty="0" err="1">
                <a:ln w="12700">
                  <a:noFill/>
                </a:ln>
              </a:rPr>
              <a:t>gettime</a:t>
            </a:r>
            <a:r>
              <a:rPr lang="en-US" altLang="ko-KR" sz="800" dirty="0">
                <a:ln w="12700">
                  <a:noFill/>
                </a:ln>
              </a:rPr>
              <a:t>)</a:t>
            </a:r>
          </a:p>
          <a:p>
            <a:endParaRPr lang="en-US" altLang="ko-KR" sz="800" dirty="0">
              <a:ln w="12700">
                <a:noFill/>
              </a:ln>
            </a:endParaRPr>
          </a:p>
          <a:p>
            <a:r>
              <a:rPr lang="en-US" altLang="ko-KR" sz="800" dirty="0">
                <a:ln w="12700">
                  <a:noFill/>
                </a:ln>
              </a:rPr>
              <a:t>! Supply-Point inventory quantity at the end of month is equal to the remaining starting inventory</a:t>
            </a:r>
          </a:p>
          <a:p>
            <a:r>
              <a:rPr lang="en-US" altLang="ko-KR" sz="800" dirty="0">
                <a:ln w="12700">
                  <a:noFill/>
                </a:ln>
              </a:rPr>
              <a:t>!   Of the month plus transferred quantity minus selling quantity</a:t>
            </a:r>
          </a:p>
          <a:p>
            <a:r>
              <a:rPr lang="en-US" altLang="ko-KR" sz="800" dirty="0" err="1">
                <a:ln w="12700">
                  <a:noFill/>
                </a:ln>
              </a:rPr>
              <a:t>Forall</a:t>
            </a:r>
            <a:r>
              <a:rPr lang="en-US" altLang="ko-KR" sz="800" dirty="0">
                <a:ln w="12700">
                  <a:noFill/>
                </a:ln>
              </a:rPr>
              <a:t> (p in PLANT, s in SUPPLY, I in ITEM, t in MONTH)</a:t>
            </a:r>
          </a:p>
          <a:p>
            <a:r>
              <a:rPr lang="en-US" altLang="ko-KR" sz="800" dirty="0">
                <a:ln w="12700">
                  <a:noFill/>
                </a:ln>
              </a:rPr>
              <a:t>  </a:t>
            </a:r>
            <a:r>
              <a:rPr lang="en-US" altLang="ko-KR" sz="800" dirty="0" err="1">
                <a:ln w="12700">
                  <a:noFill/>
                </a:ln>
              </a:rPr>
              <a:t>SuppInvBalance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p,s,I,t</a:t>
            </a:r>
            <a:r>
              <a:rPr lang="en-US" altLang="ko-KR" sz="800" dirty="0">
                <a:ln w="12700">
                  <a:noFill/>
                </a:ln>
              </a:rPr>
              <a:t>) :=</a:t>
            </a:r>
          </a:p>
          <a:p>
            <a:r>
              <a:rPr lang="en-US" altLang="ko-KR" sz="800" dirty="0">
                <a:ln w="12700">
                  <a:noFill/>
                </a:ln>
              </a:rPr>
              <a:t>    </a:t>
            </a:r>
            <a:r>
              <a:rPr lang="en-US" altLang="ko-KR" sz="800" dirty="0" err="1">
                <a:ln w="12700">
                  <a:noFill/>
                </a:ln>
              </a:rPr>
              <a:t>inv_s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p,s,I,t</a:t>
            </a:r>
            <a:r>
              <a:rPr lang="en-US" altLang="ko-KR" sz="800" dirty="0">
                <a:ln w="12700">
                  <a:noFill/>
                </a:ln>
              </a:rPr>
              <a:t>) = if(t&gt;1,inv_s(p,s,I,t-1),INITINV(</a:t>
            </a:r>
            <a:r>
              <a:rPr lang="en-US" altLang="ko-KR" sz="800" dirty="0" err="1">
                <a:ln w="12700">
                  <a:noFill/>
                </a:ln>
              </a:rPr>
              <a:t>p,s,i</a:t>
            </a:r>
            <a:r>
              <a:rPr lang="en-US" altLang="ko-KR" sz="800" dirty="0">
                <a:ln w="12700">
                  <a:noFill/>
                </a:ln>
              </a:rPr>
              <a:t>)) +</a:t>
            </a:r>
          </a:p>
          <a:p>
            <a:r>
              <a:rPr lang="en-US" altLang="ko-KR" sz="800" dirty="0">
                <a:ln w="12700">
                  <a:noFill/>
                </a:ln>
              </a:rPr>
              <a:t>    INITTRANS(</a:t>
            </a:r>
            <a:r>
              <a:rPr lang="en-US" altLang="ko-KR" sz="800" dirty="0" err="1">
                <a:ln w="12700">
                  <a:noFill/>
                </a:ln>
              </a:rPr>
              <a:t>p,s,I,t</a:t>
            </a:r>
            <a:r>
              <a:rPr lang="en-US" altLang="ko-KR" sz="800" dirty="0">
                <a:ln w="12700">
                  <a:noFill/>
                </a:ln>
              </a:rPr>
              <a:t>) + </a:t>
            </a:r>
            <a:r>
              <a:rPr lang="en-US" altLang="ko-KR" sz="800" dirty="0" err="1">
                <a:ln w="12700">
                  <a:noFill/>
                </a:ln>
              </a:rPr>
              <a:t>initinv_nop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p,s,I,t</a:t>
            </a:r>
            <a:r>
              <a:rPr lang="en-US" altLang="ko-KR" sz="800" dirty="0">
                <a:ln w="12700">
                  <a:noFill/>
                </a:ln>
              </a:rPr>
              <a:t>) + </a:t>
            </a:r>
            <a:r>
              <a:rPr lang="en-US" altLang="ko-KR" sz="800" dirty="0" err="1">
                <a:ln w="12700">
                  <a:noFill/>
                </a:ln>
              </a:rPr>
              <a:t>initinv_pkg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p,s,I,t</a:t>
            </a:r>
            <a:r>
              <a:rPr lang="en-US" altLang="ko-KR" sz="800" dirty="0">
                <a:ln w="12700">
                  <a:noFill/>
                </a:ln>
              </a:rPr>
              <a:t>) + </a:t>
            </a:r>
            <a:r>
              <a:rPr lang="en-US" altLang="ko-KR" sz="800" dirty="0" err="1">
                <a:ln w="12700">
                  <a:noFill/>
                </a:ln>
              </a:rPr>
              <a:t>initinv_supp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p,s,I,t</a:t>
            </a:r>
            <a:r>
              <a:rPr lang="en-US" altLang="ko-KR" sz="800" dirty="0">
                <a:ln w="12700">
                  <a:noFill/>
                </a:ln>
              </a:rPr>
              <a:t>) +</a:t>
            </a:r>
          </a:p>
          <a:p>
            <a:r>
              <a:rPr lang="en-US" altLang="ko-KR" sz="800" dirty="0">
                <a:ln w="12700">
                  <a:noFill/>
                </a:ln>
              </a:rPr>
              <a:t>    if(t&gt;TRANSLT(</a:t>
            </a:r>
            <a:r>
              <a:rPr lang="en-US" altLang="ko-KR" sz="800" dirty="0" err="1">
                <a:ln w="12700">
                  <a:noFill/>
                </a:ln>
              </a:rPr>
              <a:t>p,s</a:t>
            </a:r>
            <a:r>
              <a:rPr lang="en-US" altLang="ko-KR" sz="800" dirty="0">
                <a:ln w="12700">
                  <a:noFill/>
                </a:ln>
              </a:rPr>
              <a:t>),transfer(</a:t>
            </a:r>
            <a:r>
              <a:rPr lang="en-US" altLang="ko-KR" sz="800" dirty="0" err="1">
                <a:ln w="12700">
                  <a:noFill/>
                </a:ln>
              </a:rPr>
              <a:t>p,s,I,t</a:t>
            </a:r>
            <a:r>
              <a:rPr lang="en-US" altLang="ko-KR" sz="800" dirty="0">
                <a:ln w="12700">
                  <a:noFill/>
                </a:ln>
              </a:rPr>
              <a:t>-TRANSLT(</a:t>
            </a:r>
            <a:r>
              <a:rPr lang="en-US" altLang="ko-KR" sz="800" dirty="0" err="1">
                <a:ln w="12700">
                  <a:noFill/>
                </a:ln>
              </a:rPr>
              <a:t>p,s</a:t>
            </a:r>
            <a:r>
              <a:rPr lang="en-US" altLang="ko-KR" sz="800" dirty="0">
                <a:ln w="12700">
                  <a:noFill/>
                </a:ln>
              </a:rPr>
              <a:t>)),0) –</a:t>
            </a:r>
          </a:p>
          <a:p>
            <a:r>
              <a:rPr lang="en-US" altLang="ko-KR" sz="800" dirty="0">
                <a:ln w="12700">
                  <a:noFill/>
                </a:ln>
              </a:rPr>
              <a:t>    sum(o in ORDER | ORDER_PLANT(o) = p and ORDER_SUPPLY(o) = s and ORDER_ITEM(o) = </a:t>
            </a:r>
            <a:r>
              <a:rPr lang="en-US" altLang="ko-KR" sz="800" dirty="0" err="1">
                <a:ln w="12700">
                  <a:noFill/>
                </a:ln>
              </a:rPr>
              <a:t>i</a:t>
            </a:r>
            <a:r>
              <a:rPr lang="en-US" altLang="ko-KR" sz="800" dirty="0">
                <a:ln w="12700">
                  <a:noFill/>
                </a:ln>
              </a:rPr>
              <a:t>) sell(</a:t>
            </a:r>
            <a:r>
              <a:rPr lang="en-US" altLang="ko-KR" sz="800" dirty="0" err="1">
                <a:ln w="12700">
                  <a:noFill/>
                </a:ln>
              </a:rPr>
              <a:t>o,t</a:t>
            </a:r>
            <a:r>
              <a:rPr lang="en-US" altLang="ko-KR" sz="800" dirty="0">
                <a:ln w="12700">
                  <a:noFill/>
                </a:ln>
              </a:rPr>
              <a:t>) -</a:t>
            </a:r>
          </a:p>
          <a:p>
            <a:r>
              <a:rPr lang="en-US" altLang="ko-KR" sz="800" dirty="0">
                <a:ln w="12700">
                  <a:noFill/>
                </a:ln>
              </a:rPr>
              <a:t>    sum(o in ORDER, a in 1..ALT_CNT(o) | ALT_PLANT(</a:t>
            </a:r>
            <a:r>
              <a:rPr lang="en-US" altLang="ko-KR" sz="800" dirty="0" err="1">
                <a:ln w="12700">
                  <a:noFill/>
                </a:ln>
              </a:rPr>
              <a:t>o,a</a:t>
            </a:r>
            <a:r>
              <a:rPr lang="en-US" altLang="ko-KR" sz="800" dirty="0">
                <a:ln w="12700">
                  <a:noFill/>
                </a:ln>
              </a:rPr>
              <a:t>) = p and ORDER_SUPPLY(o) = s and ALT_ITEM(</a:t>
            </a:r>
            <a:r>
              <a:rPr lang="en-US" altLang="ko-KR" sz="800" dirty="0" err="1">
                <a:ln w="12700">
                  <a:noFill/>
                </a:ln>
              </a:rPr>
              <a:t>o,a</a:t>
            </a:r>
            <a:r>
              <a:rPr lang="en-US" altLang="ko-KR" sz="800" dirty="0">
                <a:ln w="12700">
                  <a:noFill/>
                </a:ln>
              </a:rPr>
              <a:t>) = </a:t>
            </a:r>
            <a:r>
              <a:rPr lang="en-US" altLang="ko-KR" sz="800" dirty="0" err="1">
                <a:ln w="12700">
                  <a:noFill/>
                </a:ln>
              </a:rPr>
              <a:t>i</a:t>
            </a:r>
            <a:r>
              <a:rPr lang="en-US" altLang="ko-KR" sz="800" dirty="0">
                <a:ln w="12700">
                  <a:noFill/>
                </a:ln>
              </a:rPr>
              <a:t>) </a:t>
            </a:r>
            <a:r>
              <a:rPr lang="en-US" altLang="ko-KR" sz="800" dirty="0" err="1">
                <a:ln w="12700">
                  <a:noFill/>
                </a:ln>
              </a:rPr>
              <a:t>alt_sell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o,p,i,t</a:t>
            </a:r>
            <a:r>
              <a:rPr lang="en-US" altLang="ko-KR" sz="800" dirty="0">
                <a:ln w="12700">
                  <a:noFill/>
                </a:ln>
              </a:rPr>
              <a:t>) -</a:t>
            </a:r>
          </a:p>
          <a:p>
            <a:r>
              <a:rPr lang="en-US" altLang="ko-KR" sz="800" dirty="0">
                <a:ln w="12700">
                  <a:noFill/>
                </a:ln>
              </a:rPr>
              <a:t>    sum(o in ORDER, i2 in EXCHITEM(ORDER_ITEM(o)) | ORDER_PLANT(o) = p and ORDER_SUPPLY(o) = s and i2 = </a:t>
            </a:r>
            <a:r>
              <a:rPr lang="en-US" altLang="ko-KR" sz="800" dirty="0" err="1">
                <a:ln w="12700">
                  <a:noFill/>
                </a:ln>
              </a:rPr>
              <a:t>i</a:t>
            </a:r>
            <a:r>
              <a:rPr lang="en-US" altLang="ko-KR" sz="800" dirty="0">
                <a:ln w="12700">
                  <a:noFill/>
                </a:ln>
              </a:rPr>
              <a:t>) </a:t>
            </a:r>
            <a:r>
              <a:rPr lang="en-US" altLang="ko-KR" sz="800" dirty="0" err="1">
                <a:ln w="12700">
                  <a:noFill/>
                </a:ln>
              </a:rPr>
              <a:t>exch_sell</a:t>
            </a:r>
            <a:r>
              <a:rPr lang="en-US" altLang="ko-KR" sz="800" dirty="0">
                <a:ln w="12700">
                  <a:noFill/>
                </a:ln>
              </a:rPr>
              <a:t>(o,i2,t)</a:t>
            </a:r>
          </a:p>
          <a:p>
            <a:r>
              <a:rPr lang="en-US" altLang="ko-KR" sz="800" dirty="0" err="1">
                <a:ln w="12700">
                  <a:noFill/>
                </a:ln>
              </a:rPr>
              <a:t>writeln</a:t>
            </a:r>
            <a:r>
              <a:rPr lang="en-US" altLang="ko-KR" sz="800" dirty="0">
                <a:ln w="12700">
                  <a:noFill/>
                </a:ln>
              </a:rPr>
              <a:t>(".. constraints </a:t>
            </a:r>
            <a:r>
              <a:rPr lang="en-US" altLang="ko-KR" sz="800" dirty="0" err="1">
                <a:ln w="12700">
                  <a:noFill/>
                </a:ln>
              </a:rPr>
              <a:t>SuppInvBalance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p,s,i,t</a:t>
            </a:r>
            <a:r>
              <a:rPr lang="en-US" altLang="ko-KR" sz="800" dirty="0">
                <a:ln w="12700">
                  <a:noFill/>
                </a:ln>
              </a:rPr>
              <a:t>) is built at ", </a:t>
            </a:r>
            <a:r>
              <a:rPr lang="en-US" altLang="ko-KR" sz="800" dirty="0" err="1">
                <a:ln w="12700">
                  <a:noFill/>
                </a:ln>
              </a:rPr>
              <a:t>gettime</a:t>
            </a:r>
            <a:r>
              <a:rPr lang="en-US" altLang="ko-KR" sz="800" dirty="0">
                <a:ln w="12700">
                  <a:noFill/>
                </a:ln>
              </a:rPr>
              <a:t>)</a:t>
            </a:r>
            <a:endParaRPr lang="ko-KR" altLang="en-US" sz="800" dirty="0">
              <a:ln w="12700">
                <a:noFill/>
              </a:ln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E0A19B-4E51-4BFE-9E14-84FE5C656136}"/>
              </a:ext>
            </a:extLst>
          </p:cNvPr>
          <p:cNvSpPr txBox="1"/>
          <p:nvPr/>
        </p:nvSpPr>
        <p:spPr>
          <a:xfrm>
            <a:off x="4230132" y="819576"/>
            <a:ext cx="342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inventory(</a:t>
            </a:r>
            <a:r>
              <a:rPr lang="en-US" altLang="ko-KR" sz="900" dirty="0" err="1">
                <a:solidFill>
                  <a:srgbClr val="FF0000"/>
                </a:solidFill>
                <a:latin typeface="+mn-ea"/>
                <a:ea typeface="+mn-ea"/>
              </a:rPr>
              <a:t>p,s,i,t</a:t>
            </a:r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) = </a:t>
            </a:r>
            <a:r>
              <a:rPr lang="en-US" altLang="ko-KR" sz="900" dirty="0" err="1">
                <a:solidFill>
                  <a:srgbClr val="FF0000"/>
                </a:solidFill>
                <a:latin typeface="+mn-ea"/>
                <a:ea typeface="+mn-ea"/>
              </a:rPr>
              <a:t>inv_p</a:t>
            </a:r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en-US" altLang="ko-KR" sz="900" dirty="0" err="1">
                <a:solidFill>
                  <a:srgbClr val="FF0000"/>
                </a:solidFill>
                <a:latin typeface="+mn-ea"/>
                <a:ea typeface="+mn-ea"/>
              </a:rPr>
              <a:t>p,i,t</a:t>
            </a:r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) + </a:t>
            </a:r>
            <a:r>
              <a:rPr lang="en-US" altLang="ko-KR" sz="900" dirty="0" err="1">
                <a:solidFill>
                  <a:srgbClr val="FF0000"/>
                </a:solidFill>
                <a:latin typeface="+mn-ea"/>
                <a:ea typeface="+mn-ea"/>
              </a:rPr>
              <a:t>inv_s</a:t>
            </a:r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en-US" altLang="ko-KR" sz="900" dirty="0" err="1">
                <a:solidFill>
                  <a:srgbClr val="FF0000"/>
                </a:solidFill>
                <a:latin typeface="+mn-ea"/>
                <a:ea typeface="+mn-ea"/>
              </a:rPr>
              <a:t>p,s,i,t</a:t>
            </a:r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)</a:t>
            </a:r>
          </a:p>
          <a:p>
            <a:r>
              <a:rPr lang="en-US" altLang="ko-KR" sz="900" dirty="0" err="1">
                <a:solidFill>
                  <a:srgbClr val="FF0000"/>
                </a:solidFill>
                <a:latin typeface="+mn-ea"/>
                <a:ea typeface="+mn-ea"/>
              </a:rPr>
              <a:t>inventory_sp</a:t>
            </a:r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en-US" altLang="ko-KR" sz="900" dirty="0" err="1">
                <a:solidFill>
                  <a:srgbClr val="FF0000"/>
                </a:solidFill>
                <a:latin typeface="+mn-ea"/>
                <a:ea typeface="+mn-ea"/>
              </a:rPr>
              <a:t>p,s,i,sp,t</a:t>
            </a:r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) = </a:t>
            </a:r>
            <a:r>
              <a:rPr lang="en-US" altLang="ko-KR" sz="900" dirty="0" err="1">
                <a:solidFill>
                  <a:srgbClr val="FF0000"/>
                </a:solidFill>
                <a:latin typeface="+mn-ea"/>
                <a:ea typeface="+mn-ea"/>
              </a:rPr>
              <a:t>inv_s_sp</a:t>
            </a:r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en-US" altLang="ko-KR" sz="900" dirty="0" err="1">
                <a:solidFill>
                  <a:srgbClr val="FF0000"/>
                </a:solidFill>
                <a:latin typeface="+mn-ea"/>
                <a:ea typeface="+mn-ea"/>
              </a:rPr>
              <a:t>p,s,i,sp,t</a:t>
            </a:r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1EC475-9060-4069-96F9-50A044DD25D0}"/>
              </a:ext>
            </a:extLst>
          </p:cNvPr>
          <p:cNvSpPr txBox="1"/>
          <p:nvPr/>
        </p:nvSpPr>
        <p:spPr>
          <a:xfrm>
            <a:off x="3733921" y="1709372"/>
            <a:ext cx="40514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rgbClr val="FF0000"/>
                </a:solidFill>
                <a:latin typeface="+mn-ea"/>
                <a:ea typeface="+mn-ea"/>
              </a:rPr>
              <a:t>공장재고 </a:t>
            </a:r>
            <a:r>
              <a:rPr lang="en-US" altLang="ko-KR" sz="900" dirty="0" err="1">
                <a:solidFill>
                  <a:srgbClr val="FF0000"/>
                </a:solidFill>
                <a:latin typeface="+mn-ea"/>
                <a:ea typeface="+mn-ea"/>
              </a:rPr>
              <a:t>inv_p</a:t>
            </a:r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 = </a:t>
            </a:r>
            <a:r>
              <a:rPr lang="ko-KR" altLang="en-US" sz="900" dirty="0">
                <a:solidFill>
                  <a:srgbClr val="FF0000"/>
                </a:solidFill>
                <a:latin typeface="+mn-ea"/>
                <a:ea typeface="+mn-ea"/>
              </a:rPr>
              <a:t>공장기초재고 </a:t>
            </a:r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+ </a:t>
            </a:r>
            <a:r>
              <a:rPr lang="ko-KR" altLang="en-US" sz="900" dirty="0">
                <a:solidFill>
                  <a:srgbClr val="FF0000"/>
                </a:solidFill>
                <a:latin typeface="+mn-ea"/>
                <a:ea typeface="+mn-ea"/>
              </a:rPr>
              <a:t>생산량 </a:t>
            </a:r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– </a:t>
            </a:r>
            <a:r>
              <a:rPr lang="ko-KR" altLang="en-US" sz="900" dirty="0" err="1">
                <a:solidFill>
                  <a:srgbClr val="FF0000"/>
                </a:solidFill>
                <a:latin typeface="+mn-ea"/>
                <a:ea typeface="+mn-ea"/>
              </a:rPr>
              <a:t>이동량</a:t>
            </a:r>
            <a:r>
              <a:rPr lang="ko-KR" altLang="en-US" sz="900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(transfer + </a:t>
            </a:r>
            <a:r>
              <a:rPr lang="en-US" altLang="ko-KR" sz="900" dirty="0" err="1">
                <a:solidFill>
                  <a:srgbClr val="FF0000"/>
                </a:solidFill>
                <a:latin typeface="+mn-ea"/>
                <a:ea typeface="+mn-ea"/>
              </a:rPr>
              <a:t>transfer_sp</a:t>
            </a:r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298114-D334-43E1-99B2-4EAA3C088D0C}"/>
              </a:ext>
            </a:extLst>
          </p:cNvPr>
          <p:cNvSpPr txBox="1"/>
          <p:nvPr/>
        </p:nvSpPr>
        <p:spPr>
          <a:xfrm>
            <a:off x="5049601" y="1976816"/>
            <a:ext cx="17839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LINEWIDEOFF </a:t>
            </a:r>
            <a:r>
              <a:rPr lang="ko-KR" altLang="en-US" sz="900" dirty="0">
                <a:solidFill>
                  <a:srgbClr val="FF0000"/>
                </a:solidFill>
                <a:latin typeface="+mn-ea"/>
                <a:ea typeface="+mn-ea"/>
              </a:rPr>
              <a:t>불량률</a:t>
            </a:r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(?)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BFDFE2-BD6C-4DC7-8549-0170256D81CB}"/>
              </a:ext>
            </a:extLst>
          </p:cNvPr>
          <p:cNvSpPr txBox="1"/>
          <p:nvPr/>
        </p:nvSpPr>
        <p:spPr>
          <a:xfrm>
            <a:off x="3840346" y="2820437"/>
            <a:ext cx="405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rgbClr val="FF0000"/>
                </a:solidFill>
                <a:latin typeface="+mn-ea"/>
                <a:ea typeface="+mn-ea"/>
              </a:rPr>
              <a:t>공급 거점 재고 </a:t>
            </a:r>
            <a:r>
              <a:rPr lang="en-US" altLang="ko-KR" sz="900" dirty="0" err="1">
                <a:solidFill>
                  <a:srgbClr val="FF0000"/>
                </a:solidFill>
                <a:latin typeface="+mn-ea"/>
                <a:ea typeface="+mn-ea"/>
              </a:rPr>
              <a:t>inv_s</a:t>
            </a:r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 = </a:t>
            </a:r>
            <a:r>
              <a:rPr lang="ko-KR" altLang="en-US" sz="900" dirty="0">
                <a:solidFill>
                  <a:srgbClr val="FF0000"/>
                </a:solidFill>
                <a:latin typeface="+mn-ea"/>
                <a:ea typeface="+mn-ea"/>
              </a:rPr>
              <a:t>기초재고 </a:t>
            </a:r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+ </a:t>
            </a:r>
            <a:r>
              <a:rPr lang="ko-KR" altLang="en-US" sz="900" dirty="0" err="1">
                <a:solidFill>
                  <a:srgbClr val="FF0000"/>
                </a:solidFill>
                <a:latin typeface="+mn-ea"/>
                <a:ea typeface="+mn-ea"/>
              </a:rPr>
              <a:t>기초이동량</a:t>
            </a:r>
            <a:r>
              <a:rPr lang="ko-KR" altLang="en-US" sz="900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+ </a:t>
            </a:r>
            <a:r>
              <a:rPr lang="en-US" altLang="ko-KR" sz="900" dirty="0" err="1">
                <a:solidFill>
                  <a:srgbClr val="FF0000"/>
                </a:solidFill>
                <a:latin typeface="+mn-ea"/>
                <a:ea typeface="+mn-ea"/>
              </a:rPr>
              <a:t>initinv_nop</a:t>
            </a:r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 + </a:t>
            </a:r>
            <a:r>
              <a:rPr lang="en-US" altLang="ko-KR" sz="900" dirty="0" err="1">
                <a:solidFill>
                  <a:srgbClr val="FF0000"/>
                </a:solidFill>
                <a:latin typeface="+mn-ea"/>
                <a:ea typeface="+mn-ea"/>
              </a:rPr>
              <a:t>initinv_pkg</a:t>
            </a:r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 + </a:t>
            </a:r>
            <a:r>
              <a:rPr lang="en-US" altLang="ko-KR" sz="900" dirty="0" err="1">
                <a:solidFill>
                  <a:srgbClr val="FF0000"/>
                </a:solidFill>
                <a:latin typeface="+mn-ea"/>
                <a:ea typeface="+mn-ea"/>
              </a:rPr>
              <a:t>initinv_supp</a:t>
            </a:r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 + </a:t>
            </a:r>
            <a:r>
              <a:rPr lang="ko-KR" altLang="en-US" sz="900" dirty="0" err="1">
                <a:solidFill>
                  <a:srgbClr val="FF0000"/>
                </a:solidFill>
                <a:latin typeface="+mn-ea"/>
                <a:ea typeface="+mn-ea"/>
              </a:rPr>
              <a:t>입고량</a:t>
            </a:r>
            <a:r>
              <a:rPr lang="ko-KR" altLang="en-US" sz="900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– </a:t>
            </a:r>
            <a:r>
              <a:rPr lang="ko-KR" altLang="en-US" sz="900" dirty="0">
                <a:solidFill>
                  <a:srgbClr val="FF0000"/>
                </a:solidFill>
                <a:latin typeface="+mn-ea"/>
                <a:ea typeface="+mn-ea"/>
              </a:rPr>
              <a:t>판매량</a:t>
            </a:r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(sell + </a:t>
            </a:r>
            <a:r>
              <a:rPr lang="en-US" altLang="ko-KR" sz="900" dirty="0" err="1">
                <a:solidFill>
                  <a:srgbClr val="FF0000"/>
                </a:solidFill>
                <a:latin typeface="+mn-ea"/>
                <a:ea typeface="+mn-ea"/>
              </a:rPr>
              <a:t>alt_sell</a:t>
            </a:r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 + </a:t>
            </a:r>
            <a:r>
              <a:rPr lang="en-US" altLang="ko-KR" sz="900" dirty="0" err="1">
                <a:solidFill>
                  <a:srgbClr val="FF0000"/>
                </a:solidFill>
                <a:latin typeface="+mn-ea"/>
                <a:ea typeface="+mn-ea"/>
              </a:rPr>
              <a:t>exch_sell</a:t>
            </a:r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49730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4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8D4B2A2-84F2-4AA0-997C-3BCC2EDF3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Constraints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E9B58E1-F772-4939-9852-02FEA8A924EA}"/>
              </a:ext>
            </a:extLst>
          </p:cNvPr>
          <p:cNvSpPr/>
          <p:nvPr/>
        </p:nvSpPr>
        <p:spPr>
          <a:xfrm>
            <a:off x="223921" y="629934"/>
            <a:ext cx="7020000" cy="391680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800" dirty="0">
                <a:ln w="12700">
                  <a:noFill/>
                </a:ln>
              </a:rPr>
              <a:t>! Supply-Point inventory balance equations for SPEC</a:t>
            </a:r>
          </a:p>
          <a:p>
            <a:r>
              <a:rPr lang="en-US" altLang="ko-KR" sz="800" dirty="0" err="1">
                <a:ln w="12700">
                  <a:noFill/>
                </a:ln>
              </a:rPr>
              <a:t>forall</a:t>
            </a:r>
            <a:r>
              <a:rPr lang="en-US" altLang="ko-KR" sz="800" dirty="0">
                <a:ln w="12700">
                  <a:noFill/>
                </a:ln>
              </a:rPr>
              <a:t> (p in PLANT, s in SUPPLY, </a:t>
            </a:r>
            <a:r>
              <a:rPr lang="en-US" altLang="ko-KR" sz="800" dirty="0" err="1">
                <a:ln w="12700">
                  <a:noFill/>
                </a:ln>
              </a:rPr>
              <a:t>i</a:t>
            </a:r>
            <a:r>
              <a:rPr lang="en-US" altLang="ko-KR" sz="800" dirty="0">
                <a:ln w="12700">
                  <a:noFill/>
                </a:ln>
              </a:rPr>
              <a:t> in SPEC_ITEMLIST, </a:t>
            </a:r>
            <a:r>
              <a:rPr lang="en-US" altLang="ko-KR" sz="800" dirty="0" err="1">
                <a:ln w="12700">
                  <a:noFill/>
                </a:ln>
              </a:rPr>
              <a:t>sp</a:t>
            </a:r>
            <a:r>
              <a:rPr lang="en-US" altLang="ko-KR" sz="800" dirty="0">
                <a:ln w="12700">
                  <a:noFill/>
                </a:ln>
              </a:rPr>
              <a:t> in SPEC, t in MONTH)</a:t>
            </a:r>
          </a:p>
          <a:p>
            <a:r>
              <a:rPr lang="en-US" altLang="ko-KR" sz="800" dirty="0">
                <a:ln w="12700">
                  <a:noFill/>
                </a:ln>
              </a:rPr>
              <a:t>  </a:t>
            </a:r>
            <a:r>
              <a:rPr lang="en-US" altLang="ko-KR" sz="800" dirty="0" err="1">
                <a:ln w="12700">
                  <a:noFill/>
                </a:ln>
              </a:rPr>
              <a:t>SuppInvBalanceSP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p,s,i,sp,t</a:t>
            </a:r>
            <a:r>
              <a:rPr lang="en-US" altLang="ko-KR" sz="800" dirty="0">
                <a:ln w="12700">
                  <a:noFill/>
                </a:ln>
              </a:rPr>
              <a:t>) :=</a:t>
            </a:r>
          </a:p>
          <a:p>
            <a:r>
              <a:rPr lang="en-US" altLang="ko-KR" sz="800" dirty="0">
                <a:ln w="12700">
                  <a:noFill/>
                </a:ln>
              </a:rPr>
              <a:t>    </a:t>
            </a:r>
            <a:r>
              <a:rPr lang="en-US" altLang="ko-KR" sz="800" dirty="0" err="1">
                <a:ln w="12700">
                  <a:noFill/>
                </a:ln>
              </a:rPr>
              <a:t>inv_s_sp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p,s,i,sp,t</a:t>
            </a:r>
            <a:r>
              <a:rPr lang="en-US" altLang="ko-KR" sz="800" dirty="0">
                <a:ln w="12700">
                  <a:noFill/>
                </a:ln>
              </a:rPr>
              <a:t>) = if(t&gt;1,inv_s_sp(p,s,i,sp,t-1),INITINV_SP(</a:t>
            </a:r>
            <a:r>
              <a:rPr lang="en-US" altLang="ko-KR" sz="800" dirty="0" err="1">
                <a:ln w="12700">
                  <a:noFill/>
                </a:ln>
              </a:rPr>
              <a:t>p,s,i,sp</a:t>
            </a:r>
            <a:r>
              <a:rPr lang="en-US" altLang="ko-KR" sz="800" dirty="0">
                <a:ln w="12700">
                  <a:noFill/>
                </a:ln>
              </a:rPr>
              <a:t>)) +</a:t>
            </a:r>
          </a:p>
          <a:p>
            <a:r>
              <a:rPr lang="en-US" altLang="ko-KR" sz="800" dirty="0">
                <a:ln w="12700">
                  <a:noFill/>
                </a:ln>
              </a:rPr>
              <a:t>    INITTRANS_SP(</a:t>
            </a:r>
            <a:r>
              <a:rPr lang="en-US" altLang="ko-KR" sz="800" dirty="0" err="1">
                <a:ln w="12700">
                  <a:noFill/>
                </a:ln>
              </a:rPr>
              <a:t>p,s,i,sp,t</a:t>
            </a:r>
            <a:r>
              <a:rPr lang="en-US" altLang="ko-KR" sz="800" dirty="0">
                <a:ln w="12700">
                  <a:noFill/>
                </a:ln>
              </a:rPr>
              <a:t>) + if(t&gt;TRANSLT(</a:t>
            </a:r>
            <a:r>
              <a:rPr lang="en-US" altLang="ko-KR" sz="800" dirty="0" err="1">
                <a:ln w="12700">
                  <a:noFill/>
                </a:ln>
              </a:rPr>
              <a:t>p,s</a:t>
            </a:r>
            <a:r>
              <a:rPr lang="en-US" altLang="ko-KR" sz="800" dirty="0">
                <a:ln w="12700">
                  <a:noFill/>
                </a:ln>
              </a:rPr>
              <a:t>),</a:t>
            </a:r>
            <a:r>
              <a:rPr lang="en-US" altLang="ko-KR" sz="800" dirty="0" err="1">
                <a:ln w="12700">
                  <a:noFill/>
                </a:ln>
              </a:rPr>
              <a:t>transfer_sp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p,s,i,sp,t</a:t>
            </a:r>
            <a:r>
              <a:rPr lang="en-US" altLang="ko-KR" sz="800" dirty="0">
                <a:ln w="12700">
                  <a:noFill/>
                </a:ln>
              </a:rPr>
              <a:t>-TRANSLT(</a:t>
            </a:r>
            <a:r>
              <a:rPr lang="en-US" altLang="ko-KR" sz="800" dirty="0" err="1">
                <a:ln w="12700">
                  <a:noFill/>
                </a:ln>
              </a:rPr>
              <a:t>p,s</a:t>
            </a:r>
            <a:r>
              <a:rPr lang="en-US" altLang="ko-KR" sz="800" dirty="0">
                <a:ln w="12700">
                  <a:noFill/>
                </a:ln>
              </a:rPr>
              <a:t>)),0) -</a:t>
            </a:r>
          </a:p>
          <a:p>
            <a:r>
              <a:rPr lang="en-US" altLang="ko-KR" sz="800" dirty="0">
                <a:ln w="12700">
                  <a:noFill/>
                </a:ln>
              </a:rPr>
              <a:t>    sum(o in ORDER | ORDER_PLANT(o) = p and ORDER_SUPPLY(o) = s and ORDER_ITEM(o) = </a:t>
            </a:r>
            <a:r>
              <a:rPr lang="en-US" altLang="ko-KR" sz="800" dirty="0" err="1">
                <a:ln w="12700">
                  <a:noFill/>
                </a:ln>
              </a:rPr>
              <a:t>i</a:t>
            </a:r>
            <a:r>
              <a:rPr lang="en-US" altLang="ko-KR" sz="800" dirty="0">
                <a:ln w="12700">
                  <a:noFill/>
                </a:ln>
              </a:rPr>
              <a:t> and ORDER_SP(o)=</a:t>
            </a:r>
            <a:r>
              <a:rPr lang="en-US" altLang="ko-KR" sz="800" dirty="0" err="1">
                <a:ln w="12700">
                  <a:noFill/>
                </a:ln>
              </a:rPr>
              <a:t>sp</a:t>
            </a:r>
            <a:r>
              <a:rPr lang="en-US" altLang="ko-KR" sz="800" dirty="0">
                <a:ln w="12700">
                  <a:noFill/>
                </a:ln>
              </a:rPr>
              <a:t>) </a:t>
            </a:r>
            <a:r>
              <a:rPr lang="en-US" altLang="ko-KR" sz="800" dirty="0" err="1">
                <a:ln w="12700">
                  <a:noFill/>
                </a:ln>
              </a:rPr>
              <a:t>sp_sell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o,t</a:t>
            </a:r>
            <a:r>
              <a:rPr lang="en-US" altLang="ko-KR" sz="800" dirty="0">
                <a:ln w="12700">
                  <a:noFill/>
                </a:ln>
              </a:rPr>
              <a:t>)</a:t>
            </a:r>
          </a:p>
          <a:p>
            <a:r>
              <a:rPr lang="en-US" altLang="ko-KR" sz="800" dirty="0" err="1">
                <a:ln w="12700">
                  <a:noFill/>
                </a:ln>
              </a:rPr>
              <a:t>writeln</a:t>
            </a:r>
            <a:r>
              <a:rPr lang="en-US" altLang="ko-KR" sz="800" dirty="0">
                <a:ln w="12700">
                  <a:noFill/>
                </a:ln>
              </a:rPr>
              <a:t>(".. constraints </a:t>
            </a:r>
            <a:r>
              <a:rPr lang="en-US" altLang="ko-KR" sz="800" dirty="0" err="1">
                <a:ln w="12700">
                  <a:noFill/>
                </a:ln>
              </a:rPr>
              <a:t>SuppInvBalanceSP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p,s,i,sp,t</a:t>
            </a:r>
            <a:r>
              <a:rPr lang="en-US" altLang="ko-KR" sz="800" dirty="0">
                <a:ln w="12700">
                  <a:noFill/>
                </a:ln>
              </a:rPr>
              <a:t>) is built at ", </a:t>
            </a:r>
            <a:r>
              <a:rPr lang="en-US" altLang="ko-KR" sz="800" dirty="0" err="1">
                <a:ln w="12700">
                  <a:noFill/>
                </a:ln>
              </a:rPr>
              <a:t>gettime</a:t>
            </a:r>
            <a:r>
              <a:rPr lang="en-US" altLang="ko-KR" sz="800" dirty="0">
                <a:ln w="12700">
                  <a:noFill/>
                </a:ln>
              </a:rPr>
              <a:t>)</a:t>
            </a:r>
          </a:p>
          <a:p>
            <a:endParaRPr lang="en-US" altLang="ko-KR" sz="800" dirty="0">
              <a:ln w="12700">
                <a:noFill/>
              </a:ln>
            </a:endParaRPr>
          </a:p>
          <a:p>
            <a:r>
              <a:rPr lang="en-US" altLang="ko-KR" sz="800" dirty="0">
                <a:ln w="12700">
                  <a:noFill/>
                </a:ln>
              </a:rPr>
              <a:t>! All produced quantity by item is same as produced quantity of the grade</a:t>
            </a:r>
          </a:p>
          <a:p>
            <a:r>
              <a:rPr lang="en-US" altLang="ko-KR" sz="800" dirty="0" err="1">
                <a:ln w="12700">
                  <a:noFill/>
                </a:ln>
              </a:rPr>
              <a:t>forall</a:t>
            </a:r>
            <a:r>
              <a:rPr lang="en-US" altLang="ko-KR" sz="800" dirty="0">
                <a:ln w="12700">
                  <a:noFill/>
                </a:ln>
              </a:rPr>
              <a:t> (l in LINE, g in GRADE, t in MONTH)</a:t>
            </a:r>
          </a:p>
          <a:p>
            <a:r>
              <a:rPr lang="en-US" altLang="ko-KR" sz="800" dirty="0">
                <a:ln w="12700">
                  <a:noFill/>
                </a:ln>
              </a:rPr>
              <a:t>  </a:t>
            </a:r>
            <a:r>
              <a:rPr lang="en-US" altLang="ko-KR" sz="800" dirty="0" err="1">
                <a:ln w="12700">
                  <a:noFill/>
                </a:ln>
              </a:rPr>
              <a:t>ItemGrade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l,g,t</a:t>
            </a:r>
            <a:r>
              <a:rPr lang="en-US" altLang="ko-KR" sz="800" dirty="0">
                <a:ln w="12700">
                  <a:noFill/>
                </a:ln>
              </a:rPr>
              <a:t>) := sum(</a:t>
            </a:r>
            <a:r>
              <a:rPr lang="en-US" altLang="ko-KR" sz="800" dirty="0" err="1">
                <a:ln w="12700">
                  <a:noFill/>
                </a:ln>
              </a:rPr>
              <a:t>i</a:t>
            </a:r>
            <a:r>
              <a:rPr lang="en-US" altLang="ko-KR" sz="800" dirty="0">
                <a:ln w="12700">
                  <a:noFill/>
                </a:ln>
              </a:rPr>
              <a:t> in ITEM | ITEM_GRADE(</a:t>
            </a:r>
            <a:r>
              <a:rPr lang="en-US" altLang="ko-KR" sz="800" dirty="0" err="1">
                <a:ln w="12700">
                  <a:noFill/>
                </a:ln>
              </a:rPr>
              <a:t>i</a:t>
            </a:r>
            <a:r>
              <a:rPr lang="en-US" altLang="ko-KR" sz="800" dirty="0">
                <a:ln w="12700">
                  <a:noFill/>
                </a:ln>
              </a:rPr>
              <a:t>) = g) </a:t>
            </a:r>
            <a:r>
              <a:rPr lang="en-US" altLang="ko-KR" sz="800" dirty="0" err="1">
                <a:ln w="12700">
                  <a:noFill/>
                </a:ln>
              </a:rPr>
              <a:t>imake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l,i,t</a:t>
            </a:r>
            <a:r>
              <a:rPr lang="en-US" altLang="ko-KR" sz="800" dirty="0">
                <a:ln w="12700">
                  <a:noFill/>
                </a:ln>
              </a:rPr>
              <a:t>) = </a:t>
            </a:r>
            <a:r>
              <a:rPr lang="en-US" altLang="ko-KR" sz="800" dirty="0" err="1">
                <a:ln w="12700">
                  <a:noFill/>
                </a:ln>
              </a:rPr>
              <a:t>gmake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l,g,t</a:t>
            </a:r>
            <a:r>
              <a:rPr lang="en-US" altLang="ko-KR" sz="800" dirty="0">
                <a:ln w="12700">
                  <a:noFill/>
                </a:ln>
              </a:rPr>
              <a:t>)</a:t>
            </a:r>
          </a:p>
          <a:p>
            <a:r>
              <a:rPr lang="en-US" altLang="ko-KR" sz="800" dirty="0" err="1">
                <a:ln w="12700">
                  <a:noFill/>
                </a:ln>
              </a:rPr>
              <a:t>writeln</a:t>
            </a:r>
            <a:r>
              <a:rPr lang="en-US" altLang="ko-KR" sz="800" dirty="0">
                <a:ln w="12700">
                  <a:noFill/>
                </a:ln>
              </a:rPr>
              <a:t>(".. constraints </a:t>
            </a:r>
            <a:r>
              <a:rPr lang="en-US" altLang="ko-KR" sz="800" dirty="0" err="1">
                <a:ln w="12700">
                  <a:noFill/>
                </a:ln>
              </a:rPr>
              <a:t>ItemGrade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l,g,t</a:t>
            </a:r>
            <a:r>
              <a:rPr lang="en-US" altLang="ko-KR" sz="800" dirty="0">
                <a:ln w="12700">
                  <a:noFill/>
                </a:ln>
              </a:rPr>
              <a:t>) is built at ", </a:t>
            </a:r>
            <a:r>
              <a:rPr lang="en-US" altLang="ko-KR" sz="800" dirty="0" err="1">
                <a:ln w="12700">
                  <a:noFill/>
                </a:ln>
              </a:rPr>
              <a:t>gettime</a:t>
            </a:r>
            <a:r>
              <a:rPr lang="en-US" altLang="ko-KR" sz="800" dirty="0">
                <a:ln w="12700">
                  <a:noFill/>
                </a:ln>
              </a:rPr>
              <a:t>)</a:t>
            </a:r>
          </a:p>
          <a:p>
            <a:endParaRPr lang="en-US" altLang="ko-KR" sz="800" dirty="0">
              <a:ln w="12700">
                <a:noFill/>
              </a:ln>
            </a:endParaRPr>
          </a:p>
          <a:p>
            <a:r>
              <a:rPr lang="en-US" altLang="ko-KR" sz="800" dirty="0">
                <a:ln w="12700">
                  <a:noFill/>
                </a:ln>
              </a:rPr>
              <a:t>! If LINERATE is zero or not registered then it can not be produced</a:t>
            </a:r>
          </a:p>
          <a:p>
            <a:r>
              <a:rPr lang="en-US" altLang="ko-KR" sz="800" dirty="0" err="1">
                <a:ln w="12700">
                  <a:noFill/>
                </a:ln>
              </a:rPr>
              <a:t>forall</a:t>
            </a:r>
            <a:r>
              <a:rPr lang="en-US" altLang="ko-KR" sz="800" dirty="0">
                <a:ln w="12700">
                  <a:noFill/>
                </a:ln>
              </a:rPr>
              <a:t> (l in LINE, g in GRADE, t in MONTH | LINERATE(</a:t>
            </a:r>
            <a:r>
              <a:rPr lang="en-US" altLang="ko-KR" sz="800" dirty="0" err="1">
                <a:ln w="12700">
                  <a:noFill/>
                </a:ln>
              </a:rPr>
              <a:t>l,g,t</a:t>
            </a:r>
            <a:r>
              <a:rPr lang="en-US" altLang="ko-KR" sz="800" dirty="0">
                <a:ln w="12700">
                  <a:noFill/>
                </a:ln>
              </a:rPr>
              <a:t>) &lt; ZEROVALUE)</a:t>
            </a:r>
          </a:p>
          <a:p>
            <a:r>
              <a:rPr lang="en-US" altLang="ko-KR" sz="800" dirty="0">
                <a:ln w="12700">
                  <a:noFill/>
                </a:ln>
              </a:rPr>
              <a:t>  if FIXDAY(</a:t>
            </a:r>
            <a:r>
              <a:rPr lang="en-US" altLang="ko-KR" sz="800" dirty="0" err="1">
                <a:ln w="12700">
                  <a:noFill/>
                </a:ln>
              </a:rPr>
              <a:t>l,g,t</a:t>
            </a:r>
            <a:r>
              <a:rPr lang="en-US" altLang="ko-KR" sz="800" dirty="0">
                <a:ln w="12700">
                  <a:noFill/>
                </a:ln>
              </a:rPr>
              <a:t>) &gt; ZEROVALUE then</a:t>
            </a:r>
          </a:p>
          <a:p>
            <a:r>
              <a:rPr lang="en-US" altLang="ko-KR" sz="800" dirty="0">
                <a:ln w="12700">
                  <a:noFill/>
                </a:ln>
              </a:rPr>
              <a:t>     </a:t>
            </a:r>
            <a:r>
              <a:rPr lang="en-US" altLang="ko-KR" sz="800" dirty="0" err="1">
                <a:ln w="12700">
                  <a:noFill/>
                </a:ln>
              </a:rPr>
              <a:t>ZeroProd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l,g,t</a:t>
            </a:r>
            <a:r>
              <a:rPr lang="en-US" altLang="ko-KR" sz="800" dirty="0">
                <a:ln w="12700">
                  <a:noFill/>
                </a:ln>
              </a:rPr>
              <a:t>) := produce2(</a:t>
            </a:r>
            <a:r>
              <a:rPr lang="en-US" altLang="ko-KR" sz="800" dirty="0" err="1">
                <a:ln w="12700">
                  <a:noFill/>
                </a:ln>
              </a:rPr>
              <a:t>l,g,t</a:t>
            </a:r>
            <a:r>
              <a:rPr lang="en-US" altLang="ko-KR" sz="800" dirty="0">
                <a:ln w="12700">
                  <a:noFill/>
                </a:ln>
              </a:rPr>
              <a:t>) = 0</a:t>
            </a:r>
          </a:p>
          <a:p>
            <a:r>
              <a:rPr lang="en-US" altLang="ko-KR" sz="800" dirty="0">
                <a:ln w="12700">
                  <a:noFill/>
                </a:ln>
              </a:rPr>
              <a:t>  else</a:t>
            </a:r>
          </a:p>
          <a:p>
            <a:r>
              <a:rPr lang="en-US" altLang="ko-KR" sz="800" dirty="0">
                <a:ln w="12700">
                  <a:noFill/>
                </a:ln>
              </a:rPr>
              <a:t>     </a:t>
            </a:r>
            <a:r>
              <a:rPr lang="en-US" altLang="ko-KR" sz="800" dirty="0" err="1">
                <a:ln w="12700">
                  <a:noFill/>
                </a:ln>
              </a:rPr>
              <a:t>ZeroProd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l,g,t</a:t>
            </a:r>
            <a:r>
              <a:rPr lang="en-US" altLang="ko-KR" sz="800" dirty="0">
                <a:ln w="12700">
                  <a:noFill/>
                </a:ln>
              </a:rPr>
              <a:t>) := produce(</a:t>
            </a:r>
            <a:r>
              <a:rPr lang="en-US" altLang="ko-KR" sz="800" dirty="0" err="1">
                <a:ln w="12700">
                  <a:noFill/>
                </a:ln>
              </a:rPr>
              <a:t>l,g,t</a:t>
            </a:r>
            <a:r>
              <a:rPr lang="en-US" altLang="ko-KR" sz="800" dirty="0">
                <a:ln w="12700">
                  <a:noFill/>
                </a:ln>
              </a:rPr>
              <a:t>) = 0</a:t>
            </a:r>
          </a:p>
          <a:p>
            <a:r>
              <a:rPr lang="en-US" altLang="ko-KR" sz="800" dirty="0">
                <a:ln w="12700">
                  <a:noFill/>
                </a:ln>
              </a:rPr>
              <a:t>  end-if</a:t>
            </a:r>
          </a:p>
          <a:p>
            <a:r>
              <a:rPr lang="en-US" altLang="ko-KR" sz="800" dirty="0" err="1">
                <a:ln w="12700">
                  <a:noFill/>
                </a:ln>
              </a:rPr>
              <a:t>writeln</a:t>
            </a:r>
            <a:r>
              <a:rPr lang="en-US" altLang="ko-KR" sz="800" dirty="0">
                <a:ln w="12700">
                  <a:noFill/>
                </a:ln>
              </a:rPr>
              <a:t>(".. constraints </a:t>
            </a:r>
            <a:r>
              <a:rPr lang="en-US" altLang="ko-KR" sz="800" dirty="0" err="1">
                <a:ln w="12700">
                  <a:noFill/>
                </a:ln>
              </a:rPr>
              <a:t>ZeroProd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l,g,t</a:t>
            </a:r>
            <a:r>
              <a:rPr lang="en-US" altLang="ko-KR" sz="800" dirty="0">
                <a:ln w="12700">
                  <a:noFill/>
                </a:ln>
              </a:rPr>
              <a:t>) is built at ", </a:t>
            </a:r>
            <a:r>
              <a:rPr lang="en-US" altLang="ko-KR" sz="800" dirty="0" err="1">
                <a:ln w="12700">
                  <a:noFill/>
                </a:ln>
              </a:rPr>
              <a:t>gettime</a:t>
            </a:r>
            <a:r>
              <a:rPr lang="en-US" altLang="ko-KR" sz="800" dirty="0">
                <a:ln w="12700">
                  <a:noFill/>
                </a:ln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A40FF3-B649-4415-A544-14CB1A2997B0}"/>
              </a:ext>
            </a:extLst>
          </p:cNvPr>
          <p:cNvSpPr txBox="1"/>
          <p:nvPr/>
        </p:nvSpPr>
        <p:spPr>
          <a:xfrm>
            <a:off x="4036101" y="736218"/>
            <a:ext cx="4465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SPEC </a:t>
            </a:r>
            <a:r>
              <a:rPr lang="ko-KR" altLang="en-US" sz="900" dirty="0">
                <a:solidFill>
                  <a:srgbClr val="FF0000"/>
                </a:solidFill>
                <a:latin typeface="+mn-ea"/>
                <a:ea typeface="+mn-ea"/>
              </a:rPr>
              <a:t>공급 거점 재고 </a:t>
            </a:r>
            <a:r>
              <a:rPr lang="en-US" altLang="ko-KR" sz="900" dirty="0" err="1">
                <a:solidFill>
                  <a:srgbClr val="FF0000"/>
                </a:solidFill>
                <a:latin typeface="+mn-ea"/>
                <a:ea typeface="+mn-ea"/>
              </a:rPr>
              <a:t>inv_s_sp</a:t>
            </a:r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 = SPEC </a:t>
            </a:r>
            <a:r>
              <a:rPr lang="ko-KR" altLang="en-US" sz="900" dirty="0">
                <a:solidFill>
                  <a:srgbClr val="FF0000"/>
                </a:solidFill>
                <a:latin typeface="+mn-ea"/>
                <a:ea typeface="+mn-ea"/>
              </a:rPr>
              <a:t>기초재고 </a:t>
            </a:r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+ SPEC </a:t>
            </a:r>
            <a:r>
              <a:rPr lang="ko-KR" altLang="en-US" sz="900" dirty="0" err="1">
                <a:solidFill>
                  <a:srgbClr val="FF0000"/>
                </a:solidFill>
                <a:latin typeface="+mn-ea"/>
                <a:ea typeface="+mn-ea"/>
              </a:rPr>
              <a:t>기초이동량</a:t>
            </a:r>
            <a:r>
              <a:rPr lang="ko-KR" altLang="en-US" sz="900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+ SPEC </a:t>
            </a:r>
            <a:r>
              <a:rPr lang="ko-KR" altLang="en-US" sz="900" dirty="0" err="1">
                <a:solidFill>
                  <a:srgbClr val="FF0000"/>
                </a:solidFill>
                <a:latin typeface="+mn-ea"/>
                <a:ea typeface="+mn-ea"/>
              </a:rPr>
              <a:t>이동량</a:t>
            </a:r>
            <a:r>
              <a:rPr lang="ko-KR" altLang="en-US" sz="900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– </a:t>
            </a:r>
            <a:r>
              <a:rPr lang="ko-KR" altLang="en-US" sz="900" dirty="0">
                <a:solidFill>
                  <a:srgbClr val="FF0000"/>
                </a:solidFill>
                <a:latin typeface="+mn-ea"/>
                <a:ea typeface="+mn-ea"/>
              </a:rPr>
              <a:t>판매량</a:t>
            </a:r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en-US" altLang="ko-KR" sz="900" dirty="0" err="1">
                <a:solidFill>
                  <a:srgbClr val="FF0000"/>
                </a:solidFill>
                <a:latin typeface="+mn-ea"/>
                <a:ea typeface="+mn-ea"/>
              </a:rPr>
              <a:t>sp_sell</a:t>
            </a:r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A88A7-CDCB-4A75-8B8F-2064632D78C3}"/>
              </a:ext>
            </a:extLst>
          </p:cNvPr>
          <p:cNvSpPr txBox="1"/>
          <p:nvPr/>
        </p:nvSpPr>
        <p:spPr>
          <a:xfrm>
            <a:off x="4178284" y="1829168"/>
            <a:ext cx="4465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SPEC </a:t>
            </a:r>
            <a:r>
              <a:rPr lang="ko-KR" altLang="en-US" sz="900" dirty="0">
                <a:solidFill>
                  <a:srgbClr val="FF0000"/>
                </a:solidFill>
                <a:latin typeface="+mn-ea"/>
                <a:ea typeface="+mn-ea"/>
              </a:rPr>
              <a:t>공급 거점 재고 </a:t>
            </a:r>
            <a:r>
              <a:rPr lang="en-US" altLang="ko-KR" sz="900" dirty="0" err="1">
                <a:solidFill>
                  <a:srgbClr val="FF0000"/>
                </a:solidFill>
                <a:latin typeface="+mn-ea"/>
                <a:ea typeface="+mn-ea"/>
              </a:rPr>
              <a:t>inv_s_sp</a:t>
            </a:r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 = SPEC </a:t>
            </a:r>
            <a:r>
              <a:rPr lang="ko-KR" altLang="en-US" sz="900" dirty="0">
                <a:solidFill>
                  <a:srgbClr val="FF0000"/>
                </a:solidFill>
                <a:latin typeface="+mn-ea"/>
                <a:ea typeface="+mn-ea"/>
              </a:rPr>
              <a:t>기초재고 </a:t>
            </a:r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+ SPEC </a:t>
            </a:r>
            <a:r>
              <a:rPr lang="ko-KR" altLang="en-US" sz="900" dirty="0" err="1">
                <a:solidFill>
                  <a:srgbClr val="FF0000"/>
                </a:solidFill>
                <a:latin typeface="+mn-ea"/>
                <a:ea typeface="+mn-ea"/>
              </a:rPr>
              <a:t>기초이동량</a:t>
            </a:r>
            <a:r>
              <a:rPr lang="ko-KR" altLang="en-US" sz="900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+ SPEC </a:t>
            </a:r>
            <a:r>
              <a:rPr lang="ko-KR" altLang="en-US" sz="900" dirty="0" err="1">
                <a:solidFill>
                  <a:srgbClr val="FF0000"/>
                </a:solidFill>
                <a:latin typeface="+mn-ea"/>
                <a:ea typeface="+mn-ea"/>
              </a:rPr>
              <a:t>이동량</a:t>
            </a:r>
            <a:r>
              <a:rPr lang="ko-KR" altLang="en-US" sz="900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– </a:t>
            </a:r>
            <a:r>
              <a:rPr lang="ko-KR" altLang="en-US" sz="900" dirty="0">
                <a:solidFill>
                  <a:srgbClr val="FF0000"/>
                </a:solidFill>
                <a:latin typeface="+mn-ea"/>
                <a:ea typeface="+mn-ea"/>
              </a:rPr>
              <a:t>판매량</a:t>
            </a:r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en-US" altLang="ko-KR" sz="900" dirty="0" err="1">
                <a:solidFill>
                  <a:srgbClr val="FF0000"/>
                </a:solidFill>
                <a:latin typeface="+mn-ea"/>
                <a:ea typeface="+mn-ea"/>
              </a:rPr>
              <a:t>sp_sell</a:t>
            </a:r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32A84D-E6D5-4F69-B7F9-A4585B4C8D72}"/>
              </a:ext>
            </a:extLst>
          </p:cNvPr>
          <p:cNvSpPr txBox="1"/>
          <p:nvPr/>
        </p:nvSpPr>
        <p:spPr>
          <a:xfrm>
            <a:off x="3865821" y="2760335"/>
            <a:ext cx="44658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LINERATE = 0 </a:t>
            </a:r>
            <a:r>
              <a:rPr lang="ko-KR" altLang="en-US" sz="900" dirty="0">
                <a:solidFill>
                  <a:srgbClr val="FF0000"/>
                </a:solidFill>
                <a:latin typeface="+mn-ea"/>
                <a:ea typeface="+mn-ea"/>
              </a:rPr>
              <a:t>인 </a:t>
            </a:r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grade </a:t>
            </a:r>
            <a:r>
              <a:rPr lang="ko-KR" altLang="en-US" sz="900" dirty="0">
                <a:solidFill>
                  <a:srgbClr val="FF0000"/>
                </a:solidFill>
                <a:latin typeface="+mn-ea"/>
                <a:ea typeface="+mn-ea"/>
              </a:rPr>
              <a:t>는 생산 안함</a:t>
            </a:r>
            <a:endParaRPr lang="en-US" altLang="ko-KR" sz="9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57301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4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8D4B2A2-84F2-4AA0-997C-3BCC2EDF3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Constraints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E9B58E1-F772-4939-9852-02FEA8A924EA}"/>
              </a:ext>
            </a:extLst>
          </p:cNvPr>
          <p:cNvSpPr/>
          <p:nvPr/>
        </p:nvSpPr>
        <p:spPr>
          <a:xfrm>
            <a:off x="223921" y="629934"/>
            <a:ext cx="7020000" cy="391680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800" dirty="0">
                <a:ln w="12700">
                  <a:noFill/>
                </a:ln>
              </a:rPr>
              <a:t>! FIXDAYS should be guaranteed to produce</a:t>
            </a:r>
          </a:p>
          <a:p>
            <a:r>
              <a:rPr lang="en-US" altLang="ko-KR" sz="800" dirty="0" err="1">
                <a:ln w="12700">
                  <a:noFill/>
                </a:ln>
              </a:rPr>
              <a:t>forall</a:t>
            </a:r>
            <a:r>
              <a:rPr lang="en-US" altLang="ko-KR" sz="800" dirty="0">
                <a:ln w="12700">
                  <a:noFill/>
                </a:ln>
              </a:rPr>
              <a:t> (l in LINE, g in GRADE, t in MONTH)</a:t>
            </a:r>
          </a:p>
          <a:p>
            <a:r>
              <a:rPr lang="en-US" altLang="ko-KR" sz="800" dirty="0">
                <a:ln w="12700">
                  <a:noFill/>
                </a:ln>
              </a:rPr>
              <a:t>  if FIXDAY(</a:t>
            </a:r>
            <a:r>
              <a:rPr lang="en-US" altLang="ko-KR" sz="800" dirty="0" err="1">
                <a:ln w="12700">
                  <a:noFill/>
                </a:ln>
              </a:rPr>
              <a:t>l,g,t</a:t>
            </a:r>
            <a:r>
              <a:rPr lang="en-US" altLang="ko-KR" sz="800" dirty="0">
                <a:ln w="12700">
                  <a:noFill/>
                </a:ln>
              </a:rPr>
              <a:t>) &gt; ZEROVALUE then</a:t>
            </a:r>
          </a:p>
          <a:p>
            <a:r>
              <a:rPr lang="en-US" altLang="ko-KR" sz="800" dirty="0">
                <a:ln w="12700">
                  <a:noFill/>
                </a:ln>
              </a:rPr>
              <a:t>     </a:t>
            </a:r>
            <a:r>
              <a:rPr lang="en-US" altLang="ko-KR" sz="800" dirty="0" err="1">
                <a:ln w="12700">
                  <a:noFill/>
                </a:ln>
              </a:rPr>
              <a:t>FixDay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l,g,t</a:t>
            </a:r>
            <a:r>
              <a:rPr lang="en-US" altLang="ko-KR" sz="800" dirty="0">
                <a:ln w="12700">
                  <a:noFill/>
                </a:ln>
              </a:rPr>
              <a:t>) := produce(</a:t>
            </a:r>
            <a:r>
              <a:rPr lang="en-US" altLang="ko-KR" sz="800" dirty="0" err="1">
                <a:ln w="12700">
                  <a:noFill/>
                </a:ln>
              </a:rPr>
              <a:t>l,g,t</a:t>
            </a:r>
            <a:r>
              <a:rPr lang="en-US" altLang="ko-KR" sz="800" dirty="0">
                <a:ln w="12700">
                  <a:noFill/>
                </a:ln>
              </a:rPr>
              <a:t>) = FIXDAY(</a:t>
            </a:r>
            <a:r>
              <a:rPr lang="en-US" altLang="ko-KR" sz="800" dirty="0" err="1">
                <a:ln w="12700">
                  <a:noFill/>
                </a:ln>
              </a:rPr>
              <a:t>l,g,t</a:t>
            </a:r>
            <a:r>
              <a:rPr lang="en-US" altLang="ko-KR" sz="800" dirty="0">
                <a:ln w="12700">
                  <a:noFill/>
                </a:ln>
              </a:rPr>
              <a:t>) + produce2(</a:t>
            </a:r>
            <a:r>
              <a:rPr lang="en-US" altLang="ko-KR" sz="800" dirty="0" err="1">
                <a:ln w="12700">
                  <a:noFill/>
                </a:ln>
              </a:rPr>
              <a:t>l,g,t</a:t>
            </a:r>
            <a:r>
              <a:rPr lang="en-US" altLang="ko-KR" sz="800" dirty="0">
                <a:ln w="12700">
                  <a:noFill/>
                </a:ln>
              </a:rPr>
              <a:t>)</a:t>
            </a:r>
          </a:p>
          <a:p>
            <a:r>
              <a:rPr lang="en-US" altLang="ko-KR" sz="800" dirty="0">
                <a:ln w="12700">
                  <a:noFill/>
                </a:ln>
              </a:rPr>
              <a:t>  else</a:t>
            </a:r>
          </a:p>
          <a:p>
            <a:r>
              <a:rPr lang="en-US" altLang="ko-KR" sz="800" dirty="0">
                <a:ln w="12700">
                  <a:noFill/>
                </a:ln>
              </a:rPr>
              <a:t>     </a:t>
            </a:r>
            <a:r>
              <a:rPr lang="en-US" altLang="ko-KR" sz="800" dirty="0" err="1">
                <a:ln w="12700">
                  <a:noFill/>
                </a:ln>
              </a:rPr>
              <a:t>FixDay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l,g,t</a:t>
            </a:r>
            <a:r>
              <a:rPr lang="en-US" altLang="ko-KR" sz="800" dirty="0">
                <a:ln w="12700">
                  <a:noFill/>
                </a:ln>
              </a:rPr>
              <a:t>) := produce2(</a:t>
            </a:r>
            <a:r>
              <a:rPr lang="en-US" altLang="ko-KR" sz="800" dirty="0" err="1">
                <a:ln w="12700">
                  <a:noFill/>
                </a:ln>
              </a:rPr>
              <a:t>l,g,t</a:t>
            </a:r>
            <a:r>
              <a:rPr lang="en-US" altLang="ko-KR" sz="800" dirty="0">
                <a:ln w="12700">
                  <a:noFill/>
                </a:ln>
              </a:rPr>
              <a:t>) = 0</a:t>
            </a:r>
          </a:p>
          <a:p>
            <a:r>
              <a:rPr lang="en-US" altLang="ko-KR" sz="800" dirty="0">
                <a:ln w="12700">
                  <a:noFill/>
                </a:ln>
              </a:rPr>
              <a:t>  end-if</a:t>
            </a:r>
          </a:p>
          <a:p>
            <a:r>
              <a:rPr lang="en-US" altLang="ko-KR" sz="800" dirty="0" err="1">
                <a:ln w="12700">
                  <a:noFill/>
                </a:ln>
              </a:rPr>
              <a:t>writeln</a:t>
            </a:r>
            <a:r>
              <a:rPr lang="en-US" altLang="ko-KR" sz="800" dirty="0">
                <a:ln w="12700">
                  <a:noFill/>
                </a:ln>
              </a:rPr>
              <a:t>(".. constraints </a:t>
            </a:r>
            <a:r>
              <a:rPr lang="en-US" altLang="ko-KR" sz="800" dirty="0" err="1">
                <a:ln w="12700">
                  <a:noFill/>
                </a:ln>
              </a:rPr>
              <a:t>FixDay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l,g,t</a:t>
            </a:r>
            <a:r>
              <a:rPr lang="en-US" altLang="ko-KR" sz="800" dirty="0">
                <a:ln w="12700">
                  <a:noFill/>
                </a:ln>
              </a:rPr>
              <a:t>) is built at ", </a:t>
            </a:r>
            <a:r>
              <a:rPr lang="en-US" altLang="ko-KR" sz="800" dirty="0" err="1">
                <a:ln w="12700">
                  <a:noFill/>
                </a:ln>
              </a:rPr>
              <a:t>gettime</a:t>
            </a:r>
            <a:r>
              <a:rPr lang="en-US" altLang="ko-KR" sz="800" dirty="0">
                <a:ln w="12700">
                  <a:noFill/>
                </a:ln>
              </a:rPr>
              <a:t>)</a:t>
            </a:r>
          </a:p>
          <a:p>
            <a:endParaRPr lang="en-US" altLang="ko-KR" sz="800" dirty="0">
              <a:ln w="12700">
                <a:noFill/>
              </a:ln>
            </a:endParaRPr>
          </a:p>
          <a:p>
            <a:endParaRPr lang="en-US" altLang="ko-KR" sz="800" dirty="0">
              <a:ln w="12700">
                <a:noFill/>
              </a:ln>
            </a:endParaRPr>
          </a:p>
          <a:p>
            <a:r>
              <a:rPr lang="en-US" altLang="ko-KR" sz="800" dirty="0">
                <a:ln w="12700">
                  <a:noFill/>
                </a:ln>
              </a:rPr>
              <a:t>! FIXQTY should be guaranteed to make</a:t>
            </a:r>
          </a:p>
          <a:p>
            <a:r>
              <a:rPr lang="en-US" altLang="ko-KR" sz="800" dirty="0" err="1">
                <a:ln w="12700">
                  <a:noFill/>
                </a:ln>
              </a:rPr>
              <a:t>forall</a:t>
            </a:r>
            <a:r>
              <a:rPr lang="en-US" altLang="ko-KR" sz="800" dirty="0">
                <a:ln w="12700">
                  <a:noFill/>
                </a:ln>
              </a:rPr>
              <a:t> (l in LINE, g in GRADE, t in MONTH)</a:t>
            </a:r>
          </a:p>
          <a:p>
            <a:r>
              <a:rPr lang="en-US" altLang="ko-KR" sz="800" dirty="0">
                <a:ln w="12700">
                  <a:noFill/>
                </a:ln>
              </a:rPr>
              <a:t>  if FIXDAY(</a:t>
            </a:r>
            <a:r>
              <a:rPr lang="en-US" altLang="ko-KR" sz="800" dirty="0" err="1">
                <a:ln w="12700">
                  <a:noFill/>
                </a:ln>
              </a:rPr>
              <a:t>l,g,t</a:t>
            </a:r>
            <a:r>
              <a:rPr lang="en-US" altLang="ko-KR" sz="800" dirty="0">
                <a:ln w="12700">
                  <a:noFill/>
                </a:ln>
              </a:rPr>
              <a:t>) &gt; ZEROVALUE then</a:t>
            </a:r>
          </a:p>
          <a:p>
            <a:r>
              <a:rPr lang="en-US" altLang="ko-KR" sz="800" dirty="0">
                <a:ln w="12700">
                  <a:noFill/>
                </a:ln>
              </a:rPr>
              <a:t>     </a:t>
            </a:r>
            <a:r>
              <a:rPr lang="en-US" altLang="ko-KR" sz="800" dirty="0" err="1">
                <a:ln w="12700">
                  <a:noFill/>
                </a:ln>
              </a:rPr>
              <a:t>FixQty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l,g,t</a:t>
            </a:r>
            <a:r>
              <a:rPr lang="en-US" altLang="ko-KR" sz="800" dirty="0">
                <a:ln w="12700">
                  <a:noFill/>
                </a:ln>
              </a:rPr>
              <a:t>) := </a:t>
            </a:r>
            <a:r>
              <a:rPr lang="en-US" altLang="ko-KR" sz="800" dirty="0" err="1">
                <a:ln w="12700">
                  <a:noFill/>
                </a:ln>
              </a:rPr>
              <a:t>gmake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l,g,t</a:t>
            </a:r>
            <a:r>
              <a:rPr lang="en-US" altLang="ko-KR" sz="800" dirty="0">
                <a:ln w="12700">
                  <a:noFill/>
                </a:ln>
              </a:rPr>
              <a:t>) = FIXQTY(</a:t>
            </a:r>
            <a:r>
              <a:rPr lang="en-US" altLang="ko-KR" sz="800" dirty="0" err="1">
                <a:ln w="12700">
                  <a:noFill/>
                </a:ln>
              </a:rPr>
              <a:t>l,g,t</a:t>
            </a:r>
            <a:r>
              <a:rPr lang="en-US" altLang="ko-KR" sz="800" dirty="0">
                <a:ln w="12700">
                  <a:noFill/>
                </a:ln>
              </a:rPr>
              <a:t>) + gmake2(</a:t>
            </a:r>
            <a:r>
              <a:rPr lang="en-US" altLang="ko-KR" sz="800" dirty="0" err="1">
                <a:ln w="12700">
                  <a:noFill/>
                </a:ln>
              </a:rPr>
              <a:t>l,g,t</a:t>
            </a:r>
            <a:r>
              <a:rPr lang="en-US" altLang="ko-KR" sz="800" dirty="0">
                <a:ln w="12700">
                  <a:noFill/>
                </a:ln>
              </a:rPr>
              <a:t>)</a:t>
            </a:r>
          </a:p>
          <a:p>
            <a:r>
              <a:rPr lang="en-US" altLang="ko-KR" sz="800" dirty="0">
                <a:ln w="12700">
                  <a:noFill/>
                </a:ln>
              </a:rPr>
              <a:t>  else</a:t>
            </a:r>
          </a:p>
          <a:p>
            <a:r>
              <a:rPr lang="en-US" altLang="ko-KR" sz="800" dirty="0">
                <a:ln w="12700">
                  <a:noFill/>
                </a:ln>
              </a:rPr>
              <a:t>     </a:t>
            </a:r>
            <a:r>
              <a:rPr lang="en-US" altLang="ko-KR" sz="800" dirty="0" err="1">
                <a:ln w="12700">
                  <a:noFill/>
                </a:ln>
              </a:rPr>
              <a:t>FixQty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l,g,t</a:t>
            </a:r>
            <a:r>
              <a:rPr lang="en-US" altLang="ko-KR" sz="800" dirty="0">
                <a:ln w="12700">
                  <a:noFill/>
                </a:ln>
              </a:rPr>
              <a:t>) := gmake2(</a:t>
            </a:r>
            <a:r>
              <a:rPr lang="en-US" altLang="ko-KR" sz="800" dirty="0" err="1">
                <a:ln w="12700">
                  <a:noFill/>
                </a:ln>
              </a:rPr>
              <a:t>l,g,t</a:t>
            </a:r>
            <a:r>
              <a:rPr lang="en-US" altLang="ko-KR" sz="800" dirty="0">
                <a:ln w="12700">
                  <a:noFill/>
                </a:ln>
              </a:rPr>
              <a:t>) = 0</a:t>
            </a:r>
          </a:p>
          <a:p>
            <a:r>
              <a:rPr lang="en-US" altLang="ko-KR" sz="800" dirty="0">
                <a:ln w="12700">
                  <a:noFill/>
                </a:ln>
              </a:rPr>
              <a:t>  end-if</a:t>
            </a:r>
          </a:p>
          <a:p>
            <a:endParaRPr lang="en-US" altLang="ko-KR" sz="800" dirty="0">
              <a:ln w="12700">
                <a:noFill/>
              </a:ln>
            </a:endParaRPr>
          </a:p>
          <a:p>
            <a:endParaRPr lang="en-US" altLang="ko-KR" sz="800" dirty="0">
              <a:ln w="12700">
                <a:noFill/>
              </a:ln>
            </a:endParaRPr>
          </a:p>
          <a:p>
            <a:r>
              <a:rPr lang="en-US" altLang="ko-KR" sz="800" dirty="0">
                <a:ln w="12700">
                  <a:noFill/>
                </a:ln>
              </a:rPr>
              <a:t>! </a:t>
            </a:r>
            <a:r>
              <a:rPr lang="en-US" altLang="ko-KR" sz="800" dirty="0" err="1">
                <a:ln w="12700">
                  <a:noFill/>
                </a:ln>
              </a:rPr>
              <a:t>ifproduce</a:t>
            </a:r>
            <a:r>
              <a:rPr lang="en-US" altLang="ko-KR" sz="800" dirty="0">
                <a:ln w="12700">
                  <a:noFill/>
                </a:ln>
              </a:rPr>
              <a:t> is binary</a:t>
            </a:r>
          </a:p>
          <a:p>
            <a:r>
              <a:rPr lang="en-US" altLang="ko-KR" sz="800" dirty="0" err="1">
                <a:ln w="12700">
                  <a:noFill/>
                </a:ln>
              </a:rPr>
              <a:t>forall</a:t>
            </a:r>
            <a:r>
              <a:rPr lang="en-US" altLang="ko-KR" sz="800" dirty="0">
                <a:ln w="12700">
                  <a:noFill/>
                </a:ln>
              </a:rPr>
              <a:t> (l in LINE, g in GRADE, t in MONTH)</a:t>
            </a:r>
          </a:p>
          <a:p>
            <a:r>
              <a:rPr lang="en-US" altLang="ko-KR" sz="800" dirty="0">
                <a:ln w="12700">
                  <a:noFill/>
                </a:ln>
              </a:rPr>
              <a:t>  </a:t>
            </a:r>
            <a:r>
              <a:rPr lang="en-US" altLang="ko-KR" sz="800" dirty="0" err="1">
                <a:ln w="12700">
                  <a:noFill/>
                </a:ln>
              </a:rPr>
              <a:t>ifproduce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l,g,t</a:t>
            </a:r>
            <a:r>
              <a:rPr lang="en-US" altLang="ko-KR" sz="800" dirty="0">
                <a:ln w="12700">
                  <a:noFill/>
                </a:ln>
              </a:rPr>
              <a:t>) </a:t>
            </a:r>
            <a:r>
              <a:rPr lang="en-US" altLang="ko-KR" sz="800" dirty="0" err="1">
                <a:ln w="12700">
                  <a:noFill/>
                </a:ln>
              </a:rPr>
              <a:t>is_binary</a:t>
            </a:r>
            <a:endParaRPr lang="ko-KR" altLang="en-US" sz="800" dirty="0">
              <a:ln w="12700">
                <a:noFill/>
              </a:ln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A9CD8A-93B8-4262-8AD6-F24F10794AA2}"/>
              </a:ext>
            </a:extLst>
          </p:cNvPr>
          <p:cNvSpPr txBox="1"/>
          <p:nvPr/>
        </p:nvSpPr>
        <p:spPr>
          <a:xfrm>
            <a:off x="3554210" y="1033702"/>
            <a:ext cx="446587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rgbClr val="FF0000"/>
                </a:solidFill>
                <a:latin typeface="+mn-ea"/>
                <a:ea typeface="+mn-ea"/>
              </a:rPr>
              <a:t>생산시간</a:t>
            </a:r>
            <a:endParaRPr lang="en-US" altLang="ko-KR" sz="900" dirty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ko-KR" altLang="en-US" sz="900" dirty="0">
                <a:solidFill>
                  <a:srgbClr val="FF0000"/>
                </a:solidFill>
                <a:latin typeface="+mn-ea"/>
                <a:ea typeface="+mn-ea"/>
              </a:rPr>
              <a:t>확정일 있으면 </a:t>
            </a:r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produce(</a:t>
            </a:r>
            <a:r>
              <a:rPr lang="en-US" altLang="ko-KR" sz="900" dirty="0" err="1">
                <a:solidFill>
                  <a:srgbClr val="FF0000"/>
                </a:solidFill>
                <a:latin typeface="+mn-ea"/>
                <a:ea typeface="+mn-ea"/>
              </a:rPr>
              <a:t>l,g,t</a:t>
            </a:r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) </a:t>
            </a:r>
            <a:r>
              <a:rPr lang="ko-KR" altLang="en-US" sz="900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= </a:t>
            </a:r>
            <a:r>
              <a:rPr lang="ko-KR" altLang="en-US" sz="900" dirty="0">
                <a:solidFill>
                  <a:srgbClr val="FF0000"/>
                </a:solidFill>
                <a:latin typeface="+mn-ea"/>
                <a:ea typeface="+mn-ea"/>
              </a:rPr>
              <a:t>확정일 </a:t>
            </a:r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+ produce2(</a:t>
            </a:r>
            <a:r>
              <a:rPr lang="en-US" altLang="ko-KR" sz="900" dirty="0" err="1">
                <a:solidFill>
                  <a:srgbClr val="FF0000"/>
                </a:solidFill>
                <a:latin typeface="+mn-ea"/>
                <a:ea typeface="+mn-ea"/>
              </a:rPr>
              <a:t>l,g,t</a:t>
            </a:r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)</a:t>
            </a:r>
          </a:p>
          <a:p>
            <a:r>
              <a:rPr lang="ko-KR" altLang="en-US" sz="900" dirty="0">
                <a:solidFill>
                  <a:srgbClr val="FF0000"/>
                </a:solidFill>
                <a:latin typeface="+mn-ea"/>
                <a:ea typeface="+mn-ea"/>
              </a:rPr>
              <a:t>없으면 </a:t>
            </a:r>
            <a:r>
              <a:rPr lang="en-US" altLang="ko-KR" sz="900" dirty="0">
                <a:solidFill>
                  <a:srgbClr val="FF0000"/>
                </a:solidFill>
                <a:latin typeface="+mn-ea"/>
              </a:rPr>
              <a:t>produce2(</a:t>
            </a:r>
            <a:r>
              <a:rPr lang="en-US" altLang="ko-KR" sz="900" dirty="0" err="1">
                <a:solidFill>
                  <a:srgbClr val="FF0000"/>
                </a:solidFill>
                <a:latin typeface="+mn-ea"/>
              </a:rPr>
              <a:t>l,g,t</a:t>
            </a:r>
            <a:r>
              <a:rPr lang="en-US" altLang="ko-KR" sz="900" dirty="0">
                <a:solidFill>
                  <a:srgbClr val="FF0000"/>
                </a:solidFill>
                <a:latin typeface="+mn-ea"/>
              </a:rPr>
              <a:t>) = 0</a:t>
            </a:r>
            <a:endParaRPr lang="en-US" altLang="ko-KR" sz="9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33E84F-85E2-473B-98C4-83B908705F63}"/>
              </a:ext>
            </a:extLst>
          </p:cNvPr>
          <p:cNvSpPr txBox="1"/>
          <p:nvPr/>
        </p:nvSpPr>
        <p:spPr>
          <a:xfrm>
            <a:off x="3554209" y="2018768"/>
            <a:ext cx="446587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rgbClr val="FF0000"/>
                </a:solidFill>
                <a:latin typeface="+mn-ea"/>
                <a:ea typeface="+mn-ea"/>
              </a:rPr>
              <a:t>생산량</a:t>
            </a:r>
            <a:endParaRPr lang="en-US" altLang="ko-KR" sz="900" dirty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ko-KR" altLang="en-US" sz="900" dirty="0">
                <a:solidFill>
                  <a:srgbClr val="FF0000"/>
                </a:solidFill>
                <a:latin typeface="+mn-ea"/>
                <a:ea typeface="+mn-ea"/>
              </a:rPr>
              <a:t>확정일 있으면 </a:t>
            </a:r>
            <a:r>
              <a:rPr lang="en-US" altLang="ko-KR" sz="900" dirty="0" err="1">
                <a:solidFill>
                  <a:srgbClr val="FF0000"/>
                </a:solidFill>
                <a:latin typeface="+mn-ea"/>
                <a:ea typeface="+mn-ea"/>
              </a:rPr>
              <a:t>gmake</a:t>
            </a:r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en-US" altLang="ko-KR" sz="900" dirty="0" err="1">
                <a:solidFill>
                  <a:srgbClr val="FF0000"/>
                </a:solidFill>
                <a:latin typeface="+mn-ea"/>
                <a:ea typeface="+mn-ea"/>
              </a:rPr>
              <a:t>l,g,t</a:t>
            </a:r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) </a:t>
            </a:r>
            <a:r>
              <a:rPr lang="ko-KR" altLang="en-US" sz="900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= </a:t>
            </a:r>
            <a:r>
              <a:rPr lang="ko-KR" altLang="en-US" sz="900" dirty="0" err="1">
                <a:solidFill>
                  <a:srgbClr val="FF0000"/>
                </a:solidFill>
                <a:latin typeface="+mn-ea"/>
                <a:ea typeface="+mn-ea"/>
              </a:rPr>
              <a:t>확정량</a:t>
            </a:r>
            <a:r>
              <a:rPr lang="ko-KR" altLang="en-US" sz="900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+ gmake2(</a:t>
            </a:r>
            <a:r>
              <a:rPr lang="en-US" altLang="ko-KR" sz="900" dirty="0" err="1">
                <a:solidFill>
                  <a:srgbClr val="FF0000"/>
                </a:solidFill>
                <a:latin typeface="+mn-ea"/>
                <a:ea typeface="+mn-ea"/>
              </a:rPr>
              <a:t>l,g,t</a:t>
            </a:r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)</a:t>
            </a:r>
          </a:p>
          <a:p>
            <a:r>
              <a:rPr lang="ko-KR" altLang="en-US" sz="900" dirty="0">
                <a:solidFill>
                  <a:srgbClr val="FF0000"/>
                </a:solidFill>
                <a:latin typeface="+mn-ea"/>
                <a:ea typeface="+mn-ea"/>
              </a:rPr>
              <a:t>없으면 </a:t>
            </a:r>
            <a:r>
              <a:rPr lang="en-US" altLang="ko-KR" sz="900" dirty="0">
                <a:solidFill>
                  <a:srgbClr val="FF0000"/>
                </a:solidFill>
                <a:latin typeface="+mn-ea"/>
              </a:rPr>
              <a:t>gmake2(</a:t>
            </a:r>
            <a:r>
              <a:rPr lang="en-US" altLang="ko-KR" sz="900" dirty="0" err="1">
                <a:solidFill>
                  <a:srgbClr val="FF0000"/>
                </a:solidFill>
                <a:latin typeface="+mn-ea"/>
              </a:rPr>
              <a:t>l,g,t</a:t>
            </a:r>
            <a:r>
              <a:rPr lang="en-US" altLang="ko-KR" sz="900" dirty="0">
                <a:solidFill>
                  <a:srgbClr val="FF0000"/>
                </a:solidFill>
                <a:latin typeface="+mn-ea"/>
              </a:rPr>
              <a:t>) = 0</a:t>
            </a:r>
            <a:endParaRPr lang="en-US" altLang="ko-KR" sz="9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96E6BA-D6A9-417F-AE35-44411EDE4FC8}"/>
              </a:ext>
            </a:extLst>
          </p:cNvPr>
          <p:cNvSpPr txBox="1"/>
          <p:nvPr/>
        </p:nvSpPr>
        <p:spPr>
          <a:xfrm>
            <a:off x="3400106" y="2927095"/>
            <a:ext cx="44658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>
                <a:solidFill>
                  <a:srgbClr val="FF0000"/>
                </a:solidFill>
                <a:latin typeface="+mn-ea"/>
                <a:ea typeface="+mn-ea"/>
              </a:rPr>
              <a:t>Ifproduce</a:t>
            </a:r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ko-KR" altLang="en-US" sz="900" dirty="0">
                <a:solidFill>
                  <a:srgbClr val="FF0000"/>
                </a:solidFill>
                <a:latin typeface="+mn-ea"/>
                <a:ea typeface="+mn-ea"/>
              </a:rPr>
              <a:t>는 </a:t>
            </a:r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binary (0,1) </a:t>
            </a:r>
            <a:r>
              <a:rPr lang="ko-KR" altLang="en-US" sz="900" dirty="0">
                <a:solidFill>
                  <a:srgbClr val="FF0000"/>
                </a:solidFill>
                <a:latin typeface="+mn-ea"/>
                <a:ea typeface="+mn-ea"/>
              </a:rPr>
              <a:t>변수</a:t>
            </a:r>
            <a:endParaRPr lang="en-US" altLang="ko-KR" sz="9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23505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4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8D4B2A2-84F2-4AA0-997C-3BCC2EDF3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Constraints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E9B58E1-F772-4939-9852-02FEA8A924EA}"/>
              </a:ext>
            </a:extLst>
          </p:cNvPr>
          <p:cNvSpPr/>
          <p:nvPr/>
        </p:nvSpPr>
        <p:spPr>
          <a:xfrm>
            <a:off x="223921" y="629934"/>
            <a:ext cx="7020000" cy="391680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800" dirty="0">
                <a:ln w="12700">
                  <a:noFill/>
                </a:ln>
              </a:rPr>
              <a:t>! Production synchronization</a:t>
            </a:r>
          </a:p>
          <a:p>
            <a:r>
              <a:rPr lang="en-US" altLang="ko-KR" sz="800" dirty="0" err="1">
                <a:ln w="12700">
                  <a:noFill/>
                </a:ln>
              </a:rPr>
              <a:t>forall</a:t>
            </a:r>
            <a:r>
              <a:rPr lang="en-US" altLang="ko-KR" sz="800" dirty="0">
                <a:ln w="12700">
                  <a:noFill/>
                </a:ln>
              </a:rPr>
              <a:t> (t in MONTH | SYNC_PROD = "Y") do</a:t>
            </a:r>
          </a:p>
          <a:p>
            <a:r>
              <a:rPr lang="en-US" altLang="ko-KR" sz="800" dirty="0">
                <a:ln w="12700">
                  <a:noFill/>
                </a:ln>
              </a:rPr>
              <a:t>  DIFF := LINEDAYS(SYNC_LINE1, t) - LINEDAYS(SYNC_LINE2, t)</a:t>
            </a:r>
          </a:p>
          <a:p>
            <a:endParaRPr lang="en-US" altLang="ko-KR" sz="800" dirty="0">
              <a:ln w="12700">
                <a:noFill/>
              </a:ln>
            </a:endParaRPr>
          </a:p>
          <a:p>
            <a:r>
              <a:rPr lang="en-US" altLang="ko-KR" sz="800" dirty="0">
                <a:ln w="12700">
                  <a:noFill/>
                </a:ln>
              </a:rPr>
              <a:t>  ! Synchronization of line production</a:t>
            </a:r>
          </a:p>
          <a:p>
            <a:r>
              <a:rPr lang="en-US" altLang="ko-KR" sz="800" dirty="0">
                <a:ln w="12700">
                  <a:noFill/>
                </a:ln>
              </a:rPr>
              <a:t>  if DIFF &gt; 0 then</a:t>
            </a:r>
          </a:p>
          <a:p>
            <a:r>
              <a:rPr lang="en-US" altLang="ko-KR" sz="800" dirty="0">
                <a:ln w="12700">
                  <a:noFill/>
                </a:ln>
              </a:rPr>
              <a:t>     SyncLine1(t) := sum(g in GRADE) produce(SYNC_LINE2,g,t) &lt;= sum(g in GRADE) produce(SYNC_LINE1,g,t)</a:t>
            </a:r>
          </a:p>
          <a:p>
            <a:r>
              <a:rPr lang="en-US" altLang="ko-KR" sz="800" dirty="0">
                <a:ln w="12700">
                  <a:noFill/>
                </a:ln>
              </a:rPr>
              <a:t>     SyncLine2(t) := sum(g in GRADE) produce(SYNC_LINE1,g,t) &lt;= sum(g in GRADE) produce(SYNC_LINE2,g,t) + DIFF</a:t>
            </a:r>
          </a:p>
          <a:p>
            <a:r>
              <a:rPr lang="en-US" altLang="ko-KR" sz="800" dirty="0">
                <a:ln w="12700">
                  <a:noFill/>
                </a:ln>
              </a:rPr>
              <a:t>  else</a:t>
            </a:r>
          </a:p>
          <a:p>
            <a:r>
              <a:rPr lang="en-US" altLang="ko-KR" sz="800" dirty="0">
                <a:ln w="12700">
                  <a:noFill/>
                </a:ln>
              </a:rPr>
              <a:t>     SyncLine1(t) := sum(g in GRADE) produce(SYNC_LINE1,g,t) &lt;= sum(g in GRADE) produce(SYNC_LINE2,g,t)</a:t>
            </a:r>
          </a:p>
          <a:p>
            <a:r>
              <a:rPr lang="en-US" altLang="ko-KR" sz="800" dirty="0">
                <a:ln w="12700">
                  <a:noFill/>
                </a:ln>
              </a:rPr>
              <a:t>     SyncLine2(t) := sum(g in GRADE) produce(SYNC_LINE2,g,t) &lt;= sum(g in GRADE) produce(SYNC_LINE1,g,t) - DIFF</a:t>
            </a:r>
          </a:p>
          <a:p>
            <a:r>
              <a:rPr lang="en-US" altLang="ko-KR" sz="800" dirty="0">
                <a:ln w="12700">
                  <a:noFill/>
                </a:ln>
              </a:rPr>
              <a:t>  end-if</a:t>
            </a:r>
          </a:p>
          <a:p>
            <a:endParaRPr lang="en-US" altLang="ko-KR" sz="800" dirty="0">
              <a:ln w="12700">
                <a:noFill/>
              </a:ln>
            </a:endParaRPr>
          </a:p>
          <a:p>
            <a:r>
              <a:rPr lang="en-US" altLang="ko-KR" sz="800" dirty="0">
                <a:ln w="12700">
                  <a:noFill/>
                </a:ln>
              </a:rPr>
              <a:t>  ! Synchronization of each grade production</a:t>
            </a:r>
          </a:p>
          <a:p>
            <a:r>
              <a:rPr lang="en-US" altLang="ko-KR" sz="800" dirty="0">
                <a:ln w="12700">
                  <a:noFill/>
                </a:ln>
              </a:rPr>
              <a:t>  if DIFF &gt; 0 then</a:t>
            </a:r>
          </a:p>
          <a:p>
            <a:r>
              <a:rPr lang="en-US" altLang="ko-KR" sz="800" dirty="0">
                <a:ln w="12700">
                  <a:noFill/>
                </a:ln>
              </a:rPr>
              <a:t>     </a:t>
            </a:r>
            <a:r>
              <a:rPr lang="en-US" altLang="ko-KR" sz="800" dirty="0" err="1">
                <a:ln w="12700">
                  <a:noFill/>
                </a:ln>
              </a:rPr>
              <a:t>forall</a:t>
            </a:r>
            <a:r>
              <a:rPr lang="en-US" altLang="ko-KR" sz="800" dirty="0">
                <a:ln w="12700">
                  <a:noFill/>
                </a:ln>
              </a:rPr>
              <a:t> (g in GRADE) do</a:t>
            </a:r>
          </a:p>
          <a:p>
            <a:r>
              <a:rPr lang="en-US" altLang="ko-KR" sz="800" dirty="0">
                <a:ln w="12700">
                  <a:noFill/>
                </a:ln>
              </a:rPr>
              <a:t>       SyncGrade1(</a:t>
            </a:r>
            <a:r>
              <a:rPr lang="en-US" altLang="ko-KR" sz="800" dirty="0" err="1">
                <a:ln w="12700">
                  <a:noFill/>
                </a:ln>
              </a:rPr>
              <a:t>g,t</a:t>
            </a:r>
            <a:r>
              <a:rPr lang="en-US" altLang="ko-KR" sz="800" dirty="0">
                <a:ln w="12700">
                  <a:noFill/>
                </a:ln>
              </a:rPr>
              <a:t>) := produce(SYNC_LINE2,g,t) &lt;= produce(SYNC_LINE1,g,t)</a:t>
            </a:r>
          </a:p>
          <a:p>
            <a:r>
              <a:rPr lang="en-US" altLang="ko-KR" sz="800" dirty="0">
                <a:ln w="12700">
                  <a:noFill/>
                </a:ln>
              </a:rPr>
              <a:t>       SyncGrade2(</a:t>
            </a:r>
            <a:r>
              <a:rPr lang="en-US" altLang="ko-KR" sz="800" dirty="0" err="1">
                <a:ln w="12700">
                  <a:noFill/>
                </a:ln>
              </a:rPr>
              <a:t>g,t</a:t>
            </a:r>
            <a:r>
              <a:rPr lang="en-US" altLang="ko-KR" sz="800" dirty="0">
                <a:ln w="12700">
                  <a:noFill/>
                </a:ln>
              </a:rPr>
              <a:t>) := produce(SYNC_LINE1,g,t) &lt;= produce(SYNC_LINE2,g,t) + DIFF</a:t>
            </a:r>
          </a:p>
          <a:p>
            <a:r>
              <a:rPr lang="en-US" altLang="ko-KR" sz="800" dirty="0">
                <a:ln w="12700">
                  <a:noFill/>
                </a:ln>
              </a:rPr>
              <a:t>     end-do</a:t>
            </a:r>
          </a:p>
          <a:p>
            <a:r>
              <a:rPr lang="en-US" altLang="ko-KR" sz="800" dirty="0">
                <a:ln w="12700">
                  <a:noFill/>
                </a:ln>
              </a:rPr>
              <a:t>  else</a:t>
            </a:r>
          </a:p>
          <a:p>
            <a:r>
              <a:rPr lang="en-US" altLang="ko-KR" sz="800" dirty="0">
                <a:ln w="12700">
                  <a:noFill/>
                </a:ln>
              </a:rPr>
              <a:t>     </a:t>
            </a:r>
            <a:r>
              <a:rPr lang="en-US" altLang="ko-KR" sz="800" dirty="0" err="1">
                <a:ln w="12700">
                  <a:noFill/>
                </a:ln>
              </a:rPr>
              <a:t>forall</a:t>
            </a:r>
            <a:r>
              <a:rPr lang="en-US" altLang="ko-KR" sz="800" dirty="0">
                <a:ln w="12700">
                  <a:noFill/>
                </a:ln>
              </a:rPr>
              <a:t> (g in GRADE) do</a:t>
            </a:r>
          </a:p>
          <a:p>
            <a:r>
              <a:rPr lang="en-US" altLang="ko-KR" sz="800" dirty="0">
                <a:ln w="12700">
                  <a:noFill/>
                </a:ln>
              </a:rPr>
              <a:t>       SyncGrade1(</a:t>
            </a:r>
            <a:r>
              <a:rPr lang="en-US" altLang="ko-KR" sz="800" dirty="0" err="1">
                <a:ln w="12700">
                  <a:noFill/>
                </a:ln>
              </a:rPr>
              <a:t>g,t</a:t>
            </a:r>
            <a:r>
              <a:rPr lang="en-US" altLang="ko-KR" sz="800" dirty="0">
                <a:ln w="12700">
                  <a:noFill/>
                </a:ln>
              </a:rPr>
              <a:t>) := produce(SYNC_LINE1,g,t) &lt;= produce(SYNC_LINE2,g,t)</a:t>
            </a:r>
          </a:p>
          <a:p>
            <a:r>
              <a:rPr lang="en-US" altLang="ko-KR" sz="800" dirty="0">
                <a:ln w="12700">
                  <a:noFill/>
                </a:ln>
              </a:rPr>
              <a:t>       SyncGrade2(</a:t>
            </a:r>
            <a:r>
              <a:rPr lang="en-US" altLang="ko-KR" sz="800" dirty="0" err="1">
                <a:ln w="12700">
                  <a:noFill/>
                </a:ln>
              </a:rPr>
              <a:t>g,t</a:t>
            </a:r>
            <a:r>
              <a:rPr lang="en-US" altLang="ko-KR" sz="800" dirty="0">
                <a:ln w="12700">
                  <a:noFill/>
                </a:ln>
              </a:rPr>
              <a:t>) := produce(SYNC_LINE2,g,t) &lt;= produce(SYNC_LINE1,g,t) - DIFF</a:t>
            </a:r>
          </a:p>
          <a:p>
            <a:r>
              <a:rPr lang="en-US" altLang="ko-KR" sz="800" dirty="0">
                <a:ln w="12700">
                  <a:noFill/>
                </a:ln>
              </a:rPr>
              <a:t>     end-do</a:t>
            </a:r>
          </a:p>
          <a:p>
            <a:r>
              <a:rPr lang="en-US" altLang="ko-KR" sz="800" dirty="0">
                <a:ln w="12700">
                  <a:noFill/>
                </a:ln>
              </a:rPr>
              <a:t>  end-if</a:t>
            </a:r>
          </a:p>
          <a:p>
            <a:r>
              <a:rPr lang="en-US" altLang="ko-KR" sz="800" dirty="0">
                <a:ln w="12700">
                  <a:noFill/>
                </a:ln>
              </a:rPr>
              <a:t>end-do</a:t>
            </a:r>
            <a:endParaRPr lang="ko-KR" altLang="en-US" sz="800" dirty="0">
              <a:ln w="12700">
                <a:noFill/>
              </a:ln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CF9499-022F-4E32-990D-A883B8D27F5C}"/>
              </a:ext>
            </a:extLst>
          </p:cNvPr>
          <p:cNvSpPr txBox="1"/>
          <p:nvPr/>
        </p:nvSpPr>
        <p:spPr>
          <a:xfrm>
            <a:off x="3524478" y="681017"/>
            <a:ext cx="446587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rgbClr val="FF0000"/>
                </a:solidFill>
                <a:latin typeface="+mn-ea"/>
                <a:ea typeface="+mn-ea"/>
              </a:rPr>
              <a:t>생산라인 </a:t>
            </a:r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Sync </a:t>
            </a:r>
            <a:r>
              <a:rPr lang="ko-KR" altLang="en-US" sz="900" dirty="0">
                <a:solidFill>
                  <a:srgbClr val="FF0000"/>
                </a:solidFill>
                <a:latin typeface="+mn-ea"/>
                <a:ea typeface="+mn-ea"/>
              </a:rPr>
              <a:t>제약</a:t>
            </a:r>
            <a:endParaRPr lang="en-US" altLang="ko-KR" sz="900" dirty="0">
              <a:solidFill>
                <a:srgbClr val="FF0000"/>
              </a:solidFill>
              <a:latin typeface="+mn-ea"/>
              <a:ea typeface="+mn-ea"/>
            </a:endParaRPr>
          </a:p>
          <a:p>
            <a:endParaRPr lang="en-US" altLang="ko-KR" sz="900" dirty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DIFF = </a:t>
            </a:r>
            <a:r>
              <a:rPr lang="ko-KR" altLang="en-US" sz="900" dirty="0">
                <a:solidFill>
                  <a:srgbClr val="FF0000"/>
                </a:solidFill>
                <a:latin typeface="+mn-ea"/>
                <a:ea typeface="+mn-ea"/>
              </a:rPr>
              <a:t>첫번째 라인 생산 가능일 </a:t>
            </a:r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– </a:t>
            </a:r>
            <a:r>
              <a:rPr lang="ko-KR" altLang="en-US" sz="900" dirty="0">
                <a:solidFill>
                  <a:srgbClr val="FF0000"/>
                </a:solidFill>
                <a:latin typeface="+mn-ea"/>
                <a:ea typeface="+mn-ea"/>
              </a:rPr>
              <a:t>두번째 라인 생산 가능일</a:t>
            </a:r>
            <a:endParaRPr lang="en-US" altLang="ko-KR" sz="9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208230-0B18-4FB0-978C-CADBA000A66F}"/>
              </a:ext>
            </a:extLst>
          </p:cNvPr>
          <p:cNvSpPr txBox="1"/>
          <p:nvPr/>
        </p:nvSpPr>
        <p:spPr>
          <a:xfrm>
            <a:off x="5343062" y="2014095"/>
            <a:ext cx="32134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DIFF &gt; 0</a:t>
            </a:r>
          </a:p>
          <a:p>
            <a:r>
              <a:rPr lang="ko-KR" altLang="en-US" sz="900" dirty="0">
                <a:solidFill>
                  <a:srgbClr val="FF0000"/>
                </a:solidFill>
                <a:latin typeface="+mn-ea"/>
                <a:ea typeface="+mn-ea"/>
              </a:rPr>
              <a:t>첫번째 라인 생산 시간 </a:t>
            </a:r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&gt;= </a:t>
            </a:r>
            <a:r>
              <a:rPr lang="ko-KR" altLang="en-US" sz="900" dirty="0" err="1">
                <a:solidFill>
                  <a:srgbClr val="FF0000"/>
                </a:solidFill>
                <a:latin typeface="+mn-ea"/>
                <a:ea typeface="+mn-ea"/>
              </a:rPr>
              <a:t>두번째라인</a:t>
            </a:r>
            <a:r>
              <a:rPr lang="ko-KR" altLang="en-US" sz="900" dirty="0">
                <a:solidFill>
                  <a:srgbClr val="FF0000"/>
                </a:solidFill>
                <a:latin typeface="+mn-ea"/>
                <a:ea typeface="+mn-ea"/>
              </a:rPr>
              <a:t> 생산시간</a:t>
            </a:r>
            <a:endParaRPr lang="en-US" altLang="ko-KR" sz="900" dirty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ko-KR" altLang="en-US" sz="900" dirty="0">
                <a:solidFill>
                  <a:srgbClr val="FF0000"/>
                </a:solidFill>
                <a:latin typeface="+mn-ea"/>
              </a:rPr>
              <a:t>첫번째 라인 생산 시간 </a:t>
            </a:r>
            <a:r>
              <a:rPr lang="en-US" altLang="ko-KR" sz="900" dirty="0">
                <a:solidFill>
                  <a:srgbClr val="FF0000"/>
                </a:solidFill>
                <a:latin typeface="+mn-ea"/>
              </a:rPr>
              <a:t>&lt;= </a:t>
            </a:r>
            <a:r>
              <a:rPr lang="ko-KR" altLang="en-US" sz="900" dirty="0" err="1">
                <a:solidFill>
                  <a:srgbClr val="FF0000"/>
                </a:solidFill>
                <a:latin typeface="+mn-ea"/>
              </a:rPr>
              <a:t>두번째라인</a:t>
            </a:r>
            <a:r>
              <a:rPr lang="ko-KR" altLang="en-US" sz="900" dirty="0">
                <a:solidFill>
                  <a:srgbClr val="FF0000"/>
                </a:solidFill>
                <a:latin typeface="+mn-ea"/>
              </a:rPr>
              <a:t> 생산시간</a:t>
            </a:r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 + DIFF</a:t>
            </a:r>
          </a:p>
          <a:p>
            <a:r>
              <a:rPr lang="en-US" altLang="ko-KR" sz="900" dirty="0">
                <a:solidFill>
                  <a:srgbClr val="FF0000"/>
                </a:solidFill>
                <a:latin typeface="+mn-ea"/>
              </a:rPr>
              <a:t>DIFF &lt;= 0</a:t>
            </a:r>
          </a:p>
          <a:p>
            <a:r>
              <a:rPr lang="ko-KR" altLang="en-US" sz="900" dirty="0">
                <a:solidFill>
                  <a:srgbClr val="FF0000"/>
                </a:solidFill>
                <a:latin typeface="+mn-ea"/>
              </a:rPr>
              <a:t>첫번째 라인 생산 시간 </a:t>
            </a:r>
            <a:r>
              <a:rPr lang="en-US" altLang="ko-KR" sz="900" dirty="0">
                <a:solidFill>
                  <a:srgbClr val="FF0000"/>
                </a:solidFill>
                <a:latin typeface="+mn-ea"/>
              </a:rPr>
              <a:t>&gt;= </a:t>
            </a:r>
            <a:r>
              <a:rPr lang="ko-KR" altLang="en-US" sz="900" dirty="0" err="1">
                <a:solidFill>
                  <a:srgbClr val="FF0000"/>
                </a:solidFill>
                <a:latin typeface="+mn-ea"/>
              </a:rPr>
              <a:t>두번째라인</a:t>
            </a:r>
            <a:r>
              <a:rPr lang="ko-KR" altLang="en-US" sz="900" dirty="0">
                <a:solidFill>
                  <a:srgbClr val="FF0000"/>
                </a:solidFill>
                <a:latin typeface="+mn-ea"/>
              </a:rPr>
              <a:t> 생산시간 </a:t>
            </a:r>
            <a:r>
              <a:rPr lang="en-US" altLang="ko-KR" sz="900" dirty="0">
                <a:solidFill>
                  <a:srgbClr val="FF0000"/>
                </a:solidFill>
                <a:latin typeface="+mn-ea"/>
              </a:rPr>
              <a:t>- DIFF</a:t>
            </a:r>
          </a:p>
          <a:p>
            <a:r>
              <a:rPr lang="ko-KR" altLang="en-US" sz="900" dirty="0">
                <a:solidFill>
                  <a:srgbClr val="FF0000"/>
                </a:solidFill>
                <a:latin typeface="+mn-ea"/>
              </a:rPr>
              <a:t>첫번째 라인 생산 시간 </a:t>
            </a:r>
            <a:r>
              <a:rPr lang="en-US" altLang="ko-KR" sz="900" dirty="0">
                <a:solidFill>
                  <a:srgbClr val="FF0000"/>
                </a:solidFill>
                <a:latin typeface="+mn-ea"/>
              </a:rPr>
              <a:t>&lt;= </a:t>
            </a:r>
            <a:r>
              <a:rPr lang="ko-KR" altLang="en-US" sz="900" dirty="0" err="1">
                <a:solidFill>
                  <a:srgbClr val="FF0000"/>
                </a:solidFill>
                <a:latin typeface="+mn-ea"/>
              </a:rPr>
              <a:t>두번째라인</a:t>
            </a:r>
            <a:r>
              <a:rPr lang="ko-KR" altLang="en-US" sz="900" dirty="0">
                <a:solidFill>
                  <a:srgbClr val="FF0000"/>
                </a:solidFill>
                <a:latin typeface="+mn-ea"/>
              </a:rPr>
              <a:t> 생산시간</a:t>
            </a:r>
            <a:endParaRPr lang="en-US" altLang="ko-KR" sz="9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0677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4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8D4B2A2-84F2-4AA0-997C-3BCC2EDF3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Objectives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E9B58E1-F772-4939-9852-02FEA8A924EA}"/>
              </a:ext>
            </a:extLst>
          </p:cNvPr>
          <p:cNvSpPr/>
          <p:nvPr/>
        </p:nvSpPr>
        <p:spPr>
          <a:xfrm>
            <a:off x="223921" y="629934"/>
            <a:ext cx="7020000" cy="391680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800" dirty="0">
                <a:ln w="12700">
                  <a:noFill/>
                </a:ln>
              </a:rPr>
              <a:t>! Minimize (Step1, Step2)</a:t>
            </a:r>
          </a:p>
          <a:p>
            <a:r>
              <a:rPr lang="en-US" altLang="ko-KR" sz="800" dirty="0" err="1">
                <a:ln w="12700">
                  <a:noFill/>
                </a:ln>
              </a:rPr>
              <a:t>totUnmeet</a:t>
            </a:r>
            <a:r>
              <a:rPr lang="en-US" altLang="ko-KR" sz="800" dirty="0">
                <a:ln w="12700">
                  <a:noFill/>
                </a:ln>
              </a:rPr>
              <a:t> = sum(o in ORDER) ORDER_PRIORITY(o)*MONTH_PRIORITY1(ORDER_MONTH(o))*unmeet(o)</a:t>
            </a:r>
          </a:p>
          <a:p>
            <a:r>
              <a:rPr lang="en-US" altLang="ko-KR" sz="800" dirty="0" err="1">
                <a:ln w="12700">
                  <a:noFill/>
                </a:ln>
              </a:rPr>
              <a:t>totUndInv</a:t>
            </a:r>
            <a:r>
              <a:rPr lang="en-US" altLang="ko-KR" sz="800" dirty="0">
                <a:ln w="12700">
                  <a:noFill/>
                </a:ln>
              </a:rPr>
              <a:t> = sum(s in SUPPLY, </a:t>
            </a:r>
            <a:r>
              <a:rPr lang="en-US" altLang="ko-KR" sz="800" dirty="0" err="1">
                <a:ln w="12700">
                  <a:noFill/>
                </a:ln>
              </a:rPr>
              <a:t>i</a:t>
            </a:r>
            <a:r>
              <a:rPr lang="en-US" altLang="ko-KR" sz="800" dirty="0">
                <a:ln w="12700">
                  <a:noFill/>
                </a:ln>
              </a:rPr>
              <a:t> in ITEM, t in MONTH) MONTH_PRIORITY2(t)*</a:t>
            </a:r>
            <a:r>
              <a:rPr lang="en-US" altLang="ko-KR" sz="800" dirty="0" err="1">
                <a:ln w="12700">
                  <a:noFill/>
                </a:ln>
              </a:rPr>
              <a:t>invminunder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s,i,t</a:t>
            </a:r>
            <a:r>
              <a:rPr lang="en-US" altLang="ko-KR" sz="800" dirty="0">
                <a:ln w="12700">
                  <a:noFill/>
                </a:ln>
              </a:rPr>
              <a:t>)</a:t>
            </a:r>
          </a:p>
          <a:p>
            <a:endParaRPr lang="en-US" altLang="ko-KR" sz="800" dirty="0">
              <a:ln w="12700">
                <a:noFill/>
              </a:ln>
            </a:endParaRPr>
          </a:p>
          <a:p>
            <a:r>
              <a:rPr lang="en-US" altLang="ko-KR" sz="800" dirty="0">
                <a:ln w="12700">
                  <a:noFill/>
                </a:ln>
              </a:rPr>
              <a:t>! Maximize (Step3)</a:t>
            </a:r>
          </a:p>
          <a:p>
            <a:r>
              <a:rPr lang="en-US" altLang="ko-KR" sz="800" dirty="0" err="1">
                <a:ln w="12700">
                  <a:noFill/>
                </a:ln>
              </a:rPr>
              <a:t>totSpread</a:t>
            </a:r>
            <a:r>
              <a:rPr lang="en-US" altLang="ko-KR" sz="800" dirty="0">
                <a:ln w="12700">
                  <a:noFill/>
                </a:ln>
              </a:rPr>
              <a:t> = sum(o in ORDER, t in MONTH | ORDER_MAXQTY(o) &gt; ZEROVALUE) ORDER_PRIORITY2(o)*</a:t>
            </a:r>
          </a:p>
          <a:p>
            <a:r>
              <a:rPr lang="en-US" altLang="ko-KR" sz="800" dirty="0">
                <a:ln w="12700">
                  <a:noFill/>
                </a:ln>
              </a:rPr>
              <a:t>                ORDER_SPREAD(o)/ORDER_MAXQTY(o)*(sell(</a:t>
            </a:r>
            <a:r>
              <a:rPr lang="en-US" altLang="ko-KR" sz="800" dirty="0" err="1">
                <a:ln w="12700">
                  <a:noFill/>
                </a:ln>
              </a:rPr>
              <a:t>o,t</a:t>
            </a:r>
            <a:r>
              <a:rPr lang="en-US" altLang="ko-KR" sz="800" dirty="0">
                <a:ln w="12700">
                  <a:noFill/>
                </a:ln>
              </a:rPr>
              <a:t>)+</a:t>
            </a:r>
            <a:r>
              <a:rPr lang="en-US" altLang="ko-KR" sz="800" dirty="0" err="1">
                <a:ln w="12700">
                  <a:noFill/>
                </a:ln>
              </a:rPr>
              <a:t>sp_sell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o,t</a:t>
            </a:r>
            <a:r>
              <a:rPr lang="en-US" altLang="ko-KR" sz="800" dirty="0">
                <a:ln w="12700">
                  <a:noFill/>
                </a:ln>
              </a:rPr>
              <a:t>)) +</a:t>
            </a:r>
          </a:p>
          <a:p>
            <a:r>
              <a:rPr lang="en-US" altLang="ko-KR" sz="800" dirty="0">
                <a:ln w="12700">
                  <a:noFill/>
                </a:ln>
              </a:rPr>
              <a:t>            sum(o in ORDER, a in 1..ALT_CNT(o), t in MONTH | ORDER_MAXQTY(o) &gt; ZEROVALUE) ORDER_PRIORITY2(o)*</a:t>
            </a:r>
          </a:p>
          <a:p>
            <a:r>
              <a:rPr lang="en-US" altLang="ko-KR" sz="800" dirty="0">
                <a:ln w="12700">
                  <a:noFill/>
                </a:ln>
              </a:rPr>
              <a:t>                ORDER_SPREAD(o)/ORDER_MAXQTY(o)*</a:t>
            </a:r>
            <a:r>
              <a:rPr lang="en-US" altLang="ko-KR" sz="800" dirty="0" err="1">
                <a:ln w="12700">
                  <a:noFill/>
                </a:ln>
              </a:rPr>
              <a:t>alt_sell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o,ALT_PLANT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o,a</a:t>
            </a:r>
            <a:r>
              <a:rPr lang="en-US" altLang="ko-KR" sz="800" dirty="0">
                <a:ln w="12700">
                  <a:noFill/>
                </a:ln>
              </a:rPr>
              <a:t>),ALT_ITEM(</a:t>
            </a:r>
            <a:r>
              <a:rPr lang="en-US" altLang="ko-KR" sz="800" dirty="0" err="1">
                <a:ln w="12700">
                  <a:noFill/>
                </a:ln>
              </a:rPr>
              <a:t>o,a</a:t>
            </a:r>
            <a:r>
              <a:rPr lang="en-US" altLang="ko-KR" sz="800" dirty="0">
                <a:ln w="12700">
                  <a:noFill/>
                </a:ln>
              </a:rPr>
              <a:t>),t) +</a:t>
            </a:r>
          </a:p>
          <a:p>
            <a:r>
              <a:rPr lang="en-US" altLang="ko-KR" sz="800" dirty="0">
                <a:ln w="12700">
                  <a:noFill/>
                </a:ln>
              </a:rPr>
              <a:t>            sum(o in ORDER, </a:t>
            </a:r>
            <a:r>
              <a:rPr lang="en-US" altLang="ko-KR" sz="800" dirty="0" err="1">
                <a:ln w="12700">
                  <a:noFill/>
                </a:ln>
              </a:rPr>
              <a:t>i</a:t>
            </a:r>
            <a:r>
              <a:rPr lang="en-US" altLang="ko-KR" sz="800" dirty="0">
                <a:ln w="12700">
                  <a:noFill/>
                </a:ln>
              </a:rPr>
              <a:t> in EXCHITEM(ORDER_ITEM(o)), t in MONTH | ORDER_MAXQTY(o) &gt; ZEROVALUE) ORDER_PRIORITY2(o)*</a:t>
            </a:r>
          </a:p>
          <a:p>
            <a:r>
              <a:rPr lang="en-US" altLang="ko-KR" sz="800" dirty="0">
                <a:ln w="12700">
                  <a:noFill/>
                </a:ln>
              </a:rPr>
              <a:t>                ORDER_SPREAD(o)/ORDER_MAXQTY(o)*</a:t>
            </a:r>
            <a:r>
              <a:rPr lang="en-US" altLang="ko-KR" sz="800" dirty="0" err="1">
                <a:ln w="12700">
                  <a:noFill/>
                </a:ln>
              </a:rPr>
              <a:t>exch_sell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o,i,t</a:t>
            </a:r>
            <a:r>
              <a:rPr lang="en-US" altLang="ko-KR" sz="800" dirty="0">
                <a:ln w="12700">
                  <a:noFill/>
                </a:ln>
              </a:rPr>
              <a:t>)</a:t>
            </a:r>
          </a:p>
          <a:p>
            <a:r>
              <a:rPr lang="en-US" altLang="ko-KR" sz="800" dirty="0" err="1">
                <a:ln w="12700">
                  <a:noFill/>
                </a:ln>
              </a:rPr>
              <a:t>totMargin</a:t>
            </a:r>
            <a:r>
              <a:rPr lang="en-US" altLang="ko-KR" sz="800" dirty="0">
                <a:ln w="12700">
                  <a:noFill/>
                </a:ln>
              </a:rPr>
              <a:t> = sum(o in ORDER, t in MONTH | ORDER_MAXQTY(o) &gt; ZEROVALUE) ORDER_PRIORITY2(o)*</a:t>
            </a:r>
          </a:p>
          <a:p>
            <a:r>
              <a:rPr lang="en-US" altLang="ko-KR" sz="800" dirty="0">
                <a:ln w="12700">
                  <a:noFill/>
                </a:ln>
              </a:rPr>
              <a:t>                ORDER_MARGIN(o)/ORDER_MAXQTY(o)*(sell(</a:t>
            </a:r>
            <a:r>
              <a:rPr lang="en-US" altLang="ko-KR" sz="800" dirty="0" err="1">
                <a:ln w="12700">
                  <a:noFill/>
                </a:ln>
              </a:rPr>
              <a:t>o,t</a:t>
            </a:r>
            <a:r>
              <a:rPr lang="en-US" altLang="ko-KR" sz="800" dirty="0">
                <a:ln w="12700">
                  <a:noFill/>
                </a:ln>
              </a:rPr>
              <a:t>)+</a:t>
            </a:r>
            <a:r>
              <a:rPr lang="en-US" altLang="ko-KR" sz="800" dirty="0" err="1">
                <a:ln w="12700">
                  <a:noFill/>
                </a:ln>
              </a:rPr>
              <a:t>sp_sell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o,t</a:t>
            </a:r>
            <a:r>
              <a:rPr lang="en-US" altLang="ko-KR" sz="800" dirty="0">
                <a:ln w="12700">
                  <a:noFill/>
                </a:ln>
              </a:rPr>
              <a:t>)) +</a:t>
            </a:r>
          </a:p>
          <a:p>
            <a:r>
              <a:rPr lang="en-US" altLang="ko-KR" sz="800" dirty="0">
                <a:ln w="12700">
                  <a:noFill/>
                </a:ln>
              </a:rPr>
              <a:t>            sum(o in ORDER, a in 1..ALT_CNT(o), t in MONTH | ORDER_MAXQTY(o) &gt; ZEROVALUE) ORDER_PRIORITY2(o)*</a:t>
            </a:r>
          </a:p>
          <a:p>
            <a:r>
              <a:rPr lang="en-US" altLang="ko-KR" sz="800" dirty="0">
                <a:ln w="12700">
                  <a:noFill/>
                </a:ln>
              </a:rPr>
              <a:t>                ORDER_MARGIN(o)/ORDER_MAXQTY(o)*</a:t>
            </a:r>
            <a:r>
              <a:rPr lang="en-US" altLang="ko-KR" sz="800" dirty="0" err="1">
                <a:ln w="12700">
                  <a:noFill/>
                </a:ln>
              </a:rPr>
              <a:t>alt_sell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o,ALT_PLANT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o,a</a:t>
            </a:r>
            <a:r>
              <a:rPr lang="en-US" altLang="ko-KR" sz="800" dirty="0">
                <a:ln w="12700">
                  <a:noFill/>
                </a:ln>
              </a:rPr>
              <a:t>),ALT_ITEM(</a:t>
            </a:r>
            <a:r>
              <a:rPr lang="en-US" altLang="ko-KR" sz="800" dirty="0" err="1">
                <a:ln w="12700">
                  <a:noFill/>
                </a:ln>
              </a:rPr>
              <a:t>o,a</a:t>
            </a:r>
            <a:r>
              <a:rPr lang="en-US" altLang="ko-KR" sz="800" dirty="0">
                <a:ln w="12700">
                  <a:noFill/>
                </a:ln>
              </a:rPr>
              <a:t>),t) +</a:t>
            </a:r>
          </a:p>
          <a:p>
            <a:r>
              <a:rPr lang="en-US" altLang="ko-KR" sz="800" dirty="0">
                <a:ln w="12700">
                  <a:noFill/>
                </a:ln>
              </a:rPr>
              <a:t>            sum(o in ORDER, </a:t>
            </a:r>
            <a:r>
              <a:rPr lang="en-US" altLang="ko-KR" sz="800" dirty="0" err="1">
                <a:ln w="12700">
                  <a:noFill/>
                </a:ln>
              </a:rPr>
              <a:t>i</a:t>
            </a:r>
            <a:r>
              <a:rPr lang="en-US" altLang="ko-KR" sz="800" dirty="0">
                <a:ln w="12700">
                  <a:noFill/>
                </a:ln>
              </a:rPr>
              <a:t> in EXCHITEM(ORDER_ITEM(o)), t in MONTH | ORDER_MAXQTY(o) &gt; ZEROVALUE) ORDER_PRIORITY2(o)*</a:t>
            </a:r>
          </a:p>
          <a:p>
            <a:r>
              <a:rPr lang="en-US" altLang="ko-KR" sz="800" dirty="0">
                <a:ln w="12700">
                  <a:noFill/>
                </a:ln>
              </a:rPr>
              <a:t>                ORDER_MARGIN(o)/ORDER_MAXQTY(o)*</a:t>
            </a:r>
            <a:r>
              <a:rPr lang="en-US" altLang="ko-KR" sz="800" dirty="0" err="1">
                <a:ln w="12700">
                  <a:noFill/>
                </a:ln>
              </a:rPr>
              <a:t>exch_sell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o,i,t</a:t>
            </a:r>
            <a:r>
              <a:rPr lang="en-US" altLang="ko-KR" sz="800" dirty="0">
                <a:ln w="12700">
                  <a:noFill/>
                </a:ln>
              </a:rPr>
              <a:t>)</a:t>
            </a:r>
          </a:p>
          <a:p>
            <a:r>
              <a:rPr lang="en-US" altLang="ko-KR" sz="800" dirty="0" err="1">
                <a:ln w="12700">
                  <a:noFill/>
                </a:ln>
              </a:rPr>
              <a:t>totOntime</a:t>
            </a:r>
            <a:r>
              <a:rPr lang="en-US" altLang="ko-KR" sz="800" dirty="0">
                <a:ln w="12700">
                  <a:noFill/>
                </a:ln>
              </a:rPr>
              <a:t> = sum(o in ORDER, t in MONTH | ORDER_MAXQTY(o) &gt; ZEROVALUE)</a:t>
            </a:r>
          </a:p>
          <a:p>
            <a:r>
              <a:rPr lang="en-US" altLang="ko-KR" sz="800" dirty="0">
                <a:ln w="12700">
                  <a:noFill/>
                </a:ln>
              </a:rPr>
              <a:t>                ORDER_PRIORITY2(o)*MONTH_PRIORITY3(t)*(sell(</a:t>
            </a:r>
            <a:r>
              <a:rPr lang="en-US" altLang="ko-KR" sz="800" dirty="0" err="1">
                <a:ln w="12700">
                  <a:noFill/>
                </a:ln>
              </a:rPr>
              <a:t>o,t</a:t>
            </a:r>
            <a:r>
              <a:rPr lang="en-US" altLang="ko-KR" sz="800" dirty="0">
                <a:ln w="12700">
                  <a:noFill/>
                </a:ln>
              </a:rPr>
              <a:t>)+</a:t>
            </a:r>
            <a:r>
              <a:rPr lang="en-US" altLang="ko-KR" sz="800" dirty="0" err="1">
                <a:ln w="12700">
                  <a:noFill/>
                </a:ln>
              </a:rPr>
              <a:t>sp_sell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o,t</a:t>
            </a:r>
            <a:r>
              <a:rPr lang="en-US" altLang="ko-KR" sz="800" dirty="0">
                <a:ln w="12700">
                  <a:noFill/>
                </a:ln>
              </a:rPr>
              <a:t>)) +</a:t>
            </a:r>
          </a:p>
          <a:p>
            <a:r>
              <a:rPr lang="en-US" altLang="ko-KR" sz="800" dirty="0">
                <a:ln w="12700">
                  <a:noFill/>
                </a:ln>
              </a:rPr>
              <a:t>            sum(o in ORDER, a in 1..ALT_CNT(o), t in MONTH | ORDER_MAXQTY(o) &gt; ZEROVALUE)</a:t>
            </a:r>
          </a:p>
          <a:p>
            <a:r>
              <a:rPr lang="en-US" altLang="ko-KR" sz="800" dirty="0">
                <a:ln w="12700">
                  <a:noFill/>
                </a:ln>
              </a:rPr>
              <a:t>                ORDER_PRIORITY2(o)*MONTH_PRIORITY3(t)*</a:t>
            </a:r>
            <a:r>
              <a:rPr lang="en-US" altLang="ko-KR" sz="800" dirty="0" err="1">
                <a:ln w="12700">
                  <a:noFill/>
                </a:ln>
              </a:rPr>
              <a:t>alt_sell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o,ALT_PLANT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o,a</a:t>
            </a:r>
            <a:r>
              <a:rPr lang="en-US" altLang="ko-KR" sz="800" dirty="0">
                <a:ln w="12700">
                  <a:noFill/>
                </a:ln>
              </a:rPr>
              <a:t>),ALT_ITEM(</a:t>
            </a:r>
            <a:r>
              <a:rPr lang="en-US" altLang="ko-KR" sz="800" dirty="0" err="1">
                <a:ln w="12700">
                  <a:noFill/>
                </a:ln>
              </a:rPr>
              <a:t>o,a</a:t>
            </a:r>
            <a:r>
              <a:rPr lang="en-US" altLang="ko-KR" sz="800" dirty="0">
                <a:ln w="12700">
                  <a:noFill/>
                </a:ln>
              </a:rPr>
              <a:t>),t) +</a:t>
            </a:r>
          </a:p>
          <a:p>
            <a:r>
              <a:rPr lang="en-US" altLang="ko-KR" sz="800" dirty="0">
                <a:ln w="12700">
                  <a:noFill/>
                </a:ln>
              </a:rPr>
              <a:t>            sum(o in ORDER, </a:t>
            </a:r>
            <a:r>
              <a:rPr lang="en-US" altLang="ko-KR" sz="800" dirty="0" err="1">
                <a:ln w="12700">
                  <a:noFill/>
                </a:ln>
              </a:rPr>
              <a:t>i</a:t>
            </a:r>
            <a:r>
              <a:rPr lang="en-US" altLang="ko-KR" sz="800" dirty="0">
                <a:ln w="12700">
                  <a:noFill/>
                </a:ln>
              </a:rPr>
              <a:t> in EXCHITEM(ORDER_ITEM(o)), t in MONTH | ORDER_MAXQTY(o) &gt; ZEROVALUE)</a:t>
            </a:r>
          </a:p>
          <a:p>
            <a:r>
              <a:rPr lang="en-US" altLang="ko-KR" sz="800" dirty="0">
                <a:ln w="12700">
                  <a:noFill/>
                </a:ln>
              </a:rPr>
              <a:t>                ORDER_PRIORITY2(o)*MONTH_PRIORITY3(t)*</a:t>
            </a:r>
            <a:r>
              <a:rPr lang="en-US" altLang="ko-KR" sz="800" dirty="0" err="1">
                <a:ln w="12700">
                  <a:noFill/>
                </a:ln>
              </a:rPr>
              <a:t>exch_sell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o,i,t</a:t>
            </a:r>
            <a:r>
              <a:rPr lang="en-US" altLang="ko-KR" sz="800" dirty="0">
                <a:ln w="12700">
                  <a:noFill/>
                </a:ln>
              </a:rPr>
              <a:t>)</a:t>
            </a:r>
          </a:p>
          <a:p>
            <a:r>
              <a:rPr lang="en-US" altLang="ko-KR" sz="800" dirty="0" err="1">
                <a:ln w="12700">
                  <a:noFill/>
                </a:ln>
              </a:rPr>
              <a:t>totSell</a:t>
            </a:r>
            <a:r>
              <a:rPr lang="en-US" altLang="ko-KR" sz="800" dirty="0">
                <a:ln w="12700">
                  <a:noFill/>
                </a:ln>
              </a:rPr>
              <a:t>   = sum(o in ORDER, t in MONTH | ORDER_MAXQTY(o) &gt; ZEROVALUE)</a:t>
            </a:r>
          </a:p>
          <a:p>
            <a:r>
              <a:rPr lang="en-US" altLang="ko-KR" sz="800" dirty="0">
                <a:ln w="12700">
                  <a:noFill/>
                </a:ln>
              </a:rPr>
              <a:t>                ITEM_PRIORITY(ORDER_ITEM(o))*MONTH_PRIORITY3(t)*(sell(</a:t>
            </a:r>
            <a:r>
              <a:rPr lang="en-US" altLang="ko-KR" sz="800" dirty="0" err="1">
                <a:ln w="12700">
                  <a:noFill/>
                </a:ln>
              </a:rPr>
              <a:t>o,t</a:t>
            </a:r>
            <a:r>
              <a:rPr lang="en-US" altLang="ko-KR" sz="800" dirty="0">
                <a:ln w="12700">
                  <a:noFill/>
                </a:ln>
              </a:rPr>
              <a:t>)+</a:t>
            </a:r>
            <a:r>
              <a:rPr lang="en-US" altLang="ko-KR" sz="800" dirty="0" err="1">
                <a:ln w="12700">
                  <a:noFill/>
                </a:ln>
              </a:rPr>
              <a:t>sp_sell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o,t</a:t>
            </a:r>
            <a:r>
              <a:rPr lang="en-US" altLang="ko-KR" sz="800" dirty="0">
                <a:ln w="12700">
                  <a:noFill/>
                </a:ln>
              </a:rPr>
              <a:t>)) +</a:t>
            </a:r>
          </a:p>
          <a:p>
            <a:r>
              <a:rPr lang="en-US" altLang="ko-KR" sz="800" dirty="0">
                <a:ln w="12700">
                  <a:noFill/>
                </a:ln>
              </a:rPr>
              <a:t>            sum(o in ORDER, a in 1..ALT_CNT(o), t in MONTH | ORDER_MAXQTY(o) &gt; ZEROVALUE)</a:t>
            </a:r>
          </a:p>
          <a:p>
            <a:r>
              <a:rPr lang="en-US" altLang="ko-KR" sz="800" dirty="0">
                <a:ln w="12700">
                  <a:noFill/>
                </a:ln>
              </a:rPr>
              <a:t>                ITEM_PRIORITY(ORDER_ITEM(o))*MONTH_PRIORITY3(t)*</a:t>
            </a:r>
            <a:r>
              <a:rPr lang="en-US" altLang="ko-KR" sz="800" dirty="0" err="1">
                <a:ln w="12700">
                  <a:noFill/>
                </a:ln>
              </a:rPr>
              <a:t>alt_sell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o,ALT_PLANT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o,a</a:t>
            </a:r>
            <a:r>
              <a:rPr lang="en-US" altLang="ko-KR" sz="800" dirty="0">
                <a:ln w="12700">
                  <a:noFill/>
                </a:ln>
              </a:rPr>
              <a:t>),ALT_ITEM(</a:t>
            </a:r>
            <a:r>
              <a:rPr lang="en-US" altLang="ko-KR" sz="800" dirty="0" err="1">
                <a:ln w="12700">
                  <a:noFill/>
                </a:ln>
              </a:rPr>
              <a:t>o,a</a:t>
            </a:r>
            <a:r>
              <a:rPr lang="en-US" altLang="ko-KR" sz="800" dirty="0">
                <a:ln w="12700">
                  <a:noFill/>
                </a:ln>
              </a:rPr>
              <a:t>),t) +</a:t>
            </a:r>
          </a:p>
          <a:p>
            <a:r>
              <a:rPr lang="en-US" altLang="ko-KR" sz="800" dirty="0">
                <a:ln w="12700">
                  <a:noFill/>
                </a:ln>
              </a:rPr>
              <a:t>            sum(o in ORDER, </a:t>
            </a:r>
            <a:r>
              <a:rPr lang="en-US" altLang="ko-KR" sz="800" dirty="0" err="1">
                <a:ln w="12700">
                  <a:noFill/>
                </a:ln>
              </a:rPr>
              <a:t>i</a:t>
            </a:r>
            <a:r>
              <a:rPr lang="en-US" altLang="ko-KR" sz="800" dirty="0">
                <a:ln w="12700">
                  <a:noFill/>
                </a:ln>
              </a:rPr>
              <a:t> in EXCHITEM(ORDER_ITEM(o)), t in MONTH | ORDER_MAXQTY(o) &gt; ZEROVALUE)</a:t>
            </a:r>
          </a:p>
          <a:p>
            <a:r>
              <a:rPr lang="en-US" altLang="ko-KR" sz="800" dirty="0">
                <a:ln w="12700">
                  <a:noFill/>
                </a:ln>
              </a:rPr>
              <a:t>                ITEM_PRIORITY(ORDER_ITEM(o))*MONTH_PRIORITY3(t)*</a:t>
            </a:r>
            <a:r>
              <a:rPr lang="en-US" altLang="ko-KR" sz="800" dirty="0" err="1">
                <a:ln w="12700">
                  <a:noFill/>
                </a:ln>
              </a:rPr>
              <a:t>exch_sell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o,i,t</a:t>
            </a:r>
            <a:r>
              <a:rPr lang="en-US" altLang="ko-KR" sz="800" dirty="0">
                <a:ln w="12700">
                  <a:noFill/>
                </a:ln>
              </a:rPr>
              <a:t>)</a:t>
            </a:r>
          </a:p>
          <a:p>
            <a:endParaRPr lang="ko-KR" altLang="en-US" sz="800" dirty="0">
              <a:ln w="12700">
                <a:noFill/>
              </a:ln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8CBB86-B5CB-420E-B78A-EE69F4A545B2}"/>
              </a:ext>
            </a:extLst>
          </p:cNvPr>
          <p:cNvSpPr txBox="1"/>
          <p:nvPr/>
        </p:nvSpPr>
        <p:spPr>
          <a:xfrm>
            <a:off x="1088324" y="4296793"/>
            <a:ext cx="61555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  <a:latin typeface="+mn-ea"/>
              </a:rPr>
              <a:t>ORDER_SPREAD = ORDER_AMOUNT - RDER_FREIGHTCOST - ORDER_REBATECOST - ORDER_COMMISSIONCOST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64ABE2-6B62-4047-9474-F6DB1D29AE46}"/>
              </a:ext>
            </a:extLst>
          </p:cNvPr>
          <p:cNvSpPr txBox="1"/>
          <p:nvPr/>
        </p:nvSpPr>
        <p:spPr>
          <a:xfrm>
            <a:off x="1088324" y="4527625"/>
            <a:ext cx="518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  <a:latin typeface="+mn-ea"/>
              </a:rPr>
              <a:t>ORDER_MARGIN = ORDER_SPREAD - ORDER_OTHERVARIABLECOST - ORDER_SALESTYPECOST</a:t>
            </a:r>
          </a:p>
        </p:txBody>
      </p:sp>
    </p:spTree>
    <p:extLst>
      <p:ext uri="{BB962C8B-B14F-4D97-AF65-F5344CB8AC3E}">
        <p14:creationId xmlns:p14="http://schemas.microsoft.com/office/powerpoint/2010/main" val="384918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4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8D4B2A2-84F2-4AA0-997C-3BCC2EDF3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Objectives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E9B58E1-F772-4939-9852-02FEA8A924EA}"/>
              </a:ext>
            </a:extLst>
          </p:cNvPr>
          <p:cNvSpPr/>
          <p:nvPr/>
        </p:nvSpPr>
        <p:spPr>
          <a:xfrm>
            <a:off x="223921" y="629934"/>
            <a:ext cx="7020000" cy="391680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800" dirty="0">
                <a:ln w="12700">
                  <a:noFill/>
                </a:ln>
              </a:rPr>
              <a:t>! Maximize (Step4)</a:t>
            </a:r>
          </a:p>
          <a:p>
            <a:r>
              <a:rPr lang="en-US" altLang="ko-KR" sz="800" dirty="0" err="1">
                <a:ln w="12700">
                  <a:noFill/>
                </a:ln>
              </a:rPr>
              <a:t>totMake</a:t>
            </a:r>
            <a:r>
              <a:rPr lang="en-US" altLang="ko-KR" sz="800" dirty="0">
                <a:ln w="12700">
                  <a:noFill/>
                </a:ln>
              </a:rPr>
              <a:t>   = WGT_SUB_MAKE*sum(l in LINE, g in GRADE, t in MONTH)</a:t>
            </a:r>
          </a:p>
          <a:p>
            <a:r>
              <a:rPr lang="en-US" altLang="ko-KR" sz="800" dirty="0">
                <a:ln w="12700">
                  <a:noFill/>
                </a:ln>
              </a:rPr>
              <a:t>                MONTH_PRIORITY4(t)*LINE_PRIORITY(l)*GRADE_PRIORITY(g)*</a:t>
            </a:r>
            <a:r>
              <a:rPr lang="en-US" altLang="ko-KR" sz="800" dirty="0" err="1">
                <a:ln w="12700">
                  <a:noFill/>
                </a:ln>
              </a:rPr>
              <a:t>gmake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l,g,t</a:t>
            </a:r>
            <a:r>
              <a:rPr lang="en-US" altLang="ko-KR" sz="800" dirty="0">
                <a:ln w="12700">
                  <a:noFill/>
                </a:ln>
              </a:rPr>
              <a:t>)</a:t>
            </a:r>
          </a:p>
          <a:p>
            <a:r>
              <a:rPr lang="en-US" altLang="ko-KR" sz="800" dirty="0" err="1">
                <a:ln w="12700">
                  <a:noFill/>
                </a:ln>
              </a:rPr>
              <a:t>totProd</a:t>
            </a:r>
            <a:r>
              <a:rPr lang="en-US" altLang="ko-KR" sz="800" dirty="0">
                <a:ln w="12700">
                  <a:noFill/>
                </a:ln>
              </a:rPr>
              <a:t>   = WGT_SUB_PROD*WGT_SUB_MAKE*sum(l in LINE, g in GRADE, t in MONTH)</a:t>
            </a:r>
          </a:p>
          <a:p>
            <a:r>
              <a:rPr lang="en-US" altLang="ko-KR" sz="800" dirty="0">
                <a:ln w="12700">
                  <a:noFill/>
                </a:ln>
              </a:rPr>
              <a:t>                MONTH_PRIORITY4(t)*LINE_PRIORITY(l)*produce(</a:t>
            </a:r>
            <a:r>
              <a:rPr lang="en-US" altLang="ko-KR" sz="800" dirty="0" err="1">
                <a:ln w="12700">
                  <a:noFill/>
                </a:ln>
              </a:rPr>
              <a:t>l,g,t</a:t>
            </a:r>
            <a:r>
              <a:rPr lang="en-US" altLang="ko-KR" sz="800" dirty="0">
                <a:ln w="12700">
                  <a:noFill/>
                </a:ln>
              </a:rPr>
              <a:t>)</a:t>
            </a:r>
          </a:p>
          <a:p>
            <a:r>
              <a:rPr lang="en-US" altLang="ko-KR" sz="800" dirty="0" err="1">
                <a:ln w="12700">
                  <a:noFill/>
                </a:ln>
              </a:rPr>
              <a:t>totAlt</a:t>
            </a:r>
            <a:r>
              <a:rPr lang="en-US" altLang="ko-KR" sz="800" dirty="0">
                <a:ln w="12700">
                  <a:noFill/>
                </a:ln>
              </a:rPr>
              <a:t>    = WGT_SUB_ALT*sum(o in ORDER, a in 1..ALT_CNT(o), t in MONTH | ORDER_MAXQTY(o) &gt; ZEROVALUE)</a:t>
            </a:r>
          </a:p>
          <a:p>
            <a:r>
              <a:rPr lang="en-US" altLang="ko-KR" sz="800" dirty="0">
                <a:ln w="12700">
                  <a:noFill/>
                </a:ln>
              </a:rPr>
              <a:t>              ALT_PRIORITY(a)*</a:t>
            </a:r>
            <a:r>
              <a:rPr lang="en-US" altLang="ko-KR" sz="800" dirty="0" err="1">
                <a:ln w="12700">
                  <a:noFill/>
                </a:ln>
              </a:rPr>
              <a:t>alt_sell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o,ALT_PLANT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o,a</a:t>
            </a:r>
            <a:r>
              <a:rPr lang="en-US" altLang="ko-KR" sz="800" dirty="0">
                <a:ln w="12700">
                  <a:noFill/>
                </a:ln>
              </a:rPr>
              <a:t>),ALT_ITEM(</a:t>
            </a:r>
            <a:r>
              <a:rPr lang="en-US" altLang="ko-KR" sz="800" dirty="0" err="1">
                <a:ln w="12700">
                  <a:noFill/>
                </a:ln>
              </a:rPr>
              <a:t>o,a</a:t>
            </a:r>
            <a:r>
              <a:rPr lang="en-US" altLang="ko-KR" sz="800" dirty="0">
                <a:ln w="12700">
                  <a:noFill/>
                </a:ln>
              </a:rPr>
              <a:t>),t)</a:t>
            </a:r>
          </a:p>
          <a:p>
            <a:r>
              <a:rPr lang="en-US" altLang="ko-KR" sz="800" dirty="0" err="1">
                <a:ln w="12700">
                  <a:noFill/>
                </a:ln>
              </a:rPr>
              <a:t>totExch</a:t>
            </a:r>
            <a:r>
              <a:rPr lang="en-US" altLang="ko-KR" sz="800" dirty="0">
                <a:ln w="12700">
                  <a:noFill/>
                </a:ln>
              </a:rPr>
              <a:t>   = WGT_SUB_EXCH*sum(o in ORDER, </a:t>
            </a:r>
            <a:r>
              <a:rPr lang="en-US" altLang="ko-KR" sz="800" dirty="0" err="1">
                <a:ln w="12700">
                  <a:noFill/>
                </a:ln>
              </a:rPr>
              <a:t>i</a:t>
            </a:r>
            <a:r>
              <a:rPr lang="en-US" altLang="ko-KR" sz="800" dirty="0">
                <a:ln w="12700">
                  <a:noFill/>
                </a:ln>
              </a:rPr>
              <a:t> in EXCHITEM(ORDER_ITEM(o)), t in MONTH | ORDER_MAXQTY(o) &gt; ZEROVALUE)</a:t>
            </a:r>
          </a:p>
          <a:p>
            <a:r>
              <a:rPr lang="en-US" altLang="ko-KR" sz="800" dirty="0">
                <a:ln w="12700">
                  <a:noFill/>
                </a:ln>
              </a:rPr>
              <a:t>              EXCH_PRIORITY(ORDER_ITEM(o),</a:t>
            </a:r>
            <a:r>
              <a:rPr lang="en-US" altLang="ko-KR" sz="800" dirty="0" err="1">
                <a:ln w="12700">
                  <a:noFill/>
                </a:ln>
              </a:rPr>
              <a:t>i</a:t>
            </a:r>
            <a:r>
              <a:rPr lang="en-US" altLang="ko-KR" sz="800" dirty="0">
                <a:ln w="12700">
                  <a:noFill/>
                </a:ln>
              </a:rPr>
              <a:t>)*</a:t>
            </a:r>
            <a:r>
              <a:rPr lang="en-US" altLang="ko-KR" sz="800" dirty="0" err="1">
                <a:ln w="12700">
                  <a:noFill/>
                </a:ln>
              </a:rPr>
              <a:t>exch_sell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o,i,t</a:t>
            </a:r>
            <a:r>
              <a:rPr lang="en-US" altLang="ko-KR" sz="800" dirty="0">
                <a:ln w="12700">
                  <a:noFill/>
                </a:ln>
              </a:rPr>
              <a:t>)</a:t>
            </a:r>
          </a:p>
          <a:p>
            <a:r>
              <a:rPr lang="en-US" altLang="ko-KR" sz="800" dirty="0" err="1">
                <a:ln w="12700">
                  <a:noFill/>
                </a:ln>
              </a:rPr>
              <a:t>TLUXInv</a:t>
            </a:r>
            <a:r>
              <a:rPr lang="en-US" altLang="ko-KR" sz="800" dirty="0">
                <a:ln w="12700">
                  <a:noFill/>
                </a:ln>
              </a:rPr>
              <a:t>   = sum(p in PLANT, s in SUPPLY, </a:t>
            </a:r>
            <a:r>
              <a:rPr lang="en-US" altLang="ko-KR" sz="800" dirty="0" err="1">
                <a:ln w="12700">
                  <a:noFill/>
                </a:ln>
              </a:rPr>
              <a:t>i</a:t>
            </a:r>
            <a:r>
              <a:rPr lang="en-US" altLang="ko-KR" sz="800" dirty="0">
                <a:ln w="12700">
                  <a:noFill/>
                </a:ln>
              </a:rPr>
              <a:t> in ITEM, t in MONTH | s="TLUX")</a:t>
            </a:r>
          </a:p>
          <a:p>
            <a:r>
              <a:rPr lang="en-US" altLang="ko-KR" sz="800" dirty="0">
                <a:ln w="12700">
                  <a:noFill/>
                </a:ln>
              </a:rPr>
              <a:t>              MONTH_PRIORITY4(t)*ITEM_PRIORITY(</a:t>
            </a:r>
            <a:r>
              <a:rPr lang="en-US" altLang="ko-KR" sz="800" dirty="0" err="1">
                <a:ln w="12700">
                  <a:noFill/>
                </a:ln>
              </a:rPr>
              <a:t>i</a:t>
            </a:r>
            <a:r>
              <a:rPr lang="en-US" altLang="ko-KR" sz="800" dirty="0">
                <a:ln w="12700">
                  <a:noFill/>
                </a:ln>
              </a:rPr>
              <a:t>)*inventory(</a:t>
            </a:r>
            <a:r>
              <a:rPr lang="en-US" altLang="ko-KR" sz="800" dirty="0" err="1">
                <a:ln w="12700">
                  <a:noFill/>
                </a:ln>
              </a:rPr>
              <a:t>p,s,i,t</a:t>
            </a:r>
            <a:r>
              <a:rPr lang="en-US" altLang="ko-KR" sz="800" dirty="0">
                <a:ln w="12700">
                  <a:noFill/>
                </a:ln>
              </a:rPr>
              <a:t>) +</a:t>
            </a:r>
          </a:p>
          <a:p>
            <a:r>
              <a:rPr lang="en-US" altLang="ko-KR" sz="800" dirty="0">
                <a:ln w="12700">
                  <a:noFill/>
                </a:ln>
              </a:rPr>
              <a:t>            sum(p in PLANT, s in SUPPLY, </a:t>
            </a:r>
            <a:r>
              <a:rPr lang="en-US" altLang="ko-KR" sz="800" dirty="0" err="1">
                <a:ln w="12700">
                  <a:noFill/>
                </a:ln>
              </a:rPr>
              <a:t>i</a:t>
            </a:r>
            <a:r>
              <a:rPr lang="en-US" altLang="ko-KR" sz="800" dirty="0">
                <a:ln w="12700">
                  <a:noFill/>
                </a:ln>
              </a:rPr>
              <a:t> in ITEM, </a:t>
            </a:r>
            <a:r>
              <a:rPr lang="en-US" altLang="ko-KR" sz="800" dirty="0" err="1">
                <a:ln w="12700">
                  <a:noFill/>
                </a:ln>
              </a:rPr>
              <a:t>sp</a:t>
            </a:r>
            <a:r>
              <a:rPr lang="en-US" altLang="ko-KR" sz="800" dirty="0">
                <a:ln w="12700">
                  <a:noFill/>
                </a:ln>
              </a:rPr>
              <a:t> in SPEC, t in MONTH | s="TLUX")</a:t>
            </a:r>
          </a:p>
          <a:p>
            <a:r>
              <a:rPr lang="en-US" altLang="ko-KR" sz="800" dirty="0">
                <a:ln w="12700">
                  <a:noFill/>
                </a:ln>
              </a:rPr>
              <a:t>              MONTH_PRIORITY4(t)*ITEM_PRIORITY(</a:t>
            </a:r>
            <a:r>
              <a:rPr lang="en-US" altLang="ko-KR" sz="800" dirty="0" err="1">
                <a:ln w="12700">
                  <a:noFill/>
                </a:ln>
              </a:rPr>
              <a:t>i</a:t>
            </a:r>
            <a:r>
              <a:rPr lang="en-US" altLang="ko-KR" sz="800" dirty="0">
                <a:ln w="12700">
                  <a:noFill/>
                </a:ln>
              </a:rPr>
              <a:t>)*</a:t>
            </a:r>
            <a:r>
              <a:rPr lang="en-US" altLang="ko-KR" sz="800" dirty="0" err="1">
                <a:ln w="12700">
                  <a:noFill/>
                </a:ln>
              </a:rPr>
              <a:t>inventory_sp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p,s,i,sp,t</a:t>
            </a:r>
            <a:r>
              <a:rPr lang="en-US" altLang="ko-KR" sz="800" dirty="0">
                <a:ln w="12700">
                  <a:noFill/>
                </a:ln>
              </a:rPr>
              <a:t>)</a:t>
            </a:r>
          </a:p>
          <a:p>
            <a:r>
              <a:rPr lang="en-US" altLang="ko-KR" sz="800" dirty="0" err="1">
                <a:ln w="12700">
                  <a:noFill/>
                </a:ln>
              </a:rPr>
              <a:t>totInv</a:t>
            </a:r>
            <a:r>
              <a:rPr lang="en-US" altLang="ko-KR" sz="800" dirty="0">
                <a:ln w="12700">
                  <a:noFill/>
                </a:ln>
              </a:rPr>
              <a:t>    = MIN_INVENTORY_MOVEMENT*</a:t>
            </a:r>
            <a:r>
              <a:rPr lang="en-US" altLang="ko-KR" sz="800" dirty="0" err="1">
                <a:ln w="12700">
                  <a:noFill/>
                </a:ln>
              </a:rPr>
              <a:t>WGT_SUB_Inv</a:t>
            </a:r>
            <a:r>
              <a:rPr lang="en-US" altLang="ko-KR" sz="800" dirty="0">
                <a:ln w="12700">
                  <a:noFill/>
                </a:ln>
              </a:rPr>
              <a:t>*</a:t>
            </a:r>
            <a:r>
              <a:rPr lang="en-US" altLang="ko-KR" sz="800" dirty="0" err="1">
                <a:ln w="12700">
                  <a:noFill/>
                </a:ln>
              </a:rPr>
              <a:t>TLUXInv</a:t>
            </a:r>
            <a:endParaRPr lang="en-US" altLang="ko-KR" sz="800" dirty="0">
              <a:ln w="12700">
                <a:noFill/>
              </a:ln>
            </a:endParaRPr>
          </a:p>
          <a:p>
            <a:r>
              <a:rPr lang="en-US" altLang="ko-KR" sz="800" dirty="0" err="1">
                <a:ln w="12700">
                  <a:noFill/>
                </a:ln>
              </a:rPr>
              <a:t>SuppInv</a:t>
            </a:r>
            <a:r>
              <a:rPr lang="en-US" altLang="ko-KR" sz="800" dirty="0">
                <a:ln w="12700">
                  <a:noFill/>
                </a:ln>
              </a:rPr>
              <a:t>   = </a:t>
            </a:r>
            <a:r>
              <a:rPr lang="en-US" altLang="ko-KR" sz="800" dirty="0" err="1">
                <a:ln w="12700">
                  <a:noFill/>
                </a:ln>
              </a:rPr>
              <a:t>WGT_SUB_SuppInv</a:t>
            </a:r>
            <a:r>
              <a:rPr lang="en-US" altLang="ko-KR" sz="800" dirty="0">
                <a:ln w="12700">
                  <a:noFill/>
                </a:ln>
              </a:rPr>
              <a:t>*sum(p in PLANT, s in SUPPLY, </a:t>
            </a:r>
            <a:r>
              <a:rPr lang="en-US" altLang="ko-KR" sz="800" dirty="0" err="1">
                <a:ln w="12700">
                  <a:noFill/>
                </a:ln>
              </a:rPr>
              <a:t>i</a:t>
            </a:r>
            <a:r>
              <a:rPr lang="en-US" altLang="ko-KR" sz="800" dirty="0">
                <a:ln w="12700">
                  <a:noFill/>
                </a:ln>
              </a:rPr>
              <a:t> in ITEM, t in MONTH | p&lt;&gt;s)</a:t>
            </a:r>
          </a:p>
          <a:p>
            <a:r>
              <a:rPr lang="en-US" altLang="ko-KR" sz="800" dirty="0">
                <a:ln w="12700">
                  <a:noFill/>
                </a:ln>
              </a:rPr>
              <a:t>              MONTH_PRIORITY4(t)*ITEM_PRIORITY(</a:t>
            </a:r>
            <a:r>
              <a:rPr lang="en-US" altLang="ko-KR" sz="800" dirty="0" err="1">
                <a:ln w="12700">
                  <a:noFill/>
                </a:ln>
              </a:rPr>
              <a:t>i</a:t>
            </a:r>
            <a:r>
              <a:rPr lang="en-US" altLang="ko-KR" sz="800" dirty="0">
                <a:ln w="12700">
                  <a:noFill/>
                </a:ln>
              </a:rPr>
              <a:t>)*inventory(</a:t>
            </a:r>
            <a:r>
              <a:rPr lang="en-US" altLang="ko-KR" sz="800" dirty="0" err="1">
                <a:ln w="12700">
                  <a:noFill/>
                </a:ln>
              </a:rPr>
              <a:t>p,s,i,t</a:t>
            </a:r>
            <a:r>
              <a:rPr lang="en-US" altLang="ko-KR" sz="800" dirty="0">
                <a:ln w="12700">
                  <a:noFill/>
                </a:ln>
              </a:rPr>
              <a:t>) +</a:t>
            </a:r>
          </a:p>
          <a:p>
            <a:r>
              <a:rPr lang="en-US" altLang="ko-KR" sz="800" dirty="0">
                <a:ln w="12700">
                  <a:noFill/>
                </a:ln>
              </a:rPr>
              <a:t>            </a:t>
            </a:r>
            <a:r>
              <a:rPr lang="en-US" altLang="ko-KR" sz="800" dirty="0" err="1">
                <a:ln w="12700">
                  <a:noFill/>
                </a:ln>
              </a:rPr>
              <a:t>WGT_SUB_SuppInv</a:t>
            </a:r>
            <a:r>
              <a:rPr lang="en-US" altLang="ko-KR" sz="800" dirty="0">
                <a:ln w="12700">
                  <a:noFill/>
                </a:ln>
              </a:rPr>
              <a:t>*sum(p in PLANT, s in SUPPLY, </a:t>
            </a:r>
            <a:r>
              <a:rPr lang="en-US" altLang="ko-KR" sz="800" dirty="0" err="1">
                <a:ln w="12700">
                  <a:noFill/>
                </a:ln>
              </a:rPr>
              <a:t>i</a:t>
            </a:r>
            <a:r>
              <a:rPr lang="en-US" altLang="ko-KR" sz="800" dirty="0">
                <a:ln w="12700">
                  <a:noFill/>
                </a:ln>
              </a:rPr>
              <a:t> in ITEM, </a:t>
            </a:r>
            <a:r>
              <a:rPr lang="en-US" altLang="ko-KR" sz="800" dirty="0" err="1">
                <a:ln w="12700">
                  <a:noFill/>
                </a:ln>
              </a:rPr>
              <a:t>sp</a:t>
            </a:r>
            <a:r>
              <a:rPr lang="en-US" altLang="ko-KR" sz="800" dirty="0">
                <a:ln w="12700">
                  <a:noFill/>
                </a:ln>
              </a:rPr>
              <a:t> in SPEC, t in MONTH | p&lt;&gt;s)</a:t>
            </a:r>
          </a:p>
          <a:p>
            <a:r>
              <a:rPr lang="en-US" altLang="ko-KR" sz="800" dirty="0">
                <a:ln w="12700">
                  <a:noFill/>
                </a:ln>
              </a:rPr>
              <a:t>              MONTH_PRIORITY4(t)*ITEM_PRIORITY(</a:t>
            </a:r>
            <a:r>
              <a:rPr lang="en-US" altLang="ko-KR" sz="800" dirty="0" err="1">
                <a:ln w="12700">
                  <a:noFill/>
                </a:ln>
              </a:rPr>
              <a:t>i</a:t>
            </a:r>
            <a:r>
              <a:rPr lang="en-US" altLang="ko-KR" sz="800" dirty="0">
                <a:ln w="12700">
                  <a:noFill/>
                </a:ln>
              </a:rPr>
              <a:t>)*</a:t>
            </a:r>
            <a:r>
              <a:rPr lang="en-US" altLang="ko-KR" sz="800" dirty="0" err="1">
                <a:ln w="12700">
                  <a:noFill/>
                </a:ln>
              </a:rPr>
              <a:t>inventory_sp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p,s,i,sp,t</a:t>
            </a:r>
            <a:r>
              <a:rPr lang="en-US" altLang="ko-KR" sz="800" dirty="0">
                <a:ln w="12700">
                  <a:noFill/>
                </a:ln>
              </a:rPr>
              <a:t>)</a:t>
            </a:r>
          </a:p>
          <a:p>
            <a:r>
              <a:rPr lang="en-US" altLang="ko-KR" sz="800" dirty="0" err="1">
                <a:ln w="12700">
                  <a:noFill/>
                </a:ln>
              </a:rPr>
              <a:t>repkgtransfer</a:t>
            </a:r>
            <a:r>
              <a:rPr lang="en-US" altLang="ko-KR" sz="800" dirty="0">
                <a:ln w="12700">
                  <a:noFill/>
                </a:ln>
              </a:rPr>
              <a:t> =</a:t>
            </a:r>
          </a:p>
          <a:p>
            <a:r>
              <a:rPr lang="en-US" altLang="ko-KR" sz="800" dirty="0">
                <a:ln w="12700">
                  <a:noFill/>
                </a:ln>
              </a:rPr>
              <a:t>            sum(p in PLANT, s in SUPPLY, </a:t>
            </a:r>
            <a:r>
              <a:rPr lang="en-US" altLang="ko-KR" sz="800" dirty="0" err="1">
                <a:ln w="12700">
                  <a:noFill/>
                </a:ln>
              </a:rPr>
              <a:t>i</a:t>
            </a:r>
            <a:r>
              <a:rPr lang="en-US" altLang="ko-KR" sz="800" dirty="0">
                <a:ln w="12700">
                  <a:noFill/>
                </a:ln>
              </a:rPr>
              <a:t> in ITEM, t in MONTH | p&lt;&gt;s) MONTH_PRIORITY3(t)*</a:t>
            </a:r>
            <a:r>
              <a:rPr lang="en-US" altLang="ko-KR" sz="800" dirty="0" err="1">
                <a:ln w="12700">
                  <a:noFill/>
                </a:ln>
              </a:rPr>
              <a:t>initinv_supp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p,s,i,t</a:t>
            </a:r>
            <a:r>
              <a:rPr lang="en-US" altLang="ko-KR" sz="800" dirty="0">
                <a:ln w="12700">
                  <a:noFill/>
                </a:ln>
              </a:rPr>
              <a:t>) +</a:t>
            </a:r>
          </a:p>
          <a:p>
            <a:r>
              <a:rPr lang="en-US" altLang="ko-KR" sz="800" dirty="0">
                <a:ln w="12700">
                  <a:noFill/>
                </a:ln>
              </a:rPr>
              <a:t>            sum(p in PLANT, s in SUPPLY, </a:t>
            </a:r>
            <a:r>
              <a:rPr lang="en-US" altLang="ko-KR" sz="800" dirty="0" err="1">
                <a:ln w="12700">
                  <a:noFill/>
                </a:ln>
              </a:rPr>
              <a:t>i</a:t>
            </a:r>
            <a:r>
              <a:rPr lang="en-US" altLang="ko-KR" sz="800" dirty="0">
                <a:ln w="12700">
                  <a:noFill/>
                </a:ln>
              </a:rPr>
              <a:t> in ITEM, t in MONTH | p&lt;&gt;s) MONTH_PRIORITY3(t)*</a:t>
            </a:r>
            <a:r>
              <a:rPr lang="en-US" altLang="ko-KR" sz="800" dirty="0" err="1">
                <a:ln w="12700">
                  <a:noFill/>
                </a:ln>
              </a:rPr>
              <a:t>initinv_nop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p,s,i,t</a:t>
            </a:r>
            <a:r>
              <a:rPr lang="en-US" altLang="ko-KR" sz="800" dirty="0">
                <a:ln w="12700">
                  <a:noFill/>
                </a:ln>
              </a:rPr>
              <a:t>) +</a:t>
            </a:r>
          </a:p>
          <a:p>
            <a:r>
              <a:rPr lang="en-US" altLang="ko-KR" sz="800" dirty="0">
                <a:ln w="12700">
                  <a:noFill/>
                </a:ln>
              </a:rPr>
              <a:t>            sum(p in PLANT, s in SUPPLY, </a:t>
            </a:r>
            <a:r>
              <a:rPr lang="en-US" altLang="ko-KR" sz="800" dirty="0" err="1">
                <a:ln w="12700">
                  <a:noFill/>
                </a:ln>
              </a:rPr>
              <a:t>i</a:t>
            </a:r>
            <a:r>
              <a:rPr lang="en-US" altLang="ko-KR" sz="800" dirty="0">
                <a:ln w="12700">
                  <a:noFill/>
                </a:ln>
              </a:rPr>
              <a:t> in ITEM, t in MONTH) MONTH_PRIORITY3(t)*</a:t>
            </a:r>
            <a:r>
              <a:rPr lang="en-US" altLang="ko-KR" sz="800" dirty="0" err="1">
                <a:ln w="12700">
                  <a:noFill/>
                </a:ln>
              </a:rPr>
              <a:t>initinv_pkg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p,s,i,t</a:t>
            </a:r>
            <a:r>
              <a:rPr lang="en-US" altLang="ko-KR" sz="800" dirty="0">
                <a:ln w="12700">
                  <a:noFill/>
                </a:ln>
              </a:rPr>
              <a:t>)</a:t>
            </a:r>
          </a:p>
          <a:p>
            <a:r>
              <a:rPr lang="en-US" altLang="ko-KR" sz="800" dirty="0" err="1">
                <a:ln w="12700">
                  <a:noFill/>
                </a:ln>
              </a:rPr>
              <a:t>supplytransfer</a:t>
            </a:r>
            <a:r>
              <a:rPr lang="en-US" altLang="ko-KR" sz="800" dirty="0">
                <a:ln w="12700">
                  <a:noFill/>
                </a:ln>
              </a:rPr>
              <a:t> =</a:t>
            </a:r>
          </a:p>
          <a:p>
            <a:r>
              <a:rPr lang="en-US" altLang="ko-KR" sz="800" dirty="0">
                <a:ln w="12700">
                  <a:noFill/>
                </a:ln>
              </a:rPr>
              <a:t>           sum(p in PLANT, s in SUPPLY, </a:t>
            </a:r>
            <a:r>
              <a:rPr lang="en-US" altLang="ko-KR" sz="800" dirty="0" err="1">
                <a:ln w="12700">
                  <a:noFill/>
                </a:ln>
              </a:rPr>
              <a:t>i</a:t>
            </a:r>
            <a:r>
              <a:rPr lang="en-US" altLang="ko-KR" sz="800" dirty="0">
                <a:ln w="12700">
                  <a:noFill/>
                </a:ln>
              </a:rPr>
              <a:t> in ITEM, t in MONTH | p&lt;&gt;s and s&lt;&gt;"TLUX") MONTH_PRIORITY3(t)*transfer(</a:t>
            </a:r>
            <a:r>
              <a:rPr lang="en-US" altLang="ko-KR" sz="800" dirty="0" err="1">
                <a:ln w="12700">
                  <a:noFill/>
                </a:ln>
              </a:rPr>
              <a:t>p,s,i,t</a:t>
            </a:r>
            <a:r>
              <a:rPr lang="en-US" altLang="ko-KR" sz="800" dirty="0">
                <a:ln w="12700">
                  <a:noFill/>
                </a:ln>
              </a:rPr>
              <a:t>) +</a:t>
            </a:r>
          </a:p>
          <a:p>
            <a:r>
              <a:rPr lang="en-US" altLang="ko-KR" sz="800" dirty="0">
                <a:ln w="12700">
                  <a:noFill/>
                </a:ln>
              </a:rPr>
              <a:t>           sum(p in PLANT, s in SUPPLY, </a:t>
            </a:r>
            <a:r>
              <a:rPr lang="en-US" altLang="ko-KR" sz="800" dirty="0" err="1">
                <a:ln w="12700">
                  <a:noFill/>
                </a:ln>
              </a:rPr>
              <a:t>i</a:t>
            </a:r>
            <a:r>
              <a:rPr lang="en-US" altLang="ko-KR" sz="800" dirty="0">
                <a:ln w="12700">
                  <a:noFill/>
                </a:ln>
              </a:rPr>
              <a:t> in ITEM, </a:t>
            </a:r>
            <a:r>
              <a:rPr lang="en-US" altLang="ko-KR" sz="800" dirty="0" err="1">
                <a:ln w="12700">
                  <a:noFill/>
                </a:ln>
              </a:rPr>
              <a:t>sp</a:t>
            </a:r>
            <a:r>
              <a:rPr lang="en-US" altLang="ko-KR" sz="800" dirty="0">
                <a:ln w="12700">
                  <a:noFill/>
                </a:ln>
              </a:rPr>
              <a:t> in SPEC, t in MONTH | p&lt;&gt;s and s&lt;&gt;"TLUX") MONTH_PRIORITY3(t)*</a:t>
            </a:r>
            <a:r>
              <a:rPr lang="en-US" altLang="ko-KR" sz="800" dirty="0" err="1">
                <a:ln w="12700">
                  <a:noFill/>
                </a:ln>
              </a:rPr>
              <a:t>transfer_sp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p,s,i,sp,t</a:t>
            </a:r>
            <a:r>
              <a:rPr lang="en-US" altLang="ko-KR" sz="800" dirty="0">
                <a:ln w="12700">
                  <a:noFill/>
                </a:ln>
              </a:rPr>
              <a:t>)</a:t>
            </a:r>
          </a:p>
          <a:p>
            <a:r>
              <a:rPr lang="en-US" altLang="ko-KR" sz="800" dirty="0" err="1">
                <a:ln w="12700">
                  <a:noFill/>
                </a:ln>
              </a:rPr>
              <a:t>TLUXtransfer</a:t>
            </a:r>
            <a:r>
              <a:rPr lang="en-US" altLang="ko-KR" sz="800" dirty="0">
                <a:ln w="12700">
                  <a:noFill/>
                </a:ln>
              </a:rPr>
              <a:t> =</a:t>
            </a:r>
          </a:p>
          <a:p>
            <a:r>
              <a:rPr lang="en-US" altLang="ko-KR" sz="800" dirty="0">
                <a:ln w="12700">
                  <a:noFill/>
                </a:ln>
              </a:rPr>
              <a:t>           sum(p in PLANT, s in SUPPLY, </a:t>
            </a:r>
            <a:r>
              <a:rPr lang="en-US" altLang="ko-KR" sz="800" dirty="0" err="1">
                <a:ln w="12700">
                  <a:noFill/>
                </a:ln>
              </a:rPr>
              <a:t>i</a:t>
            </a:r>
            <a:r>
              <a:rPr lang="en-US" altLang="ko-KR" sz="800" dirty="0">
                <a:ln w="12700">
                  <a:noFill/>
                </a:ln>
              </a:rPr>
              <a:t> in ITEM, t in MONTH | p&lt;&gt;s and s="TLUX") MONTH_PRIORITY3(t)*transfer(</a:t>
            </a:r>
            <a:r>
              <a:rPr lang="en-US" altLang="ko-KR" sz="800" dirty="0" err="1">
                <a:ln w="12700">
                  <a:noFill/>
                </a:ln>
              </a:rPr>
              <a:t>p,s,i,t</a:t>
            </a:r>
            <a:r>
              <a:rPr lang="en-US" altLang="ko-KR" sz="800" dirty="0">
                <a:ln w="12700">
                  <a:noFill/>
                </a:ln>
              </a:rPr>
              <a:t>) +</a:t>
            </a:r>
          </a:p>
          <a:p>
            <a:r>
              <a:rPr lang="en-US" altLang="ko-KR" sz="800" dirty="0">
                <a:ln w="12700">
                  <a:noFill/>
                </a:ln>
              </a:rPr>
              <a:t>          sum(p in PLANT, s in SUPPLY, </a:t>
            </a:r>
            <a:r>
              <a:rPr lang="en-US" altLang="ko-KR" sz="800" dirty="0" err="1">
                <a:ln w="12700">
                  <a:noFill/>
                </a:ln>
              </a:rPr>
              <a:t>i</a:t>
            </a:r>
            <a:r>
              <a:rPr lang="en-US" altLang="ko-KR" sz="800" dirty="0">
                <a:ln w="12700">
                  <a:noFill/>
                </a:ln>
              </a:rPr>
              <a:t> in ITEM, </a:t>
            </a:r>
            <a:r>
              <a:rPr lang="en-US" altLang="ko-KR" sz="800" dirty="0" err="1">
                <a:ln w="12700">
                  <a:noFill/>
                </a:ln>
              </a:rPr>
              <a:t>sp</a:t>
            </a:r>
            <a:r>
              <a:rPr lang="en-US" altLang="ko-KR" sz="800" dirty="0">
                <a:ln w="12700">
                  <a:noFill/>
                </a:ln>
              </a:rPr>
              <a:t> in SPEC, t in MONTH | p&lt;&gt;s and s="TLUX") MONTH_PRIORITY3(t)*</a:t>
            </a:r>
            <a:r>
              <a:rPr lang="en-US" altLang="ko-KR" sz="800" dirty="0" err="1">
                <a:ln w="12700">
                  <a:noFill/>
                </a:ln>
              </a:rPr>
              <a:t>transfer_sp</a:t>
            </a:r>
            <a:r>
              <a:rPr lang="en-US" altLang="ko-KR" sz="800" dirty="0">
                <a:ln w="12700">
                  <a:noFill/>
                </a:ln>
              </a:rPr>
              <a:t>(</a:t>
            </a:r>
            <a:r>
              <a:rPr lang="en-US" altLang="ko-KR" sz="800" dirty="0" err="1">
                <a:ln w="12700">
                  <a:noFill/>
                </a:ln>
              </a:rPr>
              <a:t>p,s,i,sp,t</a:t>
            </a:r>
            <a:r>
              <a:rPr lang="en-US" altLang="ko-KR" sz="800" dirty="0">
                <a:ln w="12700">
                  <a:noFill/>
                </a:ln>
              </a:rPr>
              <a:t>)</a:t>
            </a:r>
          </a:p>
          <a:p>
            <a:r>
              <a:rPr lang="en-US" altLang="ko-KR" sz="800" dirty="0" err="1">
                <a:ln w="12700">
                  <a:noFill/>
                </a:ln>
              </a:rPr>
              <a:t>totTransfer</a:t>
            </a:r>
            <a:r>
              <a:rPr lang="en-US" altLang="ko-KR" sz="800" dirty="0">
                <a:ln w="12700">
                  <a:noFill/>
                </a:ln>
              </a:rPr>
              <a:t>= </a:t>
            </a:r>
            <a:r>
              <a:rPr lang="en-US" altLang="ko-KR" sz="800" dirty="0" err="1">
                <a:ln w="12700">
                  <a:noFill/>
                </a:ln>
              </a:rPr>
              <a:t>WGT_SUB_Trans</a:t>
            </a:r>
            <a:r>
              <a:rPr lang="en-US" altLang="ko-KR" sz="800" dirty="0">
                <a:ln w="12700">
                  <a:noFill/>
                </a:ln>
              </a:rPr>
              <a:t>*</a:t>
            </a:r>
            <a:r>
              <a:rPr lang="en-US" altLang="ko-KR" sz="800" dirty="0" err="1">
                <a:ln w="12700">
                  <a:noFill/>
                </a:ln>
              </a:rPr>
              <a:t>repkgtransfer</a:t>
            </a:r>
            <a:r>
              <a:rPr lang="en-US" altLang="ko-KR" sz="800" dirty="0">
                <a:ln w="12700">
                  <a:noFill/>
                </a:ln>
              </a:rPr>
              <a:t> +</a:t>
            </a:r>
          </a:p>
          <a:p>
            <a:r>
              <a:rPr lang="en-US" altLang="ko-KR" sz="800" dirty="0">
                <a:ln w="12700">
                  <a:noFill/>
                </a:ln>
              </a:rPr>
              <a:t>               </a:t>
            </a:r>
            <a:r>
              <a:rPr lang="en-US" altLang="ko-KR" sz="800" dirty="0" err="1">
                <a:ln w="12700">
                  <a:noFill/>
                </a:ln>
              </a:rPr>
              <a:t>WGT_SUB_Trans</a:t>
            </a:r>
            <a:r>
              <a:rPr lang="en-US" altLang="ko-KR" sz="800" dirty="0">
                <a:ln w="12700">
                  <a:noFill/>
                </a:ln>
              </a:rPr>
              <a:t>*</a:t>
            </a:r>
            <a:r>
              <a:rPr lang="en-US" altLang="ko-KR" sz="800" dirty="0" err="1">
                <a:ln w="12700">
                  <a:noFill/>
                </a:ln>
              </a:rPr>
              <a:t>supplytransfer</a:t>
            </a:r>
            <a:r>
              <a:rPr lang="en-US" altLang="ko-KR" sz="800" dirty="0">
                <a:ln w="12700">
                  <a:noFill/>
                </a:ln>
              </a:rPr>
              <a:t> +</a:t>
            </a:r>
          </a:p>
          <a:p>
            <a:r>
              <a:rPr lang="en-US" altLang="ko-KR" sz="800" dirty="0">
                <a:ln w="12700">
                  <a:noFill/>
                </a:ln>
              </a:rPr>
              <a:t>               MIN_INVENTORY_MOVEMENT*</a:t>
            </a:r>
            <a:r>
              <a:rPr lang="en-US" altLang="ko-KR" sz="800" dirty="0" err="1">
                <a:ln w="12700">
                  <a:noFill/>
                </a:ln>
              </a:rPr>
              <a:t>WGT_SUB_Trans</a:t>
            </a:r>
            <a:r>
              <a:rPr lang="en-US" altLang="ko-KR" sz="800" dirty="0">
                <a:ln w="12700">
                  <a:noFill/>
                </a:ln>
              </a:rPr>
              <a:t>*</a:t>
            </a:r>
            <a:r>
              <a:rPr lang="en-US" altLang="ko-KR" sz="800" dirty="0" err="1">
                <a:ln w="12700">
                  <a:noFill/>
                </a:ln>
              </a:rPr>
              <a:t>TLUXtransfer</a:t>
            </a:r>
            <a:endParaRPr lang="en-US" altLang="ko-KR" sz="800" dirty="0">
              <a:ln w="12700"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05208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4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8D4B2A2-84F2-4AA0-997C-3BCC2EDF3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Optimization</a:t>
            </a:r>
            <a:endParaRPr lang="ko-KR" altLang="en-US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4E9B58E1-F772-4939-9852-02FEA8A924EA}"/>
              </a:ext>
            </a:extLst>
          </p:cNvPr>
          <p:cNvSpPr/>
          <p:nvPr/>
        </p:nvSpPr>
        <p:spPr>
          <a:xfrm>
            <a:off x="223920" y="613348"/>
            <a:ext cx="3100252" cy="340057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18000" rIns="72000" bIns="18000" rtlCol="0" anchor="t"/>
          <a:lstStyle/>
          <a:p>
            <a:r>
              <a:rPr lang="en-US" altLang="ko-KR" sz="800" spc="-20" dirty="0">
                <a:ln w="12700">
                  <a:noFill/>
                </a:ln>
                <a:latin typeface="+mn-ea"/>
              </a:rPr>
              <a:t>Step 1 : minimize(</a:t>
            </a:r>
            <a:r>
              <a:rPr lang="en-US" altLang="ko-KR" sz="800" spc="-20" dirty="0" err="1">
                <a:ln w="12700">
                  <a:noFill/>
                </a:ln>
                <a:latin typeface="+mn-ea"/>
              </a:rPr>
              <a:t>totUnmeet</a:t>
            </a:r>
            <a:r>
              <a:rPr lang="en-US" altLang="ko-KR" sz="800" spc="-20" dirty="0">
                <a:ln w="12700">
                  <a:noFill/>
                </a:ln>
                <a:latin typeface="+mn-ea"/>
              </a:rPr>
              <a:t>) </a:t>
            </a:r>
          </a:p>
          <a:p>
            <a:r>
              <a:rPr lang="en-US" altLang="ko-KR" sz="800" spc="-20" dirty="0">
                <a:ln w="12700">
                  <a:noFill/>
                </a:ln>
                <a:latin typeface="+mn-ea"/>
              </a:rPr>
              <a:t>-&gt; </a:t>
            </a:r>
            <a:r>
              <a:rPr lang="ko-KR" altLang="en-US" sz="800" spc="-20" dirty="0">
                <a:ln w="12700">
                  <a:noFill/>
                </a:ln>
                <a:latin typeface="+mn-ea"/>
              </a:rPr>
              <a:t>최소 판매 </a:t>
            </a:r>
            <a:r>
              <a:rPr lang="ko-KR" altLang="en-US" sz="800" spc="-20" dirty="0" err="1">
                <a:ln w="12700">
                  <a:noFill/>
                </a:ln>
                <a:latin typeface="+mn-ea"/>
              </a:rPr>
              <a:t>요청량</a:t>
            </a:r>
            <a:r>
              <a:rPr lang="en-US" altLang="ko-KR" sz="800" spc="-20" dirty="0">
                <a:ln w="12700">
                  <a:noFill/>
                </a:ln>
                <a:latin typeface="+mn-ea"/>
              </a:rPr>
              <a:t> </a:t>
            </a:r>
            <a:r>
              <a:rPr lang="ko-KR" altLang="en-US" sz="800" spc="-20" dirty="0" err="1">
                <a:ln w="12700">
                  <a:noFill/>
                </a:ln>
                <a:latin typeface="+mn-ea"/>
              </a:rPr>
              <a:t>미충족</a:t>
            </a:r>
            <a:r>
              <a:rPr lang="ko-KR" altLang="en-US" sz="800" spc="-20" dirty="0">
                <a:ln w="12700">
                  <a:noFill/>
                </a:ln>
                <a:latin typeface="+mn-ea"/>
              </a:rPr>
              <a:t> 최소화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8ACE1B-E483-440B-9198-741ADB0D274A}"/>
              </a:ext>
            </a:extLst>
          </p:cNvPr>
          <p:cNvSpPr/>
          <p:nvPr/>
        </p:nvSpPr>
        <p:spPr>
          <a:xfrm>
            <a:off x="3395717" y="953405"/>
            <a:ext cx="4928211" cy="112368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700" spc="-20" dirty="0">
                <a:ln w="12700">
                  <a:noFill/>
                </a:ln>
                <a:latin typeface="+mn-ea"/>
              </a:rPr>
              <a:t>-&gt; Step 1 </a:t>
            </a:r>
            <a:r>
              <a:rPr lang="ko-KR" altLang="en-US" sz="700" spc="-20" dirty="0">
                <a:ln w="12700">
                  <a:noFill/>
                </a:ln>
                <a:latin typeface="+mn-ea"/>
              </a:rPr>
              <a:t>최적화 결과로 새로운 제약</a:t>
            </a:r>
            <a:r>
              <a:rPr lang="en-US" altLang="ko-KR" sz="700" spc="-20" dirty="0">
                <a:ln w="12700">
                  <a:noFill/>
                </a:ln>
                <a:latin typeface="+mn-ea"/>
              </a:rPr>
              <a:t>(constraint) </a:t>
            </a:r>
            <a:r>
              <a:rPr lang="ko-KR" altLang="en-US" sz="700" spc="-20" dirty="0">
                <a:ln w="12700">
                  <a:noFill/>
                </a:ln>
                <a:latin typeface="+mn-ea"/>
              </a:rPr>
              <a:t>추가</a:t>
            </a:r>
            <a:endParaRPr lang="en-US" altLang="ko-KR" sz="700" spc="-20" dirty="0">
              <a:ln w="12700">
                <a:noFill/>
              </a:ln>
              <a:latin typeface="+mn-ea"/>
            </a:endParaRPr>
          </a:p>
          <a:p>
            <a:endParaRPr lang="en-US" altLang="ko-KR" sz="700" dirty="0">
              <a:ln w="12700">
                <a:noFill/>
              </a:ln>
            </a:endParaRPr>
          </a:p>
          <a:p>
            <a:r>
              <a:rPr lang="en-US" altLang="ko-KR" sz="700" dirty="0" err="1">
                <a:ln w="12700">
                  <a:noFill/>
                </a:ln>
              </a:rPr>
              <a:t>solUnmeet</a:t>
            </a:r>
            <a:r>
              <a:rPr lang="en-US" altLang="ko-KR" sz="700" dirty="0">
                <a:ln w="12700">
                  <a:noFill/>
                </a:ln>
              </a:rPr>
              <a:t> := </a:t>
            </a:r>
            <a:r>
              <a:rPr lang="en-US" altLang="ko-KR" sz="700" dirty="0" err="1">
                <a:ln w="12700">
                  <a:noFill/>
                </a:ln>
              </a:rPr>
              <a:t>getsol</a:t>
            </a:r>
            <a:r>
              <a:rPr lang="en-US" altLang="ko-KR" sz="700" dirty="0">
                <a:ln w="12700">
                  <a:noFill/>
                </a:ln>
              </a:rPr>
              <a:t>(</a:t>
            </a:r>
            <a:r>
              <a:rPr lang="en-US" altLang="ko-KR" sz="700" dirty="0" err="1">
                <a:ln w="12700">
                  <a:noFill/>
                </a:ln>
              </a:rPr>
              <a:t>totUnmeet</a:t>
            </a:r>
            <a:r>
              <a:rPr lang="en-US" altLang="ko-KR" sz="700" dirty="0">
                <a:ln w="12700">
                  <a:noFill/>
                </a:ln>
              </a:rPr>
              <a:t>)</a:t>
            </a:r>
          </a:p>
          <a:p>
            <a:pPr lvl="1"/>
            <a:r>
              <a:rPr lang="en-US" altLang="ko-KR" sz="700" dirty="0">
                <a:ln w="12700">
                  <a:noFill/>
                </a:ln>
              </a:rPr>
              <a:t>if </a:t>
            </a:r>
            <a:r>
              <a:rPr lang="en-US" altLang="ko-KR" sz="700" dirty="0" err="1">
                <a:ln w="12700">
                  <a:noFill/>
                </a:ln>
              </a:rPr>
              <a:t>solUnmeet</a:t>
            </a:r>
            <a:r>
              <a:rPr lang="en-US" altLang="ko-KR" sz="700" dirty="0">
                <a:ln w="12700">
                  <a:noFill/>
                </a:ln>
              </a:rPr>
              <a:t> &gt; ZEROVALUE then</a:t>
            </a:r>
          </a:p>
          <a:p>
            <a:pPr lvl="1"/>
            <a:r>
              <a:rPr lang="en-US" altLang="ko-KR" sz="700" dirty="0">
                <a:ln w="12700">
                  <a:noFill/>
                </a:ln>
              </a:rPr>
              <a:t>         </a:t>
            </a:r>
            <a:r>
              <a:rPr lang="en-US" altLang="ko-KR" sz="700" dirty="0" err="1">
                <a:ln w="12700">
                  <a:noFill/>
                </a:ln>
              </a:rPr>
              <a:t>UnmeetCtr</a:t>
            </a:r>
            <a:r>
              <a:rPr lang="en-US" altLang="ko-KR" sz="700" dirty="0">
                <a:ln w="12700">
                  <a:noFill/>
                </a:ln>
              </a:rPr>
              <a:t> := </a:t>
            </a:r>
            <a:r>
              <a:rPr lang="en-US" altLang="ko-KR" sz="700" dirty="0" err="1">
                <a:ln w="12700">
                  <a:noFill/>
                </a:ln>
              </a:rPr>
              <a:t>totUnmeet</a:t>
            </a:r>
            <a:r>
              <a:rPr lang="en-US" altLang="ko-KR" sz="700" dirty="0">
                <a:ln w="12700">
                  <a:noFill/>
                </a:ln>
              </a:rPr>
              <a:t> &lt;= </a:t>
            </a:r>
            <a:r>
              <a:rPr lang="en-US" altLang="ko-KR" sz="700" dirty="0" err="1">
                <a:ln w="12700">
                  <a:noFill/>
                </a:ln>
              </a:rPr>
              <a:t>solUnmeet</a:t>
            </a:r>
            <a:r>
              <a:rPr lang="en-US" altLang="ko-KR" sz="700" dirty="0">
                <a:ln w="12700">
                  <a:noFill/>
                </a:ln>
              </a:rPr>
              <a:t> * (1+ALLOW_P1_SVC_RATE)</a:t>
            </a:r>
          </a:p>
          <a:p>
            <a:pPr lvl="1"/>
            <a:r>
              <a:rPr lang="en-US" altLang="ko-KR" sz="700" dirty="0">
                <a:ln w="12700">
                  <a:noFill/>
                </a:ln>
              </a:rPr>
              <a:t>          </a:t>
            </a:r>
            <a:r>
              <a:rPr lang="en-US" altLang="ko-KR" sz="700" dirty="0" err="1">
                <a:ln w="12700">
                  <a:noFill/>
                </a:ln>
              </a:rPr>
              <a:t>writeln</a:t>
            </a:r>
            <a:r>
              <a:rPr lang="en-US" altLang="ko-KR" sz="700" dirty="0">
                <a:ln w="12700">
                  <a:noFill/>
                </a:ln>
              </a:rPr>
              <a:t>(".. Unmeet level  ", </a:t>
            </a:r>
            <a:r>
              <a:rPr lang="en-US" altLang="ko-KR" sz="700" dirty="0" err="1">
                <a:ln w="12700">
                  <a:noFill/>
                </a:ln>
              </a:rPr>
              <a:t>solUnmeet</a:t>
            </a:r>
            <a:r>
              <a:rPr lang="en-US" altLang="ko-KR" sz="700" dirty="0">
                <a:ln w="12700">
                  <a:noFill/>
                </a:ln>
              </a:rPr>
              <a:t> * (1+ALLOW_P1_SVC_RATE), " of ", ALLOW_P1_SVC_RATE, " limited")</a:t>
            </a:r>
          </a:p>
          <a:p>
            <a:pPr lvl="1"/>
            <a:r>
              <a:rPr lang="en-US" altLang="ko-KR" sz="700" dirty="0">
                <a:ln w="12700">
                  <a:noFill/>
                </a:ln>
              </a:rPr>
              <a:t>else</a:t>
            </a:r>
          </a:p>
          <a:p>
            <a:pPr lvl="1"/>
            <a:r>
              <a:rPr lang="en-US" altLang="ko-KR" sz="700" dirty="0">
                <a:ln w="12700">
                  <a:noFill/>
                </a:ln>
              </a:rPr>
              <a:t>          </a:t>
            </a:r>
            <a:r>
              <a:rPr lang="en-US" altLang="ko-KR" sz="700" dirty="0" err="1">
                <a:ln w="12700">
                  <a:noFill/>
                </a:ln>
              </a:rPr>
              <a:t>UnmeetCtr</a:t>
            </a:r>
            <a:r>
              <a:rPr lang="en-US" altLang="ko-KR" sz="700" dirty="0">
                <a:ln w="12700">
                  <a:noFill/>
                </a:ln>
              </a:rPr>
              <a:t> := </a:t>
            </a:r>
            <a:r>
              <a:rPr lang="en-US" altLang="ko-KR" sz="700" dirty="0" err="1">
                <a:ln w="12700">
                  <a:noFill/>
                </a:ln>
              </a:rPr>
              <a:t>totUnmeet</a:t>
            </a:r>
            <a:r>
              <a:rPr lang="en-US" altLang="ko-KR" sz="700" dirty="0">
                <a:ln w="12700">
                  <a:noFill/>
                </a:ln>
              </a:rPr>
              <a:t> &lt;= ZEROVALUE</a:t>
            </a:r>
          </a:p>
          <a:p>
            <a:pPr lvl="1"/>
            <a:r>
              <a:rPr lang="en-US" altLang="ko-KR" sz="700" dirty="0">
                <a:ln w="12700">
                  <a:noFill/>
                </a:ln>
              </a:rPr>
              <a:t>          </a:t>
            </a:r>
            <a:r>
              <a:rPr lang="en-US" altLang="ko-KR" sz="700" dirty="0" err="1">
                <a:ln w="12700">
                  <a:noFill/>
                </a:ln>
              </a:rPr>
              <a:t>writeln</a:t>
            </a:r>
            <a:r>
              <a:rPr lang="en-US" altLang="ko-KR" sz="700" dirty="0">
                <a:ln w="12700">
                  <a:noFill/>
                </a:ln>
              </a:rPr>
              <a:t>(".. Unmeet level  ", ZEROVALUE, " of 0 limited")</a:t>
            </a:r>
          </a:p>
          <a:p>
            <a:pPr lvl="1"/>
            <a:r>
              <a:rPr lang="en-US" altLang="ko-KR" sz="700" dirty="0">
                <a:ln w="12700">
                  <a:noFill/>
                </a:ln>
              </a:rPr>
              <a:t>end-if</a:t>
            </a:r>
          </a:p>
          <a:p>
            <a:endParaRPr lang="en-US" altLang="ko-KR" sz="700" dirty="0">
              <a:ln w="12700">
                <a:noFill/>
              </a:ln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F5A9B4D-9449-4FA3-94ED-D2E2ADD8B15C}"/>
              </a:ext>
            </a:extLst>
          </p:cNvPr>
          <p:cNvSpPr/>
          <p:nvPr/>
        </p:nvSpPr>
        <p:spPr>
          <a:xfrm>
            <a:off x="223920" y="2077086"/>
            <a:ext cx="3100252" cy="44382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18000" rIns="72000" bIns="18000" rtlCol="0" anchor="t"/>
          <a:lstStyle/>
          <a:p>
            <a:r>
              <a:rPr lang="en-US" altLang="ko-KR" sz="800" spc="-20" dirty="0">
                <a:ln w="12700">
                  <a:noFill/>
                </a:ln>
                <a:latin typeface="+mn-ea"/>
              </a:rPr>
              <a:t>Step 2 : minimize(</a:t>
            </a:r>
            <a:r>
              <a:rPr lang="en-US" altLang="ko-KR" sz="800" spc="-20" dirty="0" err="1">
                <a:ln w="12700">
                  <a:noFill/>
                </a:ln>
                <a:latin typeface="+mn-ea"/>
              </a:rPr>
              <a:t>totUndInv</a:t>
            </a:r>
            <a:r>
              <a:rPr lang="en-US" altLang="ko-KR" sz="800" spc="-20" dirty="0">
                <a:ln w="12700">
                  <a:noFill/>
                </a:ln>
                <a:latin typeface="+mn-ea"/>
              </a:rPr>
              <a:t>) </a:t>
            </a:r>
          </a:p>
          <a:p>
            <a:r>
              <a:rPr lang="en-US" altLang="ko-KR" sz="800" spc="-20" dirty="0">
                <a:ln w="12700">
                  <a:noFill/>
                </a:ln>
                <a:latin typeface="+mn-ea"/>
              </a:rPr>
              <a:t>-&gt; </a:t>
            </a:r>
            <a:r>
              <a:rPr lang="ko-KR" altLang="en-US" sz="800" spc="-20" dirty="0">
                <a:ln w="12700">
                  <a:noFill/>
                </a:ln>
                <a:latin typeface="+mn-ea"/>
              </a:rPr>
              <a:t>최소 안전재고 </a:t>
            </a:r>
            <a:r>
              <a:rPr lang="ko-KR" altLang="en-US" sz="800" spc="-20" dirty="0" err="1">
                <a:ln w="12700">
                  <a:noFill/>
                </a:ln>
                <a:latin typeface="+mn-ea"/>
              </a:rPr>
              <a:t>미충족</a:t>
            </a:r>
            <a:r>
              <a:rPr lang="ko-KR" altLang="en-US" sz="800" spc="-20" dirty="0">
                <a:ln w="12700">
                  <a:noFill/>
                </a:ln>
                <a:latin typeface="+mn-ea"/>
              </a:rPr>
              <a:t> 최소화</a:t>
            </a:r>
            <a:endParaRPr lang="en-US" altLang="ko-KR" sz="800" spc="-20" dirty="0">
              <a:ln w="12700">
                <a:noFill/>
              </a:ln>
              <a:latin typeface="+mn-ea"/>
            </a:endParaRPr>
          </a:p>
          <a:p>
            <a:r>
              <a:rPr lang="en-US" altLang="ko-KR" sz="800" spc="-20" dirty="0">
                <a:ln w="12700">
                  <a:noFill/>
                </a:ln>
                <a:latin typeface="+mn-ea"/>
              </a:rPr>
              <a:t>-&gt; Step 1 </a:t>
            </a:r>
            <a:r>
              <a:rPr lang="ko-KR" altLang="en-US" sz="800" spc="-20" dirty="0">
                <a:ln w="12700">
                  <a:noFill/>
                </a:ln>
                <a:latin typeface="+mn-ea"/>
              </a:rPr>
              <a:t>최적화 실행 후 추가된 제약 적용</a:t>
            </a:r>
            <a:endParaRPr lang="en-US" altLang="ko-KR" sz="800" spc="-20" dirty="0">
              <a:ln w="12700">
                <a:noFill/>
              </a:ln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C471A29-2B9F-40D6-B73F-425B30D6F153}"/>
              </a:ext>
            </a:extLst>
          </p:cNvPr>
          <p:cNvSpPr/>
          <p:nvPr/>
        </p:nvSpPr>
        <p:spPr>
          <a:xfrm>
            <a:off x="3395717" y="2450866"/>
            <a:ext cx="4928212" cy="210092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700" spc="-20" dirty="0">
                <a:ln w="12700">
                  <a:noFill/>
                </a:ln>
                <a:latin typeface="+mn-ea"/>
              </a:rPr>
              <a:t>-&gt; Step 2 </a:t>
            </a:r>
            <a:r>
              <a:rPr lang="ko-KR" altLang="en-US" sz="700" spc="-20" dirty="0">
                <a:ln w="12700">
                  <a:noFill/>
                </a:ln>
                <a:latin typeface="+mn-ea"/>
              </a:rPr>
              <a:t>최적화 결과로 새로운 제약</a:t>
            </a:r>
            <a:r>
              <a:rPr lang="en-US" altLang="ko-KR" sz="700" spc="-20" dirty="0">
                <a:ln w="12700">
                  <a:noFill/>
                </a:ln>
                <a:latin typeface="+mn-ea"/>
              </a:rPr>
              <a:t>(constraint) </a:t>
            </a:r>
            <a:r>
              <a:rPr lang="ko-KR" altLang="en-US" sz="700" spc="-20" dirty="0">
                <a:ln w="12700">
                  <a:noFill/>
                </a:ln>
                <a:latin typeface="+mn-ea"/>
              </a:rPr>
              <a:t>추가</a:t>
            </a:r>
            <a:endParaRPr lang="en-US" altLang="ko-KR" sz="700" spc="-20" dirty="0">
              <a:ln w="12700">
                <a:noFill/>
              </a:ln>
              <a:latin typeface="+mn-ea"/>
            </a:endParaRPr>
          </a:p>
          <a:p>
            <a:endParaRPr lang="en-US" altLang="ko-KR" sz="700" dirty="0">
              <a:ln w="12700">
                <a:noFill/>
              </a:ln>
            </a:endParaRPr>
          </a:p>
          <a:p>
            <a:r>
              <a:rPr lang="en-US" altLang="ko-KR" sz="700" dirty="0">
                <a:ln w="12700">
                  <a:noFill/>
                </a:ln>
              </a:rPr>
              <a:t>! Set 1st goal constraints</a:t>
            </a:r>
          </a:p>
          <a:p>
            <a:r>
              <a:rPr lang="en-US" altLang="ko-KR" sz="700" dirty="0">
                <a:ln w="12700">
                  <a:noFill/>
                </a:ln>
              </a:rPr>
              <a:t>if </a:t>
            </a:r>
            <a:r>
              <a:rPr lang="en-US" altLang="ko-KR" sz="700" dirty="0" err="1">
                <a:ln w="12700">
                  <a:noFill/>
                </a:ln>
              </a:rPr>
              <a:t>solUnmeet</a:t>
            </a:r>
            <a:r>
              <a:rPr lang="en-US" altLang="ko-KR" sz="700" dirty="0">
                <a:ln w="12700">
                  <a:noFill/>
                </a:ln>
              </a:rPr>
              <a:t> &gt; ZEROVALUE then</a:t>
            </a:r>
          </a:p>
          <a:p>
            <a:r>
              <a:rPr lang="en-US" altLang="ko-KR" sz="700" dirty="0">
                <a:ln w="12700">
                  <a:noFill/>
                </a:ln>
              </a:rPr>
              <a:t>          </a:t>
            </a:r>
            <a:r>
              <a:rPr lang="en-US" altLang="ko-KR" sz="700" dirty="0" err="1">
                <a:ln w="12700">
                  <a:noFill/>
                </a:ln>
              </a:rPr>
              <a:t>UnmeetCtr</a:t>
            </a:r>
            <a:r>
              <a:rPr lang="en-US" altLang="ko-KR" sz="700" dirty="0">
                <a:ln w="12700">
                  <a:noFill/>
                </a:ln>
              </a:rPr>
              <a:t> := </a:t>
            </a:r>
            <a:r>
              <a:rPr lang="en-US" altLang="ko-KR" sz="700" dirty="0" err="1">
                <a:ln w="12700">
                  <a:noFill/>
                </a:ln>
              </a:rPr>
              <a:t>totUnmeet</a:t>
            </a:r>
            <a:r>
              <a:rPr lang="en-US" altLang="ko-KR" sz="700" dirty="0">
                <a:ln w="12700">
                  <a:noFill/>
                </a:ln>
              </a:rPr>
              <a:t> &lt;= </a:t>
            </a:r>
            <a:r>
              <a:rPr lang="en-US" altLang="ko-KR" sz="700" dirty="0" err="1">
                <a:ln w="12700">
                  <a:noFill/>
                </a:ln>
              </a:rPr>
              <a:t>solUnmeet</a:t>
            </a:r>
            <a:r>
              <a:rPr lang="en-US" altLang="ko-KR" sz="700" dirty="0">
                <a:ln w="12700">
                  <a:noFill/>
                </a:ln>
              </a:rPr>
              <a:t> * (1+ALLOW_P2_SVC_RATE)</a:t>
            </a:r>
          </a:p>
          <a:p>
            <a:r>
              <a:rPr lang="en-US" altLang="ko-KR" sz="700" dirty="0">
                <a:ln w="12700">
                  <a:noFill/>
                </a:ln>
              </a:rPr>
              <a:t>          </a:t>
            </a:r>
            <a:r>
              <a:rPr lang="en-US" altLang="ko-KR" sz="700" dirty="0" err="1">
                <a:ln w="12700">
                  <a:noFill/>
                </a:ln>
              </a:rPr>
              <a:t>writeln</a:t>
            </a:r>
            <a:r>
              <a:rPr lang="en-US" altLang="ko-KR" sz="700" dirty="0">
                <a:ln w="12700">
                  <a:noFill/>
                </a:ln>
              </a:rPr>
              <a:t>(".. Unmeet level  ", </a:t>
            </a:r>
            <a:r>
              <a:rPr lang="en-US" altLang="ko-KR" sz="700" dirty="0" err="1">
                <a:ln w="12700">
                  <a:noFill/>
                </a:ln>
              </a:rPr>
              <a:t>solUnmeet</a:t>
            </a:r>
            <a:r>
              <a:rPr lang="en-US" altLang="ko-KR" sz="700" dirty="0">
                <a:ln w="12700">
                  <a:noFill/>
                </a:ln>
              </a:rPr>
              <a:t> * (1+ALLOW_P2_SVC_RATE), " of </a:t>
            </a:r>
            <a:r>
              <a:rPr lang="en-US" altLang="ko-KR" sz="700" dirty="0" err="1">
                <a:ln w="12700">
                  <a:noFill/>
                </a:ln>
              </a:rPr>
              <a:t>tol</a:t>
            </a:r>
            <a:r>
              <a:rPr lang="en-US" altLang="ko-KR" sz="700" dirty="0">
                <a:ln w="12700">
                  <a:noFill/>
                </a:ln>
              </a:rPr>
              <a:t> ", ALLOW_P2_SVC_RATE, " limited")</a:t>
            </a:r>
          </a:p>
          <a:p>
            <a:r>
              <a:rPr lang="en-US" altLang="ko-KR" sz="700" dirty="0">
                <a:ln w="12700">
                  <a:noFill/>
                </a:ln>
              </a:rPr>
              <a:t>else</a:t>
            </a:r>
          </a:p>
          <a:p>
            <a:r>
              <a:rPr lang="en-US" altLang="ko-KR" sz="700" dirty="0">
                <a:ln w="12700">
                  <a:noFill/>
                </a:ln>
              </a:rPr>
              <a:t>          </a:t>
            </a:r>
            <a:r>
              <a:rPr lang="en-US" altLang="ko-KR" sz="700" dirty="0" err="1">
                <a:ln w="12700">
                  <a:noFill/>
                </a:ln>
              </a:rPr>
              <a:t>UnmeetCtr</a:t>
            </a:r>
            <a:r>
              <a:rPr lang="en-US" altLang="ko-KR" sz="700" dirty="0">
                <a:ln w="12700">
                  <a:noFill/>
                </a:ln>
              </a:rPr>
              <a:t> := </a:t>
            </a:r>
            <a:r>
              <a:rPr lang="en-US" altLang="ko-KR" sz="700" dirty="0" err="1">
                <a:ln w="12700">
                  <a:noFill/>
                </a:ln>
              </a:rPr>
              <a:t>totUnmeet</a:t>
            </a:r>
            <a:r>
              <a:rPr lang="en-US" altLang="ko-KR" sz="700" dirty="0">
                <a:ln w="12700">
                  <a:noFill/>
                </a:ln>
              </a:rPr>
              <a:t> &lt;= ZEROVALUE</a:t>
            </a:r>
          </a:p>
          <a:p>
            <a:r>
              <a:rPr lang="en-US" altLang="ko-KR" sz="700" dirty="0">
                <a:ln w="12700">
                  <a:noFill/>
                </a:ln>
              </a:rPr>
              <a:t>          </a:t>
            </a:r>
            <a:r>
              <a:rPr lang="en-US" altLang="ko-KR" sz="700" dirty="0" err="1">
                <a:ln w="12700">
                  <a:noFill/>
                </a:ln>
              </a:rPr>
              <a:t>writeln</a:t>
            </a:r>
            <a:r>
              <a:rPr lang="en-US" altLang="ko-KR" sz="700" dirty="0">
                <a:ln w="12700">
                  <a:noFill/>
                </a:ln>
              </a:rPr>
              <a:t>(".. Unmeet level  ", ZEROVALUE, " of 0 limited")</a:t>
            </a:r>
          </a:p>
          <a:p>
            <a:r>
              <a:rPr lang="en-US" altLang="ko-KR" sz="700" dirty="0">
                <a:ln w="12700">
                  <a:noFill/>
                </a:ln>
              </a:rPr>
              <a:t>end-if</a:t>
            </a:r>
          </a:p>
          <a:p>
            <a:endParaRPr lang="en-US" altLang="ko-KR" sz="700" dirty="0">
              <a:ln w="12700">
                <a:noFill/>
              </a:ln>
            </a:endParaRPr>
          </a:p>
          <a:p>
            <a:r>
              <a:rPr lang="en-US" altLang="ko-KR" sz="700" dirty="0">
                <a:ln w="12700">
                  <a:noFill/>
                </a:ln>
              </a:rPr>
              <a:t>! Set 2nd goal constraints</a:t>
            </a:r>
          </a:p>
          <a:p>
            <a:r>
              <a:rPr lang="en-US" altLang="ko-KR" sz="700" dirty="0">
                <a:ln w="12700">
                  <a:noFill/>
                </a:ln>
              </a:rPr>
              <a:t>if </a:t>
            </a:r>
            <a:r>
              <a:rPr lang="en-US" altLang="ko-KR" sz="700" dirty="0" err="1">
                <a:ln w="12700">
                  <a:noFill/>
                </a:ln>
              </a:rPr>
              <a:t>solUndInv</a:t>
            </a:r>
            <a:r>
              <a:rPr lang="en-US" altLang="ko-KR" sz="700" dirty="0">
                <a:ln w="12700">
                  <a:noFill/>
                </a:ln>
              </a:rPr>
              <a:t> &gt; ZEROVALUE then</a:t>
            </a:r>
          </a:p>
          <a:p>
            <a:r>
              <a:rPr lang="en-US" altLang="ko-KR" sz="700" dirty="0">
                <a:ln w="12700">
                  <a:noFill/>
                </a:ln>
              </a:rPr>
              <a:t>          </a:t>
            </a:r>
            <a:r>
              <a:rPr lang="en-US" altLang="ko-KR" sz="700" dirty="0" err="1">
                <a:ln w="12700">
                  <a:noFill/>
                </a:ln>
              </a:rPr>
              <a:t>UndInvCtr</a:t>
            </a:r>
            <a:r>
              <a:rPr lang="en-US" altLang="ko-KR" sz="700" dirty="0">
                <a:ln w="12700">
                  <a:noFill/>
                </a:ln>
              </a:rPr>
              <a:t> := </a:t>
            </a:r>
            <a:r>
              <a:rPr lang="en-US" altLang="ko-KR" sz="700" dirty="0" err="1">
                <a:ln w="12700">
                  <a:noFill/>
                </a:ln>
              </a:rPr>
              <a:t>totUndInv</a:t>
            </a:r>
            <a:r>
              <a:rPr lang="en-US" altLang="ko-KR" sz="700" dirty="0">
                <a:ln w="12700">
                  <a:noFill/>
                </a:ln>
              </a:rPr>
              <a:t> &lt;= </a:t>
            </a:r>
            <a:r>
              <a:rPr lang="en-US" altLang="ko-KR" sz="700" dirty="0" err="1">
                <a:ln w="12700">
                  <a:noFill/>
                </a:ln>
              </a:rPr>
              <a:t>solUndInv</a:t>
            </a:r>
            <a:r>
              <a:rPr lang="en-US" altLang="ko-KR" sz="700" dirty="0">
                <a:ln w="12700">
                  <a:noFill/>
                </a:ln>
              </a:rPr>
              <a:t> * (1+ALLOW_P2_INV_RATE)</a:t>
            </a:r>
          </a:p>
          <a:p>
            <a:r>
              <a:rPr lang="en-US" altLang="ko-KR" sz="700" dirty="0">
                <a:ln w="12700">
                  <a:noFill/>
                </a:ln>
              </a:rPr>
              <a:t>          </a:t>
            </a:r>
            <a:r>
              <a:rPr lang="en-US" altLang="ko-KR" sz="700" dirty="0" err="1">
                <a:ln w="12700">
                  <a:noFill/>
                </a:ln>
              </a:rPr>
              <a:t>writeln</a:t>
            </a:r>
            <a:r>
              <a:rPr lang="en-US" altLang="ko-KR" sz="700" dirty="0">
                <a:ln w="12700">
                  <a:noFill/>
                </a:ln>
              </a:rPr>
              <a:t>(".. </a:t>
            </a:r>
            <a:r>
              <a:rPr lang="en-US" altLang="ko-KR" sz="700" dirty="0" err="1">
                <a:ln w="12700">
                  <a:noFill/>
                </a:ln>
              </a:rPr>
              <a:t>UndInv</a:t>
            </a:r>
            <a:r>
              <a:rPr lang="en-US" altLang="ko-KR" sz="700" dirty="0">
                <a:ln w="12700">
                  <a:noFill/>
                </a:ln>
              </a:rPr>
              <a:t> level  ", </a:t>
            </a:r>
            <a:r>
              <a:rPr lang="en-US" altLang="ko-KR" sz="700" dirty="0" err="1">
                <a:ln w="12700">
                  <a:noFill/>
                </a:ln>
              </a:rPr>
              <a:t>solUndInv</a:t>
            </a:r>
            <a:r>
              <a:rPr lang="en-US" altLang="ko-KR" sz="700" dirty="0">
                <a:ln w="12700">
                  <a:noFill/>
                </a:ln>
              </a:rPr>
              <a:t> * (1+ALLOW_P2_INV_RATE), " of </a:t>
            </a:r>
            <a:r>
              <a:rPr lang="en-US" altLang="ko-KR" sz="700" dirty="0" err="1">
                <a:ln w="12700">
                  <a:noFill/>
                </a:ln>
              </a:rPr>
              <a:t>tol</a:t>
            </a:r>
            <a:r>
              <a:rPr lang="en-US" altLang="ko-KR" sz="700" dirty="0">
                <a:ln w="12700">
                  <a:noFill/>
                </a:ln>
              </a:rPr>
              <a:t> ", ALLOW_P2_INV_RATE, " limited")</a:t>
            </a:r>
          </a:p>
          <a:p>
            <a:r>
              <a:rPr lang="en-US" altLang="ko-KR" sz="700" dirty="0">
                <a:ln w="12700">
                  <a:noFill/>
                </a:ln>
              </a:rPr>
              <a:t>else</a:t>
            </a:r>
          </a:p>
          <a:p>
            <a:r>
              <a:rPr lang="en-US" altLang="ko-KR" sz="700" dirty="0">
                <a:ln w="12700">
                  <a:noFill/>
                </a:ln>
              </a:rPr>
              <a:t>          </a:t>
            </a:r>
            <a:r>
              <a:rPr lang="en-US" altLang="ko-KR" sz="700" dirty="0" err="1">
                <a:ln w="12700">
                  <a:noFill/>
                </a:ln>
              </a:rPr>
              <a:t>UndInvCtr</a:t>
            </a:r>
            <a:r>
              <a:rPr lang="en-US" altLang="ko-KR" sz="700" dirty="0">
                <a:ln w="12700">
                  <a:noFill/>
                </a:ln>
              </a:rPr>
              <a:t> := </a:t>
            </a:r>
            <a:r>
              <a:rPr lang="en-US" altLang="ko-KR" sz="700" dirty="0" err="1">
                <a:ln w="12700">
                  <a:noFill/>
                </a:ln>
              </a:rPr>
              <a:t>totUndInv</a:t>
            </a:r>
            <a:r>
              <a:rPr lang="en-US" altLang="ko-KR" sz="700" dirty="0">
                <a:ln w="12700">
                  <a:noFill/>
                </a:ln>
              </a:rPr>
              <a:t> &lt;= ZEROVALUE</a:t>
            </a:r>
          </a:p>
          <a:p>
            <a:r>
              <a:rPr lang="en-US" altLang="ko-KR" sz="700" dirty="0">
                <a:ln w="12700">
                  <a:noFill/>
                </a:ln>
              </a:rPr>
              <a:t>          </a:t>
            </a:r>
            <a:r>
              <a:rPr lang="en-US" altLang="ko-KR" sz="700" dirty="0" err="1">
                <a:ln w="12700">
                  <a:noFill/>
                </a:ln>
              </a:rPr>
              <a:t>writeln</a:t>
            </a:r>
            <a:r>
              <a:rPr lang="en-US" altLang="ko-KR" sz="700" dirty="0">
                <a:ln w="12700">
                  <a:noFill/>
                </a:ln>
              </a:rPr>
              <a:t>(".. </a:t>
            </a:r>
            <a:r>
              <a:rPr lang="en-US" altLang="ko-KR" sz="700" dirty="0" err="1">
                <a:ln w="12700">
                  <a:noFill/>
                </a:ln>
              </a:rPr>
              <a:t>UndInv</a:t>
            </a:r>
            <a:r>
              <a:rPr lang="en-US" altLang="ko-KR" sz="700" dirty="0">
                <a:ln w="12700">
                  <a:noFill/>
                </a:ln>
              </a:rPr>
              <a:t> level  ", ZEROVALUE, " of 0 limited")</a:t>
            </a:r>
          </a:p>
          <a:p>
            <a:r>
              <a:rPr lang="en-US" altLang="ko-KR" sz="700" dirty="0">
                <a:ln w="12700">
                  <a:noFill/>
                </a:ln>
              </a:rPr>
              <a:t>end-if</a:t>
            </a:r>
          </a:p>
        </p:txBody>
      </p:sp>
      <p:sp>
        <p:nvSpPr>
          <p:cNvPr id="10" name="화살표: 굽음 9">
            <a:extLst>
              <a:ext uri="{FF2B5EF4-FFF2-40B4-BE49-F238E27FC236}">
                <a16:creationId xmlns:a16="http://schemas.microsoft.com/office/drawing/2014/main" id="{31C46C52-773C-4699-9713-BE36B951D2AE}"/>
              </a:ext>
            </a:extLst>
          </p:cNvPr>
          <p:cNvSpPr/>
          <p:nvPr/>
        </p:nvSpPr>
        <p:spPr>
          <a:xfrm rot="5400000">
            <a:off x="3897836" y="235186"/>
            <a:ext cx="172045" cy="1176283"/>
          </a:xfrm>
          <a:prstGeom prst="ben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화살표: 굽음 10">
            <a:extLst>
              <a:ext uri="{FF2B5EF4-FFF2-40B4-BE49-F238E27FC236}">
                <a16:creationId xmlns:a16="http://schemas.microsoft.com/office/drawing/2014/main" id="{B779E6AA-AF29-44B5-ABE2-301AE942FD56}"/>
              </a:ext>
            </a:extLst>
          </p:cNvPr>
          <p:cNvSpPr/>
          <p:nvPr/>
        </p:nvSpPr>
        <p:spPr>
          <a:xfrm rot="5400000">
            <a:off x="3899001" y="1721623"/>
            <a:ext cx="169714" cy="1176284"/>
          </a:xfrm>
          <a:prstGeom prst="ben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화살표: 굽음 11">
            <a:extLst>
              <a:ext uri="{FF2B5EF4-FFF2-40B4-BE49-F238E27FC236}">
                <a16:creationId xmlns:a16="http://schemas.microsoft.com/office/drawing/2014/main" id="{4526E00C-39A4-4895-8FC7-2C367C7A8D61}"/>
              </a:ext>
            </a:extLst>
          </p:cNvPr>
          <p:cNvSpPr/>
          <p:nvPr/>
        </p:nvSpPr>
        <p:spPr>
          <a:xfrm rot="5400000" flipV="1">
            <a:off x="2679092" y="1365593"/>
            <a:ext cx="306871" cy="983290"/>
          </a:xfrm>
          <a:prstGeom prst="bentArrow">
            <a:avLst>
              <a:gd name="adj1" fmla="val 15122"/>
              <a:gd name="adj2" fmla="val 25000"/>
              <a:gd name="adj3" fmla="val 25000"/>
              <a:gd name="adj4" fmla="val 4539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화살표: 굽음 14">
            <a:extLst>
              <a:ext uri="{FF2B5EF4-FFF2-40B4-BE49-F238E27FC236}">
                <a16:creationId xmlns:a16="http://schemas.microsoft.com/office/drawing/2014/main" id="{25938C43-6FC3-4B6E-BF2F-5C4DB2CAF063}"/>
              </a:ext>
            </a:extLst>
          </p:cNvPr>
          <p:cNvSpPr/>
          <p:nvPr/>
        </p:nvSpPr>
        <p:spPr>
          <a:xfrm rot="5400000" flipV="1">
            <a:off x="2679091" y="3963130"/>
            <a:ext cx="306871" cy="983290"/>
          </a:xfrm>
          <a:prstGeom prst="bentArrow">
            <a:avLst>
              <a:gd name="adj1" fmla="val 15122"/>
              <a:gd name="adj2" fmla="val 25000"/>
              <a:gd name="adj3" fmla="val 25000"/>
              <a:gd name="adj4" fmla="val 4539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08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4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8D4B2A2-84F2-4AA0-997C-3BCC2EDF3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Optimization</a:t>
            </a:r>
            <a:endParaRPr lang="ko-KR" altLang="en-US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4E9B58E1-F772-4939-9852-02FEA8A924EA}"/>
              </a:ext>
            </a:extLst>
          </p:cNvPr>
          <p:cNvSpPr/>
          <p:nvPr/>
        </p:nvSpPr>
        <p:spPr>
          <a:xfrm>
            <a:off x="223920" y="865944"/>
            <a:ext cx="3100252" cy="30610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18000" rIns="72000" bIns="18000" rtlCol="0" anchor="t"/>
          <a:lstStyle/>
          <a:p>
            <a:r>
              <a:rPr lang="en-US" altLang="ko-KR" sz="800" spc="-20" dirty="0">
                <a:ln w="12700">
                  <a:noFill/>
                </a:ln>
                <a:latin typeface="+mn-ea"/>
              </a:rPr>
              <a:t>Step 3 : minimize(</a:t>
            </a:r>
            <a:r>
              <a:rPr lang="en-US" altLang="ko-KR" sz="800" spc="-20" dirty="0" err="1">
                <a:ln w="12700">
                  <a:noFill/>
                </a:ln>
                <a:latin typeface="+mn-ea"/>
              </a:rPr>
              <a:t>totUnmeet</a:t>
            </a:r>
            <a:r>
              <a:rPr lang="en-US" altLang="ko-KR" sz="800" spc="-20" dirty="0">
                <a:ln w="12700">
                  <a:noFill/>
                </a:ln>
                <a:latin typeface="+mn-ea"/>
              </a:rPr>
              <a:t>) </a:t>
            </a:r>
          </a:p>
          <a:p>
            <a:r>
              <a:rPr lang="en-US" altLang="ko-KR" sz="800" spc="-20" dirty="0">
                <a:ln w="12700">
                  <a:noFill/>
                </a:ln>
                <a:latin typeface="+mn-ea"/>
              </a:rPr>
              <a:t>-&gt; </a:t>
            </a:r>
            <a:r>
              <a:rPr lang="ko-KR" altLang="en-US" sz="800" spc="-20" dirty="0">
                <a:ln w="12700">
                  <a:noFill/>
                </a:ln>
                <a:latin typeface="+mn-ea"/>
              </a:rPr>
              <a:t>최소 판매 </a:t>
            </a:r>
            <a:r>
              <a:rPr lang="ko-KR" altLang="en-US" sz="800" spc="-20" dirty="0" err="1">
                <a:ln w="12700">
                  <a:noFill/>
                </a:ln>
                <a:latin typeface="+mn-ea"/>
              </a:rPr>
              <a:t>요청량</a:t>
            </a:r>
            <a:r>
              <a:rPr lang="en-US" altLang="ko-KR" sz="800" spc="-20" dirty="0">
                <a:ln w="12700">
                  <a:noFill/>
                </a:ln>
                <a:latin typeface="+mn-ea"/>
              </a:rPr>
              <a:t> </a:t>
            </a:r>
            <a:r>
              <a:rPr lang="ko-KR" altLang="en-US" sz="800" spc="-20" dirty="0" err="1">
                <a:ln w="12700">
                  <a:noFill/>
                </a:ln>
                <a:latin typeface="+mn-ea"/>
              </a:rPr>
              <a:t>미충족</a:t>
            </a:r>
            <a:r>
              <a:rPr lang="ko-KR" altLang="en-US" sz="800" spc="-20" dirty="0">
                <a:ln w="12700">
                  <a:noFill/>
                </a:ln>
                <a:latin typeface="+mn-ea"/>
              </a:rPr>
              <a:t> 최소화 </a:t>
            </a:r>
            <a:endParaRPr lang="en-US" altLang="ko-KR" sz="800" spc="-20" dirty="0">
              <a:ln w="12700">
                <a:noFill/>
              </a:ln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8ACE1B-E483-440B-9198-741ADB0D274A}"/>
              </a:ext>
            </a:extLst>
          </p:cNvPr>
          <p:cNvSpPr/>
          <p:nvPr/>
        </p:nvSpPr>
        <p:spPr>
          <a:xfrm>
            <a:off x="3397376" y="1209473"/>
            <a:ext cx="4928211" cy="2190477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700" spc="-20" dirty="0">
                <a:ln w="12700">
                  <a:noFill/>
                </a:ln>
                <a:latin typeface="+mn-ea"/>
              </a:rPr>
              <a:t>-&gt; Step 3 </a:t>
            </a:r>
            <a:r>
              <a:rPr lang="ko-KR" altLang="en-US" sz="700" spc="-20" dirty="0">
                <a:ln w="12700">
                  <a:noFill/>
                </a:ln>
                <a:latin typeface="+mn-ea"/>
              </a:rPr>
              <a:t>최적화 결과로 새로운 제약</a:t>
            </a:r>
            <a:r>
              <a:rPr lang="en-US" altLang="ko-KR" sz="700" spc="-20" dirty="0">
                <a:ln w="12700">
                  <a:noFill/>
                </a:ln>
                <a:latin typeface="+mn-ea"/>
              </a:rPr>
              <a:t>(constraint) </a:t>
            </a:r>
            <a:r>
              <a:rPr lang="ko-KR" altLang="en-US" sz="700" spc="-20" dirty="0">
                <a:ln w="12700">
                  <a:noFill/>
                </a:ln>
                <a:latin typeface="+mn-ea"/>
              </a:rPr>
              <a:t>추가</a:t>
            </a:r>
            <a:endParaRPr lang="en-US" altLang="ko-KR" sz="700" spc="-20" dirty="0">
              <a:ln w="12700">
                <a:noFill/>
              </a:ln>
              <a:latin typeface="+mn-ea"/>
            </a:endParaRPr>
          </a:p>
          <a:p>
            <a:endParaRPr lang="en-US" altLang="ko-KR" sz="700" dirty="0">
              <a:ln w="12700">
                <a:noFill/>
              </a:ln>
            </a:endParaRPr>
          </a:p>
          <a:p>
            <a:r>
              <a:rPr lang="en-US" altLang="ko-KR" sz="700" dirty="0" err="1">
                <a:ln w="12700">
                  <a:noFill/>
                </a:ln>
              </a:rPr>
              <a:t>forall</a:t>
            </a:r>
            <a:r>
              <a:rPr lang="en-US" altLang="ko-KR" sz="700" dirty="0">
                <a:ln w="12700">
                  <a:noFill/>
                </a:ln>
              </a:rPr>
              <a:t> (o in ORDER) </a:t>
            </a:r>
            <a:r>
              <a:rPr lang="en-US" altLang="ko-KR" sz="700" dirty="0" err="1">
                <a:ln w="12700">
                  <a:noFill/>
                </a:ln>
              </a:rPr>
              <a:t>solMeet</a:t>
            </a:r>
            <a:r>
              <a:rPr lang="en-US" altLang="ko-KR" sz="700" dirty="0">
                <a:ln w="12700">
                  <a:noFill/>
                </a:ln>
              </a:rPr>
              <a:t>(o) := </a:t>
            </a:r>
            <a:r>
              <a:rPr lang="en-US" altLang="ko-KR" sz="700" dirty="0" err="1">
                <a:ln w="12700">
                  <a:noFill/>
                </a:ln>
              </a:rPr>
              <a:t>getsol</a:t>
            </a:r>
            <a:r>
              <a:rPr lang="en-US" altLang="ko-KR" sz="700" dirty="0">
                <a:ln w="12700">
                  <a:noFill/>
                </a:ln>
              </a:rPr>
              <a:t>(meet2(o))</a:t>
            </a:r>
          </a:p>
          <a:p>
            <a:endParaRPr lang="en-US" altLang="ko-KR" sz="700" dirty="0">
              <a:ln w="12700">
                <a:noFill/>
              </a:ln>
            </a:endParaRPr>
          </a:p>
          <a:p>
            <a:r>
              <a:rPr lang="en-US" altLang="ko-KR" sz="700" dirty="0">
                <a:ln w="12700">
                  <a:noFill/>
                </a:ln>
              </a:rPr>
              <a:t>! Initialize goal constraints again</a:t>
            </a:r>
          </a:p>
          <a:p>
            <a:r>
              <a:rPr lang="en-US" altLang="ko-KR" sz="700" dirty="0" err="1">
                <a:ln w="12700">
                  <a:noFill/>
                </a:ln>
              </a:rPr>
              <a:t>UnmeetCtr</a:t>
            </a:r>
            <a:r>
              <a:rPr lang="en-US" altLang="ko-KR" sz="700" dirty="0">
                <a:ln w="12700">
                  <a:noFill/>
                </a:ln>
              </a:rPr>
              <a:t> := 1</a:t>
            </a:r>
          </a:p>
          <a:p>
            <a:r>
              <a:rPr lang="en-US" altLang="ko-KR" sz="700" dirty="0" err="1">
                <a:ln w="12700">
                  <a:noFill/>
                </a:ln>
              </a:rPr>
              <a:t>UndInvCtr</a:t>
            </a:r>
            <a:r>
              <a:rPr lang="en-US" altLang="ko-KR" sz="700" dirty="0">
                <a:ln w="12700">
                  <a:noFill/>
                </a:ln>
              </a:rPr>
              <a:t> := 1</a:t>
            </a:r>
          </a:p>
          <a:p>
            <a:r>
              <a:rPr lang="en-US" altLang="ko-KR" sz="700" dirty="0" err="1">
                <a:ln w="12700">
                  <a:noFill/>
                </a:ln>
              </a:rPr>
              <a:t>forall</a:t>
            </a:r>
            <a:r>
              <a:rPr lang="en-US" altLang="ko-KR" sz="700" dirty="0">
                <a:ln w="12700">
                  <a:noFill/>
                </a:ln>
              </a:rPr>
              <a:t> (o in ORDER) </a:t>
            </a:r>
            <a:r>
              <a:rPr lang="en-US" altLang="ko-KR" sz="700" dirty="0" err="1">
                <a:ln w="12700">
                  <a:noFill/>
                </a:ln>
              </a:rPr>
              <a:t>MeetCtr</a:t>
            </a:r>
            <a:r>
              <a:rPr lang="en-US" altLang="ko-KR" sz="700" dirty="0">
                <a:ln w="12700">
                  <a:noFill/>
                </a:ln>
              </a:rPr>
              <a:t>(o) := 1</a:t>
            </a:r>
          </a:p>
          <a:p>
            <a:endParaRPr lang="en-US" altLang="ko-KR" sz="700" dirty="0">
              <a:ln w="12700">
                <a:noFill/>
              </a:ln>
            </a:endParaRPr>
          </a:p>
          <a:p>
            <a:r>
              <a:rPr lang="en-US" altLang="ko-KR" sz="700" dirty="0">
                <a:ln w="12700">
                  <a:noFill/>
                </a:ln>
              </a:rPr>
              <a:t>! Set 2nd goal constraints again</a:t>
            </a:r>
          </a:p>
          <a:p>
            <a:r>
              <a:rPr lang="en-US" altLang="ko-KR" sz="700" dirty="0">
                <a:ln w="12700">
                  <a:noFill/>
                </a:ln>
              </a:rPr>
              <a:t>if </a:t>
            </a:r>
            <a:r>
              <a:rPr lang="en-US" altLang="ko-KR" sz="700" dirty="0" err="1">
                <a:ln w="12700">
                  <a:noFill/>
                </a:ln>
              </a:rPr>
              <a:t>solUndInv</a:t>
            </a:r>
            <a:r>
              <a:rPr lang="en-US" altLang="ko-KR" sz="700" dirty="0">
                <a:ln w="12700">
                  <a:noFill/>
                </a:ln>
              </a:rPr>
              <a:t> &gt; ZEROVALUE then</a:t>
            </a:r>
          </a:p>
          <a:p>
            <a:r>
              <a:rPr lang="en-US" altLang="ko-KR" sz="700" dirty="0">
                <a:ln w="12700">
                  <a:noFill/>
                </a:ln>
              </a:rPr>
              <a:t>          </a:t>
            </a:r>
            <a:r>
              <a:rPr lang="en-US" altLang="ko-KR" sz="700" dirty="0" err="1">
                <a:ln w="12700">
                  <a:noFill/>
                </a:ln>
              </a:rPr>
              <a:t>UndInvCtr</a:t>
            </a:r>
            <a:r>
              <a:rPr lang="en-US" altLang="ko-KR" sz="700" dirty="0">
                <a:ln w="12700">
                  <a:noFill/>
                </a:ln>
              </a:rPr>
              <a:t> := </a:t>
            </a:r>
            <a:r>
              <a:rPr lang="en-US" altLang="ko-KR" sz="700" dirty="0" err="1">
                <a:ln w="12700">
                  <a:noFill/>
                </a:ln>
              </a:rPr>
              <a:t>totUndInv</a:t>
            </a:r>
            <a:r>
              <a:rPr lang="en-US" altLang="ko-KR" sz="700" dirty="0">
                <a:ln w="12700">
                  <a:noFill/>
                </a:ln>
              </a:rPr>
              <a:t> &lt;= </a:t>
            </a:r>
            <a:r>
              <a:rPr lang="en-US" altLang="ko-KR" sz="700" dirty="0" err="1">
                <a:ln w="12700">
                  <a:noFill/>
                </a:ln>
              </a:rPr>
              <a:t>solUndInv</a:t>
            </a:r>
            <a:r>
              <a:rPr lang="en-US" altLang="ko-KR" sz="700" dirty="0">
                <a:ln w="12700">
                  <a:noFill/>
                </a:ln>
              </a:rPr>
              <a:t> * (1+ALLOW_P3_INV_RATE)</a:t>
            </a:r>
          </a:p>
          <a:p>
            <a:r>
              <a:rPr lang="en-US" altLang="ko-KR" sz="700" dirty="0">
                <a:ln w="12700">
                  <a:noFill/>
                </a:ln>
              </a:rPr>
              <a:t>          </a:t>
            </a:r>
            <a:r>
              <a:rPr lang="en-US" altLang="ko-KR" sz="700" dirty="0" err="1">
                <a:ln w="12700">
                  <a:noFill/>
                </a:ln>
              </a:rPr>
              <a:t>writeln</a:t>
            </a:r>
            <a:r>
              <a:rPr lang="en-US" altLang="ko-KR" sz="700" dirty="0">
                <a:ln w="12700">
                  <a:noFill/>
                </a:ln>
              </a:rPr>
              <a:t>(".. </a:t>
            </a:r>
            <a:r>
              <a:rPr lang="en-US" altLang="ko-KR" sz="700" dirty="0" err="1">
                <a:ln w="12700">
                  <a:noFill/>
                </a:ln>
              </a:rPr>
              <a:t>UndInv</a:t>
            </a:r>
            <a:r>
              <a:rPr lang="en-US" altLang="ko-KR" sz="700" dirty="0">
                <a:ln w="12700">
                  <a:noFill/>
                </a:ln>
              </a:rPr>
              <a:t> level  ", </a:t>
            </a:r>
            <a:r>
              <a:rPr lang="en-US" altLang="ko-KR" sz="700" dirty="0" err="1">
                <a:ln w="12700">
                  <a:noFill/>
                </a:ln>
              </a:rPr>
              <a:t>solUndInv</a:t>
            </a:r>
            <a:r>
              <a:rPr lang="en-US" altLang="ko-KR" sz="700" dirty="0">
                <a:ln w="12700">
                  <a:noFill/>
                </a:ln>
              </a:rPr>
              <a:t> * (1+ALLOW_P3_INV_RATE), " of </a:t>
            </a:r>
            <a:r>
              <a:rPr lang="en-US" altLang="ko-KR" sz="700" dirty="0" err="1">
                <a:ln w="12700">
                  <a:noFill/>
                </a:ln>
              </a:rPr>
              <a:t>tol</a:t>
            </a:r>
            <a:r>
              <a:rPr lang="en-US" altLang="ko-KR" sz="700" dirty="0">
                <a:ln w="12700">
                  <a:noFill/>
                </a:ln>
              </a:rPr>
              <a:t> ", ALLOW_P3_INV_RATE, " limited")</a:t>
            </a:r>
          </a:p>
          <a:p>
            <a:r>
              <a:rPr lang="en-US" altLang="ko-KR" sz="700" dirty="0">
                <a:ln w="12700">
                  <a:noFill/>
                </a:ln>
              </a:rPr>
              <a:t>else</a:t>
            </a:r>
          </a:p>
          <a:p>
            <a:r>
              <a:rPr lang="en-US" altLang="ko-KR" sz="700" dirty="0">
                <a:ln w="12700">
                  <a:noFill/>
                </a:ln>
              </a:rPr>
              <a:t>          </a:t>
            </a:r>
            <a:r>
              <a:rPr lang="en-US" altLang="ko-KR" sz="700" dirty="0" err="1">
                <a:ln w="12700">
                  <a:noFill/>
                </a:ln>
              </a:rPr>
              <a:t>UndInvCtr</a:t>
            </a:r>
            <a:r>
              <a:rPr lang="en-US" altLang="ko-KR" sz="700" dirty="0">
                <a:ln w="12700">
                  <a:noFill/>
                </a:ln>
              </a:rPr>
              <a:t> := </a:t>
            </a:r>
            <a:r>
              <a:rPr lang="en-US" altLang="ko-KR" sz="700" dirty="0" err="1">
                <a:ln w="12700">
                  <a:noFill/>
                </a:ln>
              </a:rPr>
              <a:t>totUndInv</a:t>
            </a:r>
            <a:r>
              <a:rPr lang="en-US" altLang="ko-KR" sz="700" dirty="0">
                <a:ln w="12700">
                  <a:noFill/>
                </a:ln>
              </a:rPr>
              <a:t> &lt;= ZEROVALUE</a:t>
            </a:r>
          </a:p>
          <a:p>
            <a:r>
              <a:rPr lang="en-US" altLang="ko-KR" sz="700" dirty="0">
                <a:ln w="12700">
                  <a:noFill/>
                </a:ln>
              </a:rPr>
              <a:t>          </a:t>
            </a:r>
            <a:r>
              <a:rPr lang="en-US" altLang="ko-KR" sz="700" dirty="0" err="1">
                <a:ln w="12700">
                  <a:noFill/>
                </a:ln>
              </a:rPr>
              <a:t>writeln</a:t>
            </a:r>
            <a:r>
              <a:rPr lang="en-US" altLang="ko-KR" sz="700" dirty="0">
                <a:ln w="12700">
                  <a:noFill/>
                </a:ln>
              </a:rPr>
              <a:t>(".. </a:t>
            </a:r>
            <a:r>
              <a:rPr lang="en-US" altLang="ko-KR" sz="700" dirty="0" err="1">
                <a:ln w="12700">
                  <a:noFill/>
                </a:ln>
              </a:rPr>
              <a:t>UndInv</a:t>
            </a:r>
            <a:r>
              <a:rPr lang="en-US" altLang="ko-KR" sz="700" dirty="0">
                <a:ln w="12700">
                  <a:noFill/>
                </a:ln>
              </a:rPr>
              <a:t> level  ", ZEROVALUE, " of 0 limited")</a:t>
            </a:r>
          </a:p>
          <a:p>
            <a:r>
              <a:rPr lang="en-US" altLang="ko-KR" sz="700" dirty="0">
                <a:ln w="12700">
                  <a:noFill/>
                </a:ln>
              </a:rPr>
              <a:t>end-if</a:t>
            </a:r>
          </a:p>
          <a:p>
            <a:endParaRPr lang="en-US" altLang="ko-KR" sz="700" dirty="0">
              <a:ln w="12700">
                <a:noFill/>
              </a:ln>
            </a:endParaRPr>
          </a:p>
          <a:p>
            <a:r>
              <a:rPr lang="en-US" altLang="ko-KR" sz="700" dirty="0">
                <a:ln w="12700">
                  <a:noFill/>
                </a:ln>
              </a:rPr>
              <a:t>! Set 3rd goal constraints again</a:t>
            </a:r>
          </a:p>
          <a:p>
            <a:r>
              <a:rPr lang="en-US" altLang="ko-KR" sz="700" dirty="0" err="1">
                <a:ln w="12700">
                  <a:noFill/>
                </a:ln>
              </a:rPr>
              <a:t>forall</a:t>
            </a:r>
            <a:r>
              <a:rPr lang="en-US" altLang="ko-KR" sz="700" dirty="0">
                <a:ln w="12700">
                  <a:noFill/>
                </a:ln>
              </a:rPr>
              <a:t> (o in ORDER) </a:t>
            </a:r>
            <a:r>
              <a:rPr lang="en-US" altLang="ko-KR" sz="700" dirty="0" err="1">
                <a:ln w="12700">
                  <a:noFill/>
                </a:ln>
              </a:rPr>
              <a:t>MeetCtr</a:t>
            </a:r>
            <a:r>
              <a:rPr lang="en-US" altLang="ko-KR" sz="700" dirty="0">
                <a:ln w="12700">
                  <a:noFill/>
                </a:ln>
              </a:rPr>
              <a:t>(o) := meet2(o) = </a:t>
            </a:r>
            <a:r>
              <a:rPr lang="en-US" altLang="ko-KR" sz="700" dirty="0" err="1">
                <a:ln w="12700">
                  <a:noFill/>
                </a:ln>
              </a:rPr>
              <a:t>solMeet</a:t>
            </a:r>
            <a:r>
              <a:rPr lang="en-US" altLang="ko-KR" sz="700" dirty="0">
                <a:ln w="12700">
                  <a:noFill/>
                </a:ln>
              </a:rPr>
              <a:t>(o)</a:t>
            </a: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7FFB43F9-53BF-48C4-87A6-0005670F263C}"/>
              </a:ext>
            </a:extLst>
          </p:cNvPr>
          <p:cNvSpPr/>
          <p:nvPr/>
        </p:nvSpPr>
        <p:spPr>
          <a:xfrm>
            <a:off x="1774046" y="636544"/>
            <a:ext cx="121246" cy="171766"/>
          </a:xfrm>
          <a:prstGeom prst="down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CE7F8B1-07AF-4FB1-A701-D019BB5E97F6}"/>
              </a:ext>
            </a:extLst>
          </p:cNvPr>
          <p:cNvSpPr/>
          <p:nvPr/>
        </p:nvSpPr>
        <p:spPr>
          <a:xfrm>
            <a:off x="223920" y="3560530"/>
            <a:ext cx="4130848" cy="373497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18000" rIns="72000" bIns="18000" rtlCol="0" anchor="t"/>
          <a:lstStyle/>
          <a:p>
            <a:r>
              <a:rPr lang="en-US" altLang="ko-KR" sz="800" spc="-20" dirty="0">
                <a:ln w="12700">
                  <a:noFill/>
                </a:ln>
                <a:latin typeface="+mn-ea"/>
              </a:rPr>
              <a:t>Step 4 : </a:t>
            </a:r>
            <a:r>
              <a:rPr lang="en-US" altLang="ko-KR" sz="800" dirty="0">
                <a:ln w="12700">
                  <a:noFill/>
                </a:ln>
              </a:rPr>
              <a:t> minimize(</a:t>
            </a:r>
            <a:r>
              <a:rPr lang="en-US" altLang="ko-KR" sz="800" dirty="0" err="1">
                <a:ln w="12700">
                  <a:noFill/>
                </a:ln>
              </a:rPr>
              <a:t>totMake</a:t>
            </a:r>
            <a:r>
              <a:rPr lang="en-US" altLang="ko-KR" sz="800" dirty="0">
                <a:ln w="12700">
                  <a:noFill/>
                </a:ln>
              </a:rPr>
              <a:t> + </a:t>
            </a:r>
            <a:r>
              <a:rPr lang="en-US" altLang="ko-KR" sz="800" dirty="0" err="1">
                <a:ln w="12700">
                  <a:noFill/>
                </a:ln>
              </a:rPr>
              <a:t>totProd</a:t>
            </a:r>
            <a:r>
              <a:rPr lang="en-US" altLang="ko-KR" sz="800" dirty="0">
                <a:ln w="12700">
                  <a:noFill/>
                </a:ln>
              </a:rPr>
              <a:t> + </a:t>
            </a:r>
            <a:r>
              <a:rPr lang="en-US" altLang="ko-KR" sz="800" dirty="0" err="1">
                <a:ln w="12700">
                  <a:noFill/>
                </a:ln>
              </a:rPr>
              <a:t>totAlt</a:t>
            </a:r>
            <a:r>
              <a:rPr lang="en-US" altLang="ko-KR" sz="800" dirty="0">
                <a:ln w="12700">
                  <a:noFill/>
                </a:ln>
              </a:rPr>
              <a:t> + </a:t>
            </a:r>
            <a:r>
              <a:rPr lang="en-US" altLang="ko-KR" sz="800" dirty="0" err="1">
                <a:ln w="12700">
                  <a:noFill/>
                </a:ln>
              </a:rPr>
              <a:t>totExch</a:t>
            </a:r>
            <a:r>
              <a:rPr lang="en-US" altLang="ko-KR" sz="800" dirty="0">
                <a:ln w="12700">
                  <a:noFill/>
                </a:ln>
              </a:rPr>
              <a:t> + </a:t>
            </a:r>
            <a:r>
              <a:rPr lang="en-US" altLang="ko-KR" sz="800" dirty="0" err="1">
                <a:ln w="12700">
                  <a:noFill/>
                </a:ln>
              </a:rPr>
              <a:t>totInv</a:t>
            </a:r>
            <a:r>
              <a:rPr lang="en-US" altLang="ko-KR" sz="800" dirty="0">
                <a:ln w="12700">
                  <a:noFill/>
                </a:ln>
              </a:rPr>
              <a:t> + </a:t>
            </a:r>
            <a:r>
              <a:rPr lang="en-US" altLang="ko-KR" sz="800" dirty="0" err="1">
                <a:ln w="12700">
                  <a:noFill/>
                </a:ln>
              </a:rPr>
              <a:t>SuppInv</a:t>
            </a:r>
            <a:r>
              <a:rPr lang="en-US" altLang="ko-KR" sz="800" dirty="0">
                <a:ln w="12700">
                  <a:noFill/>
                </a:ln>
              </a:rPr>
              <a:t> + </a:t>
            </a:r>
            <a:r>
              <a:rPr lang="en-US" altLang="ko-KR" sz="800" dirty="0" err="1">
                <a:ln w="12700">
                  <a:noFill/>
                </a:ln>
              </a:rPr>
              <a:t>totTransfer</a:t>
            </a:r>
            <a:r>
              <a:rPr lang="en-US" altLang="ko-KR" sz="800" dirty="0">
                <a:ln w="12700">
                  <a:noFill/>
                </a:ln>
              </a:rPr>
              <a:t>)</a:t>
            </a:r>
          </a:p>
          <a:p>
            <a:r>
              <a:rPr lang="en-US" altLang="ko-KR" sz="800" spc="-20" dirty="0">
                <a:ln w="12700">
                  <a:noFill/>
                </a:ln>
                <a:latin typeface="+mn-ea"/>
              </a:rPr>
              <a:t>-&gt; </a:t>
            </a:r>
            <a:r>
              <a:rPr lang="ko-KR" altLang="en-US" sz="800" spc="-20" dirty="0">
                <a:ln w="12700">
                  <a:noFill/>
                </a:ln>
                <a:latin typeface="+mn-ea"/>
              </a:rPr>
              <a:t>생산량 </a:t>
            </a:r>
            <a:r>
              <a:rPr lang="en-US" altLang="ko-KR" sz="800" spc="-20" dirty="0">
                <a:ln w="12700">
                  <a:noFill/>
                </a:ln>
                <a:latin typeface="+mn-ea"/>
              </a:rPr>
              <a:t>+ </a:t>
            </a:r>
            <a:r>
              <a:rPr lang="ko-KR" altLang="en-US" sz="800" spc="-20" dirty="0">
                <a:ln w="12700">
                  <a:noFill/>
                </a:ln>
                <a:latin typeface="+mn-ea"/>
              </a:rPr>
              <a:t>생산시간</a:t>
            </a:r>
            <a:r>
              <a:rPr lang="en-US" altLang="ko-KR" sz="800" spc="-20" dirty="0">
                <a:ln w="12700">
                  <a:noFill/>
                </a:ln>
                <a:latin typeface="+mn-ea"/>
              </a:rPr>
              <a:t>+ </a:t>
            </a:r>
            <a:r>
              <a:rPr lang="ko-KR" altLang="en-US" sz="800" spc="-20" dirty="0">
                <a:ln w="12700">
                  <a:noFill/>
                </a:ln>
                <a:latin typeface="+mn-ea"/>
              </a:rPr>
              <a:t>대체 판매</a:t>
            </a:r>
            <a:r>
              <a:rPr lang="en-US" altLang="ko-KR" sz="800" spc="-20" dirty="0">
                <a:ln w="12700">
                  <a:noFill/>
                </a:ln>
                <a:latin typeface="+mn-ea"/>
              </a:rPr>
              <a:t> + </a:t>
            </a:r>
            <a:r>
              <a:rPr lang="ko-KR" altLang="en-US" sz="800" spc="-20" dirty="0">
                <a:ln w="12700">
                  <a:noFill/>
                </a:ln>
                <a:latin typeface="+mn-ea"/>
              </a:rPr>
              <a:t>교체 판매</a:t>
            </a:r>
            <a:r>
              <a:rPr lang="en-US" altLang="ko-KR" sz="800" spc="-20" dirty="0">
                <a:ln w="12700">
                  <a:noFill/>
                </a:ln>
                <a:latin typeface="+mn-ea"/>
              </a:rPr>
              <a:t> + </a:t>
            </a:r>
            <a:r>
              <a:rPr lang="ko-KR" altLang="en-US" sz="800" spc="-20" dirty="0">
                <a:ln w="12700">
                  <a:noFill/>
                </a:ln>
                <a:latin typeface="+mn-ea"/>
              </a:rPr>
              <a:t>공급거점 재고 </a:t>
            </a:r>
            <a:r>
              <a:rPr lang="en-US" altLang="ko-KR" sz="800" spc="-20" dirty="0">
                <a:ln w="12700">
                  <a:noFill/>
                </a:ln>
                <a:latin typeface="+mn-ea"/>
              </a:rPr>
              <a:t>+ </a:t>
            </a:r>
            <a:r>
              <a:rPr lang="ko-KR" altLang="en-US" sz="800" spc="-20" dirty="0">
                <a:ln w="12700">
                  <a:noFill/>
                </a:ln>
                <a:latin typeface="+mn-ea"/>
              </a:rPr>
              <a:t>공급거점 이동 최소화</a:t>
            </a:r>
            <a:endParaRPr lang="en-US" altLang="ko-KR" sz="800" spc="-20" dirty="0">
              <a:ln w="12700">
                <a:noFill/>
              </a:ln>
              <a:latin typeface="+mn-ea"/>
            </a:endParaRPr>
          </a:p>
        </p:txBody>
      </p:sp>
      <p:sp>
        <p:nvSpPr>
          <p:cNvPr id="10" name="화살표: 굽음 9">
            <a:extLst>
              <a:ext uri="{FF2B5EF4-FFF2-40B4-BE49-F238E27FC236}">
                <a16:creationId xmlns:a16="http://schemas.microsoft.com/office/drawing/2014/main" id="{68B23920-0D11-46C0-ACEE-B8C6240BC3E2}"/>
              </a:ext>
            </a:extLst>
          </p:cNvPr>
          <p:cNvSpPr/>
          <p:nvPr/>
        </p:nvSpPr>
        <p:spPr>
          <a:xfrm rot="5400000">
            <a:off x="3897837" y="497888"/>
            <a:ext cx="172045" cy="1176283"/>
          </a:xfrm>
          <a:prstGeom prst="ben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화살표: 굽음 10">
            <a:extLst>
              <a:ext uri="{FF2B5EF4-FFF2-40B4-BE49-F238E27FC236}">
                <a16:creationId xmlns:a16="http://schemas.microsoft.com/office/drawing/2014/main" id="{2F027079-F060-4043-BBDE-1A4AD933F4F6}"/>
              </a:ext>
            </a:extLst>
          </p:cNvPr>
          <p:cNvSpPr/>
          <p:nvPr/>
        </p:nvSpPr>
        <p:spPr>
          <a:xfrm rot="5400000" flipV="1">
            <a:off x="2645777" y="2773040"/>
            <a:ext cx="373501" cy="983290"/>
          </a:xfrm>
          <a:prstGeom prst="bentArrow">
            <a:avLst>
              <a:gd name="adj1" fmla="val 12417"/>
              <a:gd name="adj2" fmla="val 25000"/>
              <a:gd name="adj3" fmla="val 25000"/>
              <a:gd name="adj4" fmla="val 4539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22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4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8D4B2A2-84F2-4AA0-997C-3BCC2EDF3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51E2DC3-1E68-40FF-B305-ED26AE666908}"/>
              </a:ext>
            </a:extLst>
          </p:cNvPr>
          <p:cNvSpPr/>
          <p:nvPr/>
        </p:nvSpPr>
        <p:spPr>
          <a:xfrm>
            <a:off x="484970" y="808908"/>
            <a:ext cx="714141" cy="3903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DATA</a:t>
            </a:r>
            <a:endParaRPr lang="ko-KR" altLang="en-US" sz="10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B0835B-06C3-4033-AF1B-705F5404C40B}"/>
              </a:ext>
            </a:extLst>
          </p:cNvPr>
          <p:cNvSpPr txBox="1"/>
          <p:nvPr/>
        </p:nvSpPr>
        <p:spPr>
          <a:xfrm>
            <a:off x="448270" y="2784344"/>
            <a:ext cx="714141" cy="415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50" dirty="0"/>
              <a:t>Decision Variable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B8C124-61F0-4CC3-90DA-AF81D9FEF45D}"/>
              </a:ext>
            </a:extLst>
          </p:cNvPr>
          <p:cNvSpPr txBox="1"/>
          <p:nvPr/>
        </p:nvSpPr>
        <p:spPr>
          <a:xfrm>
            <a:off x="1356954" y="693287"/>
            <a:ext cx="6730196" cy="9859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+mn-ea"/>
              </a:rPr>
              <a:t>외부 데이터 </a:t>
            </a:r>
            <a:r>
              <a:rPr lang="en-US" altLang="ko-KR" sz="1000" dirty="0">
                <a:latin typeface="+mn-ea"/>
              </a:rPr>
              <a:t>(Fixed)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+mn-ea"/>
              </a:rPr>
              <a:t>제약조건</a:t>
            </a:r>
            <a:r>
              <a:rPr lang="en-US" altLang="ko-KR" sz="1000" dirty="0">
                <a:latin typeface="+mn-ea"/>
              </a:rPr>
              <a:t>(Constraints) / </a:t>
            </a:r>
            <a:r>
              <a:rPr lang="ko-KR" altLang="en-US" sz="1000" dirty="0">
                <a:latin typeface="+mn-ea"/>
              </a:rPr>
              <a:t>목적함수 </a:t>
            </a:r>
            <a:r>
              <a:rPr lang="en-US" altLang="ko-KR" sz="1000" dirty="0">
                <a:latin typeface="+mn-ea"/>
              </a:rPr>
              <a:t>(Objective Function) </a:t>
            </a:r>
            <a:r>
              <a:rPr lang="ko-KR" altLang="en-US" sz="1000" dirty="0">
                <a:latin typeface="+mn-ea"/>
              </a:rPr>
              <a:t>에서 계수</a:t>
            </a:r>
            <a:r>
              <a:rPr lang="en-US" altLang="ko-KR" sz="1000" dirty="0">
                <a:latin typeface="+mn-ea"/>
              </a:rPr>
              <a:t>(Coefficient)</a:t>
            </a:r>
            <a:r>
              <a:rPr lang="ko-KR" altLang="en-US" sz="1000" dirty="0">
                <a:latin typeface="+mn-ea"/>
              </a:rPr>
              <a:t>로 사용되거나</a:t>
            </a:r>
            <a:br>
              <a:rPr lang="en-US" altLang="ko-KR" sz="1000" dirty="0">
                <a:latin typeface="+mn-ea"/>
              </a:rPr>
            </a:br>
            <a:r>
              <a:rPr lang="ko-KR" altLang="en-US" sz="1000" dirty="0">
                <a:latin typeface="+mn-ea"/>
              </a:rPr>
              <a:t>제약조건의 경계</a:t>
            </a:r>
            <a:r>
              <a:rPr lang="en-US" altLang="ko-KR" sz="1000" dirty="0">
                <a:latin typeface="+mn-ea"/>
              </a:rPr>
              <a:t>(bound)</a:t>
            </a:r>
            <a:r>
              <a:rPr lang="ko-KR" altLang="en-US" sz="1000" dirty="0">
                <a:latin typeface="+mn-ea"/>
              </a:rPr>
              <a:t>로 사용 됨</a:t>
            </a:r>
            <a:endParaRPr lang="en-US" altLang="ko-KR" sz="1000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+mn-ea"/>
              </a:rPr>
              <a:t>Decision Variable </a:t>
            </a:r>
            <a:r>
              <a:rPr lang="ko-KR" altLang="en-US" sz="1000" dirty="0">
                <a:latin typeface="+mn-ea"/>
              </a:rPr>
              <a:t>변수와 구분하기 위하여 </a:t>
            </a:r>
            <a:r>
              <a:rPr lang="en-US" altLang="ko-KR" sz="1000" dirty="0">
                <a:latin typeface="+mn-ea"/>
              </a:rPr>
              <a:t>Xpress </a:t>
            </a:r>
            <a:r>
              <a:rPr lang="ko-KR" altLang="en-US" sz="1000" dirty="0">
                <a:latin typeface="+mn-ea"/>
              </a:rPr>
              <a:t>에서는 변수를 대문자로 선언하여 사용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7142C4-32AE-471A-A42D-77919328EBE1}"/>
              </a:ext>
            </a:extLst>
          </p:cNvPr>
          <p:cNvSpPr txBox="1"/>
          <p:nvPr/>
        </p:nvSpPr>
        <p:spPr>
          <a:xfrm>
            <a:off x="1356954" y="2681299"/>
            <a:ext cx="6730196" cy="9859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+mn-ea"/>
              </a:rPr>
              <a:t>제약 조건을 충족하고 목적 함수를 최대화 또는 최소화 하기 위해 결정 되는 변수</a:t>
            </a:r>
            <a:r>
              <a:rPr lang="en-US" altLang="ko-KR" sz="1000" dirty="0">
                <a:latin typeface="+mn-ea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</a:rPr>
              <a:t>미지수 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unknown</a:t>
            </a:r>
            <a:r>
              <a:rPr lang="en-US" altLang="ko-KR" sz="1000" dirty="0">
                <a:latin typeface="+mn-ea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+mn-ea"/>
              </a:rPr>
              <a:t>제약 조건과 목적 함수의 값에 직접적인 영향을 미치기 때문에 최적화 문제에 대한 솔루션을 결정하는 데 중요한 역할을 함</a:t>
            </a:r>
            <a:endParaRPr lang="en-US" altLang="ko-KR" sz="1000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+mn-ea"/>
              </a:rPr>
              <a:t>DATA </a:t>
            </a:r>
            <a:r>
              <a:rPr lang="ko-KR" altLang="en-US" sz="1000" dirty="0">
                <a:latin typeface="+mn-ea"/>
              </a:rPr>
              <a:t>변수와 구분하기 위하여 </a:t>
            </a:r>
            <a:r>
              <a:rPr lang="en-US" altLang="ko-KR" sz="1000" dirty="0">
                <a:latin typeface="+mn-ea"/>
              </a:rPr>
              <a:t>Xpress </a:t>
            </a:r>
            <a:r>
              <a:rPr lang="ko-KR" altLang="en-US" sz="1000" dirty="0">
                <a:latin typeface="+mn-ea"/>
              </a:rPr>
              <a:t>에서는 변수를 소문자로 선언하여 사용</a:t>
            </a:r>
          </a:p>
        </p:txBody>
      </p:sp>
    </p:spTree>
    <p:extLst>
      <p:ext uri="{BB962C8B-B14F-4D97-AF65-F5344CB8AC3E}">
        <p14:creationId xmlns:p14="http://schemas.microsoft.com/office/powerpoint/2010/main" val="1819130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4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3FCBD36-14B5-487E-90FB-442E58AD1C64}"/>
              </a:ext>
            </a:extLst>
          </p:cNvPr>
          <p:cNvSpPr/>
          <p:nvPr/>
        </p:nvSpPr>
        <p:spPr>
          <a:xfrm>
            <a:off x="1447571" y="796035"/>
            <a:ext cx="1793327" cy="28371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/>
              <a:t>ORDER</a:t>
            </a:r>
            <a:endParaRPr lang="ko-KR" altLang="en-US" sz="12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8D4B2A2-84F2-4AA0-997C-3BCC2EDF3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C79150-1D00-41C2-872A-AD3D25E3362F}"/>
              </a:ext>
            </a:extLst>
          </p:cNvPr>
          <p:cNvSpPr txBox="1"/>
          <p:nvPr/>
        </p:nvSpPr>
        <p:spPr>
          <a:xfrm>
            <a:off x="1459357" y="1186382"/>
            <a:ext cx="1793327" cy="24468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/>
              <a:t>Region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/>
              <a:t>Supply-point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/>
              <a:t>Plant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/>
              <a:t>Order priority/Order priority2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/>
              <a:t>Item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/>
              <a:t>Order Month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/>
              <a:t>Forecasted quantity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/>
              <a:t>Minimum required quantity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/>
              <a:t>Sales price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/>
              <a:t>Freight cost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/>
              <a:t>Rebate cost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/>
              <a:t>Commission cost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/>
              <a:t>Other variable cost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/>
              <a:t>Sales type cost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 err="1"/>
              <a:t>totSpread</a:t>
            </a:r>
            <a:endParaRPr lang="en-US" altLang="ko-KR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/>
              <a:t>Contribution margin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/>
              <a:t>Spec</a:t>
            </a:r>
            <a:endParaRPr lang="ko-KR" altLang="en-US" sz="900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8459235-AD8E-43C8-A8AC-D6F23DC49C51}"/>
              </a:ext>
            </a:extLst>
          </p:cNvPr>
          <p:cNvSpPr/>
          <p:nvPr/>
        </p:nvSpPr>
        <p:spPr>
          <a:xfrm>
            <a:off x="4654645" y="722232"/>
            <a:ext cx="2206692" cy="32005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/>
              <a:t>GRADE</a:t>
            </a:r>
            <a:endParaRPr lang="ko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6250985-BF42-40A3-B19E-2319A67474D2}"/>
              </a:ext>
            </a:extLst>
          </p:cNvPr>
          <p:cNvSpPr txBox="1"/>
          <p:nvPr/>
        </p:nvSpPr>
        <p:spPr>
          <a:xfrm>
            <a:off x="4666431" y="1112579"/>
            <a:ext cx="195195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/>
              <a:t>Main grade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/>
              <a:t>Grade priority</a:t>
            </a:r>
            <a:endParaRPr lang="ko-KR" altLang="en-US" sz="900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A80F4820-ED18-4D86-B6C0-468C8A7454BE}"/>
              </a:ext>
            </a:extLst>
          </p:cNvPr>
          <p:cNvSpPr/>
          <p:nvPr/>
        </p:nvSpPr>
        <p:spPr>
          <a:xfrm>
            <a:off x="4743273" y="2201903"/>
            <a:ext cx="1963740" cy="16170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/>
              <a:t>ITEM</a:t>
            </a:r>
            <a:endParaRPr lang="ko-KR" alt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6F1685F-F067-4E10-BA2F-8DDCE7580707}"/>
              </a:ext>
            </a:extLst>
          </p:cNvPr>
          <p:cNvSpPr txBox="1"/>
          <p:nvPr/>
        </p:nvSpPr>
        <p:spPr>
          <a:xfrm>
            <a:off x="4755060" y="2592249"/>
            <a:ext cx="1951953" cy="7848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/>
              <a:t>Grade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/>
              <a:t>Item priority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/>
              <a:t>End month of item valid to produce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/>
              <a:t>Ordered </a:t>
            </a:r>
            <a:r>
              <a:rPr lang="en-US" altLang="ko-KR" sz="900" dirty="0" err="1"/>
              <a:t>maxqty</a:t>
            </a:r>
            <a:r>
              <a:rPr lang="en-US" altLang="ko-KR" sz="900" dirty="0"/>
              <a:t> by item</a:t>
            </a:r>
            <a:endParaRPr lang="ko-KR" altLang="en-US" sz="9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DDDFC8C-667D-4C1A-9805-920307D1C58D}"/>
              </a:ext>
            </a:extLst>
          </p:cNvPr>
          <p:cNvSpPr txBox="1"/>
          <p:nvPr/>
        </p:nvSpPr>
        <p:spPr>
          <a:xfrm>
            <a:off x="1459357" y="3681532"/>
            <a:ext cx="3040964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/>
              <a:t>Amount to sell of no spec order (Metric Ton)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/>
              <a:t>Amount to exchange sell (Metric Ton)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/>
              <a:t>Amount to alternative sell (Metric Ton)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/>
              <a:t>Amount to sell of spec order (Metric Ton)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/>
              <a:t>Amount of unmeet to ORDER_MINQTY (Metric Ton)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/>
              <a:t>Amount of unmeet to ORDER_MAXQTY (Metric Ton)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DEE8F07-3897-46EF-9FAA-5F6049C8EDB6}"/>
              </a:ext>
            </a:extLst>
          </p:cNvPr>
          <p:cNvSpPr txBox="1"/>
          <p:nvPr/>
        </p:nvSpPr>
        <p:spPr>
          <a:xfrm>
            <a:off x="4666431" y="3955357"/>
            <a:ext cx="3976499" cy="5078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/>
              <a:t>Max under-inventory level to INVMIN among supply (Metric Ton)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/>
              <a:t>Max over-inventory level to INVMIN among supply (Metric Ton)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/>
              <a:t>Max over-inventory level to INVMAX among supply (Metric Ton)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4F84287-A8FC-4609-AF0C-C5FDBF01CDC8}"/>
              </a:ext>
            </a:extLst>
          </p:cNvPr>
          <p:cNvSpPr/>
          <p:nvPr/>
        </p:nvSpPr>
        <p:spPr>
          <a:xfrm>
            <a:off x="4980670" y="3381320"/>
            <a:ext cx="1112905" cy="3718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/>
              <a:t>SPEC</a:t>
            </a:r>
            <a:endParaRPr lang="ko-KR" altLang="en-US" sz="12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51E2DC3-1E68-40FF-B305-ED26AE666908}"/>
              </a:ext>
            </a:extLst>
          </p:cNvPr>
          <p:cNvSpPr/>
          <p:nvPr/>
        </p:nvSpPr>
        <p:spPr>
          <a:xfrm>
            <a:off x="186910" y="673079"/>
            <a:ext cx="714141" cy="3903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DATA</a:t>
            </a:r>
            <a:endParaRPr lang="ko-KR" altLang="en-US" sz="10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B0835B-06C3-4033-AF1B-705F5404C40B}"/>
              </a:ext>
            </a:extLst>
          </p:cNvPr>
          <p:cNvSpPr txBox="1"/>
          <p:nvPr/>
        </p:nvSpPr>
        <p:spPr>
          <a:xfrm>
            <a:off x="186910" y="1139316"/>
            <a:ext cx="714141" cy="415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50" dirty="0" err="1"/>
              <a:t>Dicision</a:t>
            </a:r>
            <a:r>
              <a:rPr lang="en-US" altLang="ko-KR" sz="1050" dirty="0"/>
              <a:t> Variable</a:t>
            </a:r>
          </a:p>
        </p:txBody>
      </p:sp>
    </p:spTree>
    <p:extLst>
      <p:ext uri="{BB962C8B-B14F-4D97-AF65-F5344CB8AC3E}">
        <p14:creationId xmlns:p14="http://schemas.microsoft.com/office/powerpoint/2010/main" val="426667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4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굽음 5">
            <a:extLst>
              <a:ext uri="{FF2B5EF4-FFF2-40B4-BE49-F238E27FC236}">
                <a16:creationId xmlns:a16="http://schemas.microsoft.com/office/drawing/2014/main" id="{4DE49F0F-A605-454B-8FE6-CC8733425225}"/>
              </a:ext>
            </a:extLst>
          </p:cNvPr>
          <p:cNvSpPr/>
          <p:nvPr/>
        </p:nvSpPr>
        <p:spPr>
          <a:xfrm rot="5400000">
            <a:off x="5888987" y="1285522"/>
            <a:ext cx="393543" cy="1915568"/>
          </a:xfrm>
          <a:prstGeom prst="bentArrow">
            <a:avLst>
              <a:gd name="adj1" fmla="val 36938"/>
              <a:gd name="adj2" fmla="val 25000"/>
              <a:gd name="adj3" fmla="val 26451"/>
              <a:gd name="adj4" fmla="val 4375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0928B0E-F115-40A4-8EF8-3DB4F394D321}"/>
              </a:ext>
            </a:extLst>
          </p:cNvPr>
          <p:cNvSpPr/>
          <p:nvPr/>
        </p:nvSpPr>
        <p:spPr>
          <a:xfrm>
            <a:off x="5816394" y="2440078"/>
            <a:ext cx="2724046" cy="226665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/>
              <a:t>SUPPLY Point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787683-7048-49DD-9F49-4296E332BC1C}"/>
              </a:ext>
            </a:extLst>
          </p:cNvPr>
          <p:cNvSpPr txBox="1"/>
          <p:nvPr/>
        </p:nvSpPr>
        <p:spPr>
          <a:xfrm>
            <a:off x="5816394" y="2870964"/>
            <a:ext cx="2724046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/>
              <a:t>Minimum safety stock quantity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/>
              <a:t>Maximum safety stock quantity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/>
              <a:t>Initial inventory quantity(plant)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/>
              <a:t>Unit cost of Initial inventory(plant)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/>
              <a:t>Initial spec inventory quantity(plant)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/>
              <a:t>Unit cost of initial spec inventory (plant)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DEE4EEC-2AD3-419A-81FE-B1C232DD991F}"/>
              </a:ext>
            </a:extLst>
          </p:cNvPr>
          <p:cNvSpPr/>
          <p:nvPr/>
        </p:nvSpPr>
        <p:spPr>
          <a:xfrm>
            <a:off x="223920" y="490569"/>
            <a:ext cx="4868687" cy="29367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200" dirty="0"/>
              <a:t>            PLANT</a:t>
            </a:r>
            <a:endParaRPr lang="ko-KR" altLang="en-US" sz="12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8D4B2A2-84F2-4AA0-997C-3BCC2EDF3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920" y="33468"/>
            <a:ext cx="8278060" cy="444438"/>
          </a:xfrm>
        </p:spPr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C3744BE-1AD5-494B-A85F-63933EE6984A}"/>
              </a:ext>
            </a:extLst>
          </p:cNvPr>
          <p:cNvSpPr/>
          <p:nvPr/>
        </p:nvSpPr>
        <p:spPr>
          <a:xfrm>
            <a:off x="2681984" y="599974"/>
            <a:ext cx="2287854" cy="277289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/>
              <a:t>LINE</a:t>
            </a:r>
            <a:endParaRPr lang="ko-KR" altLang="en-US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C8D94E-8BA2-4A87-A7CA-DB8DC60CA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76" y="564209"/>
            <a:ext cx="313480" cy="31348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8A0496FD-42F7-47D1-9BDF-C7D774178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041" y="2440079"/>
            <a:ext cx="514662" cy="51466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E4F021F-FA70-4143-B0A1-3661D76A59B9}"/>
              </a:ext>
            </a:extLst>
          </p:cNvPr>
          <p:cNvSpPr txBox="1"/>
          <p:nvPr/>
        </p:nvSpPr>
        <p:spPr>
          <a:xfrm>
            <a:off x="2681984" y="1025633"/>
            <a:ext cx="2287854" cy="1815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/>
              <a:t>Plant which the line is located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/>
              <a:t>Item capability of 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/>
              <a:t>Available production days of 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/>
              <a:t>Calendar days of 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/>
              <a:t>Assigned days of main grade for each 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/>
              <a:t>Production rate per day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/>
              <a:t>Wide-off rate per day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/>
              <a:t>Line-Grade-Month (Make) priority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/>
              <a:t>Minimum days if the grade is produced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/>
              <a:t>Maximum days if the grade is produced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/>
              <a:t>Times of the grade during 12 months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/>
              <a:t>Times of the grade during 6 months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/>
              <a:t>Fixed quantity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/>
              <a:t>Fixed duration(days)</a:t>
            </a:r>
            <a:endParaRPr lang="ko-KR" altLang="en-US" sz="8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CF91360-90F7-4E40-92F8-72749E6189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317720" y="679147"/>
            <a:ext cx="313480" cy="31348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3ECBBEC-D782-45EC-9B36-B3B29ED77129}"/>
              </a:ext>
            </a:extLst>
          </p:cNvPr>
          <p:cNvSpPr txBox="1"/>
          <p:nvPr/>
        </p:nvSpPr>
        <p:spPr>
          <a:xfrm>
            <a:off x="179805" y="877690"/>
            <a:ext cx="2466811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/>
              <a:t>Material cost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/>
              <a:t>Material on-hand(initial) inventory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/>
              <a:t>Unit cost of Material on-hand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/>
              <a:t>Material planned inventory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/>
              <a:t>Unit cost of Material planned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/>
              <a:t>Material consuming quantity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/>
              <a:t>Initial common inventory quantity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/>
              <a:t>Unit cost of Initial common inventory</a:t>
            </a:r>
            <a:endParaRPr lang="ko-KR" altLang="en-US" sz="80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B8EC7C9-D38A-4D35-9304-3C2DB90201A7}"/>
              </a:ext>
            </a:extLst>
          </p:cNvPr>
          <p:cNvSpPr/>
          <p:nvPr/>
        </p:nvSpPr>
        <p:spPr>
          <a:xfrm>
            <a:off x="5605574" y="231694"/>
            <a:ext cx="1940833" cy="604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792173-D9AF-416B-81C2-4C9439B3F106}"/>
              </a:ext>
            </a:extLst>
          </p:cNvPr>
          <p:cNvSpPr txBox="1"/>
          <p:nvPr/>
        </p:nvSpPr>
        <p:spPr>
          <a:xfrm>
            <a:off x="5605574" y="251112"/>
            <a:ext cx="1855970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/>
              <a:t>Transfer lead duration (months)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/>
              <a:t>Initial transfer quantity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/>
              <a:t>Unit cost of Initial transfer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/>
              <a:t>Initial spec transfer quantity (null)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C0A81E-E6B8-4DFC-AB11-6ABCDB3289EB}"/>
              </a:ext>
            </a:extLst>
          </p:cNvPr>
          <p:cNvSpPr txBox="1"/>
          <p:nvPr/>
        </p:nvSpPr>
        <p:spPr>
          <a:xfrm>
            <a:off x="2169017" y="2862588"/>
            <a:ext cx="277895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/>
              <a:t>Time spent to produce of grade (Days)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/>
              <a:t>Time spent to produce when FIXDAYS exists (Days)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/>
              <a:t>Binary variables that take 1 </a:t>
            </a:r>
            <a:r>
              <a:rPr lang="en-US" altLang="ko-KR" sz="800" dirty="0" err="1"/>
              <a:t>iff</a:t>
            </a:r>
            <a:r>
              <a:rPr lang="en-US" altLang="ko-KR" sz="800" dirty="0"/>
              <a:t> produce &gt; 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/>
              <a:t>Amount to make of grade (Metric Ton)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/>
              <a:t>Amount to make when FIXDAYS exists (Metric Ton)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/>
              <a:t>Amount to make of item (Metric Ton)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3F3AE1-6A5A-4FBB-B986-5C6ABACAF5CD}"/>
              </a:ext>
            </a:extLst>
          </p:cNvPr>
          <p:cNvSpPr txBox="1"/>
          <p:nvPr/>
        </p:nvSpPr>
        <p:spPr>
          <a:xfrm>
            <a:off x="5605574" y="858827"/>
            <a:ext cx="3410192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/>
              <a:t>Amount to transfer (Metric Ton)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/>
              <a:t>Amount to spec transfer (Metric Ton)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/>
              <a:t>Amount of inventory (Metric Ton)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/>
              <a:t>Amount of spec inventory (Metric Ton)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/>
              <a:t>Amount of supply-point inventory (Metric Ton)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/>
              <a:t>Amount of supply-point spec inventory (Metric Ton)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/>
              <a:t>Amount of stayed inventory of </a:t>
            </a:r>
            <a:r>
              <a:rPr lang="en-US" altLang="ko-KR" sz="800" dirty="0" err="1"/>
              <a:t>repackagable</a:t>
            </a:r>
            <a:r>
              <a:rPr lang="en-US" altLang="ko-KR" sz="800" dirty="0"/>
              <a:t> item (Metric Ton)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/>
              <a:t>Amount of repackaged inventory of </a:t>
            </a:r>
            <a:r>
              <a:rPr lang="en-US" altLang="ko-KR" sz="800" dirty="0" err="1"/>
              <a:t>repackagable</a:t>
            </a:r>
            <a:r>
              <a:rPr lang="en-US" altLang="ko-KR" sz="800" dirty="0"/>
              <a:t> item (Metric Ton)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/>
              <a:t>Amount of initial inventory of null supply item (Metric Ton)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AB0D68A-4840-48BC-BF60-BCA06F035B30}"/>
              </a:ext>
            </a:extLst>
          </p:cNvPr>
          <p:cNvSpPr txBox="1"/>
          <p:nvPr/>
        </p:nvSpPr>
        <p:spPr>
          <a:xfrm>
            <a:off x="335895" y="2297656"/>
            <a:ext cx="2126691" cy="2154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/>
              <a:t>Amount of plant inventory (Metric Ton)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057DC6-7CB9-415E-B0A4-F6D000FA0C2B}"/>
              </a:ext>
            </a:extLst>
          </p:cNvPr>
          <p:cNvSpPr txBox="1"/>
          <p:nvPr/>
        </p:nvSpPr>
        <p:spPr>
          <a:xfrm>
            <a:off x="5626205" y="3717347"/>
            <a:ext cx="3194381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/>
              <a:t>Amount of less inventory quantity than INVMIN (Metric Ton)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/>
              <a:t>Amount of more inventory quantity than INVMIN (Metric Ton)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/>
              <a:t>Amount of less inventory quantity than INVMAX (Metric Ton)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/>
              <a:t>Amount of more inventory quantity than INVMAX (Metric Ton)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/>
              <a:t>Max under-inventory level to INVMIN among item (Metric Ton)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/>
              <a:t>Max over-inventory level to INVMIN among item (Metric Ton)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C863943-9A5E-439D-90FA-F724FA011DA6}"/>
              </a:ext>
            </a:extLst>
          </p:cNvPr>
          <p:cNvSpPr/>
          <p:nvPr/>
        </p:nvSpPr>
        <p:spPr>
          <a:xfrm>
            <a:off x="189105" y="3834999"/>
            <a:ext cx="714141" cy="3903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DATA</a:t>
            </a:r>
            <a:endParaRPr lang="ko-KR" altLang="en-US" sz="105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78C1CA-1BD3-4E68-8AA6-1690A67FEA2D}"/>
              </a:ext>
            </a:extLst>
          </p:cNvPr>
          <p:cNvSpPr txBox="1"/>
          <p:nvPr/>
        </p:nvSpPr>
        <p:spPr>
          <a:xfrm>
            <a:off x="189105" y="4301236"/>
            <a:ext cx="714141" cy="415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50" dirty="0" err="1"/>
              <a:t>Dicision</a:t>
            </a:r>
            <a:r>
              <a:rPr lang="en-US" altLang="ko-KR" sz="1050" dirty="0"/>
              <a:t> Variable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BC95D0-0D8E-454A-B33A-006E0507387D}"/>
              </a:ext>
            </a:extLst>
          </p:cNvPr>
          <p:cNvSpPr txBox="1"/>
          <p:nvPr/>
        </p:nvSpPr>
        <p:spPr>
          <a:xfrm>
            <a:off x="5092607" y="1986748"/>
            <a:ext cx="9594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TRANSFER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85741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4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8D4B2A2-84F2-4AA0-997C-3BCC2EDF3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- OPTION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E9B58E1-F772-4939-9852-02FEA8A924EA}"/>
              </a:ext>
            </a:extLst>
          </p:cNvPr>
          <p:cNvSpPr/>
          <p:nvPr/>
        </p:nvSpPr>
        <p:spPr>
          <a:xfrm>
            <a:off x="223919" y="629935"/>
            <a:ext cx="7020000" cy="381435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>
                <a:ln w="12700">
                  <a:noFill/>
                </a:ln>
              </a:rPr>
              <a:t>SYNC_PROD: string		! Activation flag of synchronized production</a:t>
            </a:r>
          </a:p>
          <a:p>
            <a:r>
              <a:rPr lang="en-US" altLang="ko-KR" sz="800" dirty="0">
                <a:ln w="12700">
                  <a:noFill/>
                </a:ln>
              </a:rPr>
              <a:t>SYNC_LINE1: string		! Fist line name of synchronized production</a:t>
            </a:r>
          </a:p>
          <a:p>
            <a:r>
              <a:rPr lang="en-US" altLang="ko-KR" sz="800" dirty="0">
                <a:ln w="12700">
                  <a:noFill/>
                </a:ln>
              </a:rPr>
              <a:t>SYNC_LINE2: string		! Second line name of synchronized production</a:t>
            </a:r>
          </a:p>
          <a:p>
            <a:endParaRPr lang="en-US" altLang="ko-KR" sz="800" dirty="0">
              <a:ln w="12700">
                <a:noFill/>
              </a:ln>
            </a:endParaRPr>
          </a:p>
          <a:p>
            <a:r>
              <a:rPr lang="en-US" altLang="ko-KR" sz="800" dirty="0">
                <a:ln w="12700">
                  <a:noFill/>
                </a:ln>
              </a:rPr>
              <a:t>ALLOW_P1_SVC_RATE: real		! Allowance of service level relaxation rate at Phase-1</a:t>
            </a:r>
          </a:p>
          <a:p>
            <a:r>
              <a:rPr lang="en-US" altLang="ko-KR" sz="800" dirty="0">
                <a:ln w="12700">
                  <a:noFill/>
                </a:ln>
              </a:rPr>
              <a:t>ALLOW_P2_SVC_RATE: real		! Allowance of service level relaxation rate at Phase-2</a:t>
            </a:r>
          </a:p>
          <a:p>
            <a:r>
              <a:rPr lang="en-US" altLang="ko-KR" sz="800" dirty="0">
                <a:ln w="12700">
                  <a:noFill/>
                </a:ln>
              </a:rPr>
              <a:t>ALLOW_P2_INV_RATE: real		! Allowance of inventory level relaxation rate at Phase-2</a:t>
            </a:r>
          </a:p>
          <a:p>
            <a:r>
              <a:rPr lang="en-US" altLang="ko-KR" sz="800" dirty="0">
                <a:ln w="12700">
                  <a:noFill/>
                </a:ln>
              </a:rPr>
              <a:t>ALLOW_P3_INV_RATE: real		! Allowance of inventory level relaxation rate at Phase-3</a:t>
            </a:r>
          </a:p>
          <a:p>
            <a:r>
              <a:rPr lang="en-US" altLang="ko-KR" sz="800" dirty="0">
                <a:ln w="12700">
                  <a:noFill/>
                </a:ln>
              </a:rPr>
              <a:t>P3_1ST_MIPRELSTOP: real		! MIP termination condition at first Phase-3</a:t>
            </a:r>
          </a:p>
          <a:p>
            <a:r>
              <a:rPr lang="en-US" altLang="ko-KR" sz="800" dirty="0">
                <a:ln w="12700">
                  <a:noFill/>
                </a:ln>
              </a:rPr>
              <a:t>P3_2ND_MIPRELSTOP: real		! MIP termination condition at second Phase-3</a:t>
            </a:r>
          </a:p>
          <a:p>
            <a:endParaRPr lang="en-US" altLang="ko-KR" sz="800" dirty="0">
              <a:ln w="12700">
                <a:noFill/>
              </a:ln>
            </a:endParaRPr>
          </a:p>
          <a:p>
            <a:r>
              <a:rPr lang="en-US" altLang="ko-KR" sz="800" dirty="0">
                <a:ln w="12700">
                  <a:noFill/>
                </a:ln>
              </a:rPr>
              <a:t>PLANTYPE: string			! Plan type AP(Annual Plan) or SP(Supply Plan)</a:t>
            </a:r>
          </a:p>
          <a:p>
            <a:r>
              <a:rPr lang="en-US" altLang="ko-KR" sz="800" dirty="0">
                <a:ln w="12700">
                  <a:noFill/>
                </a:ln>
              </a:rPr>
              <a:t>MAXTIME: integer			! Maximum time of each version (seconds)</a:t>
            </a:r>
          </a:p>
          <a:p>
            <a:r>
              <a:rPr lang="en-US" altLang="ko-KR" sz="800" dirty="0">
                <a:ln w="12700">
                  <a:noFill/>
                </a:ln>
              </a:rPr>
              <a:t>MAX_SPREAD: string		! Activation flag of maximize spread version</a:t>
            </a:r>
          </a:p>
          <a:p>
            <a:r>
              <a:rPr lang="en-US" altLang="ko-KR" sz="800" dirty="0">
                <a:ln w="12700">
                  <a:noFill/>
                </a:ln>
              </a:rPr>
              <a:t>MAX_MARGIN: string		! Activation flag of maximize margin version</a:t>
            </a:r>
          </a:p>
          <a:p>
            <a:r>
              <a:rPr lang="en-US" altLang="ko-KR" sz="800" dirty="0">
                <a:ln w="12700">
                  <a:noFill/>
                </a:ln>
              </a:rPr>
              <a:t>MAX_SUPPLY: string		! Activation flag of maximize supply version</a:t>
            </a:r>
          </a:p>
          <a:p>
            <a:r>
              <a:rPr lang="en-US" altLang="ko-KR" sz="800" dirty="0">
                <a:ln w="12700">
                  <a:noFill/>
                </a:ln>
              </a:rPr>
              <a:t>MAX_UTILIZATION: string		! Activation flag of maximize utilization version</a:t>
            </a:r>
          </a:p>
          <a:p>
            <a:r>
              <a:rPr lang="en-US" altLang="ko-KR" sz="800" dirty="0">
                <a:ln w="12700">
                  <a:noFill/>
                </a:ln>
              </a:rPr>
              <a:t>LATE_DELIVERY: integer		! Maximum delayed month for late delivery</a:t>
            </a:r>
          </a:p>
          <a:p>
            <a:r>
              <a:rPr lang="en-US" altLang="ko-KR" sz="800" dirty="0">
                <a:ln w="12700">
                  <a:noFill/>
                </a:ln>
              </a:rPr>
              <a:t>RM_CAPA: integer			! Month duration of raw material capacity applied</a:t>
            </a:r>
          </a:p>
          <a:p>
            <a:r>
              <a:rPr lang="en-US" altLang="ko-KR" sz="800" dirty="0">
                <a:ln w="12700">
                  <a:noFill/>
                </a:ln>
              </a:rPr>
              <a:t>PROD_CAPA: string		! Activation flag of production capacity constraints</a:t>
            </a:r>
          </a:p>
          <a:p>
            <a:r>
              <a:rPr lang="en-US" altLang="ko-KR" sz="800" dirty="0">
                <a:ln w="12700">
                  <a:noFill/>
                </a:ln>
              </a:rPr>
              <a:t>REGION_CAPA: string		! Activation flag of region distribution constraints</a:t>
            </a:r>
          </a:p>
          <a:p>
            <a:r>
              <a:rPr lang="en-US" altLang="ko-KR" sz="800" dirty="0">
                <a:ln w="12700">
                  <a:noFill/>
                </a:ln>
              </a:rPr>
              <a:t>MIN_INVENTORY_MOVEMENT: real		! Weight for minimizing unnecessary transfer quantity</a:t>
            </a:r>
          </a:p>
        </p:txBody>
      </p:sp>
    </p:spTree>
    <p:extLst>
      <p:ext uri="{BB962C8B-B14F-4D97-AF65-F5344CB8AC3E}">
        <p14:creationId xmlns:p14="http://schemas.microsoft.com/office/powerpoint/2010/main" val="1139135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4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8D4B2A2-84F2-4AA0-997C-3BCC2EDF3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- </a:t>
            </a:r>
            <a:r>
              <a:rPr lang="ko-KR" altLang="en-US" dirty="0"/>
              <a:t>기준정보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E9B58E1-F772-4939-9852-02FEA8A924EA}"/>
              </a:ext>
            </a:extLst>
          </p:cNvPr>
          <p:cNvSpPr/>
          <p:nvPr/>
        </p:nvSpPr>
        <p:spPr>
          <a:xfrm>
            <a:off x="223919" y="629935"/>
            <a:ext cx="7020000" cy="2689357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>
                <a:ln w="12700">
                  <a:noFill/>
                </a:ln>
              </a:rPr>
              <a:t>PLANT: set of string			! Plant name</a:t>
            </a:r>
          </a:p>
          <a:p>
            <a:r>
              <a:rPr lang="en-US" altLang="ko-KR" sz="800" dirty="0">
                <a:ln w="12700">
                  <a:noFill/>
                </a:ln>
              </a:rPr>
              <a:t>LINE: set of string				! Line name</a:t>
            </a:r>
          </a:p>
          <a:p>
            <a:r>
              <a:rPr lang="en-US" altLang="ko-KR" sz="800" dirty="0">
                <a:ln w="12700">
                  <a:noFill/>
                </a:ln>
              </a:rPr>
              <a:t>LINE_PLANT: array(LINE) of string			! Plant which the line is located</a:t>
            </a:r>
          </a:p>
          <a:p>
            <a:r>
              <a:rPr lang="en-US" altLang="ko-KR" sz="800" dirty="0">
                <a:ln w="12700">
                  <a:noFill/>
                </a:ln>
              </a:rPr>
              <a:t>LINE_PRIORITY: array(LINE) of real			! Line priority</a:t>
            </a:r>
          </a:p>
          <a:p>
            <a:r>
              <a:rPr lang="en-US" altLang="ko-KR" sz="800" dirty="0">
                <a:ln w="12700">
                  <a:noFill/>
                </a:ln>
              </a:rPr>
              <a:t>SUPPLY: set of string			! Supply-point name</a:t>
            </a:r>
          </a:p>
          <a:p>
            <a:r>
              <a:rPr lang="en-US" altLang="ko-KR" sz="800" dirty="0">
                <a:ln w="12700">
                  <a:noFill/>
                </a:ln>
              </a:rPr>
              <a:t>MATERIAL: set of string			! Material name</a:t>
            </a:r>
          </a:p>
          <a:p>
            <a:r>
              <a:rPr lang="en-US" altLang="ko-KR" sz="800" dirty="0">
                <a:ln w="12700">
                  <a:noFill/>
                </a:ln>
              </a:rPr>
              <a:t>REGION: set of string			! Region name</a:t>
            </a:r>
          </a:p>
          <a:p>
            <a:r>
              <a:rPr lang="en-US" altLang="ko-KR" sz="800" dirty="0">
                <a:ln w="12700">
                  <a:noFill/>
                </a:ln>
              </a:rPr>
              <a:t>MGRADE: set of string			! Main grade name</a:t>
            </a:r>
          </a:p>
          <a:p>
            <a:r>
              <a:rPr lang="en-US" altLang="ko-KR" sz="800" dirty="0">
                <a:ln w="12700">
                  <a:noFill/>
                </a:ln>
              </a:rPr>
              <a:t>GRADE: set of string			! Grade name</a:t>
            </a:r>
          </a:p>
          <a:p>
            <a:r>
              <a:rPr lang="en-US" altLang="ko-KR" sz="800" dirty="0">
                <a:ln w="12700">
                  <a:noFill/>
                </a:ln>
              </a:rPr>
              <a:t>GRADE_MGRADE: array(GRADE) of string		! Main grade which the grade is included</a:t>
            </a:r>
          </a:p>
          <a:p>
            <a:r>
              <a:rPr lang="en-US" altLang="ko-KR" sz="800" dirty="0">
                <a:ln w="12700">
                  <a:noFill/>
                </a:ln>
              </a:rPr>
              <a:t>GRADE_PRIORITY: array(GRADE) of real		! Grade priority</a:t>
            </a:r>
          </a:p>
          <a:p>
            <a:r>
              <a:rPr lang="en-US" altLang="ko-KR" sz="800" dirty="0">
                <a:ln w="12700">
                  <a:noFill/>
                </a:ln>
              </a:rPr>
              <a:t>ITEM: set of string				! Item name</a:t>
            </a:r>
          </a:p>
          <a:p>
            <a:r>
              <a:rPr lang="en-US" altLang="ko-KR" sz="800" dirty="0">
                <a:ln w="12700">
                  <a:noFill/>
                </a:ln>
              </a:rPr>
              <a:t>ITEM_GRADE: array(ITEM) of string			! Grade which the item is included</a:t>
            </a:r>
          </a:p>
          <a:p>
            <a:r>
              <a:rPr lang="en-US" altLang="ko-KR" sz="800" dirty="0">
                <a:ln w="12700">
                  <a:noFill/>
                </a:ln>
              </a:rPr>
              <a:t>ITEM_PRIORITY: array(ITEM) of real			! Item priority</a:t>
            </a:r>
          </a:p>
          <a:p>
            <a:r>
              <a:rPr lang="en-US" altLang="ko-KR" sz="800" dirty="0">
                <a:ln w="12700">
                  <a:noFill/>
                </a:ln>
              </a:rPr>
              <a:t>MONTH: range				! Month sequence</a:t>
            </a:r>
          </a:p>
          <a:p>
            <a:r>
              <a:rPr lang="en-US" altLang="ko-KR" sz="800" dirty="0">
                <a:ln w="12700">
                  <a:noFill/>
                </a:ln>
              </a:rPr>
              <a:t>MONTHNAME: array(MONTH) of string			! Month name</a:t>
            </a:r>
          </a:p>
          <a:p>
            <a:r>
              <a:rPr lang="en-US" altLang="ko-KR" sz="800" dirty="0">
                <a:ln w="12700">
                  <a:noFill/>
                </a:ln>
              </a:rPr>
              <a:t>MONTH_PRIORITY1: array(MONTH) of real		! Month priority at phase 1</a:t>
            </a:r>
          </a:p>
          <a:p>
            <a:r>
              <a:rPr lang="en-US" altLang="ko-KR" sz="800" dirty="0">
                <a:ln w="12700">
                  <a:noFill/>
                </a:ln>
              </a:rPr>
              <a:t>MONTH_PRIORITY2: array(MONTH) of real		! Month priority at phase 2</a:t>
            </a:r>
          </a:p>
          <a:p>
            <a:r>
              <a:rPr lang="en-US" altLang="ko-KR" sz="800" dirty="0">
                <a:ln w="12700">
                  <a:noFill/>
                </a:ln>
              </a:rPr>
              <a:t>MONTH_PRIORITY3: array(MONTH) of real		! Month priority at phase 3</a:t>
            </a:r>
          </a:p>
          <a:p>
            <a:r>
              <a:rPr lang="en-US" altLang="ko-KR" sz="800" dirty="0">
                <a:ln w="12700">
                  <a:noFill/>
                </a:ln>
              </a:rPr>
              <a:t>MONTH_PRIORITY4: array(MONTH) of real		! Month priority at phase 4</a:t>
            </a:r>
          </a:p>
        </p:txBody>
      </p:sp>
    </p:spTree>
    <p:extLst>
      <p:ext uri="{BB962C8B-B14F-4D97-AF65-F5344CB8AC3E}">
        <p14:creationId xmlns:p14="http://schemas.microsoft.com/office/powerpoint/2010/main" val="409749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4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8D4B2A2-84F2-4AA0-997C-3BCC2EDF3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- ORDER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E9B58E1-F772-4939-9852-02FEA8A924EA}"/>
              </a:ext>
            </a:extLst>
          </p:cNvPr>
          <p:cNvSpPr/>
          <p:nvPr/>
        </p:nvSpPr>
        <p:spPr>
          <a:xfrm>
            <a:off x="223920" y="645091"/>
            <a:ext cx="7020000" cy="2689357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800" dirty="0">
                <a:ln w="12700">
                  <a:noFill/>
                </a:ln>
              </a:rPr>
              <a:t>NORDER: integer				! Number of order</a:t>
            </a:r>
          </a:p>
          <a:p>
            <a:r>
              <a:rPr lang="en-US" altLang="ko-KR" sz="800" dirty="0">
                <a:ln w="12700">
                  <a:noFill/>
                </a:ln>
              </a:rPr>
              <a:t>ORDER: range				! Range of order</a:t>
            </a:r>
          </a:p>
          <a:p>
            <a:r>
              <a:rPr lang="en-US" altLang="ko-KR" sz="800" dirty="0">
                <a:ln w="12700">
                  <a:noFill/>
                </a:ln>
              </a:rPr>
              <a:t>ORDER_NAME: array(ORDER) of string		! Name of order o</a:t>
            </a:r>
          </a:p>
          <a:p>
            <a:r>
              <a:rPr lang="en-US" altLang="ko-KR" sz="800" dirty="0">
                <a:ln w="12700">
                  <a:noFill/>
                </a:ln>
              </a:rPr>
              <a:t>ORDER_REGION: array(ORDER) of string		! Region of order o</a:t>
            </a:r>
          </a:p>
          <a:p>
            <a:r>
              <a:rPr lang="en-US" altLang="ko-KR" sz="800" dirty="0">
                <a:ln w="12700">
                  <a:noFill/>
                </a:ln>
              </a:rPr>
              <a:t>ORDER_SUPPLY: array(ORDER) of string		! Supply-point of order o</a:t>
            </a:r>
          </a:p>
          <a:p>
            <a:r>
              <a:rPr lang="en-US" altLang="ko-KR" sz="800" dirty="0">
                <a:ln w="12700">
                  <a:noFill/>
                </a:ln>
              </a:rPr>
              <a:t>ORDER_PLANT: array(ORDER) of string		! Plant of order o</a:t>
            </a:r>
          </a:p>
          <a:p>
            <a:r>
              <a:rPr lang="en-US" altLang="ko-KR" sz="800" dirty="0">
                <a:ln w="12700">
                  <a:noFill/>
                </a:ln>
              </a:rPr>
              <a:t>ORDER_PRIORITY: array(ORDER) of real		! Order priority of order o</a:t>
            </a:r>
          </a:p>
          <a:p>
            <a:r>
              <a:rPr lang="en-US" altLang="ko-KR" sz="800" dirty="0">
                <a:ln w="12700">
                  <a:noFill/>
                </a:ln>
              </a:rPr>
              <a:t>ORDER_PRIORITY2: array(ORDER) of real		! Order priority2 of order o</a:t>
            </a:r>
          </a:p>
          <a:p>
            <a:r>
              <a:rPr lang="en-US" altLang="ko-KR" sz="800" dirty="0">
                <a:ln w="12700">
                  <a:noFill/>
                </a:ln>
              </a:rPr>
              <a:t>ORDER_ITEM: array(ORDER) of string			! Item of order o</a:t>
            </a:r>
          </a:p>
          <a:p>
            <a:r>
              <a:rPr lang="en-US" altLang="ko-KR" sz="800" dirty="0">
                <a:ln w="12700">
                  <a:noFill/>
                </a:ln>
              </a:rPr>
              <a:t>ORDER_MONTH: array(ORDER) of integer		! Month of order o</a:t>
            </a:r>
          </a:p>
          <a:p>
            <a:r>
              <a:rPr lang="en-US" altLang="ko-KR" sz="800" dirty="0">
                <a:ln w="12700">
                  <a:noFill/>
                </a:ln>
              </a:rPr>
              <a:t>ORDER_MAXQTY: array(ORDER) of real		! Forecasted quantity of order o</a:t>
            </a:r>
          </a:p>
          <a:p>
            <a:r>
              <a:rPr lang="en-US" altLang="ko-KR" sz="800" dirty="0">
                <a:ln w="12700">
                  <a:noFill/>
                </a:ln>
              </a:rPr>
              <a:t>ORDER_MINQTY: array(ORDER) of real		! Minimum required quantity of order o</a:t>
            </a:r>
          </a:p>
          <a:p>
            <a:r>
              <a:rPr lang="en-US" altLang="ko-KR" sz="800" dirty="0">
                <a:ln w="12700">
                  <a:noFill/>
                </a:ln>
              </a:rPr>
              <a:t>ORDER_AMOUNT: array(ORDER) of real		! Sales price of order o</a:t>
            </a:r>
          </a:p>
          <a:p>
            <a:r>
              <a:rPr lang="en-US" altLang="ko-KR" sz="800" dirty="0">
                <a:ln w="12700">
                  <a:noFill/>
                </a:ln>
              </a:rPr>
              <a:t>ORDER_FREIGHTCOST: array(ORDER) of real		! Freight cost of order o</a:t>
            </a:r>
          </a:p>
          <a:p>
            <a:r>
              <a:rPr lang="en-US" altLang="ko-KR" sz="800" dirty="0">
                <a:ln w="12700">
                  <a:noFill/>
                </a:ln>
              </a:rPr>
              <a:t>ORDER_REBATECOST: array(ORDER) of real		! Rebate cost of order o</a:t>
            </a:r>
          </a:p>
          <a:p>
            <a:r>
              <a:rPr lang="en-US" altLang="ko-KR" sz="800" dirty="0">
                <a:ln w="12700">
                  <a:noFill/>
                </a:ln>
              </a:rPr>
              <a:t>ORDER_COMMISSIONCOST: array(ORDER) of real		! Commission cost of order o</a:t>
            </a:r>
          </a:p>
          <a:p>
            <a:r>
              <a:rPr lang="en-US" altLang="ko-KR" sz="800" dirty="0">
                <a:ln w="12700">
                  <a:noFill/>
                </a:ln>
              </a:rPr>
              <a:t>ORDER_OTHERVARIABLECOST: array(ORDER) of real		! Other variable cost of order o</a:t>
            </a:r>
          </a:p>
          <a:p>
            <a:r>
              <a:rPr lang="en-US" altLang="ko-KR" sz="800" dirty="0">
                <a:ln w="12700">
                  <a:noFill/>
                </a:ln>
              </a:rPr>
              <a:t>ORDER_SALESTYPECOST: array(ORDER) of real		! Sales type cost of order o</a:t>
            </a:r>
          </a:p>
          <a:p>
            <a:r>
              <a:rPr lang="en-US" altLang="ko-KR" sz="800" dirty="0">
                <a:ln w="12700">
                  <a:noFill/>
                </a:ln>
              </a:rPr>
              <a:t>ORDER_SPREAD: array(ORDER) of real		! </a:t>
            </a:r>
            <a:r>
              <a:rPr lang="en-US" altLang="ko-KR" sz="800" dirty="0" err="1">
                <a:ln w="12700">
                  <a:noFill/>
                </a:ln>
              </a:rPr>
              <a:t>totSpread</a:t>
            </a:r>
            <a:r>
              <a:rPr lang="en-US" altLang="ko-KR" sz="800" dirty="0">
                <a:ln w="12700">
                  <a:noFill/>
                </a:ln>
              </a:rPr>
              <a:t> of order o</a:t>
            </a:r>
          </a:p>
          <a:p>
            <a:r>
              <a:rPr lang="en-US" altLang="ko-KR" sz="800" dirty="0">
                <a:ln w="12700">
                  <a:noFill/>
                </a:ln>
              </a:rPr>
              <a:t>ORDER_MARGIN: array(ORDER) of real		! Contribution margin of order o</a:t>
            </a:r>
          </a:p>
          <a:p>
            <a:r>
              <a:rPr lang="en-US" altLang="ko-KR" sz="800" dirty="0">
                <a:ln w="12700">
                  <a:noFill/>
                </a:ln>
              </a:rPr>
              <a:t>ORDER_SP: array(ORDER) of string			! Spec of order o</a:t>
            </a:r>
            <a:endParaRPr lang="ko-KR" altLang="en-US" sz="800" dirty="0">
              <a:ln w="12700"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05373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4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8D4B2A2-84F2-4AA0-997C-3BCC2EDF3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- LINE,MATERIAL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E9B58E1-F772-4939-9852-02FEA8A924EA}"/>
              </a:ext>
            </a:extLst>
          </p:cNvPr>
          <p:cNvSpPr/>
          <p:nvPr/>
        </p:nvSpPr>
        <p:spPr>
          <a:xfrm>
            <a:off x="223921" y="629935"/>
            <a:ext cx="7020000" cy="2689357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800" dirty="0">
                <a:ln w="12700">
                  <a:noFill/>
                </a:ln>
              </a:rPr>
              <a:t>LINEITEM: array(LINE,ITEM) of </a:t>
            </a:r>
            <a:r>
              <a:rPr lang="en-US" altLang="ko-KR" sz="800" dirty="0" err="1">
                <a:ln w="12700">
                  <a:noFill/>
                </a:ln>
              </a:rPr>
              <a:t>boolean</a:t>
            </a:r>
            <a:r>
              <a:rPr lang="en-US" altLang="ko-KR" sz="800" dirty="0">
                <a:ln w="12700">
                  <a:noFill/>
                </a:ln>
              </a:rPr>
              <a:t>		! Item capability of line</a:t>
            </a:r>
          </a:p>
          <a:p>
            <a:r>
              <a:rPr lang="en-US" altLang="ko-KR" sz="800" dirty="0">
                <a:ln w="12700">
                  <a:noFill/>
                </a:ln>
              </a:rPr>
              <a:t>LINEDAYS: array(LINE,MONTH) of real			! Available production days of line</a:t>
            </a:r>
          </a:p>
          <a:p>
            <a:r>
              <a:rPr lang="en-US" altLang="ko-KR" sz="800" dirty="0">
                <a:ln w="12700">
                  <a:noFill/>
                </a:ln>
              </a:rPr>
              <a:t>LINECDAYS: array(LINE,MONTH) of real		! Calendar days of line</a:t>
            </a:r>
          </a:p>
          <a:p>
            <a:r>
              <a:rPr lang="en-US" altLang="ko-KR" sz="800" dirty="0">
                <a:ln w="12700">
                  <a:noFill/>
                </a:ln>
              </a:rPr>
              <a:t>LINEASSIGN: array(LINE,MGRADE,MONTH) of real		! Assigned days of main grade for each line</a:t>
            </a:r>
          </a:p>
          <a:p>
            <a:r>
              <a:rPr lang="en-US" altLang="ko-KR" sz="800" dirty="0">
                <a:ln w="12700">
                  <a:noFill/>
                </a:ln>
              </a:rPr>
              <a:t>LINERATE: array(LINE,GRADE,MONTH) of real		! Production rate per day</a:t>
            </a:r>
          </a:p>
          <a:p>
            <a:r>
              <a:rPr lang="en-US" altLang="ko-KR" sz="800" dirty="0">
                <a:ln w="12700">
                  <a:noFill/>
                </a:ln>
              </a:rPr>
              <a:t>LINEWIDEOFF: array(LINE,GRADE,MONTH) of real		! Wide-off rate per day</a:t>
            </a:r>
          </a:p>
          <a:p>
            <a:r>
              <a:rPr lang="en-US" altLang="ko-KR" sz="800" dirty="0">
                <a:ln w="12700">
                  <a:noFill/>
                </a:ln>
              </a:rPr>
              <a:t>MAKE_PRIORITY: array(LINE,GRADE,MONTH) of real		! Line-Grade-Month (Make) priority</a:t>
            </a:r>
          </a:p>
          <a:p>
            <a:r>
              <a:rPr lang="en-US" altLang="ko-KR" sz="800" dirty="0">
                <a:ln w="12700">
                  <a:noFill/>
                </a:ln>
              </a:rPr>
              <a:t>GRADEMINDAYS: array(LINE,GRADE) of integer		! Minimum days if the grade is produced</a:t>
            </a:r>
          </a:p>
          <a:p>
            <a:r>
              <a:rPr lang="en-US" altLang="ko-KR" sz="800" dirty="0">
                <a:ln w="12700">
                  <a:noFill/>
                </a:ln>
              </a:rPr>
              <a:t>GRADEMAXDAYS: array(LINE,GRADE) of integer		! Maximum days if the grade is produced</a:t>
            </a:r>
          </a:p>
          <a:p>
            <a:r>
              <a:rPr lang="en-US" altLang="ko-KR" sz="800" dirty="0">
                <a:ln w="12700">
                  <a:noFill/>
                </a:ln>
              </a:rPr>
              <a:t>GRADETIME12M: array(LINE,GRADE) of integer		! Times of the grade during 12 months</a:t>
            </a:r>
          </a:p>
          <a:p>
            <a:r>
              <a:rPr lang="en-US" altLang="ko-KR" sz="800" dirty="0">
                <a:ln w="12700">
                  <a:noFill/>
                </a:ln>
              </a:rPr>
              <a:t>GRADETIME6M: array(LINE,GRADE) of integer		! Times of the grade during 6 months</a:t>
            </a:r>
          </a:p>
          <a:p>
            <a:r>
              <a:rPr lang="en-US" altLang="ko-KR" sz="800" dirty="0">
                <a:ln w="12700">
                  <a:noFill/>
                </a:ln>
              </a:rPr>
              <a:t>ITEMLIFE: array(ITEM) of integer			! End month of item valid to produce</a:t>
            </a:r>
          </a:p>
          <a:p>
            <a:r>
              <a:rPr lang="en-US" altLang="ko-KR" sz="800" dirty="0">
                <a:ln w="12700">
                  <a:noFill/>
                </a:ln>
              </a:rPr>
              <a:t>ITEMQTY: array(ITEM) of real			! Ordered </a:t>
            </a:r>
            <a:r>
              <a:rPr lang="en-US" altLang="ko-KR" sz="800" dirty="0" err="1">
                <a:ln w="12700">
                  <a:noFill/>
                </a:ln>
              </a:rPr>
              <a:t>maxqty</a:t>
            </a:r>
            <a:r>
              <a:rPr lang="en-US" altLang="ko-KR" sz="800" dirty="0">
                <a:ln w="12700">
                  <a:noFill/>
                </a:ln>
              </a:rPr>
              <a:t> by item</a:t>
            </a:r>
          </a:p>
          <a:p>
            <a:r>
              <a:rPr lang="en-US" altLang="ko-KR" sz="800" dirty="0">
                <a:ln w="12700">
                  <a:noFill/>
                </a:ln>
              </a:rPr>
              <a:t>REGIONRATIOMSL: array(MGRADE,REGION,MONTH) of real	! Minimum regional required ratio for P-1 (%)</a:t>
            </a:r>
          </a:p>
          <a:p>
            <a:r>
              <a:rPr lang="en-US" altLang="ko-KR" sz="800" dirty="0">
                <a:ln w="12700">
                  <a:noFill/>
                </a:ln>
              </a:rPr>
              <a:t>REGIONRATIO: array(MGRADE,REGION,MONTH) of real		! Minimum regional required ratio for P-2,3,4 (%)</a:t>
            </a:r>
          </a:p>
          <a:p>
            <a:r>
              <a:rPr lang="en-US" altLang="ko-KR" sz="800" dirty="0">
                <a:ln w="12700">
                  <a:noFill/>
                </a:ln>
              </a:rPr>
              <a:t>MTRLCOST: array(PLANT,MATERIAL,MONTH) of real		! Material cost</a:t>
            </a:r>
          </a:p>
          <a:p>
            <a:r>
              <a:rPr lang="en-US" altLang="ko-KR" sz="800" dirty="0">
                <a:ln w="12700">
                  <a:noFill/>
                </a:ln>
              </a:rPr>
              <a:t>MTRLONHAND: array(PLANT,MATERIAL) of real		! Material on-hand(initial) inventory</a:t>
            </a:r>
          </a:p>
          <a:p>
            <a:r>
              <a:rPr lang="en-US" altLang="ko-KR" sz="800" dirty="0">
                <a:ln w="12700">
                  <a:noFill/>
                </a:ln>
              </a:rPr>
              <a:t>MTRLONHANDCOST: array(PLANT,MATERIAL) of real		! Unit cost of Material on-hand</a:t>
            </a:r>
          </a:p>
          <a:p>
            <a:r>
              <a:rPr lang="en-US" altLang="ko-KR" sz="800" dirty="0">
                <a:ln w="12700">
                  <a:noFill/>
                </a:ln>
              </a:rPr>
              <a:t>MTRLPLANNED: array(PLANT,MATERIAL,MONTH) of real		! Material planned inventory</a:t>
            </a:r>
          </a:p>
          <a:p>
            <a:r>
              <a:rPr lang="en-US" altLang="ko-KR" sz="800" dirty="0">
                <a:ln w="12700">
                  <a:noFill/>
                </a:ln>
              </a:rPr>
              <a:t>MTRLPLANNEDCOST: array(PLANT,MATERIAL,MONTH) of real	! Unit cost of Material planned</a:t>
            </a:r>
          </a:p>
          <a:p>
            <a:r>
              <a:rPr lang="en-US" altLang="ko-KR" sz="800" dirty="0">
                <a:ln w="12700">
                  <a:noFill/>
                </a:ln>
              </a:rPr>
              <a:t>MTRLBOM: array(PLANT,GRADE,MATERIAL,MONTH) of real	! Material consuming quantity</a:t>
            </a:r>
            <a:endParaRPr lang="ko-KR" altLang="en-US" sz="800" dirty="0">
              <a:ln w="12700"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71605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4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6246</TotalTime>
  <Words>11037</Words>
  <Application>Microsoft Office PowerPoint</Application>
  <PresentationFormat>화면 슬라이드 쇼(16:9)</PresentationFormat>
  <Paragraphs>735</Paragraphs>
  <Slides>28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28</vt:i4>
      </vt:variant>
    </vt:vector>
  </HeadingPairs>
  <TitlesOfParts>
    <vt:vector size="38" baseType="lpstr">
      <vt:lpstr>Roboto</vt:lpstr>
      <vt:lpstr>Arial</vt:lpstr>
      <vt:lpstr>맑은 고딕</vt:lpstr>
      <vt:lpstr>맑은 고딕</vt:lpstr>
      <vt:lpstr>Gulim</vt:lpstr>
      <vt:lpstr>Helvetica Neue Light</vt:lpstr>
      <vt:lpstr>Trebuchet MS</vt:lpstr>
      <vt:lpstr>Wingdings</vt:lpstr>
      <vt:lpstr>Simple Light</vt:lpstr>
      <vt:lpstr>Office ​​テーマ</vt:lpstr>
      <vt:lpstr>Annual &amp; Supply Planning of TSRC</vt:lpstr>
      <vt:lpstr>목차</vt:lpstr>
      <vt:lpstr>Overview</vt:lpstr>
      <vt:lpstr>Overview</vt:lpstr>
      <vt:lpstr>Overview</vt:lpstr>
      <vt:lpstr>DATA - OPTION</vt:lpstr>
      <vt:lpstr>DATA - 기준정보</vt:lpstr>
      <vt:lpstr>DATA - ORDER</vt:lpstr>
      <vt:lpstr>DATA - LINE,MATERIAL</vt:lpstr>
      <vt:lpstr>DATA - INVENTORY, SPECIFICATION</vt:lpstr>
      <vt:lpstr>DATA - FIX, REPACKAGE, EXCHANGE, ALTERNATIVE</vt:lpstr>
      <vt:lpstr>Decision Variable</vt:lpstr>
      <vt:lpstr>Decision Variable</vt:lpstr>
      <vt:lpstr>Constraints</vt:lpstr>
      <vt:lpstr>Constraints</vt:lpstr>
      <vt:lpstr>Constraints</vt:lpstr>
      <vt:lpstr>Constraints</vt:lpstr>
      <vt:lpstr>Constraints</vt:lpstr>
      <vt:lpstr>Constraints</vt:lpstr>
      <vt:lpstr>Constraints</vt:lpstr>
      <vt:lpstr>Constraints</vt:lpstr>
      <vt:lpstr>Constraints</vt:lpstr>
      <vt:lpstr>Constraints</vt:lpstr>
      <vt:lpstr>Constraints</vt:lpstr>
      <vt:lpstr>Objectives</vt:lpstr>
      <vt:lpstr>Objectives</vt:lpstr>
      <vt:lpstr>Optimization</vt:lpstr>
      <vt:lpstr>Optimization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Samyang Foods Baseline Forecast POC</dc:title>
  <dc:creator>YKNAM</dc:creator>
  <cp:lastModifiedBy>YKNAM</cp:lastModifiedBy>
  <cp:revision>138</cp:revision>
  <dcterms:modified xsi:type="dcterms:W3CDTF">2023-02-09T05:04:12Z</dcterms:modified>
</cp:coreProperties>
</file>