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Barlow Condensed SemiBold"/>
      <p:regular r:id="rId36"/>
      <p:bold r:id="rId37"/>
      <p:italic r:id="rId38"/>
      <p:boldItalic r:id="rId39"/>
    </p:embeddedFont>
    <p:embeddedFont>
      <p:font typeface="Montserrat"/>
      <p:regular r:id="rId40"/>
      <p:bold r:id="rId41"/>
      <p:italic r:id="rId42"/>
      <p:boldItalic r:id="rId43"/>
    </p:embeddedFont>
    <p:embeddedFont>
      <p:font typeface="Barlow Condensed"/>
      <p:regular r:id="rId44"/>
      <p:bold r:id="rId45"/>
      <p:italic r:id="rId46"/>
      <p:boldItalic r:id="rId47"/>
    </p:embeddedFon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hokCqIghVKa5GPVKskhKnCGeo8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BarlowCondensed-regular.fntdata"/><Relationship Id="rId43" Type="http://schemas.openxmlformats.org/officeDocument/2006/relationships/font" Target="fonts/Montserrat-boldItalic.fntdata"/><Relationship Id="rId46" Type="http://schemas.openxmlformats.org/officeDocument/2006/relationships/font" Target="fonts/BarlowCondensed-italic.fntdata"/><Relationship Id="rId45" Type="http://schemas.openxmlformats.org/officeDocument/2006/relationships/font" Target="fonts/Barlow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regular.fntdata"/><Relationship Id="rId47" Type="http://schemas.openxmlformats.org/officeDocument/2006/relationships/font" Target="fonts/BarlowCondensed-boldItalic.fntdata"/><Relationship Id="rId49" Type="http://schemas.openxmlformats.org/officeDocument/2006/relationships/font" Target="fonts/Barlow-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BarlowCondensedSemiBold-bold.fntdata"/><Relationship Id="rId36" Type="http://schemas.openxmlformats.org/officeDocument/2006/relationships/font" Target="fonts/BarlowCondensedSemiBold-regular.fntdata"/><Relationship Id="rId39" Type="http://schemas.openxmlformats.org/officeDocument/2006/relationships/font" Target="fonts/BarlowCondensedSemiBold-boldItalic.fntdata"/><Relationship Id="rId38" Type="http://schemas.openxmlformats.org/officeDocument/2006/relationships/font" Target="fonts/BarlowCondensedSemi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boldItalic.fntdata"/><Relationship Id="rId50" Type="http://schemas.openxmlformats.org/officeDocument/2006/relationships/font" Target="fonts/Barlow-italic.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3"/>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3"/>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3"/>
          <p:cNvGrpSpPr/>
          <p:nvPr/>
        </p:nvGrpSpPr>
        <p:grpSpPr>
          <a:xfrm rot="-7199942">
            <a:off x="1013094" y="4239091"/>
            <a:ext cx="1492189" cy="1554017"/>
            <a:chOff x="4445625" y="1829838"/>
            <a:chExt cx="739125" cy="769750"/>
          </a:xfrm>
        </p:grpSpPr>
        <p:sp>
          <p:nvSpPr>
            <p:cNvPr id="12" name="Google Shape;12;p3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33"/>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33"/>
          <p:cNvGrpSpPr/>
          <p:nvPr/>
        </p:nvGrpSpPr>
        <p:grpSpPr>
          <a:xfrm>
            <a:off x="8250213" y="4120884"/>
            <a:ext cx="361129" cy="3106418"/>
            <a:chOff x="6317900" y="1197313"/>
            <a:chExt cx="180700" cy="1554375"/>
          </a:xfrm>
        </p:grpSpPr>
        <p:sp>
          <p:nvSpPr>
            <p:cNvPr id="22" name="Google Shape;22;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33"/>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33"/>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33"/>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3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265900" y="3852516"/>
            <a:ext cx="194400" cy="112209"/>
            <a:chOff x="265900" y="3852516"/>
            <a:chExt cx="194400" cy="112209"/>
          </a:xfrm>
        </p:grpSpPr>
        <p:sp>
          <p:nvSpPr>
            <p:cNvPr id="34" name="Google Shape;34;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33"/>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4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42"/>
          <p:cNvGrpSpPr/>
          <p:nvPr/>
        </p:nvGrpSpPr>
        <p:grpSpPr>
          <a:xfrm>
            <a:off x="247775" y="4241825"/>
            <a:ext cx="315575" cy="366750"/>
            <a:chOff x="8558925" y="4522650"/>
            <a:chExt cx="315575" cy="366750"/>
          </a:xfrm>
        </p:grpSpPr>
        <p:grpSp>
          <p:nvGrpSpPr>
            <p:cNvPr id="412" name="Google Shape;412;p42"/>
            <p:cNvGrpSpPr/>
            <p:nvPr/>
          </p:nvGrpSpPr>
          <p:grpSpPr>
            <a:xfrm>
              <a:off x="8558925" y="4629825"/>
              <a:ext cx="107200" cy="107175"/>
              <a:chOff x="4125350" y="1946513"/>
              <a:chExt cx="107200" cy="107175"/>
            </a:xfrm>
          </p:grpSpPr>
          <p:sp>
            <p:nvSpPr>
              <p:cNvPr id="413" name="Google Shape;413;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42"/>
            <p:cNvGrpSpPr/>
            <p:nvPr/>
          </p:nvGrpSpPr>
          <p:grpSpPr>
            <a:xfrm>
              <a:off x="8711325" y="4782225"/>
              <a:ext cx="107200" cy="107175"/>
              <a:chOff x="4125350" y="1946513"/>
              <a:chExt cx="107200" cy="107175"/>
            </a:xfrm>
          </p:grpSpPr>
          <p:sp>
            <p:nvSpPr>
              <p:cNvPr id="416" name="Google Shape;416;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42"/>
            <p:cNvGrpSpPr/>
            <p:nvPr/>
          </p:nvGrpSpPr>
          <p:grpSpPr>
            <a:xfrm>
              <a:off x="8767300" y="4522650"/>
              <a:ext cx="107200" cy="107175"/>
              <a:chOff x="4125350" y="1946513"/>
              <a:chExt cx="107200" cy="107175"/>
            </a:xfrm>
          </p:grpSpPr>
          <p:sp>
            <p:nvSpPr>
              <p:cNvPr id="419" name="Google Shape;419;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42"/>
          <p:cNvGrpSpPr/>
          <p:nvPr/>
        </p:nvGrpSpPr>
        <p:grpSpPr>
          <a:xfrm flipH="1">
            <a:off x="8729625" y="951866"/>
            <a:ext cx="194400" cy="112209"/>
            <a:chOff x="265900" y="3852516"/>
            <a:chExt cx="194400" cy="112209"/>
          </a:xfrm>
        </p:grpSpPr>
        <p:sp>
          <p:nvSpPr>
            <p:cNvPr id="422" name="Google Shape;422;p4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42"/>
          <p:cNvGrpSpPr/>
          <p:nvPr/>
        </p:nvGrpSpPr>
        <p:grpSpPr>
          <a:xfrm>
            <a:off x="-763675" y="-500525"/>
            <a:ext cx="1476900" cy="1476900"/>
            <a:chOff x="8632950" y="-311150"/>
            <a:chExt cx="1476900" cy="1476900"/>
          </a:xfrm>
        </p:grpSpPr>
        <p:sp>
          <p:nvSpPr>
            <p:cNvPr id="425" name="Google Shape;425;p4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42"/>
          <p:cNvGrpSpPr/>
          <p:nvPr/>
        </p:nvGrpSpPr>
        <p:grpSpPr>
          <a:xfrm>
            <a:off x="8430775" y="4167100"/>
            <a:ext cx="1476900" cy="1476900"/>
            <a:chOff x="8632950" y="-311150"/>
            <a:chExt cx="1476900" cy="1476900"/>
          </a:xfrm>
        </p:grpSpPr>
        <p:sp>
          <p:nvSpPr>
            <p:cNvPr id="428" name="Google Shape;428;p4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42"/>
          <p:cNvGrpSpPr/>
          <p:nvPr/>
        </p:nvGrpSpPr>
        <p:grpSpPr>
          <a:xfrm>
            <a:off x="3529283" y="4464921"/>
            <a:ext cx="1540760" cy="1387652"/>
            <a:chOff x="3632834" y="4464921"/>
            <a:chExt cx="1540760" cy="1387652"/>
          </a:xfrm>
        </p:grpSpPr>
        <p:sp>
          <p:nvSpPr>
            <p:cNvPr id="431" name="Google Shape;431;p4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4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4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43"/>
          <p:cNvGrpSpPr/>
          <p:nvPr/>
        </p:nvGrpSpPr>
        <p:grpSpPr>
          <a:xfrm>
            <a:off x="-827467" y="4151471"/>
            <a:ext cx="1540760" cy="1387652"/>
            <a:chOff x="3632834" y="4464921"/>
            <a:chExt cx="1540760" cy="1387652"/>
          </a:xfrm>
        </p:grpSpPr>
        <p:sp>
          <p:nvSpPr>
            <p:cNvPr id="437" name="Google Shape;437;p4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4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43"/>
          <p:cNvGrpSpPr/>
          <p:nvPr/>
        </p:nvGrpSpPr>
        <p:grpSpPr>
          <a:xfrm>
            <a:off x="7893908" y="4151471"/>
            <a:ext cx="1540760" cy="1387652"/>
            <a:chOff x="3632834" y="4464921"/>
            <a:chExt cx="1540760" cy="1387652"/>
          </a:xfrm>
        </p:grpSpPr>
        <p:sp>
          <p:nvSpPr>
            <p:cNvPr id="440" name="Google Shape;440;p4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4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43"/>
          <p:cNvGrpSpPr/>
          <p:nvPr/>
        </p:nvGrpSpPr>
        <p:grpSpPr>
          <a:xfrm flipH="1" rot="10800000">
            <a:off x="8625038" y="-1089991"/>
            <a:ext cx="361129" cy="3106418"/>
            <a:chOff x="6317900" y="1197313"/>
            <a:chExt cx="180700" cy="1554375"/>
          </a:xfrm>
        </p:grpSpPr>
        <p:sp>
          <p:nvSpPr>
            <p:cNvPr id="443" name="Google Shape;443;p4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43"/>
          <p:cNvGrpSpPr/>
          <p:nvPr/>
        </p:nvGrpSpPr>
        <p:grpSpPr>
          <a:xfrm rot="10800000">
            <a:off x="157813" y="-1894141"/>
            <a:ext cx="361129" cy="3106418"/>
            <a:chOff x="6317900" y="1197313"/>
            <a:chExt cx="180700" cy="1554375"/>
          </a:xfrm>
        </p:grpSpPr>
        <p:sp>
          <p:nvSpPr>
            <p:cNvPr id="450" name="Google Shape;450;p4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43"/>
          <p:cNvGrpSpPr/>
          <p:nvPr/>
        </p:nvGrpSpPr>
        <p:grpSpPr>
          <a:xfrm rot="-5400000">
            <a:off x="8647825" y="2989950"/>
            <a:ext cx="315575" cy="366750"/>
            <a:chOff x="8558925" y="4522650"/>
            <a:chExt cx="315575" cy="366750"/>
          </a:xfrm>
        </p:grpSpPr>
        <p:grpSp>
          <p:nvGrpSpPr>
            <p:cNvPr id="457" name="Google Shape;457;p43"/>
            <p:cNvGrpSpPr/>
            <p:nvPr/>
          </p:nvGrpSpPr>
          <p:grpSpPr>
            <a:xfrm>
              <a:off x="8558925" y="4629825"/>
              <a:ext cx="107200" cy="107175"/>
              <a:chOff x="4125350" y="1946513"/>
              <a:chExt cx="107200" cy="107175"/>
            </a:xfrm>
          </p:grpSpPr>
          <p:sp>
            <p:nvSpPr>
              <p:cNvPr id="458" name="Google Shape;458;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43"/>
            <p:cNvGrpSpPr/>
            <p:nvPr/>
          </p:nvGrpSpPr>
          <p:grpSpPr>
            <a:xfrm>
              <a:off x="8711325" y="4782225"/>
              <a:ext cx="107200" cy="107175"/>
              <a:chOff x="4125350" y="1946513"/>
              <a:chExt cx="107200" cy="107175"/>
            </a:xfrm>
          </p:grpSpPr>
          <p:sp>
            <p:nvSpPr>
              <p:cNvPr id="461" name="Google Shape;461;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43"/>
            <p:cNvGrpSpPr/>
            <p:nvPr/>
          </p:nvGrpSpPr>
          <p:grpSpPr>
            <a:xfrm>
              <a:off x="8767300" y="4522650"/>
              <a:ext cx="107200" cy="107175"/>
              <a:chOff x="4125350" y="1946513"/>
              <a:chExt cx="107200" cy="107175"/>
            </a:xfrm>
          </p:grpSpPr>
          <p:sp>
            <p:nvSpPr>
              <p:cNvPr id="464" name="Google Shape;464;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43"/>
          <p:cNvGrpSpPr/>
          <p:nvPr/>
        </p:nvGrpSpPr>
        <p:grpSpPr>
          <a:xfrm flipH="1" rot="10800000">
            <a:off x="208200" y="3117216"/>
            <a:ext cx="194400" cy="112209"/>
            <a:chOff x="265900" y="3852516"/>
            <a:chExt cx="194400" cy="112209"/>
          </a:xfrm>
        </p:grpSpPr>
        <p:sp>
          <p:nvSpPr>
            <p:cNvPr id="467" name="Google Shape;467;p4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34"/>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34"/>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34"/>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34"/>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34"/>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34"/>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34"/>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34"/>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34"/>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34"/>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34"/>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34"/>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34"/>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4"/>
          <p:cNvGrpSpPr/>
          <p:nvPr/>
        </p:nvGrpSpPr>
        <p:grpSpPr>
          <a:xfrm>
            <a:off x="3833550" y="4634650"/>
            <a:ext cx="1476900" cy="1476900"/>
            <a:chOff x="-802775" y="4608575"/>
            <a:chExt cx="1476900" cy="1476900"/>
          </a:xfrm>
        </p:grpSpPr>
        <p:sp>
          <p:nvSpPr>
            <p:cNvPr id="54" name="Google Shape;54;p34"/>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4"/>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4"/>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4"/>
          <p:cNvGrpSpPr/>
          <p:nvPr/>
        </p:nvGrpSpPr>
        <p:grpSpPr>
          <a:xfrm>
            <a:off x="296900" y="356125"/>
            <a:ext cx="315575" cy="366750"/>
            <a:chOff x="8558925" y="4522650"/>
            <a:chExt cx="315575" cy="366750"/>
          </a:xfrm>
        </p:grpSpPr>
        <p:grpSp>
          <p:nvGrpSpPr>
            <p:cNvPr id="58" name="Google Shape;58;p34"/>
            <p:cNvGrpSpPr/>
            <p:nvPr/>
          </p:nvGrpSpPr>
          <p:grpSpPr>
            <a:xfrm>
              <a:off x="8558925" y="4629825"/>
              <a:ext cx="107200" cy="107175"/>
              <a:chOff x="4125350" y="1946513"/>
              <a:chExt cx="107200" cy="107175"/>
            </a:xfrm>
          </p:grpSpPr>
          <p:sp>
            <p:nvSpPr>
              <p:cNvPr id="59" name="Google Shape;59;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4"/>
            <p:cNvGrpSpPr/>
            <p:nvPr/>
          </p:nvGrpSpPr>
          <p:grpSpPr>
            <a:xfrm>
              <a:off x="8711325" y="4782225"/>
              <a:ext cx="107200" cy="107175"/>
              <a:chOff x="4125350" y="1946513"/>
              <a:chExt cx="107200" cy="107175"/>
            </a:xfrm>
          </p:grpSpPr>
          <p:sp>
            <p:nvSpPr>
              <p:cNvPr id="62" name="Google Shape;62;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34"/>
            <p:cNvGrpSpPr/>
            <p:nvPr/>
          </p:nvGrpSpPr>
          <p:grpSpPr>
            <a:xfrm>
              <a:off x="8767300" y="4522650"/>
              <a:ext cx="107200" cy="107175"/>
              <a:chOff x="4125350" y="1946513"/>
              <a:chExt cx="107200" cy="107175"/>
            </a:xfrm>
          </p:grpSpPr>
          <p:sp>
            <p:nvSpPr>
              <p:cNvPr id="65" name="Google Shape;65;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34"/>
          <p:cNvGrpSpPr/>
          <p:nvPr/>
        </p:nvGrpSpPr>
        <p:grpSpPr>
          <a:xfrm flipH="1" rot="10800000">
            <a:off x="232050" y="2876766"/>
            <a:ext cx="194400" cy="112209"/>
            <a:chOff x="265900" y="3852516"/>
            <a:chExt cx="194400" cy="112209"/>
          </a:xfrm>
        </p:grpSpPr>
        <p:sp>
          <p:nvSpPr>
            <p:cNvPr id="68" name="Google Shape;68;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34"/>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4"/>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34"/>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34"/>
          <p:cNvGrpSpPr/>
          <p:nvPr/>
        </p:nvGrpSpPr>
        <p:grpSpPr>
          <a:xfrm flipH="1">
            <a:off x="8617149" y="344931"/>
            <a:ext cx="438754" cy="772904"/>
            <a:chOff x="4950175" y="2998438"/>
            <a:chExt cx="88725" cy="156300"/>
          </a:xfrm>
        </p:grpSpPr>
        <p:sp>
          <p:nvSpPr>
            <p:cNvPr id="74" name="Google Shape;74;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4"/>
          <p:cNvGrpSpPr/>
          <p:nvPr/>
        </p:nvGrpSpPr>
        <p:grpSpPr>
          <a:xfrm>
            <a:off x="-671216" y="4477896"/>
            <a:ext cx="1391222" cy="1387652"/>
            <a:chOff x="4010510" y="4522646"/>
            <a:chExt cx="1391222" cy="1387652"/>
          </a:xfrm>
        </p:grpSpPr>
        <p:sp>
          <p:nvSpPr>
            <p:cNvPr id="111" name="Google Shape;111;p3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34"/>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35"/>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35"/>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35"/>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35"/>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35"/>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5"/>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5"/>
          <p:cNvGrpSpPr/>
          <p:nvPr/>
        </p:nvGrpSpPr>
        <p:grpSpPr>
          <a:xfrm>
            <a:off x="-827467" y="4151471"/>
            <a:ext cx="1540760" cy="1387652"/>
            <a:chOff x="3632834" y="4464921"/>
            <a:chExt cx="1540760" cy="1387652"/>
          </a:xfrm>
        </p:grpSpPr>
        <p:sp>
          <p:nvSpPr>
            <p:cNvPr id="122" name="Google Shape;122;p3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3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35"/>
          <p:cNvGrpSpPr/>
          <p:nvPr/>
        </p:nvGrpSpPr>
        <p:grpSpPr>
          <a:xfrm>
            <a:off x="7893908" y="4151471"/>
            <a:ext cx="1540760" cy="1387652"/>
            <a:chOff x="3632834" y="4464921"/>
            <a:chExt cx="1540760" cy="1387652"/>
          </a:xfrm>
        </p:grpSpPr>
        <p:sp>
          <p:nvSpPr>
            <p:cNvPr id="125" name="Google Shape;125;p3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3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35"/>
          <p:cNvGrpSpPr/>
          <p:nvPr/>
        </p:nvGrpSpPr>
        <p:grpSpPr>
          <a:xfrm flipH="1" rot="10800000">
            <a:off x="8625038" y="-1089991"/>
            <a:ext cx="361129" cy="3106418"/>
            <a:chOff x="6317900" y="1197313"/>
            <a:chExt cx="180700" cy="1554375"/>
          </a:xfrm>
        </p:grpSpPr>
        <p:sp>
          <p:nvSpPr>
            <p:cNvPr id="128" name="Google Shape;128;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5"/>
          <p:cNvGrpSpPr/>
          <p:nvPr/>
        </p:nvGrpSpPr>
        <p:grpSpPr>
          <a:xfrm rot="10800000">
            <a:off x="157813" y="-1894141"/>
            <a:ext cx="361129" cy="3106418"/>
            <a:chOff x="6317900" y="1197313"/>
            <a:chExt cx="180700" cy="1554375"/>
          </a:xfrm>
        </p:grpSpPr>
        <p:sp>
          <p:nvSpPr>
            <p:cNvPr id="135" name="Google Shape;135;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35"/>
          <p:cNvGrpSpPr/>
          <p:nvPr/>
        </p:nvGrpSpPr>
        <p:grpSpPr>
          <a:xfrm rot="-5400000">
            <a:off x="8647825" y="2989950"/>
            <a:ext cx="315575" cy="366750"/>
            <a:chOff x="8558925" y="4522650"/>
            <a:chExt cx="315575" cy="366750"/>
          </a:xfrm>
        </p:grpSpPr>
        <p:grpSp>
          <p:nvGrpSpPr>
            <p:cNvPr id="142" name="Google Shape;142;p35"/>
            <p:cNvGrpSpPr/>
            <p:nvPr/>
          </p:nvGrpSpPr>
          <p:grpSpPr>
            <a:xfrm>
              <a:off x="8558925" y="4629825"/>
              <a:ext cx="107200" cy="107175"/>
              <a:chOff x="4125350" y="1946513"/>
              <a:chExt cx="107200" cy="107175"/>
            </a:xfrm>
          </p:grpSpPr>
          <p:sp>
            <p:nvSpPr>
              <p:cNvPr id="143" name="Google Shape;143;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35"/>
            <p:cNvGrpSpPr/>
            <p:nvPr/>
          </p:nvGrpSpPr>
          <p:grpSpPr>
            <a:xfrm>
              <a:off x="8711325" y="4782225"/>
              <a:ext cx="107200" cy="107175"/>
              <a:chOff x="4125350" y="1946513"/>
              <a:chExt cx="107200" cy="107175"/>
            </a:xfrm>
          </p:grpSpPr>
          <p:sp>
            <p:nvSpPr>
              <p:cNvPr id="146" name="Google Shape;146;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5"/>
            <p:cNvGrpSpPr/>
            <p:nvPr/>
          </p:nvGrpSpPr>
          <p:grpSpPr>
            <a:xfrm>
              <a:off x="8767300" y="4522650"/>
              <a:ext cx="107200" cy="107175"/>
              <a:chOff x="4125350" y="1946513"/>
              <a:chExt cx="107200" cy="107175"/>
            </a:xfrm>
          </p:grpSpPr>
          <p:sp>
            <p:nvSpPr>
              <p:cNvPr id="149" name="Google Shape;149;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35"/>
          <p:cNvGrpSpPr/>
          <p:nvPr/>
        </p:nvGrpSpPr>
        <p:grpSpPr>
          <a:xfrm flipH="1" rot="10800000">
            <a:off x="208200" y="3117216"/>
            <a:ext cx="194400" cy="112209"/>
            <a:chOff x="265900" y="3852516"/>
            <a:chExt cx="194400" cy="112209"/>
          </a:xfrm>
        </p:grpSpPr>
        <p:sp>
          <p:nvSpPr>
            <p:cNvPr id="152" name="Google Shape;152;p3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6"/>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36"/>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36"/>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36"/>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6"/>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36"/>
          <p:cNvGrpSpPr/>
          <p:nvPr/>
        </p:nvGrpSpPr>
        <p:grpSpPr>
          <a:xfrm flipH="1" rot="10800000">
            <a:off x="-827467" y="-741530"/>
            <a:ext cx="1540760" cy="1387652"/>
            <a:chOff x="3632834" y="4464921"/>
            <a:chExt cx="1540760" cy="1387652"/>
          </a:xfrm>
        </p:grpSpPr>
        <p:sp>
          <p:nvSpPr>
            <p:cNvPr id="161" name="Google Shape;161;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36"/>
          <p:cNvGrpSpPr/>
          <p:nvPr/>
        </p:nvGrpSpPr>
        <p:grpSpPr>
          <a:xfrm flipH="1" rot="10800000">
            <a:off x="7893908" y="-741530"/>
            <a:ext cx="1540760" cy="1387652"/>
            <a:chOff x="3632834" y="4464921"/>
            <a:chExt cx="1540760" cy="1387652"/>
          </a:xfrm>
        </p:grpSpPr>
        <p:sp>
          <p:nvSpPr>
            <p:cNvPr id="164" name="Google Shape;164;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36"/>
          <p:cNvGrpSpPr/>
          <p:nvPr/>
        </p:nvGrpSpPr>
        <p:grpSpPr>
          <a:xfrm>
            <a:off x="8625038" y="2781167"/>
            <a:ext cx="361129" cy="3106418"/>
            <a:chOff x="6317900" y="1197313"/>
            <a:chExt cx="180700" cy="1554375"/>
          </a:xfrm>
        </p:grpSpPr>
        <p:sp>
          <p:nvSpPr>
            <p:cNvPr id="167" name="Google Shape;167;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6"/>
          <p:cNvGrpSpPr/>
          <p:nvPr/>
        </p:nvGrpSpPr>
        <p:grpSpPr>
          <a:xfrm flipH="1">
            <a:off x="157813" y="3585317"/>
            <a:ext cx="361129" cy="3106418"/>
            <a:chOff x="6317900" y="1197313"/>
            <a:chExt cx="180700" cy="1554375"/>
          </a:xfrm>
        </p:grpSpPr>
        <p:sp>
          <p:nvSpPr>
            <p:cNvPr id="174" name="Google Shape;174;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6"/>
          <p:cNvGrpSpPr/>
          <p:nvPr/>
        </p:nvGrpSpPr>
        <p:grpSpPr>
          <a:xfrm flipH="1" rot="-5400000">
            <a:off x="8647825" y="1440894"/>
            <a:ext cx="315575" cy="366750"/>
            <a:chOff x="8558925" y="4522650"/>
            <a:chExt cx="315575" cy="366750"/>
          </a:xfrm>
        </p:grpSpPr>
        <p:grpSp>
          <p:nvGrpSpPr>
            <p:cNvPr id="181" name="Google Shape;181;p36"/>
            <p:cNvGrpSpPr/>
            <p:nvPr/>
          </p:nvGrpSpPr>
          <p:grpSpPr>
            <a:xfrm>
              <a:off x="8558925" y="4629825"/>
              <a:ext cx="107200" cy="107175"/>
              <a:chOff x="4125350" y="1946513"/>
              <a:chExt cx="107200" cy="107175"/>
            </a:xfrm>
          </p:grpSpPr>
          <p:sp>
            <p:nvSpPr>
              <p:cNvPr id="182" name="Google Shape;182;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6"/>
            <p:cNvGrpSpPr/>
            <p:nvPr/>
          </p:nvGrpSpPr>
          <p:grpSpPr>
            <a:xfrm>
              <a:off x="8711325" y="4782225"/>
              <a:ext cx="107200" cy="107175"/>
              <a:chOff x="4125350" y="1946513"/>
              <a:chExt cx="107200" cy="107175"/>
            </a:xfrm>
          </p:grpSpPr>
          <p:sp>
            <p:nvSpPr>
              <p:cNvPr id="185" name="Google Shape;185;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36"/>
            <p:cNvGrpSpPr/>
            <p:nvPr/>
          </p:nvGrpSpPr>
          <p:grpSpPr>
            <a:xfrm>
              <a:off x="8767300" y="4522650"/>
              <a:ext cx="107200" cy="107175"/>
              <a:chOff x="4125350" y="1946513"/>
              <a:chExt cx="107200" cy="107175"/>
            </a:xfrm>
          </p:grpSpPr>
          <p:sp>
            <p:nvSpPr>
              <p:cNvPr id="188" name="Google Shape;188;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36"/>
          <p:cNvGrpSpPr/>
          <p:nvPr/>
        </p:nvGrpSpPr>
        <p:grpSpPr>
          <a:xfrm>
            <a:off x="208200" y="1568169"/>
            <a:ext cx="194400" cy="112209"/>
            <a:chOff x="265900" y="3852516"/>
            <a:chExt cx="194400" cy="112209"/>
          </a:xfrm>
        </p:grpSpPr>
        <p:sp>
          <p:nvSpPr>
            <p:cNvPr id="191" name="Google Shape;191;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7"/>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7"/>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7"/>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7"/>
          <p:cNvGrpSpPr/>
          <p:nvPr/>
        </p:nvGrpSpPr>
        <p:grpSpPr>
          <a:xfrm rot="5400000">
            <a:off x="4483925" y="4608575"/>
            <a:ext cx="315575" cy="366750"/>
            <a:chOff x="8558925" y="4522650"/>
            <a:chExt cx="315575" cy="366750"/>
          </a:xfrm>
        </p:grpSpPr>
        <p:grpSp>
          <p:nvGrpSpPr>
            <p:cNvPr id="198" name="Google Shape;198;p37"/>
            <p:cNvGrpSpPr/>
            <p:nvPr/>
          </p:nvGrpSpPr>
          <p:grpSpPr>
            <a:xfrm>
              <a:off x="8558925" y="4629825"/>
              <a:ext cx="107200" cy="107175"/>
              <a:chOff x="4125350" y="1946513"/>
              <a:chExt cx="107200" cy="107175"/>
            </a:xfrm>
          </p:grpSpPr>
          <p:sp>
            <p:nvSpPr>
              <p:cNvPr id="199" name="Google Shape;199;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7"/>
            <p:cNvGrpSpPr/>
            <p:nvPr/>
          </p:nvGrpSpPr>
          <p:grpSpPr>
            <a:xfrm>
              <a:off x="8711325" y="4782225"/>
              <a:ext cx="107200" cy="107175"/>
              <a:chOff x="4125350" y="1946513"/>
              <a:chExt cx="107200" cy="107175"/>
            </a:xfrm>
          </p:grpSpPr>
          <p:sp>
            <p:nvSpPr>
              <p:cNvPr id="202" name="Google Shape;202;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7"/>
            <p:cNvGrpSpPr/>
            <p:nvPr/>
          </p:nvGrpSpPr>
          <p:grpSpPr>
            <a:xfrm>
              <a:off x="8767300" y="4522650"/>
              <a:ext cx="107200" cy="107175"/>
              <a:chOff x="4125350" y="1946513"/>
              <a:chExt cx="107200" cy="107175"/>
            </a:xfrm>
          </p:grpSpPr>
          <p:sp>
            <p:nvSpPr>
              <p:cNvPr id="205" name="Google Shape;205;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7"/>
          <p:cNvGrpSpPr/>
          <p:nvPr/>
        </p:nvGrpSpPr>
        <p:grpSpPr>
          <a:xfrm flipH="1" rot="10800000">
            <a:off x="208200" y="783266"/>
            <a:ext cx="194400" cy="112209"/>
            <a:chOff x="265900" y="3852516"/>
            <a:chExt cx="194400" cy="112209"/>
          </a:xfrm>
        </p:grpSpPr>
        <p:sp>
          <p:nvSpPr>
            <p:cNvPr id="208" name="Google Shape;208;p3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7"/>
          <p:cNvGrpSpPr/>
          <p:nvPr/>
        </p:nvGrpSpPr>
        <p:grpSpPr>
          <a:xfrm flipH="1">
            <a:off x="208198" y="4114456"/>
            <a:ext cx="438754" cy="772904"/>
            <a:chOff x="4950175" y="2998438"/>
            <a:chExt cx="88725" cy="156300"/>
          </a:xfrm>
        </p:grpSpPr>
        <p:sp>
          <p:nvSpPr>
            <p:cNvPr id="211" name="Google Shape;211;p3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7"/>
          <p:cNvGrpSpPr/>
          <p:nvPr/>
        </p:nvGrpSpPr>
        <p:grpSpPr>
          <a:xfrm>
            <a:off x="8027788" y="-937400"/>
            <a:ext cx="1476900" cy="1476900"/>
            <a:chOff x="8632950" y="-311150"/>
            <a:chExt cx="1476900" cy="1476900"/>
          </a:xfrm>
        </p:grpSpPr>
        <p:sp>
          <p:nvSpPr>
            <p:cNvPr id="248" name="Google Shape;248;p3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7"/>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7"/>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7"/>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8"/>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8"/>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8"/>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8"/>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8"/>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8"/>
          <p:cNvGrpSpPr/>
          <p:nvPr/>
        </p:nvGrpSpPr>
        <p:grpSpPr>
          <a:xfrm flipH="1" rot="-5400000">
            <a:off x="4412459" y="4932825"/>
            <a:ext cx="315575" cy="366750"/>
            <a:chOff x="8558925" y="4522650"/>
            <a:chExt cx="315575" cy="366750"/>
          </a:xfrm>
        </p:grpSpPr>
        <p:grpSp>
          <p:nvGrpSpPr>
            <p:cNvPr id="260" name="Google Shape;260;p38"/>
            <p:cNvGrpSpPr/>
            <p:nvPr/>
          </p:nvGrpSpPr>
          <p:grpSpPr>
            <a:xfrm>
              <a:off x="8558925" y="4629825"/>
              <a:ext cx="107200" cy="107175"/>
              <a:chOff x="4125350" y="1946513"/>
              <a:chExt cx="107200" cy="107175"/>
            </a:xfrm>
          </p:grpSpPr>
          <p:sp>
            <p:nvSpPr>
              <p:cNvPr id="261" name="Google Shape;261;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8"/>
            <p:cNvGrpSpPr/>
            <p:nvPr/>
          </p:nvGrpSpPr>
          <p:grpSpPr>
            <a:xfrm>
              <a:off x="8711325" y="4782225"/>
              <a:ext cx="107200" cy="107175"/>
              <a:chOff x="4125350" y="1946513"/>
              <a:chExt cx="107200" cy="107175"/>
            </a:xfrm>
          </p:grpSpPr>
          <p:sp>
            <p:nvSpPr>
              <p:cNvPr id="264" name="Google Shape;264;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8"/>
            <p:cNvGrpSpPr/>
            <p:nvPr/>
          </p:nvGrpSpPr>
          <p:grpSpPr>
            <a:xfrm>
              <a:off x="8767300" y="4522650"/>
              <a:ext cx="107200" cy="107175"/>
              <a:chOff x="4125350" y="1946513"/>
              <a:chExt cx="107200" cy="107175"/>
            </a:xfrm>
          </p:grpSpPr>
          <p:sp>
            <p:nvSpPr>
              <p:cNvPr id="267" name="Google Shape;267;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8"/>
          <p:cNvGrpSpPr/>
          <p:nvPr/>
        </p:nvGrpSpPr>
        <p:grpSpPr>
          <a:xfrm rot="10800000">
            <a:off x="8809359" y="1107516"/>
            <a:ext cx="194400" cy="112209"/>
            <a:chOff x="265900" y="3852516"/>
            <a:chExt cx="194400" cy="112209"/>
          </a:xfrm>
        </p:grpSpPr>
        <p:sp>
          <p:nvSpPr>
            <p:cNvPr id="270" name="Google Shape;270;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8"/>
          <p:cNvGrpSpPr/>
          <p:nvPr/>
        </p:nvGrpSpPr>
        <p:grpSpPr>
          <a:xfrm>
            <a:off x="8565007" y="4438706"/>
            <a:ext cx="438754" cy="772904"/>
            <a:chOff x="4950175" y="2998438"/>
            <a:chExt cx="88725" cy="156300"/>
          </a:xfrm>
        </p:grpSpPr>
        <p:sp>
          <p:nvSpPr>
            <p:cNvPr id="273" name="Google Shape;273;p3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8"/>
          <p:cNvGrpSpPr/>
          <p:nvPr/>
        </p:nvGrpSpPr>
        <p:grpSpPr>
          <a:xfrm flipH="1">
            <a:off x="-292729" y="-613150"/>
            <a:ext cx="1476900" cy="1476900"/>
            <a:chOff x="8632950" y="-311150"/>
            <a:chExt cx="1476900" cy="1476900"/>
          </a:xfrm>
        </p:grpSpPr>
        <p:sp>
          <p:nvSpPr>
            <p:cNvPr id="310" name="Google Shape;310;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8"/>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8"/>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8"/>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9"/>
          <p:cNvGrpSpPr/>
          <p:nvPr/>
        </p:nvGrpSpPr>
        <p:grpSpPr>
          <a:xfrm>
            <a:off x="-1229162" y="1461657"/>
            <a:ext cx="1942494" cy="2022980"/>
            <a:chOff x="4445625" y="1829838"/>
            <a:chExt cx="739125" cy="769750"/>
          </a:xfrm>
        </p:grpSpPr>
        <p:sp>
          <p:nvSpPr>
            <p:cNvPr id="317" name="Google Shape;317;p3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9"/>
          <p:cNvGrpSpPr/>
          <p:nvPr/>
        </p:nvGrpSpPr>
        <p:grpSpPr>
          <a:xfrm rot="-5400000">
            <a:off x="8470913" y="1461657"/>
            <a:ext cx="1942494" cy="2022980"/>
            <a:chOff x="4445625" y="1829838"/>
            <a:chExt cx="739125" cy="769750"/>
          </a:xfrm>
        </p:grpSpPr>
        <p:sp>
          <p:nvSpPr>
            <p:cNvPr id="326" name="Google Shape;326;p3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9"/>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9"/>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9"/>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9"/>
          <p:cNvGrpSpPr/>
          <p:nvPr/>
        </p:nvGrpSpPr>
        <p:grpSpPr>
          <a:xfrm flipH="1">
            <a:off x="4391436" y="4291309"/>
            <a:ext cx="361129" cy="3106418"/>
            <a:chOff x="6317900" y="1197313"/>
            <a:chExt cx="180700" cy="1554375"/>
          </a:xfrm>
        </p:grpSpPr>
        <p:sp>
          <p:nvSpPr>
            <p:cNvPr id="338" name="Google Shape;338;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9"/>
          <p:cNvGrpSpPr/>
          <p:nvPr/>
        </p:nvGrpSpPr>
        <p:grpSpPr>
          <a:xfrm flipH="1">
            <a:off x="4352623" y="278531"/>
            <a:ext cx="438754" cy="772904"/>
            <a:chOff x="4950175" y="2998438"/>
            <a:chExt cx="88725" cy="156300"/>
          </a:xfrm>
        </p:grpSpPr>
        <p:sp>
          <p:nvSpPr>
            <p:cNvPr id="345" name="Google Shape;345;p3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40"/>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40"/>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40"/>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40"/>
          <p:cNvGrpSpPr/>
          <p:nvPr/>
        </p:nvGrpSpPr>
        <p:grpSpPr>
          <a:xfrm rot="5400000">
            <a:off x="4483925" y="4608575"/>
            <a:ext cx="315575" cy="366750"/>
            <a:chOff x="8558925" y="4522650"/>
            <a:chExt cx="315575" cy="366750"/>
          </a:xfrm>
        </p:grpSpPr>
        <p:grpSp>
          <p:nvGrpSpPr>
            <p:cNvPr id="386" name="Google Shape;386;p40"/>
            <p:cNvGrpSpPr/>
            <p:nvPr/>
          </p:nvGrpSpPr>
          <p:grpSpPr>
            <a:xfrm>
              <a:off x="8558925" y="4629825"/>
              <a:ext cx="107200" cy="107175"/>
              <a:chOff x="4125350" y="1946513"/>
              <a:chExt cx="107200" cy="107175"/>
            </a:xfrm>
          </p:grpSpPr>
          <p:sp>
            <p:nvSpPr>
              <p:cNvPr id="387" name="Google Shape;387;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40"/>
            <p:cNvGrpSpPr/>
            <p:nvPr/>
          </p:nvGrpSpPr>
          <p:grpSpPr>
            <a:xfrm>
              <a:off x="8711325" y="4782225"/>
              <a:ext cx="107200" cy="107175"/>
              <a:chOff x="4125350" y="1946513"/>
              <a:chExt cx="107200" cy="107175"/>
            </a:xfrm>
          </p:grpSpPr>
          <p:sp>
            <p:nvSpPr>
              <p:cNvPr id="390" name="Google Shape;390;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40"/>
            <p:cNvGrpSpPr/>
            <p:nvPr/>
          </p:nvGrpSpPr>
          <p:grpSpPr>
            <a:xfrm>
              <a:off x="8767300" y="4522650"/>
              <a:ext cx="107200" cy="107175"/>
              <a:chOff x="4125350" y="1946513"/>
              <a:chExt cx="107200" cy="107175"/>
            </a:xfrm>
          </p:grpSpPr>
          <p:sp>
            <p:nvSpPr>
              <p:cNvPr id="393" name="Google Shape;393;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40"/>
          <p:cNvGrpSpPr/>
          <p:nvPr/>
        </p:nvGrpSpPr>
        <p:grpSpPr>
          <a:xfrm flipH="1" rot="10800000">
            <a:off x="208200" y="3354166"/>
            <a:ext cx="194400" cy="112209"/>
            <a:chOff x="265900" y="3852516"/>
            <a:chExt cx="194400" cy="112209"/>
          </a:xfrm>
        </p:grpSpPr>
        <p:sp>
          <p:nvSpPr>
            <p:cNvPr id="396" name="Google Shape;396;p4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40"/>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40"/>
          <p:cNvGrpSpPr/>
          <p:nvPr/>
        </p:nvGrpSpPr>
        <p:grpSpPr>
          <a:xfrm>
            <a:off x="-988628" y="1266621"/>
            <a:ext cx="1391284" cy="1387652"/>
            <a:chOff x="4010510" y="4522646"/>
            <a:chExt cx="1391284" cy="1387652"/>
          </a:xfrm>
        </p:grpSpPr>
        <p:sp>
          <p:nvSpPr>
            <p:cNvPr id="400" name="Google Shape;400;p4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4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40"/>
          <p:cNvGrpSpPr/>
          <p:nvPr/>
        </p:nvGrpSpPr>
        <p:grpSpPr>
          <a:xfrm rot="10800000">
            <a:off x="8625260" y="2848195"/>
            <a:ext cx="1391284" cy="1387652"/>
            <a:chOff x="4010510" y="4522646"/>
            <a:chExt cx="1391284" cy="1387652"/>
          </a:xfrm>
        </p:grpSpPr>
        <p:sp>
          <p:nvSpPr>
            <p:cNvPr id="403" name="Google Shape;403;p4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4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40"/>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0"/>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3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06: Học CSS, CSS3 nâng cao (Tiết 1)</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
          <p:cNvSpPr txBox="1"/>
          <p:nvPr>
            <p:ph idx="3" type="subTitle"/>
          </p:nvPr>
        </p:nvSpPr>
        <p:spPr>
          <a:xfrm>
            <a:off x="720000" y="2081527"/>
            <a:ext cx="7948011" cy="276150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 chứa giá trị value.</a:t>
            </a:r>
            <a:endParaRPr/>
          </a:p>
          <a:p>
            <a:pPr indent="-317500" lvl="1" marL="914400" rtl="0" algn="l">
              <a:lnSpc>
                <a:spcPct val="150000"/>
              </a:lnSpc>
              <a:spcBef>
                <a:spcPts val="0"/>
              </a:spcBef>
              <a:spcAft>
                <a:spcPts val="0"/>
              </a:spcAft>
              <a:buSzPts val="1400"/>
              <a:buChar char="●"/>
            </a:pPr>
            <a:r>
              <a:rPr lang="en-US">
                <a:solidFill>
                  <a:schemeClr val="dk1"/>
                </a:solidFill>
              </a:rPr>
              <a:t>Lưu ý: Giá trị không nhất thiết phải là một từ nguyên vẹn!</a:t>
            </a:r>
            <a:endParaRPr/>
          </a:p>
        </p:txBody>
      </p:sp>
      <p:sp>
        <p:nvSpPr>
          <p:cNvPr id="632" name="Google Shape;63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Attribute selectors (Bộ chọn thuộc tính)</a:t>
            </a:r>
            <a:endParaRPr b="0"/>
          </a:p>
        </p:txBody>
      </p:sp>
      <p:sp>
        <p:nvSpPr>
          <p:cNvPr id="633" name="Google Shape;633;p10"/>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Bộ chọn attribute được sử dụng để chọn các phần tử có thuộc tính được chỉ định.</a:t>
            </a:r>
            <a:endParaRPr/>
          </a:p>
        </p:txBody>
      </p:sp>
      <p:sp>
        <p:nvSpPr>
          <p:cNvPr id="634" name="Google Shape;634;p10"/>
          <p:cNvSpPr txBox="1"/>
          <p:nvPr/>
        </p:nvSpPr>
        <p:spPr>
          <a:xfrm>
            <a:off x="839228" y="1856322"/>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Một số kiểu chọn: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
          <p:cNvSpPr txBox="1"/>
          <p:nvPr>
            <p:ph idx="3" type="subTitle"/>
          </p:nvPr>
        </p:nvSpPr>
        <p:spPr>
          <a:xfrm>
            <a:off x="720000" y="1668168"/>
            <a:ext cx="7948011" cy="319819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Là loại đơn vị có giá trị cố định và thể hiện chính xác chiều dài kích thước nó hiển thị, không phụ thuộc cũng như không thay đổi bởi bất kỳ tác động bên ngoài nào.</a:t>
            </a:r>
            <a:endParaRPr>
              <a:solidFill>
                <a:schemeClr val="dk1"/>
              </a:solidFill>
            </a:endParaRPr>
          </a:p>
          <a:p>
            <a:pPr indent="-317500" lvl="0" marL="457200" rtl="0" algn="l">
              <a:lnSpc>
                <a:spcPct val="150000"/>
              </a:lnSpc>
              <a:spcBef>
                <a:spcPts val="0"/>
              </a:spcBef>
              <a:spcAft>
                <a:spcPts val="0"/>
              </a:spcAft>
              <a:buSzPts val="1400"/>
              <a:buChar char="●"/>
            </a:pPr>
            <a:r>
              <a:rPr lang="en-US"/>
              <a:t>Một số đơn vị:</a:t>
            </a:r>
            <a:endParaRPr/>
          </a:p>
          <a:p>
            <a:pPr indent="-317500" lvl="1" marL="914400" rtl="0" algn="l">
              <a:lnSpc>
                <a:spcPct val="150000"/>
              </a:lnSpc>
              <a:spcBef>
                <a:spcPts val="0"/>
              </a:spcBef>
              <a:spcAft>
                <a:spcPts val="0"/>
              </a:spcAft>
              <a:buSzPts val="1400"/>
              <a:buChar char="●"/>
            </a:pPr>
            <a:r>
              <a:rPr lang="en-US">
                <a:solidFill>
                  <a:schemeClr val="dk1"/>
                </a:solidFill>
              </a:rPr>
              <a:t>cm</a:t>
            </a:r>
            <a:endParaRPr/>
          </a:p>
          <a:p>
            <a:pPr indent="-317500" lvl="1" marL="914400" rtl="0" algn="l">
              <a:lnSpc>
                <a:spcPct val="150000"/>
              </a:lnSpc>
              <a:spcBef>
                <a:spcPts val="0"/>
              </a:spcBef>
              <a:spcAft>
                <a:spcPts val="0"/>
              </a:spcAft>
              <a:buSzPts val="1400"/>
              <a:buChar char="●"/>
            </a:pPr>
            <a:r>
              <a:rPr lang="en-US">
                <a:solidFill>
                  <a:schemeClr val="dk1"/>
                </a:solidFill>
              </a:rPr>
              <a:t>mm</a:t>
            </a:r>
            <a:endParaRPr/>
          </a:p>
          <a:p>
            <a:pPr indent="-317500" lvl="1" marL="914400" rtl="0" algn="l">
              <a:lnSpc>
                <a:spcPct val="150000"/>
              </a:lnSpc>
              <a:spcBef>
                <a:spcPts val="0"/>
              </a:spcBef>
              <a:spcAft>
                <a:spcPts val="0"/>
              </a:spcAft>
              <a:buSzPts val="1400"/>
              <a:buChar char="●"/>
            </a:pPr>
            <a:r>
              <a:rPr lang="en-US">
                <a:solidFill>
                  <a:schemeClr val="dk1"/>
                </a:solidFill>
              </a:rPr>
              <a:t>in: inches (1in = 96px = 2.54cm)</a:t>
            </a:r>
            <a:endParaRPr/>
          </a:p>
          <a:p>
            <a:pPr indent="-317500" lvl="1" marL="914400" rtl="0" algn="l">
              <a:lnSpc>
                <a:spcPct val="150000"/>
              </a:lnSpc>
              <a:spcBef>
                <a:spcPts val="0"/>
              </a:spcBef>
              <a:spcAft>
                <a:spcPts val="0"/>
              </a:spcAft>
              <a:buSzPts val="1400"/>
              <a:buChar char="●"/>
            </a:pPr>
            <a:r>
              <a:rPr b="1" lang="en-US">
                <a:solidFill>
                  <a:schemeClr val="lt1"/>
                </a:solidFill>
              </a:rPr>
              <a:t>px</a:t>
            </a:r>
            <a:r>
              <a:rPr b="1" lang="en-US">
                <a:solidFill>
                  <a:schemeClr val="dk1"/>
                </a:solidFill>
              </a:rPr>
              <a:t>: pixels (1px = 1/96 in) tương ứng với một điểm ảnh trên máy tính.</a:t>
            </a:r>
            <a:endParaRPr/>
          </a:p>
          <a:p>
            <a:pPr indent="-317500" lvl="1" marL="914400" rtl="0" algn="l">
              <a:lnSpc>
                <a:spcPct val="150000"/>
              </a:lnSpc>
              <a:spcBef>
                <a:spcPts val="0"/>
              </a:spcBef>
              <a:spcAft>
                <a:spcPts val="0"/>
              </a:spcAft>
              <a:buSzPts val="1400"/>
              <a:buChar char="●"/>
            </a:pPr>
            <a:r>
              <a:rPr lang="en-US">
                <a:solidFill>
                  <a:schemeClr val="dk1"/>
                </a:solidFill>
              </a:rPr>
              <a:t>pt: points (1pt = 1/72 in)</a:t>
            </a:r>
            <a:endParaRPr/>
          </a:p>
          <a:p>
            <a:pPr indent="-317500" lvl="1" marL="914400" rtl="0" algn="l">
              <a:lnSpc>
                <a:spcPct val="150000"/>
              </a:lnSpc>
              <a:spcBef>
                <a:spcPts val="0"/>
              </a:spcBef>
              <a:spcAft>
                <a:spcPts val="0"/>
              </a:spcAft>
              <a:buSzPts val="1400"/>
              <a:buChar char="●"/>
            </a:pPr>
            <a:r>
              <a:rPr lang="en-US">
                <a:solidFill>
                  <a:schemeClr val="dk1"/>
                </a:solidFill>
              </a:rPr>
              <a:t>pc: picas (1pc = 12 pt)</a:t>
            </a:r>
            <a:endParaRPr/>
          </a:p>
        </p:txBody>
      </p:sp>
      <p:sp>
        <p:nvSpPr>
          <p:cNvPr id="640" name="Google Shape;640;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Units (Đơn vị)</a:t>
            </a:r>
            <a:endParaRPr b="0"/>
          </a:p>
        </p:txBody>
      </p:sp>
      <p:sp>
        <p:nvSpPr>
          <p:cNvPr id="641" name="Google Shape;641;p11"/>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Độ dài tuyệt đối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2"/>
          <p:cNvSpPr txBox="1"/>
          <p:nvPr>
            <p:ph idx="3" type="subTitle"/>
          </p:nvPr>
        </p:nvSpPr>
        <p:spPr>
          <a:xfrm>
            <a:off x="720000" y="1668168"/>
            <a:ext cx="7948011" cy="319819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a:t>
            </a:r>
            <a:r>
              <a:rPr lang="en-US">
                <a:solidFill>
                  <a:schemeClr val="dk1"/>
                </a:solidFill>
              </a:rPr>
              <a:t>à đơn vị đo lường được sử dụng trong CSS ở mức tương đối, thường phụ thuộc vào 1 thành phần nào đó thì mới xác định được giá trị của nó.</a:t>
            </a:r>
            <a:endParaRPr>
              <a:solidFill>
                <a:schemeClr val="dk1"/>
              </a:solidFill>
            </a:endParaRPr>
          </a:p>
          <a:p>
            <a:pPr indent="-317500" lvl="0" marL="457200" rtl="0" algn="l">
              <a:lnSpc>
                <a:spcPct val="150000"/>
              </a:lnSpc>
              <a:spcBef>
                <a:spcPts val="0"/>
              </a:spcBef>
              <a:spcAft>
                <a:spcPts val="0"/>
              </a:spcAft>
              <a:buSzPts val="1400"/>
              <a:buChar char="●"/>
            </a:pPr>
            <a:r>
              <a:rPr lang="en-US"/>
              <a:t>Một số đơn vị:</a:t>
            </a:r>
            <a:endParaRPr/>
          </a:p>
          <a:p>
            <a:pPr indent="-317500" lvl="1" marL="914400" rtl="0" algn="l">
              <a:lnSpc>
                <a:spcPct val="150000"/>
              </a:lnSpc>
              <a:spcBef>
                <a:spcPts val="0"/>
              </a:spcBef>
              <a:spcAft>
                <a:spcPts val="0"/>
              </a:spcAft>
              <a:buSzPts val="1400"/>
              <a:buChar char="●"/>
            </a:pPr>
            <a:r>
              <a:rPr b="1" lang="en-US">
                <a:solidFill>
                  <a:schemeClr val="lt1"/>
                </a:solidFill>
              </a:rPr>
              <a:t>%</a:t>
            </a:r>
            <a:r>
              <a:rPr b="1" lang="en-US"/>
              <a:t>: giá trị tương đối so với phần tử cha.</a:t>
            </a:r>
            <a:endParaRPr/>
          </a:p>
          <a:p>
            <a:pPr indent="-317500" lvl="1" marL="914400" rtl="0" algn="l">
              <a:lnSpc>
                <a:spcPct val="150000"/>
              </a:lnSpc>
              <a:spcBef>
                <a:spcPts val="0"/>
              </a:spcBef>
              <a:spcAft>
                <a:spcPts val="0"/>
              </a:spcAft>
              <a:buSzPts val="1400"/>
              <a:buChar char="●"/>
            </a:pPr>
            <a:r>
              <a:rPr b="1" lang="en-US">
                <a:solidFill>
                  <a:schemeClr val="lt1"/>
                </a:solidFill>
              </a:rPr>
              <a:t>rem</a:t>
            </a:r>
            <a:r>
              <a:rPr b="1" lang="en-US"/>
              <a:t>: giá trị tương đối với font-size của phần tử gốc. Phần tử gốc ở đây là thẻ html.</a:t>
            </a:r>
            <a:endParaRPr/>
          </a:p>
          <a:p>
            <a:pPr indent="-317500" lvl="1" marL="914400" rtl="0" algn="l">
              <a:lnSpc>
                <a:spcPct val="150000"/>
              </a:lnSpc>
              <a:spcBef>
                <a:spcPts val="0"/>
              </a:spcBef>
              <a:spcAft>
                <a:spcPts val="0"/>
              </a:spcAft>
              <a:buSzPts val="1400"/>
              <a:buChar char="●"/>
            </a:pPr>
            <a:r>
              <a:rPr b="1" lang="en-US">
                <a:solidFill>
                  <a:schemeClr val="lt1"/>
                </a:solidFill>
              </a:rPr>
              <a:t>em</a:t>
            </a:r>
            <a:r>
              <a:rPr b="1" lang="en-US"/>
              <a:t>: 1em tương đương với kích cỡ của font-size của phần tử cha có định nghĩa font-size.</a:t>
            </a:r>
            <a:endParaRPr/>
          </a:p>
          <a:p>
            <a:pPr indent="-317500" lvl="1" marL="914400" rtl="0" algn="l">
              <a:lnSpc>
                <a:spcPct val="150000"/>
              </a:lnSpc>
              <a:spcBef>
                <a:spcPts val="0"/>
              </a:spcBef>
              <a:spcAft>
                <a:spcPts val="0"/>
              </a:spcAft>
              <a:buSzPts val="1400"/>
              <a:buChar char="●"/>
            </a:pPr>
            <a:r>
              <a:rPr b="1" lang="en-US">
                <a:solidFill>
                  <a:schemeClr val="lt1"/>
                </a:solidFill>
              </a:rPr>
              <a:t>vw</a:t>
            </a:r>
            <a:r>
              <a:rPr b="1" lang="en-US"/>
              <a:t> (viewport width): 1vw tương đương với 1% của chiều rộng cửa sổ trình duyệt.</a:t>
            </a:r>
            <a:endParaRPr/>
          </a:p>
          <a:p>
            <a:pPr indent="-317500" lvl="1" marL="914400" rtl="0" algn="l">
              <a:lnSpc>
                <a:spcPct val="150000"/>
              </a:lnSpc>
              <a:spcBef>
                <a:spcPts val="0"/>
              </a:spcBef>
              <a:spcAft>
                <a:spcPts val="0"/>
              </a:spcAft>
              <a:buSzPts val="1400"/>
              <a:buChar char="●"/>
            </a:pPr>
            <a:r>
              <a:rPr b="1" lang="en-US">
                <a:solidFill>
                  <a:schemeClr val="lt1"/>
                </a:solidFill>
              </a:rPr>
              <a:t>vh</a:t>
            </a:r>
            <a:r>
              <a:rPr b="1" lang="en-US"/>
              <a:t> (viewport height): 1vh tương đương với 1% của chiều cao cửa sổ trình duyệt.</a:t>
            </a:r>
            <a:endParaRPr/>
          </a:p>
          <a:p>
            <a:pPr indent="-317500" lvl="1" marL="914400" rtl="0" algn="l">
              <a:lnSpc>
                <a:spcPct val="150000"/>
              </a:lnSpc>
              <a:spcBef>
                <a:spcPts val="0"/>
              </a:spcBef>
              <a:spcAft>
                <a:spcPts val="0"/>
              </a:spcAft>
              <a:buSzPts val="1400"/>
              <a:buChar char="●"/>
            </a:pPr>
            <a:r>
              <a:rPr lang="en-US"/>
              <a:t>ex: 1ex tương đương với chiều cao (height) của một chữ x (in thường) của font hiện tại.</a:t>
            </a:r>
            <a:endParaRPr/>
          </a:p>
          <a:p>
            <a:pPr indent="-317500" lvl="1" marL="914400" rtl="0" algn="l">
              <a:lnSpc>
                <a:spcPct val="150000"/>
              </a:lnSpc>
              <a:spcBef>
                <a:spcPts val="0"/>
              </a:spcBef>
              <a:spcAft>
                <a:spcPts val="0"/>
              </a:spcAft>
              <a:buSzPts val="1400"/>
              <a:buChar char="●"/>
            </a:pPr>
            <a:r>
              <a:rPr lang="en-US"/>
              <a:t>ch: 1ch tương đương với chiều rộng (width) của một số 0 theo size hiện tại.</a:t>
            </a:r>
            <a:endParaRPr/>
          </a:p>
        </p:txBody>
      </p:sp>
      <p:sp>
        <p:nvSpPr>
          <p:cNvPr id="647" name="Google Shape;647;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Units (Đơn vị)</a:t>
            </a:r>
            <a:endParaRPr b="0"/>
          </a:p>
        </p:txBody>
      </p:sp>
      <p:sp>
        <p:nvSpPr>
          <p:cNvPr id="648" name="Google Shape;648;p12"/>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Độ dài tương đối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Units (Đơn vị)</a:t>
            </a:r>
            <a:endParaRPr b="0"/>
          </a:p>
        </p:txBody>
      </p:sp>
      <p:sp>
        <p:nvSpPr>
          <p:cNvPr id="654" name="Google Shape;654;p13"/>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So sánh %, em với rem</a:t>
            </a:r>
            <a:endParaRPr/>
          </a:p>
        </p:txBody>
      </p:sp>
      <p:pic>
        <p:nvPicPr>
          <p:cNvPr id="655" name="Google Shape;655;p13"/>
          <p:cNvPicPr preferRelativeResize="0"/>
          <p:nvPr/>
        </p:nvPicPr>
        <p:blipFill rotWithShape="1">
          <a:blip r:embed="rId3">
            <a:alphaModFix/>
          </a:blip>
          <a:srcRect b="0" l="0" r="0" t="0"/>
          <a:stretch/>
        </p:blipFill>
        <p:spPr>
          <a:xfrm>
            <a:off x="1500710" y="1598967"/>
            <a:ext cx="6142580" cy="34182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4"/>
          <p:cNvSpPr txBox="1"/>
          <p:nvPr>
            <p:ph idx="3" type="subTitle"/>
          </p:nvPr>
        </p:nvSpPr>
        <p:spPr>
          <a:xfrm>
            <a:off x="720001" y="1668168"/>
            <a:ext cx="4065034" cy="319819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Tính đặc hiệu (hay độ ưu tiên) là cách mà trình duyệt quyết định sẽ áp dụng thuộc tính css nào với một phần tử khi có nhiều quy tắc css cùng trỏ đến phần tử đó.</a:t>
            </a:r>
            <a:endParaRPr/>
          </a:p>
          <a:p>
            <a:pPr indent="-317500" lvl="0" marL="457200" rtl="0" algn="l">
              <a:lnSpc>
                <a:spcPct val="150000"/>
              </a:lnSpc>
              <a:spcBef>
                <a:spcPts val="0"/>
              </a:spcBef>
              <a:spcAft>
                <a:spcPts val="0"/>
              </a:spcAft>
              <a:buSzPts val="1400"/>
              <a:buChar char="●"/>
            </a:pPr>
            <a:r>
              <a:rPr lang="en-US"/>
              <a:t>Sự phân cấp tính đặc hiệu: Mỗi selector đều có vị trí của nó trong hệ thống phân cấp. Độ đặc hiệu của selector có 4 mức (như hình):</a:t>
            </a:r>
            <a:endParaRPr/>
          </a:p>
        </p:txBody>
      </p:sp>
      <p:sp>
        <p:nvSpPr>
          <p:cNvPr id="661" name="Google Shape;661;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Specificity (Tính đặc hiệu) và !important (Quan trọng)</a:t>
            </a:r>
            <a:endParaRPr b="0"/>
          </a:p>
        </p:txBody>
      </p:sp>
      <p:sp>
        <p:nvSpPr>
          <p:cNvPr id="662" name="Google Shape;662;p14"/>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4.1. Specificity (Tính đặc hiệu)</a:t>
            </a:r>
            <a:endParaRPr/>
          </a:p>
        </p:txBody>
      </p:sp>
      <p:grpSp>
        <p:nvGrpSpPr>
          <p:cNvPr id="663" name="Google Shape;663;p14"/>
          <p:cNvGrpSpPr/>
          <p:nvPr/>
        </p:nvGrpSpPr>
        <p:grpSpPr>
          <a:xfrm>
            <a:off x="4935483" y="1899834"/>
            <a:ext cx="4099198" cy="2321436"/>
            <a:chOff x="4641121" y="1699418"/>
            <a:chExt cx="4099198" cy="2321436"/>
          </a:xfrm>
        </p:grpSpPr>
        <p:grpSp>
          <p:nvGrpSpPr>
            <p:cNvPr id="664" name="Google Shape;664;p14"/>
            <p:cNvGrpSpPr/>
            <p:nvPr/>
          </p:nvGrpSpPr>
          <p:grpSpPr>
            <a:xfrm>
              <a:off x="4641121" y="2004500"/>
              <a:ext cx="907908" cy="1389979"/>
              <a:chOff x="4684962" y="2204917"/>
              <a:chExt cx="907908" cy="1389979"/>
            </a:xfrm>
          </p:grpSpPr>
          <p:sp>
            <p:nvSpPr>
              <p:cNvPr id="665" name="Google Shape;665;p14"/>
              <p:cNvSpPr/>
              <p:nvPr/>
            </p:nvSpPr>
            <p:spPr>
              <a:xfrm>
                <a:off x="4684963" y="2490021"/>
                <a:ext cx="907907" cy="110487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chemeClr val="dk1"/>
                    </a:solidFill>
                    <a:latin typeface="Arial"/>
                    <a:ea typeface="Arial"/>
                    <a:cs typeface="Arial"/>
                    <a:sym typeface="Arial"/>
                  </a:rPr>
                  <a:t>0</a:t>
                </a:r>
                <a:endParaRPr/>
              </a:p>
            </p:txBody>
          </p:sp>
          <p:sp>
            <p:nvSpPr>
              <p:cNvPr id="666" name="Google Shape;666;p14"/>
              <p:cNvSpPr txBox="1"/>
              <p:nvPr/>
            </p:nvSpPr>
            <p:spPr>
              <a:xfrm>
                <a:off x="4684962" y="2204917"/>
                <a:ext cx="907907"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chemeClr val="dk1"/>
                    </a:solidFill>
                    <a:latin typeface="Barlow Condensed SemiBold"/>
                    <a:ea typeface="Barlow Condensed SemiBold"/>
                    <a:cs typeface="Barlow Condensed SemiBold"/>
                    <a:sym typeface="Barlow Condensed SemiBold"/>
                  </a:rPr>
                  <a:t>Inline</a:t>
                </a:r>
                <a:endParaRPr/>
              </a:p>
            </p:txBody>
          </p:sp>
        </p:grpSp>
        <p:grpSp>
          <p:nvGrpSpPr>
            <p:cNvPr id="667" name="Google Shape;667;p14"/>
            <p:cNvGrpSpPr/>
            <p:nvPr/>
          </p:nvGrpSpPr>
          <p:grpSpPr>
            <a:xfrm>
              <a:off x="5693498" y="2004500"/>
              <a:ext cx="907908" cy="1389979"/>
              <a:chOff x="4684962" y="2204917"/>
              <a:chExt cx="907908" cy="1389979"/>
            </a:xfrm>
          </p:grpSpPr>
          <p:sp>
            <p:nvSpPr>
              <p:cNvPr id="668" name="Google Shape;668;p14"/>
              <p:cNvSpPr/>
              <p:nvPr/>
            </p:nvSpPr>
            <p:spPr>
              <a:xfrm>
                <a:off x="4684963" y="2490021"/>
                <a:ext cx="907907" cy="110487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chemeClr val="dk1"/>
                    </a:solidFill>
                    <a:latin typeface="Arial"/>
                    <a:ea typeface="Arial"/>
                    <a:cs typeface="Arial"/>
                    <a:sym typeface="Arial"/>
                  </a:rPr>
                  <a:t>0</a:t>
                </a:r>
                <a:endParaRPr/>
              </a:p>
            </p:txBody>
          </p:sp>
          <p:sp>
            <p:nvSpPr>
              <p:cNvPr id="669" name="Google Shape;669;p14"/>
              <p:cNvSpPr txBox="1"/>
              <p:nvPr/>
            </p:nvSpPr>
            <p:spPr>
              <a:xfrm>
                <a:off x="4684962" y="2204917"/>
                <a:ext cx="907907"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chemeClr val="dk1"/>
                    </a:solidFill>
                    <a:latin typeface="Barlow Condensed SemiBold"/>
                    <a:ea typeface="Barlow Condensed SemiBold"/>
                    <a:cs typeface="Barlow Condensed SemiBold"/>
                    <a:sym typeface="Barlow Condensed SemiBold"/>
                  </a:rPr>
                  <a:t>ID</a:t>
                </a:r>
                <a:endParaRPr/>
              </a:p>
            </p:txBody>
          </p:sp>
        </p:grpSp>
        <p:grpSp>
          <p:nvGrpSpPr>
            <p:cNvPr id="670" name="Google Shape;670;p14"/>
            <p:cNvGrpSpPr/>
            <p:nvPr/>
          </p:nvGrpSpPr>
          <p:grpSpPr>
            <a:xfrm>
              <a:off x="6745875" y="1699418"/>
              <a:ext cx="907907" cy="1695061"/>
              <a:chOff x="4684963" y="1899835"/>
              <a:chExt cx="907907" cy="1695061"/>
            </a:xfrm>
          </p:grpSpPr>
          <p:sp>
            <p:nvSpPr>
              <p:cNvPr id="671" name="Google Shape;671;p14"/>
              <p:cNvSpPr/>
              <p:nvPr/>
            </p:nvSpPr>
            <p:spPr>
              <a:xfrm>
                <a:off x="4684963" y="2490021"/>
                <a:ext cx="907907" cy="110487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chemeClr val="dk1"/>
                    </a:solidFill>
                    <a:latin typeface="Arial"/>
                    <a:ea typeface="Arial"/>
                    <a:cs typeface="Arial"/>
                    <a:sym typeface="Arial"/>
                  </a:rPr>
                  <a:t>0</a:t>
                </a:r>
                <a:endParaRPr/>
              </a:p>
            </p:txBody>
          </p:sp>
          <p:sp>
            <p:nvSpPr>
              <p:cNvPr id="672" name="Google Shape;672;p14"/>
              <p:cNvSpPr txBox="1"/>
              <p:nvPr/>
            </p:nvSpPr>
            <p:spPr>
              <a:xfrm>
                <a:off x="4684963" y="1899835"/>
                <a:ext cx="90790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chemeClr val="dk1"/>
                    </a:solidFill>
                    <a:latin typeface="Barlow Condensed SemiBold"/>
                    <a:ea typeface="Barlow Condensed SemiBold"/>
                    <a:cs typeface="Barlow Condensed SemiBold"/>
                    <a:sym typeface="Barlow Condensed SemiBold"/>
                  </a:rPr>
                  <a:t>Classes, Attributes, pseudo-classes</a:t>
                </a:r>
                <a:endParaRPr/>
              </a:p>
            </p:txBody>
          </p:sp>
        </p:grpSp>
        <p:grpSp>
          <p:nvGrpSpPr>
            <p:cNvPr id="673" name="Google Shape;673;p14"/>
            <p:cNvGrpSpPr/>
            <p:nvPr/>
          </p:nvGrpSpPr>
          <p:grpSpPr>
            <a:xfrm>
              <a:off x="7764085" y="1830439"/>
              <a:ext cx="976234" cy="1564040"/>
              <a:chOff x="4650798" y="2030856"/>
              <a:chExt cx="976234" cy="1564040"/>
            </a:xfrm>
          </p:grpSpPr>
          <p:sp>
            <p:nvSpPr>
              <p:cNvPr id="674" name="Google Shape;674;p14"/>
              <p:cNvSpPr/>
              <p:nvPr/>
            </p:nvSpPr>
            <p:spPr>
              <a:xfrm>
                <a:off x="4684963" y="2490021"/>
                <a:ext cx="907907" cy="110487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chemeClr val="dk1"/>
                    </a:solidFill>
                    <a:latin typeface="Arial"/>
                    <a:ea typeface="Arial"/>
                    <a:cs typeface="Arial"/>
                    <a:sym typeface="Arial"/>
                  </a:rPr>
                  <a:t>0</a:t>
                </a:r>
                <a:endParaRPr/>
              </a:p>
            </p:txBody>
          </p:sp>
          <p:sp>
            <p:nvSpPr>
              <p:cNvPr id="675" name="Google Shape;675;p14"/>
              <p:cNvSpPr txBox="1"/>
              <p:nvPr/>
            </p:nvSpPr>
            <p:spPr>
              <a:xfrm>
                <a:off x="4650798" y="2030856"/>
                <a:ext cx="97623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chemeClr val="dk1"/>
                    </a:solidFill>
                    <a:latin typeface="Barlow Condensed SemiBold"/>
                    <a:ea typeface="Barlow Condensed SemiBold"/>
                    <a:cs typeface="Barlow Condensed SemiBold"/>
                    <a:sym typeface="Barlow Condensed SemiBold"/>
                  </a:rPr>
                  <a:t>Elements, pseudo-elements</a:t>
                </a:r>
                <a:endParaRPr/>
              </a:p>
            </p:txBody>
          </p:sp>
        </p:grpSp>
        <p:cxnSp>
          <p:nvCxnSpPr>
            <p:cNvPr id="676" name="Google Shape;676;p14"/>
            <p:cNvCxnSpPr/>
            <p:nvPr/>
          </p:nvCxnSpPr>
          <p:spPr>
            <a:xfrm>
              <a:off x="4641121" y="4020854"/>
              <a:ext cx="4065035" cy="0"/>
            </a:xfrm>
            <a:prstGeom prst="straightConnector1">
              <a:avLst/>
            </a:prstGeom>
            <a:noFill/>
            <a:ln cap="flat" cmpd="sng" w="57150">
              <a:solidFill>
                <a:schemeClr val="lt1"/>
              </a:solidFill>
              <a:prstDash val="solid"/>
              <a:round/>
              <a:headEnd len="sm" w="sm" type="none"/>
              <a:tailEnd len="med" w="med" type="triangle"/>
            </a:ln>
          </p:spPr>
        </p:cxnSp>
        <p:sp>
          <p:nvSpPr>
            <p:cNvPr id="677" name="Google Shape;677;p14"/>
            <p:cNvSpPr txBox="1"/>
            <p:nvPr/>
          </p:nvSpPr>
          <p:spPr>
            <a:xfrm>
              <a:off x="4884119" y="3658740"/>
              <a:ext cx="4219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Condensed SemiBold"/>
                  <a:ea typeface="Barlow Condensed SemiBold"/>
                  <a:cs typeface="Barlow Condensed SemiBold"/>
                  <a:sym typeface="Barlow Condensed SemiBold"/>
                </a:rPr>
                <a:t>Cao</a:t>
              </a:r>
              <a:endParaRPr/>
            </a:p>
          </p:txBody>
        </p:sp>
        <p:sp>
          <p:nvSpPr>
            <p:cNvPr id="678" name="Google Shape;678;p14"/>
            <p:cNvSpPr txBox="1"/>
            <p:nvPr/>
          </p:nvSpPr>
          <p:spPr>
            <a:xfrm>
              <a:off x="8001973" y="3654022"/>
              <a:ext cx="5004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Condensed SemiBold"/>
                  <a:ea typeface="Barlow Condensed SemiBold"/>
                  <a:cs typeface="Barlow Condensed SemiBold"/>
                  <a:sym typeface="Barlow Condensed SemiBold"/>
                </a:rPr>
                <a:t>Thâp</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5"/>
          <p:cNvSpPr txBox="1"/>
          <p:nvPr>
            <p:ph idx="3" type="subTitle"/>
          </p:nvPr>
        </p:nvSpPr>
        <p:spPr>
          <a:xfrm>
            <a:off x="720000" y="1668168"/>
            <a:ext cx="7584771" cy="319819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Làm sao để tính toán tính đặc hiệu? Ta biểu diễn tương đối tính đặc hiệu của một selector như dưới đây, sau đó xem giá trị nào càng cao thì càng được ưu tiên:</a:t>
            </a:r>
            <a:endParaRPr/>
          </a:p>
          <a:p>
            <a:pPr indent="-317500" lvl="1" marL="914400" rtl="0" algn="l">
              <a:lnSpc>
                <a:spcPct val="150000"/>
              </a:lnSpc>
              <a:spcBef>
                <a:spcPts val="0"/>
              </a:spcBef>
              <a:spcAft>
                <a:spcPts val="0"/>
              </a:spcAft>
              <a:buSzPts val="1400"/>
              <a:buChar char="●"/>
            </a:pPr>
            <a:r>
              <a:rPr lang="en-US"/>
              <a:t>1-0-0-0: Inline styles</a:t>
            </a:r>
            <a:endParaRPr/>
          </a:p>
          <a:p>
            <a:pPr indent="-317500" lvl="1" marL="914400" rtl="0" algn="l">
              <a:lnSpc>
                <a:spcPct val="150000"/>
              </a:lnSpc>
              <a:spcBef>
                <a:spcPts val="0"/>
              </a:spcBef>
              <a:spcAft>
                <a:spcPts val="0"/>
              </a:spcAft>
              <a:buSzPts val="1400"/>
              <a:buChar char="●"/>
            </a:pPr>
            <a:r>
              <a:rPr lang="en-US"/>
              <a:t>0-X-0-0: Số lượng ID selector</a:t>
            </a:r>
            <a:endParaRPr/>
          </a:p>
          <a:p>
            <a:pPr indent="-317500" lvl="1" marL="914400" rtl="0" algn="l">
              <a:lnSpc>
                <a:spcPct val="150000"/>
              </a:lnSpc>
              <a:spcBef>
                <a:spcPts val="0"/>
              </a:spcBef>
              <a:spcAft>
                <a:spcPts val="0"/>
              </a:spcAft>
              <a:buSzPts val="1400"/>
              <a:buChar char="●"/>
            </a:pPr>
            <a:r>
              <a:rPr lang="en-US"/>
              <a:t>0-0-Y-0: Số lượng Classes, attributes và pseudo-classes</a:t>
            </a:r>
            <a:endParaRPr/>
          </a:p>
          <a:p>
            <a:pPr indent="-317500" lvl="1" marL="914400" rtl="0" algn="l">
              <a:lnSpc>
                <a:spcPct val="150000"/>
              </a:lnSpc>
              <a:spcBef>
                <a:spcPts val="0"/>
              </a:spcBef>
              <a:spcAft>
                <a:spcPts val="0"/>
              </a:spcAft>
              <a:buSzPts val="1400"/>
              <a:buChar char="●"/>
            </a:pPr>
            <a:r>
              <a:rPr lang="en-US"/>
              <a:t>0-0-0-Z: Số lượng Elements và pseudo-elements</a:t>
            </a:r>
            <a:endParaRPr/>
          </a:p>
          <a:p>
            <a:pPr indent="-317500" lvl="1" marL="914400" rtl="0" algn="l">
              <a:lnSpc>
                <a:spcPct val="150000"/>
              </a:lnSpc>
              <a:spcBef>
                <a:spcPts val="0"/>
              </a:spcBef>
              <a:spcAft>
                <a:spcPts val="0"/>
              </a:spcAft>
              <a:buSzPts val="1400"/>
              <a:buChar char="●"/>
            </a:pPr>
            <a:r>
              <a:rPr lang="en-US"/>
              <a:t>Viết CSS theo kiểu Internal và External </a:t>
            </a:r>
            <a:r>
              <a:rPr b="1" lang="en-US"/>
              <a:t>không </a:t>
            </a:r>
            <a:r>
              <a:rPr lang="en-US"/>
              <a:t>có độ ưu tiên.</a:t>
            </a:r>
            <a:endParaRPr/>
          </a:p>
          <a:p>
            <a:pPr indent="-317500" lvl="1" marL="914400" rtl="0" algn="l">
              <a:lnSpc>
                <a:spcPct val="150000"/>
              </a:lnSpc>
              <a:spcBef>
                <a:spcPts val="0"/>
              </a:spcBef>
              <a:spcAft>
                <a:spcPts val="0"/>
              </a:spcAft>
              <a:buSzPts val="1400"/>
              <a:buChar char="●"/>
            </a:pPr>
            <a:r>
              <a:rPr lang="en-US"/>
              <a:t>Universal selector (*) và combinators selector (+, &gt;, ~) </a:t>
            </a:r>
            <a:r>
              <a:rPr b="1" lang="en-US"/>
              <a:t>không</a:t>
            </a:r>
            <a:r>
              <a:rPr lang="en-US"/>
              <a:t> làm tăng tính đặc hiệu.</a:t>
            </a:r>
            <a:endParaRPr/>
          </a:p>
        </p:txBody>
      </p:sp>
      <p:sp>
        <p:nvSpPr>
          <p:cNvPr id="684" name="Google Shape;68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Specificity (Tính đặc hiệu) và !important (Quan trọng)</a:t>
            </a:r>
            <a:endParaRPr b="0"/>
          </a:p>
        </p:txBody>
      </p:sp>
      <p:sp>
        <p:nvSpPr>
          <p:cNvPr id="685" name="Google Shape;685;p15"/>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4.1. Specificity (Tính đặc hiệu)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6"/>
          <p:cNvSpPr txBox="1"/>
          <p:nvPr>
            <p:ph idx="3" type="subTitle"/>
          </p:nvPr>
        </p:nvSpPr>
        <p:spPr>
          <a:xfrm>
            <a:off x="720001" y="1455224"/>
            <a:ext cx="4935500" cy="355518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Tính toán tính đặc hiệu của các bộ chọn sau:</a:t>
            </a:r>
            <a:endParaRPr/>
          </a:p>
          <a:p>
            <a:pPr indent="-317500" lvl="1" marL="914400" rtl="0" algn="l">
              <a:lnSpc>
                <a:spcPct val="150000"/>
              </a:lnSpc>
              <a:spcBef>
                <a:spcPts val="0"/>
              </a:spcBef>
              <a:spcAft>
                <a:spcPts val="0"/>
              </a:spcAft>
              <a:buSzPts val="1400"/>
              <a:buChar char="●"/>
            </a:pPr>
            <a:r>
              <a:rPr lang="en-US"/>
              <a:t>h2 { color: red; }</a:t>
            </a:r>
            <a:endParaRPr/>
          </a:p>
          <a:p>
            <a:pPr indent="-317500" lvl="1" marL="914400" rtl="0" algn="l">
              <a:lnSpc>
                <a:spcPct val="150000"/>
              </a:lnSpc>
              <a:spcBef>
                <a:spcPts val="0"/>
              </a:spcBef>
              <a:spcAft>
                <a:spcPts val="0"/>
              </a:spcAft>
              <a:buSzPts val="1400"/>
              <a:buChar char="●"/>
            </a:pPr>
            <a:r>
              <a:rPr lang="en-US"/>
              <a:t>h2.title  { color: blue; }</a:t>
            </a:r>
            <a:endParaRPr/>
          </a:p>
          <a:p>
            <a:pPr indent="-317500" lvl="1" marL="914400" rtl="0" algn="l">
              <a:lnSpc>
                <a:spcPct val="150000"/>
              </a:lnSpc>
              <a:spcBef>
                <a:spcPts val="0"/>
              </a:spcBef>
              <a:spcAft>
                <a:spcPts val="0"/>
              </a:spcAft>
              <a:buSzPts val="1400"/>
              <a:buFont typeface="Arial"/>
              <a:buChar char="●"/>
            </a:pPr>
            <a:r>
              <a:rPr lang="en-US"/>
              <a:t>div h2.title  { color: orange; }</a:t>
            </a:r>
            <a:endParaRPr/>
          </a:p>
          <a:p>
            <a:pPr indent="-317500" lvl="1" marL="914400" rtl="0" algn="l">
              <a:lnSpc>
                <a:spcPct val="150000"/>
              </a:lnSpc>
              <a:spcBef>
                <a:spcPts val="0"/>
              </a:spcBef>
              <a:spcAft>
                <a:spcPts val="0"/>
              </a:spcAft>
              <a:buSzPts val="1400"/>
              <a:buFont typeface="Arial"/>
              <a:buChar char="●"/>
            </a:pPr>
            <a:r>
              <a:rPr lang="en-US"/>
              <a:t>.head h2.title  {color: green; }</a:t>
            </a:r>
            <a:endParaRPr/>
          </a:p>
          <a:p>
            <a:pPr indent="-317500" lvl="1" marL="914400" rtl="0" algn="l">
              <a:lnSpc>
                <a:spcPct val="150000"/>
              </a:lnSpc>
              <a:spcBef>
                <a:spcPts val="0"/>
              </a:spcBef>
              <a:spcAft>
                <a:spcPts val="0"/>
              </a:spcAft>
              <a:buSzPts val="1400"/>
              <a:buFont typeface="Arial"/>
              <a:buChar char="●"/>
            </a:pPr>
            <a:r>
              <a:rPr lang="en-US"/>
              <a:t>div.head h2.title  {color: gray; }</a:t>
            </a:r>
            <a:endParaRPr/>
          </a:p>
          <a:p>
            <a:pPr indent="-317500" lvl="1" marL="914400" rtl="0" algn="l">
              <a:lnSpc>
                <a:spcPct val="150000"/>
              </a:lnSpc>
              <a:spcBef>
                <a:spcPts val="0"/>
              </a:spcBef>
              <a:spcAft>
                <a:spcPts val="0"/>
              </a:spcAft>
              <a:buSzPts val="1400"/>
              <a:buFont typeface="Arial"/>
              <a:buChar char="●"/>
            </a:pPr>
            <a:r>
              <a:rPr lang="en-US"/>
              <a:t>div.head h2.title:last-child  {color: yellow; }</a:t>
            </a:r>
            <a:endParaRPr/>
          </a:p>
          <a:p>
            <a:pPr indent="-317500" lvl="1" marL="914400" rtl="0" algn="l">
              <a:lnSpc>
                <a:spcPct val="150000"/>
              </a:lnSpc>
              <a:spcBef>
                <a:spcPts val="0"/>
              </a:spcBef>
              <a:spcAft>
                <a:spcPts val="0"/>
              </a:spcAft>
              <a:buSzPts val="1400"/>
              <a:buFont typeface="Arial"/>
              <a:buChar char="●"/>
            </a:pPr>
            <a:r>
              <a:rPr lang="en-US"/>
              <a:t>#main div.head h2.title  {color: pink; }</a:t>
            </a:r>
            <a:endParaRPr/>
          </a:p>
          <a:p>
            <a:pPr indent="-317500" lvl="1" marL="914400" rtl="0" algn="l">
              <a:lnSpc>
                <a:spcPct val="150000"/>
              </a:lnSpc>
              <a:spcBef>
                <a:spcPts val="0"/>
              </a:spcBef>
              <a:spcAft>
                <a:spcPts val="0"/>
              </a:spcAft>
              <a:buSzPts val="1400"/>
              <a:buFont typeface="Arial"/>
              <a:buChar char="●"/>
            </a:pPr>
            <a:r>
              <a:rPr lang="en-US"/>
              <a:t>#main div#head h2.title  {color: purple; }</a:t>
            </a:r>
            <a:endParaRPr/>
          </a:p>
          <a:p>
            <a:pPr indent="-317500" lvl="1" marL="914400" rtl="0" algn="l">
              <a:lnSpc>
                <a:spcPct val="150000"/>
              </a:lnSpc>
              <a:spcBef>
                <a:spcPts val="0"/>
              </a:spcBef>
              <a:spcAft>
                <a:spcPts val="0"/>
              </a:spcAft>
              <a:buSzPts val="1400"/>
              <a:buFont typeface="Arial"/>
              <a:buChar char="●"/>
            </a:pPr>
            <a:r>
              <a:rPr lang="en-US"/>
              <a:t>#main div#head h2.title::first-letter  {color: red; }</a:t>
            </a:r>
            <a:endParaRPr/>
          </a:p>
          <a:p>
            <a:pPr indent="-317500" lvl="1" marL="914400" rtl="0" algn="l">
              <a:lnSpc>
                <a:spcPct val="150000"/>
              </a:lnSpc>
              <a:spcBef>
                <a:spcPts val="0"/>
              </a:spcBef>
              <a:spcAft>
                <a:spcPts val="0"/>
              </a:spcAft>
              <a:buSzPts val="1400"/>
              <a:buFont typeface="Arial"/>
              <a:buChar char="●"/>
            </a:pPr>
            <a:r>
              <a:rPr lang="en-US"/>
              <a:t>#main div#head h2::first-letter  {color: yellow; }</a:t>
            </a:r>
            <a:endParaRPr/>
          </a:p>
        </p:txBody>
      </p:sp>
      <p:sp>
        <p:nvSpPr>
          <p:cNvPr id="691" name="Google Shape;69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Specificity (Tính đặc hiệu) và !important (Quan trọng)</a:t>
            </a:r>
            <a:endParaRPr b="0"/>
          </a:p>
        </p:txBody>
      </p:sp>
      <p:sp>
        <p:nvSpPr>
          <p:cNvPr id="692" name="Google Shape;692;p16"/>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4.1. Specificity (Tính đặc hiệu)</a:t>
            </a:r>
            <a:endParaRPr/>
          </a:p>
        </p:txBody>
      </p:sp>
      <p:sp>
        <p:nvSpPr>
          <p:cNvPr id="693" name="Google Shape;693;p16"/>
          <p:cNvSpPr txBox="1"/>
          <p:nvPr/>
        </p:nvSpPr>
        <p:spPr>
          <a:xfrm>
            <a:off x="5580347" y="1598967"/>
            <a:ext cx="3375764" cy="2677656"/>
          </a:xfrm>
          <a:prstGeom prst="rect">
            <a:avLst/>
          </a:prstGeom>
          <a:noFill/>
          <a:ln cap="flat" cmpd="sng" w="9525">
            <a:solidFill>
              <a:schemeClr val="dk1"/>
            </a:solidFill>
            <a:prstDash val="lgDashDot"/>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Code HTML mẫu:</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main</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"main"</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div</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class</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"head"</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"head"</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h2</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class</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"title"</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Tiêu đề 1</a:t>
            </a:r>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h2</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h2</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class</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"title"</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Tiêu đề 2</a:t>
            </a:r>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h2</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div</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main</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7"/>
          <p:cNvSpPr txBox="1"/>
          <p:nvPr>
            <p:ph idx="3" type="subTitle"/>
          </p:nvPr>
        </p:nvSpPr>
        <p:spPr>
          <a:xfrm>
            <a:off x="720000" y="1455224"/>
            <a:ext cx="7359287" cy="355518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Important được sử dụng để thay đổi thứ tự ưu tiên của CSS, khi một thuộc tính CSS nào đó được gán lệnh Important thì đồng nghĩa với việc nó sẽ có mức ưu tiên cao nhất. Nếu có nhiều thuộc tính cùng có !important thì lại quay về bài toán tính độ ưu tiên.</a:t>
            </a:r>
            <a:endParaRPr/>
          </a:p>
          <a:p>
            <a:pPr indent="-317500" lvl="0" marL="457200" rtl="0" algn="l">
              <a:lnSpc>
                <a:spcPct val="150000"/>
              </a:lnSpc>
              <a:spcBef>
                <a:spcPts val="0"/>
              </a:spcBef>
              <a:spcAft>
                <a:spcPts val="0"/>
              </a:spcAft>
              <a:buSzPts val="1400"/>
              <a:buChar char="●"/>
            </a:pPr>
            <a:r>
              <a:rPr lang="en-US"/>
              <a:t>Ví dụ:</a:t>
            </a:r>
            <a:endParaRPr/>
          </a:p>
          <a:p>
            <a:pPr indent="-317500" lvl="1" marL="914400" rtl="0" algn="l">
              <a:lnSpc>
                <a:spcPct val="150000"/>
              </a:lnSpc>
              <a:spcBef>
                <a:spcPts val="0"/>
              </a:spcBef>
              <a:spcAft>
                <a:spcPts val="0"/>
              </a:spcAft>
              <a:buSzPts val="1400"/>
              <a:buChar char="●"/>
            </a:pPr>
            <a:r>
              <a:rPr lang="en-US"/>
              <a:t>h2 { color: red</a:t>
            </a:r>
            <a:r>
              <a:rPr b="1" lang="en-US">
                <a:solidFill>
                  <a:schemeClr val="lt1"/>
                </a:solidFill>
              </a:rPr>
              <a:t>!important</a:t>
            </a:r>
            <a:r>
              <a:rPr lang="en-US"/>
              <a:t>; }</a:t>
            </a:r>
            <a:endParaRPr/>
          </a:p>
          <a:p>
            <a:pPr indent="-317500" lvl="1" marL="914400" rtl="0" algn="l">
              <a:lnSpc>
                <a:spcPct val="150000"/>
              </a:lnSpc>
              <a:spcBef>
                <a:spcPts val="0"/>
              </a:spcBef>
              <a:spcAft>
                <a:spcPts val="0"/>
              </a:spcAft>
              <a:buSzPts val="1400"/>
              <a:buChar char="●"/>
            </a:pPr>
            <a:r>
              <a:rPr lang="en-US"/>
              <a:t>h2.title  { color: blue; }</a:t>
            </a:r>
            <a:endParaRPr/>
          </a:p>
          <a:p>
            <a:pPr indent="-317500" lvl="1" marL="914400" rtl="0" algn="l">
              <a:lnSpc>
                <a:spcPct val="150000"/>
              </a:lnSpc>
              <a:spcBef>
                <a:spcPts val="0"/>
              </a:spcBef>
              <a:spcAft>
                <a:spcPts val="0"/>
              </a:spcAft>
              <a:buSzPts val="1400"/>
              <a:buFont typeface="Arial"/>
              <a:buChar char="●"/>
            </a:pPr>
            <a:r>
              <a:rPr lang="en-US"/>
              <a:t>div h2.title  { color: orange; }</a:t>
            </a:r>
            <a:endParaRPr/>
          </a:p>
          <a:p>
            <a:pPr indent="-317500" lvl="1" marL="914400" rtl="0" algn="l">
              <a:lnSpc>
                <a:spcPct val="150000"/>
              </a:lnSpc>
              <a:spcBef>
                <a:spcPts val="0"/>
              </a:spcBef>
              <a:spcAft>
                <a:spcPts val="0"/>
              </a:spcAft>
              <a:buSzPts val="1400"/>
              <a:buFont typeface="Arial"/>
              <a:buChar char="●"/>
            </a:pPr>
            <a:r>
              <a:rPr lang="en-US"/>
              <a:t>.head h2.title  {color: green; }</a:t>
            </a:r>
            <a:endParaRPr/>
          </a:p>
          <a:p>
            <a:pPr indent="-317500" lvl="1" marL="914400" rtl="0" algn="l">
              <a:lnSpc>
                <a:spcPct val="150000"/>
              </a:lnSpc>
              <a:spcBef>
                <a:spcPts val="0"/>
              </a:spcBef>
              <a:spcAft>
                <a:spcPts val="0"/>
              </a:spcAft>
              <a:buSzPts val="1400"/>
              <a:buFont typeface="Arial"/>
              <a:buChar char="●"/>
            </a:pPr>
            <a:r>
              <a:rPr lang="en-US"/>
              <a:t>div.head h2.title  {color: gray; }</a:t>
            </a:r>
            <a:endParaRPr/>
          </a:p>
          <a:p>
            <a:pPr indent="-317500" lvl="1" marL="914400" rtl="0" algn="l">
              <a:lnSpc>
                <a:spcPct val="150000"/>
              </a:lnSpc>
              <a:spcBef>
                <a:spcPts val="0"/>
              </a:spcBef>
              <a:spcAft>
                <a:spcPts val="0"/>
              </a:spcAft>
              <a:buSzPts val="1400"/>
              <a:buFont typeface="Arial"/>
              <a:buChar char="●"/>
            </a:pPr>
            <a:r>
              <a:rPr lang="en-US"/>
              <a:t>#main div.head h2.title  {color: pink; }</a:t>
            </a:r>
            <a:endParaRPr/>
          </a:p>
        </p:txBody>
      </p:sp>
      <p:sp>
        <p:nvSpPr>
          <p:cNvPr id="699" name="Google Shape;699;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Specificity (Tính đặc hiệu) và !important (Quan trọng)</a:t>
            </a:r>
            <a:endParaRPr b="0"/>
          </a:p>
        </p:txBody>
      </p:sp>
      <p:sp>
        <p:nvSpPr>
          <p:cNvPr id="700" name="Google Shape;700;p17"/>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4.2. !important (Quan trọng)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8"/>
          <p:cNvSpPr txBox="1"/>
          <p:nvPr>
            <p:ph idx="3" type="subTitle"/>
          </p:nvPr>
        </p:nvSpPr>
        <p:spPr>
          <a:xfrm>
            <a:off x="720000" y="2046941"/>
            <a:ext cx="7359287" cy="265153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Hàm</a:t>
            </a:r>
            <a:r>
              <a:rPr b="1" lang="en-US"/>
              <a:t> </a:t>
            </a:r>
            <a:r>
              <a:rPr b="1" lang="en-US">
                <a:solidFill>
                  <a:schemeClr val="lt1"/>
                </a:solidFill>
              </a:rPr>
              <a:t>calc()</a:t>
            </a:r>
            <a:endParaRPr>
              <a:solidFill>
                <a:schemeClr val="lt1"/>
              </a:solidFill>
            </a:endParaRPr>
          </a:p>
          <a:p>
            <a:pPr indent="-317500" lvl="1" marL="914400" rtl="0" algn="l">
              <a:lnSpc>
                <a:spcPct val="150000"/>
              </a:lnSpc>
              <a:spcBef>
                <a:spcPts val="0"/>
              </a:spcBef>
              <a:spcAft>
                <a:spcPts val="0"/>
              </a:spcAft>
              <a:buSzPts val="1400"/>
              <a:buChar char="●"/>
            </a:pPr>
            <a:r>
              <a:rPr lang="en-US"/>
              <a:t>Thực hiện một phép tính, kết quả sẽ lấy làm giá trị thuộc tính. Các toán tử sau có thể được sử dụng: + – * /</a:t>
            </a:r>
            <a:endParaRPr/>
          </a:p>
          <a:p>
            <a:pPr indent="-317500" lvl="1" marL="914400" rtl="0" algn="l">
              <a:lnSpc>
                <a:spcPct val="150000"/>
              </a:lnSpc>
              <a:spcBef>
                <a:spcPts val="0"/>
              </a:spcBef>
              <a:spcAft>
                <a:spcPts val="0"/>
              </a:spcAft>
              <a:buSzPts val="1400"/>
              <a:buChar char="●"/>
            </a:pPr>
            <a:r>
              <a:rPr lang="en-US"/>
              <a:t>Ví dụ: width: calc(100% - 100px);</a:t>
            </a:r>
            <a:endParaRPr/>
          </a:p>
          <a:p>
            <a:pPr indent="-317500" lvl="0" marL="457200" rtl="0" algn="l">
              <a:lnSpc>
                <a:spcPct val="150000"/>
              </a:lnSpc>
              <a:spcBef>
                <a:spcPts val="0"/>
              </a:spcBef>
              <a:spcAft>
                <a:spcPts val="0"/>
              </a:spcAft>
              <a:buSzPts val="1400"/>
              <a:buChar char="●"/>
            </a:pPr>
            <a:r>
              <a:rPr lang="en-US"/>
              <a:t>Hàm</a:t>
            </a:r>
            <a:r>
              <a:rPr b="1" lang="en-US"/>
              <a:t> </a:t>
            </a:r>
            <a:r>
              <a:rPr b="1" lang="en-US">
                <a:solidFill>
                  <a:schemeClr val="lt1"/>
                </a:solidFill>
              </a:rPr>
              <a:t>max()</a:t>
            </a:r>
            <a:endParaRPr/>
          </a:p>
          <a:p>
            <a:pPr indent="-317500" lvl="1" marL="914400" rtl="0" algn="l">
              <a:lnSpc>
                <a:spcPct val="150000"/>
              </a:lnSpc>
              <a:spcBef>
                <a:spcPts val="0"/>
              </a:spcBef>
              <a:spcAft>
                <a:spcPts val="0"/>
              </a:spcAft>
              <a:buSzPts val="1400"/>
              <a:buChar char="●"/>
            </a:pPr>
            <a:r>
              <a:rPr lang="en-US"/>
              <a:t>Sử dụng giá trị lớn nhất, từ danh sách giá trị được phân tách bằng dấu phẩy, làm giá trị thuộc tính.</a:t>
            </a:r>
            <a:endParaRPr/>
          </a:p>
          <a:p>
            <a:pPr indent="-317500" lvl="1" marL="914400" rtl="0" algn="l">
              <a:lnSpc>
                <a:spcPct val="150000"/>
              </a:lnSpc>
              <a:spcBef>
                <a:spcPts val="0"/>
              </a:spcBef>
              <a:spcAft>
                <a:spcPts val="0"/>
              </a:spcAft>
              <a:buSzPts val="1400"/>
              <a:buChar char="●"/>
            </a:pPr>
            <a:r>
              <a:rPr lang="en-US"/>
              <a:t>Cú pháp: max(value1, value2, …)</a:t>
            </a:r>
            <a:endParaRPr/>
          </a:p>
          <a:p>
            <a:pPr indent="-317500" lvl="1" marL="914400" rtl="0" algn="l">
              <a:lnSpc>
                <a:spcPct val="150000"/>
              </a:lnSpc>
              <a:spcBef>
                <a:spcPts val="0"/>
              </a:spcBef>
              <a:spcAft>
                <a:spcPts val="0"/>
              </a:spcAft>
              <a:buSzPts val="1400"/>
              <a:buChar char="●"/>
            </a:pPr>
            <a:r>
              <a:rPr lang="en-US"/>
              <a:t>Ví dụ: width: max(50%, 300px);</a:t>
            </a:r>
            <a:endParaRPr/>
          </a:p>
        </p:txBody>
      </p:sp>
      <p:sp>
        <p:nvSpPr>
          <p:cNvPr id="706" name="Google Shape;70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Math Functions (Hàm toán học)</a:t>
            </a:r>
            <a:endParaRPr b="0"/>
          </a:p>
        </p:txBody>
      </p:sp>
      <p:sp>
        <p:nvSpPr>
          <p:cNvPr id="707" name="Google Shape;707;p18"/>
          <p:cNvSpPr txBox="1"/>
          <p:nvPr>
            <p:ph idx="1" type="subTitle"/>
          </p:nvPr>
        </p:nvSpPr>
        <p:spPr>
          <a:xfrm>
            <a:off x="839228" y="1498169"/>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Các hàm toán học CSS cho phép các biểu thức toán học được sử dụng làm giá trị thuộc tính.</a:t>
            </a:r>
            <a:endParaRPr/>
          </a:p>
        </p:txBody>
      </p:sp>
      <p:sp>
        <p:nvSpPr>
          <p:cNvPr id="708" name="Google Shape;708;p18"/>
          <p:cNvSpPr txBox="1"/>
          <p:nvPr/>
        </p:nvSpPr>
        <p:spPr>
          <a:xfrm>
            <a:off x="839228" y="1907969"/>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 hàm toán học:</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9"/>
          <p:cNvSpPr txBox="1"/>
          <p:nvPr>
            <p:ph idx="3" type="subTitle"/>
          </p:nvPr>
        </p:nvSpPr>
        <p:spPr>
          <a:xfrm>
            <a:off x="720000" y="2046941"/>
            <a:ext cx="7359287" cy="265153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Hàm </a:t>
            </a:r>
            <a:r>
              <a:rPr b="1" lang="en-US">
                <a:solidFill>
                  <a:schemeClr val="lt1"/>
                </a:solidFill>
              </a:rPr>
              <a:t>min()</a:t>
            </a:r>
            <a:endParaRPr/>
          </a:p>
          <a:p>
            <a:pPr indent="-317500" lvl="1" marL="914400" rtl="0" algn="l">
              <a:lnSpc>
                <a:spcPct val="150000"/>
              </a:lnSpc>
              <a:spcBef>
                <a:spcPts val="0"/>
              </a:spcBef>
              <a:spcAft>
                <a:spcPts val="0"/>
              </a:spcAft>
              <a:buSzPts val="1400"/>
              <a:buChar char="●"/>
            </a:pPr>
            <a:r>
              <a:rPr lang="en-US"/>
              <a:t>Sử dụng giá trị nhỏ nhất, từ danh sách giá trị được phân tách bằng dấu phẩy, làm giá trị thuộc tính.</a:t>
            </a:r>
            <a:endParaRPr/>
          </a:p>
          <a:p>
            <a:pPr indent="-317500" lvl="1" marL="914400" rtl="0" algn="l">
              <a:lnSpc>
                <a:spcPct val="150000"/>
              </a:lnSpc>
              <a:spcBef>
                <a:spcPts val="0"/>
              </a:spcBef>
              <a:spcAft>
                <a:spcPts val="0"/>
              </a:spcAft>
              <a:buSzPts val="1400"/>
              <a:buChar char="●"/>
            </a:pPr>
            <a:r>
              <a:rPr lang="en-US"/>
              <a:t>Cú pháp: min(value1, value2, …)</a:t>
            </a:r>
            <a:endParaRPr/>
          </a:p>
          <a:p>
            <a:pPr indent="-317500" lvl="1" marL="914400" rtl="0" algn="l">
              <a:lnSpc>
                <a:spcPct val="150000"/>
              </a:lnSpc>
              <a:spcBef>
                <a:spcPts val="0"/>
              </a:spcBef>
              <a:spcAft>
                <a:spcPts val="0"/>
              </a:spcAft>
              <a:buSzPts val="1400"/>
              <a:buChar char="●"/>
            </a:pPr>
            <a:r>
              <a:rPr lang="en-US"/>
              <a:t>Ví dụ: width: min(50%, 300px);</a:t>
            </a:r>
            <a:endParaRPr/>
          </a:p>
        </p:txBody>
      </p:sp>
      <p:sp>
        <p:nvSpPr>
          <p:cNvPr id="714" name="Google Shape;714;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Math Functions (Hàm toán học)</a:t>
            </a:r>
            <a:endParaRPr b="0"/>
          </a:p>
        </p:txBody>
      </p:sp>
      <p:sp>
        <p:nvSpPr>
          <p:cNvPr id="715" name="Google Shape;715;p19"/>
          <p:cNvSpPr txBox="1"/>
          <p:nvPr>
            <p:ph idx="1" type="subTitle"/>
          </p:nvPr>
        </p:nvSpPr>
        <p:spPr>
          <a:xfrm>
            <a:off x="839228" y="1498169"/>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Các hàm toán học CSS cho phép các biểu thức toán học được sử dụng làm giá trị thuộc tính.</a:t>
            </a:r>
            <a:endParaRPr/>
          </a:p>
        </p:txBody>
      </p:sp>
      <p:sp>
        <p:nvSpPr>
          <p:cNvPr id="716" name="Google Shape;716;p19"/>
          <p:cNvSpPr txBox="1"/>
          <p:nvPr/>
        </p:nvSpPr>
        <p:spPr>
          <a:xfrm>
            <a:off x="839228" y="1907969"/>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 hàm toán học:</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1031526"/>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Float và Clear</a:t>
            </a:r>
            <a:endParaRPr sz="1600"/>
          </a:p>
        </p:txBody>
      </p:sp>
      <p:sp>
        <p:nvSpPr>
          <p:cNvPr id="527" name="Google Shape;527;p2"/>
          <p:cNvSpPr txBox="1"/>
          <p:nvPr>
            <p:ph idx="2" type="subTitle"/>
          </p:nvPr>
        </p:nvSpPr>
        <p:spPr>
          <a:xfrm>
            <a:off x="5511275" y="1173908"/>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Attribute selectors (Bộ chọn thuộc tính)</a:t>
            </a:r>
            <a:endParaRPr/>
          </a:p>
        </p:txBody>
      </p:sp>
      <p:sp>
        <p:nvSpPr>
          <p:cNvPr id="528" name="Google Shape;528;p2"/>
          <p:cNvSpPr txBox="1"/>
          <p:nvPr>
            <p:ph idx="3" type="subTitle"/>
          </p:nvPr>
        </p:nvSpPr>
        <p:spPr>
          <a:xfrm>
            <a:off x="1701987" y="1611391"/>
            <a:ext cx="2907900" cy="87399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Units (Đơn vị)</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Specificity và !important</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Math Functions (Hàm toán học)</a:t>
            </a:r>
            <a:endParaRPr sz="1600"/>
          </a:p>
        </p:txBody>
      </p:sp>
      <p:sp>
        <p:nvSpPr>
          <p:cNvPr id="531" name="Google Shape;531;p2"/>
          <p:cNvSpPr txBox="1"/>
          <p:nvPr>
            <p:ph idx="6" type="subTitle"/>
          </p:nvPr>
        </p:nvSpPr>
        <p:spPr>
          <a:xfrm>
            <a:off x="5511275" y="2530361"/>
            <a:ext cx="2907900" cy="696602"/>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CSS function attr()</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06</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388237"/>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Variables (Biến)</a:t>
            </a:r>
            <a:endParaRPr/>
          </a:p>
        </p:txBody>
      </p:sp>
      <p:sp>
        <p:nvSpPr>
          <p:cNvPr id="540" name="Google Shape;540;p2"/>
          <p:cNvSpPr txBox="1"/>
          <p:nvPr/>
        </p:nvSpPr>
        <p:spPr>
          <a:xfrm>
            <a:off x="5511275" y="338823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Box Sizing (Kích thước hộp)</a:t>
            </a:r>
            <a:endParaRPr b="0" i="0" sz="1600" u="none" cap="none" strike="noStrike">
              <a:solidFill>
                <a:schemeClr val="lt1"/>
              </a:solidFill>
              <a:latin typeface="Barlow Condensed SemiBold"/>
              <a:ea typeface="Barlow Condensed SemiBold"/>
              <a:cs typeface="Barlow Condensed SemiBold"/>
              <a:sym typeface="Barlow Condensed SemiBold"/>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08</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07</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162317"/>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Khái niệm Responsive</a:t>
            </a:r>
            <a:endParaRPr/>
          </a:p>
        </p:txBody>
      </p:sp>
      <p:sp>
        <p:nvSpPr>
          <p:cNvPr id="544" name="Google Shape;544;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09</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5" name="Google Shape;545;p2"/>
          <p:cNvSpPr txBox="1"/>
          <p:nvPr/>
        </p:nvSpPr>
        <p:spPr>
          <a:xfrm>
            <a:off x="5511274" y="416231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Media Queries</a:t>
            </a:r>
            <a:endParaRPr/>
          </a:p>
        </p:txBody>
      </p:sp>
      <p:sp>
        <p:nvSpPr>
          <p:cNvPr id="546" name="Google Shape;546;p2"/>
          <p:cNvSpPr/>
          <p:nvPr/>
        </p:nvSpPr>
        <p:spPr>
          <a:xfrm>
            <a:off x="4759324" y="410711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10</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CSS function attr()</a:t>
            </a:r>
            <a:endParaRPr b="0"/>
          </a:p>
        </p:txBody>
      </p:sp>
      <p:sp>
        <p:nvSpPr>
          <p:cNvPr id="722" name="Google Shape;722;p20"/>
          <p:cNvSpPr txBox="1"/>
          <p:nvPr/>
        </p:nvSpPr>
        <p:spPr>
          <a:xfrm>
            <a:off x="839228" y="1287931"/>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attr () là một hàm CSS trả về giá trị của một thuộc tính</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23" name="Google Shape;723;p20"/>
          <p:cNvSpPr txBox="1"/>
          <p:nvPr/>
        </p:nvSpPr>
        <p:spPr>
          <a:xfrm>
            <a:off x="839228" y="1747381"/>
            <a:ext cx="5153975"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Ví dụ:</a:t>
            </a:r>
            <a:endParaRPr/>
          </a:p>
          <a:p>
            <a:pPr indent="0" lvl="0" marL="0" marR="0" rtl="0" algn="l">
              <a:lnSpc>
                <a:spcPct val="100000"/>
              </a:lnSpc>
              <a:spcBef>
                <a:spcPts val="0"/>
              </a:spcBef>
              <a:spcAft>
                <a:spcPts val="0"/>
              </a:spcAft>
              <a:buNone/>
            </a:pPr>
            <a:r>
              <a:t/>
            </a:r>
            <a:endParaRPr b="0" i="0" sz="14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style</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data-text</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::before</a:t>
            </a:r>
            <a:r>
              <a:rPr b="0" i="0" lang="en-US" sz="140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	content</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attr</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data-text</a:t>
            </a:r>
            <a:r>
              <a:rPr b="0" i="0" lang="en-US" sz="1400" u="none" cap="none" strike="noStrike">
                <a:solidFill>
                  <a:srgbClr val="D4D4D4"/>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style</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n-US" sz="1400" u="none" cap="none" strike="noStrike">
                <a:solidFill>
                  <a:srgbClr val="D4D4D4"/>
                </a:solidFill>
                <a:latin typeface="Consolas"/>
                <a:ea typeface="Consolas"/>
                <a:cs typeface="Consolas"/>
                <a:sym typeface="Consolas"/>
              </a:rPr>
            </a:br>
            <a:br>
              <a:rPr b="0" i="0" lang="en-US" sz="1400" u="none" cap="none" strike="noStrike">
                <a:solidFill>
                  <a:srgbClr val="D4D4D4"/>
                </a:solidFill>
                <a:latin typeface="Consolas"/>
                <a:ea typeface="Consolas"/>
                <a:cs typeface="Consolas"/>
                <a:sym typeface="Consolas"/>
              </a:rPr>
            </a:b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span</a:t>
            </a: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data-text</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"Xin chào "</a:t>
            </a:r>
            <a:r>
              <a:rPr b="0" i="0" lang="en-US" sz="1400" u="none" cap="none" strike="noStrike">
                <a:solidFill>
                  <a:srgbClr val="808080"/>
                </a:solidFill>
                <a:latin typeface="Consolas"/>
                <a:ea typeface="Consolas"/>
                <a:cs typeface="Consolas"/>
                <a:sym typeface="Consolas"/>
              </a:rPr>
              <a:t>&gt;</a:t>
            </a:r>
            <a:r>
              <a:rPr b="0" i="0" lang="en-US" sz="1400" u="none" cap="none" strike="noStrike">
                <a:solidFill>
                  <a:srgbClr val="D4D4D4"/>
                </a:solidFill>
                <a:latin typeface="Consolas"/>
                <a:ea typeface="Consolas"/>
                <a:cs typeface="Consolas"/>
                <a:sym typeface="Consolas"/>
              </a:rPr>
              <a:t>Đặng Phương Nam</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span</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Variables (Biến)</a:t>
            </a:r>
            <a:endParaRPr b="0"/>
          </a:p>
        </p:txBody>
      </p:sp>
      <p:sp>
        <p:nvSpPr>
          <p:cNvPr id="729" name="Google Shape;729;p21"/>
          <p:cNvSpPr txBox="1"/>
          <p:nvPr/>
        </p:nvSpPr>
        <p:spPr>
          <a:xfrm>
            <a:off x="720000" y="1426903"/>
            <a:ext cx="7359287" cy="2651534"/>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lt1"/>
              </a:buClr>
              <a:buSzPts val="1400"/>
              <a:buFont typeface="Anaheim"/>
              <a:buChar char="●"/>
            </a:pPr>
            <a:r>
              <a:rPr b="0" i="0" lang="en-US" sz="1400" u="none" cap="none" strike="noStrike">
                <a:solidFill>
                  <a:schemeClr val="dk1"/>
                </a:solidFill>
                <a:latin typeface="Barlow"/>
                <a:ea typeface="Barlow"/>
                <a:cs typeface="Barlow"/>
                <a:sym typeface="Barlow"/>
              </a:rPr>
              <a:t>Mục đích của khai báo biến là để có thể sử dụng được ở nhiều nơi.</a:t>
            </a:r>
            <a:endParaRPr/>
          </a:p>
          <a:p>
            <a:pPr indent="-317500" lvl="0" marL="457200" marR="0" rtl="0" algn="l">
              <a:lnSpc>
                <a:spcPct val="150000"/>
              </a:lnSpc>
              <a:spcBef>
                <a:spcPts val="0"/>
              </a:spcBef>
              <a:spcAft>
                <a:spcPts val="0"/>
              </a:spcAft>
              <a:buClr>
                <a:schemeClr val="lt1"/>
              </a:buClr>
              <a:buSzPts val="1400"/>
              <a:buFont typeface="Anaheim"/>
              <a:buChar char="●"/>
            </a:pPr>
            <a:r>
              <a:rPr b="0" i="0" lang="en-US" sz="1400" u="none" cap="none" strike="noStrike">
                <a:solidFill>
                  <a:schemeClr val="dk1"/>
                </a:solidFill>
                <a:latin typeface="Barlow"/>
                <a:ea typeface="Barlow"/>
                <a:cs typeface="Barlow"/>
                <a:sym typeface="Barlow"/>
              </a:rPr>
              <a:t>Kiểu global (toàn cục): có thể sử dụng được nhiều nơi trong file css.</a:t>
            </a:r>
            <a:endParaRPr b="0" i="0" sz="1400" u="none" cap="none" strike="noStrike">
              <a:solidFill>
                <a:schemeClr val="dk1"/>
              </a:solidFill>
              <a:latin typeface="Barlow"/>
              <a:ea typeface="Barlow"/>
              <a:cs typeface="Barlow"/>
              <a:sym typeface="Barlow"/>
            </a:endParaRPr>
          </a:p>
          <a:p>
            <a:pPr indent="-317500" lvl="0" marL="457200" marR="0" rtl="0" algn="l">
              <a:lnSpc>
                <a:spcPct val="150000"/>
              </a:lnSpc>
              <a:spcBef>
                <a:spcPts val="0"/>
              </a:spcBef>
              <a:spcAft>
                <a:spcPts val="0"/>
              </a:spcAft>
              <a:buClr>
                <a:schemeClr val="lt1"/>
              </a:buClr>
              <a:buSzPts val="1400"/>
              <a:buFont typeface="Anaheim"/>
              <a:buChar char="●"/>
            </a:pPr>
            <a:r>
              <a:rPr b="0" i="0" lang="en-US" sz="1400" u="none" cap="none" strike="noStrike">
                <a:solidFill>
                  <a:schemeClr val="dk1"/>
                </a:solidFill>
                <a:latin typeface="Barlow"/>
                <a:ea typeface="Barlow"/>
                <a:cs typeface="Barlow"/>
                <a:sym typeface="Barlow"/>
              </a:rPr>
              <a:t>Kiểu local (cục bộ): chỉ sử dụng được ở trong phạm vi của nó, những đoạn css khác không sử dụng được.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Variables (Biến)</a:t>
            </a:r>
            <a:endParaRPr b="0"/>
          </a:p>
        </p:txBody>
      </p:sp>
      <p:sp>
        <p:nvSpPr>
          <p:cNvPr id="735" name="Google Shape;735;p22"/>
          <p:cNvSpPr txBox="1"/>
          <p:nvPr/>
        </p:nvSpPr>
        <p:spPr>
          <a:xfrm>
            <a:off x="1015359" y="1663842"/>
            <a:ext cx="348018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Cách tạo biến global:</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36" name="Google Shape;736;p22"/>
          <p:cNvSpPr/>
          <p:nvPr/>
        </p:nvSpPr>
        <p:spPr>
          <a:xfrm>
            <a:off x="4415425" y="1281667"/>
            <a:ext cx="3814175" cy="3528327"/>
          </a:xfrm>
          <a:prstGeom prst="roundRect">
            <a:avLst>
              <a:gd fmla="val 3690" name="adj"/>
            </a:avLst>
          </a:prstGeom>
          <a:noFill/>
          <a:ln cap="flat" cmpd="sng" w="25400">
            <a:solidFill>
              <a:srgbClr val="BABABA"/>
            </a:solidFill>
            <a:prstDash val="lgDash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7" name="Google Shape;737;p22"/>
          <p:cNvSpPr txBox="1"/>
          <p:nvPr/>
        </p:nvSpPr>
        <p:spPr>
          <a:xfrm>
            <a:off x="1278422" y="1925778"/>
            <a:ext cx="1734770" cy="10218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:root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--ten-bien: giá trị;</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
        <p:nvSpPr>
          <p:cNvPr id="738" name="Google Shape;738;p22"/>
          <p:cNvSpPr txBox="1"/>
          <p:nvPr/>
        </p:nvSpPr>
        <p:spPr>
          <a:xfrm>
            <a:off x="1015359" y="3411881"/>
            <a:ext cx="348018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Cách sử dụng biến: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39" name="Google Shape;739;p22"/>
          <p:cNvSpPr txBox="1"/>
          <p:nvPr/>
        </p:nvSpPr>
        <p:spPr>
          <a:xfrm>
            <a:off x="1278422" y="3673817"/>
            <a:ext cx="1366080" cy="3755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var(--ten-bien);</a:t>
            </a:r>
            <a:endParaRPr/>
          </a:p>
        </p:txBody>
      </p:sp>
      <p:sp>
        <p:nvSpPr>
          <p:cNvPr id="740" name="Google Shape;740;p22"/>
          <p:cNvSpPr txBox="1"/>
          <p:nvPr/>
        </p:nvSpPr>
        <p:spPr>
          <a:xfrm>
            <a:off x="4784115" y="1663842"/>
            <a:ext cx="3217117"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Ví dụ:</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41" name="Google Shape;741;p22"/>
          <p:cNvSpPr txBox="1"/>
          <p:nvPr/>
        </p:nvSpPr>
        <p:spPr>
          <a:xfrm>
            <a:off x="5047178" y="1925778"/>
            <a:ext cx="2818400" cy="263771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:root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--gray: #333333;</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--white: #ffffff;</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body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color: var(--gray);</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background-color: var(--white);</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Variables (Biến)</a:t>
            </a:r>
            <a:endParaRPr b="0"/>
          </a:p>
        </p:txBody>
      </p:sp>
      <p:sp>
        <p:nvSpPr>
          <p:cNvPr id="747" name="Google Shape;747;p23"/>
          <p:cNvSpPr txBox="1"/>
          <p:nvPr/>
        </p:nvSpPr>
        <p:spPr>
          <a:xfrm>
            <a:off x="1015359" y="1663842"/>
            <a:ext cx="348018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Cách tạo biến local:</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48" name="Google Shape;748;p23"/>
          <p:cNvSpPr/>
          <p:nvPr/>
        </p:nvSpPr>
        <p:spPr>
          <a:xfrm>
            <a:off x="4415425" y="1281667"/>
            <a:ext cx="3814175" cy="3528327"/>
          </a:xfrm>
          <a:prstGeom prst="roundRect">
            <a:avLst>
              <a:gd fmla="val 3690" name="adj"/>
            </a:avLst>
          </a:prstGeom>
          <a:noFill/>
          <a:ln cap="flat" cmpd="sng" w="25400">
            <a:solidFill>
              <a:srgbClr val="BABABA"/>
            </a:solidFill>
            <a:prstDash val="lgDash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9" name="Google Shape;749;p23"/>
          <p:cNvSpPr txBox="1"/>
          <p:nvPr/>
        </p:nvSpPr>
        <p:spPr>
          <a:xfrm>
            <a:off x="1278422" y="1925778"/>
            <a:ext cx="1734770" cy="10218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selector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--ten-bien: giá trị;</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
        <p:nvSpPr>
          <p:cNvPr id="750" name="Google Shape;750;p23"/>
          <p:cNvSpPr txBox="1"/>
          <p:nvPr/>
        </p:nvSpPr>
        <p:spPr>
          <a:xfrm>
            <a:off x="1015359" y="3411881"/>
            <a:ext cx="348018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Cách sử dụng biến: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51" name="Google Shape;751;p23"/>
          <p:cNvSpPr txBox="1"/>
          <p:nvPr/>
        </p:nvSpPr>
        <p:spPr>
          <a:xfrm>
            <a:off x="1278422" y="3673817"/>
            <a:ext cx="1734770" cy="13450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selector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--ten-bien: giá trị;</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var(--ten-bien);</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
        <p:nvSpPr>
          <p:cNvPr id="752" name="Google Shape;752;p23"/>
          <p:cNvSpPr txBox="1"/>
          <p:nvPr/>
        </p:nvSpPr>
        <p:spPr>
          <a:xfrm>
            <a:off x="4784115" y="1663842"/>
            <a:ext cx="3217117"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Ví dụ:</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53" name="Google Shape;753;p23"/>
          <p:cNvSpPr txBox="1"/>
          <p:nvPr/>
        </p:nvSpPr>
        <p:spPr>
          <a:xfrm>
            <a:off x="5047178" y="1925778"/>
            <a:ext cx="2222083" cy="231454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h1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--local-color: blue;</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color: var(--local-color);</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p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color: var(--local-color);</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4"/>
          <p:cNvSpPr txBox="1"/>
          <p:nvPr>
            <p:ph idx="3" type="subTitle"/>
          </p:nvPr>
        </p:nvSpPr>
        <p:spPr>
          <a:xfrm>
            <a:off x="720000" y="1017725"/>
            <a:ext cx="7359287" cy="337207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Mặc định khi ta sử dụng thuộc tính width, height thì chỉ là áp dụng cho phần content của 1 element.</a:t>
            </a:r>
            <a:endParaRPr/>
          </a:p>
          <a:p>
            <a:pPr indent="-317500" lvl="0" marL="457200" rtl="0" algn="l">
              <a:lnSpc>
                <a:spcPct val="150000"/>
              </a:lnSpc>
              <a:spcBef>
                <a:spcPts val="0"/>
              </a:spcBef>
              <a:spcAft>
                <a:spcPts val="0"/>
              </a:spcAft>
              <a:buSzPts val="1400"/>
              <a:buChar char="●"/>
            </a:pPr>
            <a:r>
              <a:rPr lang="en-US"/>
              <a:t>2 loại box-sizing:</a:t>
            </a:r>
            <a:endParaRPr/>
          </a:p>
          <a:p>
            <a:pPr indent="-317500" lvl="1" marL="914400" rtl="0" algn="l">
              <a:lnSpc>
                <a:spcPct val="150000"/>
              </a:lnSpc>
              <a:spcBef>
                <a:spcPts val="0"/>
              </a:spcBef>
              <a:spcAft>
                <a:spcPts val="0"/>
              </a:spcAft>
              <a:buSzPts val="1400"/>
              <a:buChar char="●"/>
            </a:pPr>
            <a:r>
              <a:rPr b="1" lang="en-US">
                <a:solidFill>
                  <a:schemeClr val="lt1"/>
                </a:solidFill>
              </a:rPr>
              <a:t>content-box</a:t>
            </a:r>
            <a:r>
              <a:rPr lang="en-US"/>
              <a:t>: </a:t>
            </a:r>
            <a:endParaRPr/>
          </a:p>
          <a:p>
            <a:pPr indent="-317500" lvl="2" marL="1371600" rtl="0" algn="l">
              <a:lnSpc>
                <a:spcPct val="150000"/>
              </a:lnSpc>
              <a:spcBef>
                <a:spcPts val="0"/>
              </a:spcBef>
              <a:spcAft>
                <a:spcPts val="0"/>
              </a:spcAft>
              <a:buSzPts val="1400"/>
              <a:buChar char="●"/>
            </a:pPr>
            <a:r>
              <a:rPr lang="en-US"/>
              <a:t>Mặc định. Width/height chỉ bao gồm “nội dung” của phần tử.</a:t>
            </a:r>
            <a:endParaRPr/>
          </a:p>
          <a:p>
            <a:pPr indent="-317500" lvl="2" marL="1371600" rtl="0" algn="l">
              <a:lnSpc>
                <a:spcPct val="150000"/>
              </a:lnSpc>
              <a:spcBef>
                <a:spcPts val="0"/>
              </a:spcBef>
              <a:spcAft>
                <a:spcPts val="0"/>
              </a:spcAft>
              <a:buSzPts val="1400"/>
              <a:buChar char="●"/>
            </a:pPr>
            <a:r>
              <a:rPr lang="en-US"/>
              <a:t>width, height = content</a:t>
            </a:r>
            <a:endParaRPr/>
          </a:p>
          <a:p>
            <a:pPr indent="-317500" lvl="1" marL="914400" rtl="0" algn="l">
              <a:lnSpc>
                <a:spcPct val="150000"/>
              </a:lnSpc>
              <a:spcBef>
                <a:spcPts val="0"/>
              </a:spcBef>
              <a:spcAft>
                <a:spcPts val="0"/>
              </a:spcAft>
              <a:buSzPts val="1400"/>
              <a:buChar char="●"/>
            </a:pPr>
            <a:r>
              <a:rPr b="1" lang="en-US">
                <a:solidFill>
                  <a:schemeClr val="lt1"/>
                </a:solidFill>
              </a:rPr>
              <a:t>border-box</a:t>
            </a:r>
            <a:r>
              <a:rPr lang="en-US"/>
              <a:t>:</a:t>
            </a:r>
            <a:endParaRPr/>
          </a:p>
          <a:p>
            <a:pPr indent="-317500" lvl="2" marL="1371600" rtl="0" algn="l">
              <a:lnSpc>
                <a:spcPct val="150000"/>
              </a:lnSpc>
              <a:spcBef>
                <a:spcPts val="0"/>
              </a:spcBef>
              <a:spcAft>
                <a:spcPts val="0"/>
              </a:spcAft>
              <a:buSzPts val="1400"/>
              <a:buChar char="●"/>
            </a:pPr>
            <a:r>
              <a:rPr lang="en-US"/>
              <a:t>Width/height bao gồm: content, padding, border của phần tử.</a:t>
            </a:r>
            <a:endParaRPr/>
          </a:p>
          <a:p>
            <a:pPr indent="-317500" lvl="2" marL="1371600" rtl="0" algn="l">
              <a:lnSpc>
                <a:spcPct val="150000"/>
              </a:lnSpc>
              <a:spcBef>
                <a:spcPts val="0"/>
              </a:spcBef>
              <a:spcAft>
                <a:spcPts val="0"/>
              </a:spcAft>
              <a:buSzPts val="1400"/>
              <a:buChar char="●"/>
            </a:pPr>
            <a:r>
              <a:rPr lang="en-US"/>
              <a:t>width, height = content + padding + border.</a:t>
            </a:r>
            <a:endParaRPr/>
          </a:p>
        </p:txBody>
      </p:sp>
      <p:sp>
        <p:nvSpPr>
          <p:cNvPr id="759" name="Google Shape;759;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Box Sizing (Kích thước hộp)</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5"/>
          <p:cNvSpPr txBox="1"/>
          <p:nvPr>
            <p:ph idx="3" type="subTitle"/>
          </p:nvPr>
        </p:nvSpPr>
        <p:spPr>
          <a:xfrm>
            <a:off x="720000" y="1017725"/>
            <a:ext cx="3482349" cy="337207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Responsive</a:t>
            </a:r>
            <a:r>
              <a:rPr lang="en-US"/>
              <a:t> là để chỉ một website có thể </a:t>
            </a:r>
            <a:r>
              <a:rPr b="1" lang="en-US">
                <a:solidFill>
                  <a:schemeClr val="lt1"/>
                </a:solidFill>
              </a:rPr>
              <a:t>hiển thị tương thích trên mọi thiết bị</a:t>
            </a:r>
            <a:r>
              <a:rPr lang="en-US"/>
              <a:t>, như máy tính, máy tính bảng, điện thoại.</a:t>
            </a:r>
            <a:endParaRPr/>
          </a:p>
          <a:p>
            <a:pPr indent="-317500" lvl="0" marL="457200" rtl="0" algn="l">
              <a:lnSpc>
                <a:spcPct val="150000"/>
              </a:lnSpc>
              <a:spcBef>
                <a:spcPts val="0"/>
              </a:spcBef>
              <a:spcAft>
                <a:spcPts val="0"/>
              </a:spcAft>
              <a:buSzPts val="1400"/>
              <a:buChar char="●"/>
            </a:pPr>
            <a:r>
              <a:rPr lang="en-US"/>
              <a:t>Sử dụng </a:t>
            </a:r>
            <a:r>
              <a:rPr b="1" lang="en-US">
                <a:solidFill>
                  <a:schemeClr val="lt1"/>
                </a:solidFill>
              </a:rPr>
              <a:t>media query </a:t>
            </a:r>
            <a:r>
              <a:rPr lang="en-US"/>
              <a:t>để responsive giao diện.</a:t>
            </a:r>
            <a:endParaRPr/>
          </a:p>
        </p:txBody>
      </p:sp>
      <p:sp>
        <p:nvSpPr>
          <p:cNvPr id="765" name="Google Shape;76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Khái niệm Responsive</a:t>
            </a:r>
            <a:endParaRPr b="0"/>
          </a:p>
        </p:txBody>
      </p:sp>
      <p:pic>
        <p:nvPicPr>
          <p:cNvPr id="766" name="Google Shape;766;p25"/>
          <p:cNvPicPr preferRelativeResize="0"/>
          <p:nvPr/>
        </p:nvPicPr>
        <p:blipFill rotWithShape="1">
          <a:blip r:embed="rId3">
            <a:alphaModFix/>
          </a:blip>
          <a:srcRect b="0" l="0" r="0" t="0"/>
          <a:stretch/>
        </p:blipFill>
        <p:spPr>
          <a:xfrm>
            <a:off x="4258226" y="1183423"/>
            <a:ext cx="4843398" cy="3628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6"/>
          <p:cNvSpPr txBox="1"/>
          <p:nvPr>
            <p:ph idx="3" type="subTitle"/>
          </p:nvPr>
        </p:nvSpPr>
        <p:spPr>
          <a:xfrm>
            <a:off x="720000" y="1017725"/>
            <a:ext cx="7315047" cy="337207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Khai báo meta viewport:</a:t>
            </a:r>
            <a:endParaRPr/>
          </a:p>
          <a:p>
            <a:pPr indent="-317500" lvl="1" marL="914400" rtl="0" algn="l">
              <a:lnSpc>
                <a:spcPct val="150000"/>
              </a:lnSpc>
              <a:spcBef>
                <a:spcPts val="0"/>
              </a:spcBef>
              <a:spcAft>
                <a:spcPts val="0"/>
              </a:spcAft>
              <a:buSzPts val="1400"/>
              <a:buChar char="●"/>
            </a:pPr>
            <a:r>
              <a:rPr lang="en-US">
                <a:solidFill>
                  <a:schemeClr val="dk1"/>
                </a:solidFill>
              </a:rPr>
              <a:t>&lt;meta name="viewport" content="width=device-width, initial-scale=1.0"&gt;</a:t>
            </a:r>
            <a:endParaRPr/>
          </a:p>
          <a:p>
            <a:pPr indent="-317500" lvl="1" marL="914400" rtl="0" algn="l">
              <a:lnSpc>
                <a:spcPct val="150000"/>
              </a:lnSpc>
              <a:spcBef>
                <a:spcPts val="0"/>
              </a:spcBef>
              <a:spcAft>
                <a:spcPts val="0"/>
              </a:spcAft>
              <a:buSzPts val="1400"/>
              <a:buChar char="●"/>
            </a:pPr>
            <a:r>
              <a:rPr lang="en-US">
                <a:solidFill>
                  <a:schemeClr val="dk1"/>
                </a:solidFill>
              </a:rPr>
              <a:t>Trong đó:</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viewport: Giúp trình duyệt hiểu thẻ meta này dùng để thiết lập khung nhìn.</a:t>
            </a:r>
            <a:endParaRPr/>
          </a:p>
          <a:p>
            <a:pPr indent="-317500" lvl="2" marL="1371600" rtl="0" algn="l">
              <a:lnSpc>
                <a:spcPct val="150000"/>
              </a:lnSpc>
              <a:spcBef>
                <a:spcPts val="0"/>
              </a:spcBef>
              <a:spcAft>
                <a:spcPts val="0"/>
              </a:spcAft>
              <a:buSzPts val="1400"/>
              <a:buChar char="●"/>
            </a:pPr>
            <a:r>
              <a:rPr lang="en-US">
                <a:solidFill>
                  <a:schemeClr val="dk1"/>
                </a:solidFill>
              </a:rPr>
              <a:t>width=device-width: Đặt chiều rộng bằng chiều rộng thiết bị (device-width).</a:t>
            </a:r>
            <a:endParaRPr/>
          </a:p>
          <a:p>
            <a:pPr indent="-317500" lvl="2" marL="1371600" rtl="0" algn="l">
              <a:lnSpc>
                <a:spcPct val="150000"/>
              </a:lnSpc>
              <a:spcBef>
                <a:spcPts val="0"/>
              </a:spcBef>
              <a:spcAft>
                <a:spcPts val="0"/>
              </a:spcAft>
              <a:buSzPts val="1400"/>
              <a:buChar char="●"/>
            </a:pPr>
            <a:r>
              <a:rPr lang="en-US">
                <a:solidFill>
                  <a:schemeClr val="dk1"/>
                </a:solidFill>
              </a:rPr>
              <a:t>initial-scale=1.0: Mức thu phóng của website. initial-scale thường được đặt bằng 1 (có thể tăng giá trị lên nhưng không được khuyến nghị).</a:t>
            </a:r>
            <a:endParaRPr/>
          </a:p>
          <a:p>
            <a:pPr indent="-228600" lvl="2" marL="1371600" rtl="0" algn="l">
              <a:lnSpc>
                <a:spcPct val="150000"/>
              </a:lnSpc>
              <a:spcBef>
                <a:spcPts val="0"/>
              </a:spcBef>
              <a:spcAft>
                <a:spcPts val="0"/>
              </a:spcAft>
              <a:buSzPts val="1400"/>
              <a:buNone/>
            </a:pPr>
            <a:r>
              <a:t/>
            </a:r>
            <a:endParaRPr>
              <a:solidFill>
                <a:schemeClr val="dk1"/>
              </a:solidFill>
            </a:endParaRPr>
          </a:p>
        </p:txBody>
      </p:sp>
      <p:sp>
        <p:nvSpPr>
          <p:cNvPr id="772" name="Google Shape;772;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Khái niệm Responsive</a:t>
            </a:r>
            <a:endParaRPr b="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7"/>
          <p:cNvSpPr txBox="1"/>
          <p:nvPr>
            <p:ph idx="3" type="subTitle"/>
          </p:nvPr>
        </p:nvSpPr>
        <p:spPr>
          <a:xfrm>
            <a:off x="720000" y="1017725"/>
            <a:ext cx="7359287" cy="400174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100">
                <a:solidFill>
                  <a:schemeClr val="lt1"/>
                </a:solidFill>
              </a:rPr>
              <a:t>@media</a:t>
            </a:r>
            <a:r>
              <a:rPr lang="en-US" sz="1100"/>
              <a:t> CSS là một tính năng mới của CSS3.</a:t>
            </a:r>
            <a:endParaRPr/>
          </a:p>
          <a:p>
            <a:pPr indent="-317500" lvl="0" marL="457200" rtl="0" algn="l">
              <a:lnSpc>
                <a:spcPct val="150000"/>
              </a:lnSpc>
              <a:spcBef>
                <a:spcPts val="0"/>
              </a:spcBef>
              <a:spcAft>
                <a:spcPts val="0"/>
              </a:spcAft>
              <a:buSzPts val="1400"/>
              <a:buChar char="●"/>
            </a:pPr>
            <a:r>
              <a:rPr lang="en-US" sz="1100"/>
              <a:t>Tính năng này cho phép ta tùy chỉnh CSS cho nhiều thiết bị khác nhau từ </a:t>
            </a:r>
            <a:r>
              <a:rPr b="1" lang="en-US" sz="1100"/>
              <a:t>máy tính </a:t>
            </a:r>
            <a:r>
              <a:rPr lang="en-US" sz="1100"/>
              <a:t>cho đến </a:t>
            </a:r>
            <a:r>
              <a:rPr b="1" lang="en-US" sz="1100"/>
              <a:t>ipad</a:t>
            </a:r>
            <a:r>
              <a:rPr lang="en-US" sz="1100"/>
              <a:t>, </a:t>
            </a:r>
            <a:r>
              <a:rPr b="1" lang="en-US" sz="1100"/>
              <a:t>điện thoại </a:t>
            </a:r>
            <a:r>
              <a:rPr lang="en-US" sz="1100"/>
              <a:t>và các </a:t>
            </a:r>
            <a:r>
              <a:rPr b="1" lang="en-US" sz="1100"/>
              <a:t>thiết bị in ấn</a:t>
            </a:r>
            <a:r>
              <a:rPr lang="en-US" sz="1100"/>
              <a:t>.</a:t>
            </a:r>
            <a:endParaRPr sz="1100"/>
          </a:p>
          <a:p>
            <a:pPr indent="-317500" lvl="0" marL="457200" rtl="0" algn="l">
              <a:lnSpc>
                <a:spcPct val="150000"/>
              </a:lnSpc>
              <a:spcBef>
                <a:spcPts val="0"/>
              </a:spcBef>
              <a:spcAft>
                <a:spcPts val="0"/>
              </a:spcAft>
              <a:buSzPts val="1400"/>
              <a:buChar char="●"/>
            </a:pPr>
            <a:r>
              <a:rPr lang="en-US" sz="1100"/>
              <a:t>Cú pháp:</a:t>
            </a:r>
            <a:endParaRPr/>
          </a:p>
          <a:p>
            <a:pPr indent="0" lvl="1" marL="596900" rtl="0" algn="l">
              <a:lnSpc>
                <a:spcPct val="150000"/>
              </a:lnSpc>
              <a:spcBef>
                <a:spcPts val="0"/>
              </a:spcBef>
              <a:spcAft>
                <a:spcPts val="0"/>
              </a:spcAft>
              <a:buSzPts val="1400"/>
              <a:buNone/>
            </a:pPr>
            <a:r>
              <a:rPr lang="en-US" sz="1100"/>
              <a:t>@media </a:t>
            </a:r>
            <a:r>
              <a:rPr b="1" lang="en-US" sz="1100"/>
              <a:t>mediaType</a:t>
            </a:r>
            <a:r>
              <a:rPr lang="en-US" sz="1100"/>
              <a:t> and (</a:t>
            </a:r>
            <a:r>
              <a:rPr b="1" lang="en-US" sz="1100"/>
              <a:t>mediaFeature</a:t>
            </a:r>
            <a:r>
              <a:rPr lang="en-US" sz="1100"/>
              <a:t>) {</a:t>
            </a:r>
            <a:endParaRPr/>
          </a:p>
          <a:p>
            <a:pPr indent="0" lvl="1" marL="596900" rtl="0" algn="l">
              <a:lnSpc>
                <a:spcPct val="150000"/>
              </a:lnSpc>
              <a:spcBef>
                <a:spcPts val="0"/>
              </a:spcBef>
              <a:spcAft>
                <a:spcPts val="0"/>
              </a:spcAft>
              <a:buSzPts val="1400"/>
              <a:buNone/>
            </a:pPr>
            <a:r>
              <a:rPr lang="en-US" sz="1100"/>
              <a:t>	// Code</a:t>
            </a:r>
            <a:endParaRPr/>
          </a:p>
          <a:p>
            <a:pPr indent="0" lvl="1" marL="596900" rtl="0" algn="l">
              <a:lnSpc>
                <a:spcPct val="150000"/>
              </a:lnSpc>
              <a:spcBef>
                <a:spcPts val="0"/>
              </a:spcBef>
              <a:spcAft>
                <a:spcPts val="0"/>
              </a:spcAft>
              <a:buSzPts val="1400"/>
              <a:buNone/>
            </a:pPr>
            <a:r>
              <a:rPr lang="en-US" sz="1100"/>
              <a:t>}</a:t>
            </a:r>
            <a:endParaRPr sz="1100"/>
          </a:p>
          <a:p>
            <a:pPr indent="-317500" lvl="0" marL="457200" rtl="0" algn="l">
              <a:lnSpc>
                <a:spcPct val="150000"/>
              </a:lnSpc>
              <a:spcBef>
                <a:spcPts val="0"/>
              </a:spcBef>
              <a:spcAft>
                <a:spcPts val="0"/>
              </a:spcAft>
              <a:buSzPts val="1400"/>
              <a:buChar char="●"/>
            </a:pPr>
            <a:r>
              <a:rPr lang="en-US" sz="1100"/>
              <a:t>Trong đó:</a:t>
            </a:r>
            <a:endParaRPr/>
          </a:p>
          <a:p>
            <a:pPr indent="-317500" lvl="1" marL="914400" rtl="0" algn="l">
              <a:lnSpc>
                <a:spcPct val="150000"/>
              </a:lnSpc>
              <a:spcBef>
                <a:spcPts val="0"/>
              </a:spcBef>
              <a:spcAft>
                <a:spcPts val="0"/>
              </a:spcAft>
              <a:buSzPts val="1400"/>
              <a:buChar char="●"/>
            </a:pPr>
            <a:r>
              <a:rPr b="1" lang="en-US" sz="1100"/>
              <a:t>mediaType</a:t>
            </a:r>
            <a:r>
              <a:rPr lang="en-US" sz="1100"/>
              <a:t> gồm các thuộc tính hay sử dụng sau:</a:t>
            </a:r>
            <a:endParaRPr/>
          </a:p>
          <a:p>
            <a:pPr indent="-317500" lvl="2" marL="1371600" rtl="0" algn="l">
              <a:lnSpc>
                <a:spcPct val="150000"/>
              </a:lnSpc>
              <a:spcBef>
                <a:spcPts val="0"/>
              </a:spcBef>
              <a:spcAft>
                <a:spcPts val="0"/>
              </a:spcAft>
              <a:buSzPts val="1400"/>
              <a:buChar char="●"/>
            </a:pPr>
            <a:r>
              <a:rPr lang="en-US" sz="1100"/>
              <a:t>all: Dùng cho mọi thiết bị</a:t>
            </a:r>
            <a:endParaRPr sz="1100"/>
          </a:p>
          <a:p>
            <a:pPr indent="-317500" lvl="2" marL="1371600" rtl="0" algn="l">
              <a:lnSpc>
                <a:spcPct val="150000"/>
              </a:lnSpc>
              <a:spcBef>
                <a:spcPts val="0"/>
              </a:spcBef>
              <a:spcAft>
                <a:spcPts val="0"/>
              </a:spcAft>
              <a:buSzPts val="1400"/>
              <a:buChar char="●"/>
            </a:pPr>
            <a:r>
              <a:rPr lang="en-US" sz="1100"/>
              <a:t>print: Dùng cho máy in</a:t>
            </a:r>
            <a:endParaRPr/>
          </a:p>
          <a:p>
            <a:pPr indent="-317500" lvl="2" marL="1371600" rtl="0" algn="l">
              <a:lnSpc>
                <a:spcPct val="150000"/>
              </a:lnSpc>
              <a:spcBef>
                <a:spcPts val="0"/>
              </a:spcBef>
              <a:spcAft>
                <a:spcPts val="0"/>
              </a:spcAft>
              <a:buSzPts val="1400"/>
              <a:buChar char="●"/>
            </a:pPr>
            <a:r>
              <a:rPr b="1" lang="en-US" sz="1100">
                <a:solidFill>
                  <a:schemeClr val="lt1"/>
                </a:solidFill>
              </a:rPr>
              <a:t>screen</a:t>
            </a:r>
            <a:r>
              <a:rPr lang="en-US" sz="1100"/>
              <a:t>: Dùng cho máy tính và các thiết bị di động</a:t>
            </a:r>
            <a:endParaRPr sz="1100"/>
          </a:p>
          <a:p>
            <a:pPr indent="-317500" lvl="1" marL="914400" rtl="0" algn="l">
              <a:lnSpc>
                <a:spcPct val="150000"/>
              </a:lnSpc>
              <a:spcBef>
                <a:spcPts val="0"/>
              </a:spcBef>
              <a:spcAft>
                <a:spcPts val="0"/>
              </a:spcAft>
              <a:buSzPts val="1400"/>
              <a:buChar char="●"/>
            </a:pPr>
            <a:r>
              <a:rPr b="1" lang="en-US" sz="1100"/>
              <a:t>mediaFeature </a:t>
            </a:r>
            <a:r>
              <a:rPr lang="en-US" sz="1100"/>
              <a:t>gồm các thuộc tính hay sử dụng sau:</a:t>
            </a:r>
            <a:endParaRPr/>
          </a:p>
          <a:p>
            <a:pPr indent="-317500" lvl="2" marL="1371600" rtl="0" algn="l">
              <a:lnSpc>
                <a:spcPct val="150000"/>
              </a:lnSpc>
              <a:spcBef>
                <a:spcPts val="0"/>
              </a:spcBef>
              <a:spcAft>
                <a:spcPts val="0"/>
              </a:spcAft>
              <a:buSzPts val="1400"/>
              <a:buChar char="●"/>
            </a:pPr>
            <a:r>
              <a:rPr b="1" lang="en-US" sz="1100">
                <a:solidFill>
                  <a:schemeClr val="lt1"/>
                </a:solidFill>
              </a:rPr>
              <a:t>max-width</a:t>
            </a:r>
            <a:r>
              <a:rPr lang="en-US" sz="1100"/>
              <a:t>: Chiều rộng tối đa của viewport</a:t>
            </a:r>
            <a:endParaRPr/>
          </a:p>
          <a:p>
            <a:pPr indent="-317500" lvl="2" marL="1371600" rtl="0" algn="l">
              <a:lnSpc>
                <a:spcPct val="150000"/>
              </a:lnSpc>
              <a:spcBef>
                <a:spcPts val="0"/>
              </a:spcBef>
              <a:spcAft>
                <a:spcPts val="0"/>
              </a:spcAft>
              <a:buSzPts val="1400"/>
              <a:buChar char="●"/>
            </a:pPr>
            <a:r>
              <a:rPr b="1" lang="en-US" sz="1100">
                <a:solidFill>
                  <a:schemeClr val="lt1"/>
                </a:solidFill>
              </a:rPr>
              <a:t>min-width</a:t>
            </a:r>
            <a:r>
              <a:rPr lang="en-US" sz="1100"/>
              <a:t>: Chiều rộng tối thiểu của viewport</a:t>
            </a:r>
            <a:endParaRPr/>
          </a:p>
        </p:txBody>
      </p:sp>
      <p:sp>
        <p:nvSpPr>
          <p:cNvPr id="778" name="Google Shape;778;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10</a:t>
            </a:r>
            <a:r>
              <a:rPr b="0" lang="en-US"/>
              <a:t>. Media Queries</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28"/>
          <p:cNvSpPr txBox="1"/>
          <p:nvPr>
            <p:ph idx="3" type="subTitle"/>
          </p:nvPr>
        </p:nvSpPr>
        <p:spPr>
          <a:xfrm>
            <a:off x="720000" y="1017725"/>
            <a:ext cx="4506996" cy="391095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solidFill>
                  <a:schemeClr val="lt1"/>
                </a:solidFill>
              </a:rPr>
              <a:t>PC first (Responsive)</a:t>
            </a:r>
            <a:r>
              <a:rPr lang="en-US" sz="1200"/>
              <a:t>:</a:t>
            </a:r>
            <a:endParaRPr/>
          </a:p>
          <a:p>
            <a:pPr indent="-317500" lvl="1" marL="914400" rtl="0" algn="l">
              <a:lnSpc>
                <a:spcPct val="150000"/>
              </a:lnSpc>
              <a:spcBef>
                <a:spcPts val="0"/>
              </a:spcBef>
              <a:spcAft>
                <a:spcPts val="0"/>
              </a:spcAft>
              <a:buSzPts val="1400"/>
              <a:buChar char="●"/>
            </a:pPr>
            <a:r>
              <a:rPr lang="en-US" sz="1200"/>
              <a:t>PC first là khái niệm để chỉ việc lập trình giao diện </a:t>
            </a:r>
            <a:r>
              <a:rPr b="1" lang="en-US" sz="1200"/>
              <a:t>từ màn hình to đến màn hình nhỏ</a:t>
            </a:r>
            <a:r>
              <a:rPr lang="en-US" sz="1200"/>
              <a:t>.</a:t>
            </a:r>
            <a:endParaRPr/>
          </a:p>
          <a:p>
            <a:pPr indent="-317500" lvl="1" marL="914400" rtl="0" algn="l">
              <a:lnSpc>
                <a:spcPct val="150000"/>
              </a:lnSpc>
              <a:spcBef>
                <a:spcPts val="0"/>
              </a:spcBef>
              <a:spcAft>
                <a:spcPts val="0"/>
              </a:spcAft>
              <a:buSzPts val="1400"/>
              <a:buChar char="●"/>
            </a:pPr>
            <a:r>
              <a:rPr lang="en-US" sz="1200"/>
              <a:t>Để làm việc với mô hình này chúng ta sử dụng </a:t>
            </a:r>
            <a:r>
              <a:rPr b="1" lang="en-US" sz="1200"/>
              <a:t>max-width </a:t>
            </a:r>
            <a:r>
              <a:rPr lang="en-US" sz="1200"/>
              <a:t>trong media query.</a:t>
            </a:r>
            <a:endParaRPr/>
          </a:p>
          <a:p>
            <a:pPr indent="-317500" lvl="1" marL="914400" rtl="0" algn="l">
              <a:lnSpc>
                <a:spcPct val="150000"/>
              </a:lnSpc>
              <a:spcBef>
                <a:spcPts val="0"/>
              </a:spcBef>
              <a:spcAft>
                <a:spcPts val="0"/>
              </a:spcAft>
              <a:buSzPts val="1400"/>
              <a:buChar char="●"/>
            </a:pPr>
            <a:r>
              <a:rPr lang="en-US" sz="1200"/>
              <a:t>Dưới đây là các media query điển hình:</a:t>
            </a:r>
            <a:endParaRPr sz="1200"/>
          </a:p>
        </p:txBody>
      </p:sp>
      <p:sp>
        <p:nvSpPr>
          <p:cNvPr id="784" name="Google Shape;784;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10</a:t>
            </a:r>
            <a:r>
              <a:rPr b="0" lang="en-US"/>
              <a:t>. Media Queries</a:t>
            </a:r>
            <a:endParaRPr b="0"/>
          </a:p>
        </p:txBody>
      </p:sp>
      <p:sp>
        <p:nvSpPr>
          <p:cNvPr id="785" name="Google Shape;785;p28"/>
          <p:cNvSpPr txBox="1"/>
          <p:nvPr/>
        </p:nvSpPr>
        <p:spPr>
          <a:xfrm>
            <a:off x="5151725" y="1590425"/>
            <a:ext cx="3502882" cy="3162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style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/*Ipad ngang(1024 x 768)*/</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max-width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1024px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/*Ipad dọc(768 x 1024)*/</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max-width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768px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Smart phone (480 x 640)*/</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max-width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480px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Smart phone nhỏ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max-width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320px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style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descr="210417 Mobile first 방식의 이점과 간단한 HTML 마크업과 CSS 스타일링 예시 - HYUNGI'S TECH BLOG" id="786" name="Google Shape;786;p28"/>
          <p:cNvPicPr preferRelativeResize="0"/>
          <p:nvPr/>
        </p:nvPicPr>
        <p:blipFill rotWithShape="1">
          <a:blip r:embed="rId3">
            <a:alphaModFix/>
          </a:blip>
          <a:srcRect b="0" l="0" r="0" t="50000"/>
          <a:stretch/>
        </p:blipFill>
        <p:spPr>
          <a:xfrm>
            <a:off x="797668" y="2973203"/>
            <a:ext cx="4276389" cy="18738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29"/>
          <p:cNvSpPr txBox="1"/>
          <p:nvPr>
            <p:ph idx="3" type="subTitle"/>
          </p:nvPr>
        </p:nvSpPr>
        <p:spPr>
          <a:xfrm>
            <a:off x="720000" y="1017725"/>
            <a:ext cx="4506996" cy="391095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solidFill>
                  <a:schemeClr val="lt1"/>
                </a:solidFill>
              </a:rPr>
              <a:t>Mobile first</a:t>
            </a:r>
            <a:r>
              <a:rPr lang="en-US" sz="1200"/>
              <a:t>:</a:t>
            </a:r>
            <a:endParaRPr/>
          </a:p>
          <a:p>
            <a:pPr indent="-317500" lvl="1" marL="914400" rtl="0" algn="l">
              <a:lnSpc>
                <a:spcPct val="150000"/>
              </a:lnSpc>
              <a:spcBef>
                <a:spcPts val="0"/>
              </a:spcBef>
              <a:spcAft>
                <a:spcPts val="0"/>
              </a:spcAft>
              <a:buSzPts val="1400"/>
              <a:buChar char="●"/>
            </a:pPr>
            <a:r>
              <a:rPr lang="en-US" sz="1200"/>
              <a:t>Mobile first là khái niệm để chỉ việc lập trình giao diện </a:t>
            </a:r>
            <a:r>
              <a:rPr b="1" lang="en-US" sz="1200"/>
              <a:t>từ màn hình nhỏ đến màn hình to</a:t>
            </a:r>
            <a:r>
              <a:rPr lang="en-US" sz="1200"/>
              <a:t>.</a:t>
            </a:r>
            <a:endParaRPr/>
          </a:p>
          <a:p>
            <a:pPr indent="-317500" lvl="1" marL="914400" rtl="0" algn="l">
              <a:lnSpc>
                <a:spcPct val="150000"/>
              </a:lnSpc>
              <a:spcBef>
                <a:spcPts val="0"/>
              </a:spcBef>
              <a:spcAft>
                <a:spcPts val="0"/>
              </a:spcAft>
              <a:buSzPts val="1400"/>
              <a:buChar char="●"/>
            </a:pPr>
            <a:r>
              <a:rPr lang="en-US" sz="1200"/>
              <a:t>Để làm việc với mô hình này chúng ta sử dụng </a:t>
            </a:r>
            <a:r>
              <a:rPr b="1" lang="en-US" sz="1200"/>
              <a:t>min-width </a:t>
            </a:r>
            <a:r>
              <a:rPr lang="en-US" sz="1200"/>
              <a:t>trong media query.</a:t>
            </a:r>
            <a:endParaRPr/>
          </a:p>
          <a:p>
            <a:pPr indent="-317500" lvl="1" marL="914400" rtl="0" algn="l">
              <a:lnSpc>
                <a:spcPct val="150000"/>
              </a:lnSpc>
              <a:spcBef>
                <a:spcPts val="0"/>
              </a:spcBef>
              <a:spcAft>
                <a:spcPts val="0"/>
              </a:spcAft>
              <a:buSzPts val="1400"/>
              <a:buChar char="●"/>
            </a:pPr>
            <a:r>
              <a:rPr lang="en-US" sz="1200"/>
              <a:t>Dưới đây là các media query điển hình:</a:t>
            </a:r>
            <a:endParaRPr sz="1200"/>
          </a:p>
        </p:txBody>
      </p:sp>
      <p:sp>
        <p:nvSpPr>
          <p:cNvPr id="792" name="Google Shape;792;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10</a:t>
            </a:r>
            <a:r>
              <a:rPr b="0" lang="en-US"/>
              <a:t>. Media Queries</a:t>
            </a:r>
            <a:endParaRPr b="0"/>
          </a:p>
        </p:txBody>
      </p:sp>
      <p:sp>
        <p:nvSpPr>
          <p:cNvPr id="793" name="Google Shape;793;p29"/>
          <p:cNvSpPr txBox="1"/>
          <p:nvPr/>
        </p:nvSpPr>
        <p:spPr>
          <a:xfrm>
            <a:off x="5074057" y="1558306"/>
            <a:ext cx="3502882" cy="3000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style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Smart phone nhỏ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min-width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320px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Smart phone nhỏ(480 x 640)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min-width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480px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Ipad dọc(768 x 1024)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min-width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768px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Ipad ngang(1024 x 768)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586C0"/>
                </a:solidFill>
                <a:latin typeface="Consolas"/>
                <a:ea typeface="Consolas"/>
                <a:cs typeface="Consolas"/>
                <a:sym typeface="Consolas"/>
              </a:rPr>
              <a:t>@media</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CE9178"/>
                </a:solidFill>
                <a:latin typeface="Consolas"/>
                <a:ea typeface="Consolas"/>
                <a:cs typeface="Consolas"/>
                <a:sym typeface="Consolas"/>
              </a:rPr>
              <a:t>screen</a:t>
            </a:r>
            <a:r>
              <a:rPr b="0" i="0" lang="en-US" sz="1050" u="none" cap="none" strike="noStrike">
                <a:solidFill>
                  <a:srgbClr val="D4D4D4"/>
                </a:solidFill>
                <a:latin typeface="Consolas"/>
                <a:ea typeface="Consolas"/>
                <a:cs typeface="Consolas"/>
                <a:sym typeface="Consolas"/>
              </a:rPr>
              <a:t> and (</a:t>
            </a:r>
            <a:r>
              <a:rPr b="0" i="0" lang="en-US" sz="1050" u="none" cap="none" strike="noStrike">
                <a:solidFill>
                  <a:srgbClr val="9CDCFE"/>
                </a:solidFill>
                <a:latin typeface="Consolas"/>
                <a:ea typeface="Consolas"/>
                <a:cs typeface="Consolas"/>
                <a:sym typeface="Consolas"/>
              </a:rPr>
              <a:t>min-width</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B5CEA8"/>
                </a:solidFill>
                <a:latin typeface="Consolas"/>
                <a:ea typeface="Consolas"/>
                <a:cs typeface="Consolas"/>
                <a:sym typeface="Consolas"/>
              </a:rPr>
              <a:t>1024px</a:t>
            </a: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6A9955"/>
                </a:solidFill>
                <a:latin typeface="Consolas"/>
                <a:ea typeface="Consolas"/>
                <a:cs typeface="Consolas"/>
                <a:sym typeface="Consolas"/>
              </a:rPr>
              <a:t>/* Code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style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p:txBody>
      </p:sp>
      <p:pic>
        <p:nvPicPr>
          <p:cNvPr descr="210417 Mobile first 방식의 이점과 간단한 HTML 마크업과 CSS 스타일링 예시 - HYUNGI'S TECH BLOG" id="794" name="Google Shape;794;p29"/>
          <p:cNvPicPr preferRelativeResize="0"/>
          <p:nvPr/>
        </p:nvPicPr>
        <p:blipFill rotWithShape="1">
          <a:blip r:embed="rId3">
            <a:alphaModFix/>
          </a:blip>
          <a:srcRect b="52851" l="0" r="0" t="81"/>
          <a:stretch/>
        </p:blipFill>
        <p:spPr>
          <a:xfrm>
            <a:off x="758834" y="3058717"/>
            <a:ext cx="4276389" cy="1763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
          <p:cNvSpPr txBox="1"/>
          <p:nvPr>
            <p:ph idx="3" type="subTitle"/>
          </p:nvPr>
        </p:nvSpPr>
        <p:spPr>
          <a:xfrm>
            <a:off x="720000" y="1533537"/>
            <a:ext cx="4270125"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float là một thuộc tính được sử dụng để chuyển một phần tử sang góc trái hoặc góc bên phải của không gian bao quanh nó.</a:t>
            </a:r>
            <a:endParaRPr/>
          </a:p>
          <a:p>
            <a:pPr indent="-317500" lvl="0" marL="457200" rtl="0" algn="l">
              <a:lnSpc>
                <a:spcPct val="150000"/>
              </a:lnSpc>
              <a:spcBef>
                <a:spcPts val="0"/>
              </a:spcBef>
              <a:spcAft>
                <a:spcPts val="0"/>
              </a:spcAft>
              <a:buSzPts val="1400"/>
              <a:buChar char="●"/>
            </a:pPr>
            <a:r>
              <a:rPr lang="en-US">
                <a:solidFill>
                  <a:schemeClr val="dk1"/>
                </a:solidFill>
              </a:rPr>
              <a:t>Float có các giá trị sau:</a:t>
            </a:r>
            <a:endParaRPr/>
          </a:p>
          <a:p>
            <a:pPr indent="-317500" lvl="1" marL="914400" rtl="0" algn="l">
              <a:lnSpc>
                <a:spcPct val="150000"/>
              </a:lnSpc>
              <a:spcBef>
                <a:spcPts val="0"/>
              </a:spcBef>
              <a:spcAft>
                <a:spcPts val="0"/>
              </a:spcAft>
              <a:buSzPts val="1400"/>
              <a:buChar char="●"/>
            </a:pPr>
            <a:r>
              <a:rPr b="1" lang="en-US">
                <a:solidFill>
                  <a:schemeClr val="lt1"/>
                </a:solidFill>
              </a:rPr>
              <a:t>float: left; </a:t>
            </a:r>
            <a:r>
              <a:rPr lang="en-US">
                <a:solidFill>
                  <a:schemeClr val="dk1"/>
                </a:solidFill>
              </a:rPr>
              <a:t>// Phần tử nằm phía bên trái.</a:t>
            </a:r>
            <a:endParaRPr/>
          </a:p>
          <a:p>
            <a:pPr indent="-317500" lvl="1" marL="914400" rtl="0" algn="l">
              <a:lnSpc>
                <a:spcPct val="150000"/>
              </a:lnSpc>
              <a:spcBef>
                <a:spcPts val="0"/>
              </a:spcBef>
              <a:spcAft>
                <a:spcPts val="0"/>
              </a:spcAft>
              <a:buSzPts val="1400"/>
              <a:buChar char="●"/>
            </a:pPr>
            <a:r>
              <a:rPr b="1" lang="en-US">
                <a:solidFill>
                  <a:schemeClr val="lt1"/>
                </a:solidFill>
              </a:rPr>
              <a:t>float: right; </a:t>
            </a:r>
            <a:r>
              <a:rPr lang="en-US">
                <a:solidFill>
                  <a:schemeClr val="dk1"/>
                </a:solidFill>
              </a:rPr>
              <a:t>// Phần tử nằm phía bên phải.</a:t>
            </a:r>
            <a:endParaRPr/>
          </a:p>
          <a:p>
            <a:pPr indent="-317500" lvl="1" marL="914400" rtl="0" algn="l">
              <a:lnSpc>
                <a:spcPct val="150000"/>
              </a:lnSpc>
              <a:spcBef>
                <a:spcPts val="0"/>
              </a:spcBef>
              <a:spcAft>
                <a:spcPts val="0"/>
              </a:spcAft>
              <a:buSzPts val="1400"/>
              <a:buChar char="●"/>
            </a:pPr>
            <a:r>
              <a:rPr b="1" lang="en-US">
                <a:solidFill>
                  <a:schemeClr val="lt1"/>
                </a:solidFill>
              </a:rPr>
              <a:t>float: none; </a:t>
            </a:r>
            <a:r>
              <a:rPr lang="en-US">
                <a:solidFill>
                  <a:schemeClr val="dk1"/>
                </a:solidFill>
              </a:rPr>
              <a:t>// Phần tử nằm tại chính vị trí của nó (Mặc định).</a:t>
            </a:r>
            <a:endParaRPr>
              <a:solidFill>
                <a:schemeClr val="dk1"/>
              </a:solidFill>
            </a:endParaRPr>
          </a:p>
        </p:txBody>
      </p:sp>
      <p:sp>
        <p:nvSpPr>
          <p:cNvPr id="552" name="Google Shape;55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Float và Clear</a:t>
            </a:r>
            <a:endParaRPr b="0"/>
          </a:p>
        </p:txBody>
      </p:sp>
      <p:grpSp>
        <p:nvGrpSpPr>
          <p:cNvPr id="553" name="Google Shape;553;p3"/>
          <p:cNvGrpSpPr/>
          <p:nvPr/>
        </p:nvGrpSpPr>
        <p:grpSpPr>
          <a:xfrm rot="10800000">
            <a:off x="3876895" y="4698475"/>
            <a:ext cx="1595919" cy="1662044"/>
            <a:chOff x="4445625" y="1829838"/>
            <a:chExt cx="739125" cy="769750"/>
          </a:xfrm>
        </p:grpSpPr>
        <p:sp>
          <p:nvSpPr>
            <p:cNvPr id="554" name="Google Shape;554;p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0" name="Google Shape;560;p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3"/>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1.1. Float</a:t>
            </a:r>
            <a:endParaRPr/>
          </a:p>
        </p:txBody>
      </p:sp>
      <p:pic>
        <p:nvPicPr>
          <p:cNvPr descr="Float CSS là gì? 2 Cách phân biệt Float và Clear trong CSS" id="563" name="Google Shape;563;p3"/>
          <p:cNvPicPr preferRelativeResize="0"/>
          <p:nvPr/>
        </p:nvPicPr>
        <p:blipFill rotWithShape="1">
          <a:blip r:embed="rId3">
            <a:alphaModFix/>
          </a:blip>
          <a:srcRect b="0" l="0" r="0" t="0"/>
          <a:stretch/>
        </p:blipFill>
        <p:spPr>
          <a:xfrm>
            <a:off x="5066163" y="1392459"/>
            <a:ext cx="3839683" cy="3057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0"/>
          <p:cNvSpPr txBox="1"/>
          <p:nvPr>
            <p:ph idx="3" type="subTitle"/>
          </p:nvPr>
        </p:nvSpPr>
        <p:spPr>
          <a:xfrm>
            <a:off x="720000" y="1017725"/>
            <a:ext cx="2794928" cy="391095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solidFill>
                  <a:schemeClr val="lt1"/>
                </a:solidFill>
              </a:rPr>
              <a:t>Bài tập về PC first</a:t>
            </a:r>
            <a:r>
              <a:rPr lang="en-US" sz="1200"/>
              <a:t>:</a:t>
            </a:r>
            <a:endParaRPr/>
          </a:p>
          <a:p>
            <a:pPr indent="-317500" lvl="1" marL="914400" rtl="0" algn="l">
              <a:lnSpc>
                <a:spcPct val="150000"/>
              </a:lnSpc>
              <a:spcBef>
                <a:spcPts val="0"/>
              </a:spcBef>
              <a:spcAft>
                <a:spcPts val="0"/>
              </a:spcAft>
              <a:buSzPts val="1400"/>
              <a:buChar char="●"/>
            </a:pPr>
            <a:r>
              <a:rPr lang="en-US" sz="1200"/>
              <a:t>Code ví dụ sau sử dụng mô hình PC first.</a:t>
            </a:r>
            <a:endParaRPr/>
          </a:p>
          <a:p>
            <a:pPr indent="-317500" lvl="1" marL="914400" rtl="0" algn="l">
              <a:lnSpc>
                <a:spcPct val="150000"/>
              </a:lnSpc>
              <a:spcBef>
                <a:spcPts val="0"/>
              </a:spcBef>
              <a:spcAft>
                <a:spcPts val="0"/>
              </a:spcAft>
              <a:buSzPts val="1400"/>
              <a:buChar char="●"/>
            </a:pPr>
            <a:r>
              <a:rPr lang="en-US" sz="1200"/>
              <a:t>Link demo: https://frontend.daca.vn/lessons/lesson-6/index.html</a:t>
            </a:r>
            <a:endParaRPr/>
          </a:p>
        </p:txBody>
      </p:sp>
      <p:sp>
        <p:nvSpPr>
          <p:cNvPr id="800" name="Google Shape;800;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10</a:t>
            </a:r>
            <a:r>
              <a:rPr b="0" lang="en-US"/>
              <a:t>. Media Queries</a:t>
            </a:r>
            <a:endParaRPr b="0"/>
          </a:p>
        </p:txBody>
      </p:sp>
      <p:pic>
        <p:nvPicPr>
          <p:cNvPr id="801" name="Google Shape;801;p30"/>
          <p:cNvPicPr preferRelativeResize="0"/>
          <p:nvPr/>
        </p:nvPicPr>
        <p:blipFill rotWithShape="1">
          <a:blip r:embed="rId3">
            <a:alphaModFix/>
          </a:blip>
          <a:srcRect b="0" l="0" r="0" t="3533"/>
          <a:stretch/>
        </p:blipFill>
        <p:spPr>
          <a:xfrm>
            <a:off x="3926455" y="1017725"/>
            <a:ext cx="4628807" cy="405705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807" name="Google Shape;807;p31"/>
          <p:cNvSpPr txBox="1"/>
          <p:nvPr>
            <p:ph idx="1" type="subTitle"/>
          </p:nvPr>
        </p:nvSpPr>
        <p:spPr>
          <a:xfrm>
            <a:off x="839227" y="1112227"/>
            <a:ext cx="6713365" cy="117437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https://frontend.daca.vn/lessons/lesson-6/index.html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
          <p:cNvSpPr txBox="1"/>
          <p:nvPr>
            <p:ph idx="3" type="subTitle"/>
          </p:nvPr>
        </p:nvSpPr>
        <p:spPr>
          <a:xfrm>
            <a:off x="720000" y="1533537"/>
            <a:ext cx="7948011"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Clear là một thuộc tính ngược lại hoàn toàn với Float.</a:t>
            </a:r>
            <a:endParaRPr/>
          </a:p>
          <a:p>
            <a:pPr indent="-317500" lvl="0" marL="457200" rtl="0" algn="l">
              <a:lnSpc>
                <a:spcPct val="150000"/>
              </a:lnSpc>
              <a:spcBef>
                <a:spcPts val="0"/>
              </a:spcBef>
              <a:spcAft>
                <a:spcPts val="0"/>
              </a:spcAft>
              <a:buSzPts val="1400"/>
              <a:buChar char="●"/>
            </a:pPr>
            <a:r>
              <a:rPr lang="en-US">
                <a:solidFill>
                  <a:schemeClr val="dk1"/>
                </a:solidFill>
              </a:rPr>
              <a:t>Ngăn chặn phần tử B chiếm vùng không gian của phần tử A (với A là phần tử sử dụng float).</a:t>
            </a:r>
            <a:endParaRPr/>
          </a:p>
          <a:p>
            <a:pPr indent="-317500" lvl="0" marL="457200" rtl="0" algn="l">
              <a:lnSpc>
                <a:spcPct val="150000"/>
              </a:lnSpc>
              <a:spcBef>
                <a:spcPts val="0"/>
              </a:spcBef>
              <a:spcAft>
                <a:spcPts val="0"/>
              </a:spcAft>
              <a:buSzPts val="1400"/>
              <a:buChar char="●"/>
            </a:pPr>
            <a:r>
              <a:rPr lang="en-US">
                <a:solidFill>
                  <a:schemeClr val="dk1"/>
                </a:solidFill>
              </a:rPr>
              <a:t>Thuộc tính clear có các giá trị sau:</a:t>
            </a:r>
            <a:endParaRPr/>
          </a:p>
          <a:p>
            <a:pPr indent="-317500" lvl="1" marL="914400" rtl="0" algn="l">
              <a:lnSpc>
                <a:spcPct val="150000"/>
              </a:lnSpc>
              <a:spcBef>
                <a:spcPts val="0"/>
              </a:spcBef>
              <a:spcAft>
                <a:spcPts val="0"/>
              </a:spcAft>
              <a:buSzPts val="1400"/>
              <a:buChar char="●"/>
            </a:pPr>
            <a:r>
              <a:rPr b="1" lang="en-US">
                <a:solidFill>
                  <a:schemeClr val="lt1"/>
                </a:solidFill>
              </a:rPr>
              <a:t>clear: left;</a:t>
            </a:r>
            <a:endParaRPr/>
          </a:p>
          <a:p>
            <a:pPr indent="-317500" lvl="2" marL="1371600" rtl="0" algn="l">
              <a:lnSpc>
                <a:spcPct val="150000"/>
              </a:lnSpc>
              <a:spcBef>
                <a:spcPts val="0"/>
              </a:spcBef>
              <a:spcAft>
                <a:spcPts val="0"/>
              </a:spcAft>
              <a:buSzPts val="1400"/>
              <a:buChar char="●"/>
            </a:pPr>
            <a:r>
              <a:rPr lang="en-US">
                <a:solidFill>
                  <a:schemeClr val="dk1"/>
                </a:solidFill>
              </a:rPr>
              <a:t>Ngăn chặn phần tử B chiếm chỗ phần tử A, khi phần tử A có sử dụng float: left;</a:t>
            </a:r>
            <a:endParaRPr/>
          </a:p>
          <a:p>
            <a:pPr indent="-317500" lvl="2" marL="1371600" rtl="0" algn="l">
              <a:lnSpc>
                <a:spcPct val="150000"/>
              </a:lnSpc>
              <a:spcBef>
                <a:spcPts val="0"/>
              </a:spcBef>
              <a:spcAft>
                <a:spcPts val="0"/>
              </a:spcAft>
              <a:buSzPts val="1400"/>
              <a:buChar char="●"/>
            </a:pPr>
            <a:r>
              <a:rPr lang="en-US">
                <a:solidFill>
                  <a:schemeClr val="dk1"/>
                </a:solidFill>
              </a:rPr>
              <a:t>Thuộc tính clear: left; không có tác dụng khi phần tử A sử dụng float: right;</a:t>
            </a:r>
            <a:endParaRPr/>
          </a:p>
          <a:p>
            <a:pPr indent="-317500" lvl="1" marL="914400" rtl="0" algn="l">
              <a:lnSpc>
                <a:spcPct val="150000"/>
              </a:lnSpc>
              <a:spcBef>
                <a:spcPts val="0"/>
              </a:spcBef>
              <a:spcAft>
                <a:spcPts val="0"/>
              </a:spcAft>
              <a:buSzPts val="1400"/>
              <a:buChar char="●"/>
            </a:pPr>
            <a:r>
              <a:rPr b="1" lang="en-US">
                <a:solidFill>
                  <a:schemeClr val="lt1"/>
                </a:solidFill>
              </a:rPr>
              <a:t>clear: right;</a:t>
            </a:r>
            <a:endParaRPr/>
          </a:p>
          <a:p>
            <a:pPr indent="-317500" lvl="2" marL="1371600" rtl="0" algn="l">
              <a:lnSpc>
                <a:spcPct val="150000"/>
              </a:lnSpc>
              <a:spcBef>
                <a:spcPts val="0"/>
              </a:spcBef>
              <a:spcAft>
                <a:spcPts val="0"/>
              </a:spcAft>
              <a:buSzPts val="1400"/>
              <a:buChar char="●"/>
            </a:pPr>
            <a:r>
              <a:rPr lang="en-US">
                <a:solidFill>
                  <a:schemeClr val="dk1"/>
                </a:solidFill>
              </a:rPr>
              <a:t>Ngăn chặn phần tử B chiếm chỗ phần tử A, khi phần tử A có sử dụng float: right;</a:t>
            </a:r>
            <a:endParaRPr/>
          </a:p>
          <a:p>
            <a:pPr indent="-317500" lvl="2" marL="1371600" rtl="0" algn="l">
              <a:lnSpc>
                <a:spcPct val="150000"/>
              </a:lnSpc>
              <a:spcBef>
                <a:spcPts val="0"/>
              </a:spcBef>
              <a:spcAft>
                <a:spcPts val="0"/>
              </a:spcAft>
              <a:buSzPts val="1400"/>
              <a:buChar char="●"/>
            </a:pPr>
            <a:r>
              <a:rPr lang="en-US">
                <a:solidFill>
                  <a:schemeClr val="dk1"/>
                </a:solidFill>
              </a:rPr>
              <a:t>Thuộc tính clear: right; không có tác dụng khi phần tử A sử dụng float: left;</a:t>
            </a:r>
            <a:endParaRPr/>
          </a:p>
        </p:txBody>
      </p:sp>
      <p:sp>
        <p:nvSpPr>
          <p:cNvPr id="569" name="Google Shape;569;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Float và Clear</a:t>
            </a:r>
            <a:endParaRPr b="0"/>
          </a:p>
        </p:txBody>
      </p:sp>
      <p:grpSp>
        <p:nvGrpSpPr>
          <p:cNvPr id="570" name="Google Shape;570;p4"/>
          <p:cNvGrpSpPr/>
          <p:nvPr/>
        </p:nvGrpSpPr>
        <p:grpSpPr>
          <a:xfrm rot="10800000">
            <a:off x="3876895" y="4698475"/>
            <a:ext cx="1595919" cy="1662044"/>
            <a:chOff x="4445625" y="1829838"/>
            <a:chExt cx="739125" cy="769750"/>
          </a:xfrm>
        </p:grpSpPr>
        <p:sp>
          <p:nvSpPr>
            <p:cNvPr id="571" name="Google Shape;571;p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7" name="Google Shape;577;p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4"/>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1.2. Clear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
          <p:cNvSpPr txBox="1"/>
          <p:nvPr>
            <p:ph idx="3" type="subTitle"/>
          </p:nvPr>
        </p:nvSpPr>
        <p:spPr>
          <a:xfrm>
            <a:off x="720000" y="1533537"/>
            <a:ext cx="7948011"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Thuộc tính clear có các giá trị sau:</a:t>
            </a:r>
            <a:endParaRPr/>
          </a:p>
          <a:p>
            <a:pPr indent="-317500" lvl="1" marL="914400" rtl="0" algn="l">
              <a:lnSpc>
                <a:spcPct val="150000"/>
              </a:lnSpc>
              <a:spcBef>
                <a:spcPts val="0"/>
              </a:spcBef>
              <a:spcAft>
                <a:spcPts val="0"/>
              </a:spcAft>
              <a:buSzPts val="1400"/>
              <a:buChar char="●"/>
            </a:pPr>
            <a:r>
              <a:rPr b="1" lang="en-US">
                <a:solidFill>
                  <a:schemeClr val="lt1"/>
                </a:solidFill>
              </a:rPr>
              <a:t>clear: both;</a:t>
            </a:r>
            <a:endParaRPr/>
          </a:p>
          <a:p>
            <a:pPr indent="-317500" lvl="2" marL="1371600" rtl="0" algn="l">
              <a:lnSpc>
                <a:spcPct val="150000"/>
              </a:lnSpc>
              <a:spcBef>
                <a:spcPts val="0"/>
              </a:spcBef>
              <a:spcAft>
                <a:spcPts val="0"/>
              </a:spcAft>
              <a:buSzPts val="1400"/>
              <a:buChar char="●"/>
            </a:pPr>
            <a:r>
              <a:rPr lang="en-US">
                <a:solidFill>
                  <a:schemeClr val="dk1"/>
                </a:solidFill>
              </a:rPr>
              <a:t>Khi cả 2 phần tử A và phần tử B sử dụng float, chúng ta không thể sử dụng clear: left; hay clear: right; để ngăn chặn thành phần C chiếm vùng không gian còn trống, trong trường hợp này ta sử dụng thuộc tính clear: both; để ngăn chặn sự chiếm vùng của thành phần C.</a:t>
            </a:r>
            <a:endParaRPr/>
          </a:p>
          <a:p>
            <a:pPr indent="-317500" lvl="2" marL="1371600" rtl="0" algn="l">
              <a:lnSpc>
                <a:spcPct val="150000"/>
              </a:lnSpc>
              <a:spcBef>
                <a:spcPts val="0"/>
              </a:spcBef>
              <a:spcAft>
                <a:spcPts val="0"/>
              </a:spcAft>
              <a:buSzPts val="1400"/>
              <a:buChar char="●"/>
            </a:pPr>
            <a:r>
              <a:rPr lang="en-US">
                <a:solidFill>
                  <a:schemeClr val="dk1"/>
                </a:solidFill>
              </a:rPr>
              <a:t>Thuộc tính clear: both; có thể ngăn chặn sự chiếm vùng không gian cả khi chỉ có một phần tử sử dụng float (left hoặc right).</a:t>
            </a:r>
            <a:endParaRPr/>
          </a:p>
          <a:p>
            <a:pPr indent="-317500" lvl="1" marL="914400" rtl="0" algn="l">
              <a:lnSpc>
                <a:spcPct val="150000"/>
              </a:lnSpc>
              <a:spcBef>
                <a:spcPts val="0"/>
              </a:spcBef>
              <a:spcAft>
                <a:spcPts val="0"/>
              </a:spcAft>
              <a:buSzPts val="1400"/>
              <a:buChar char="●"/>
            </a:pPr>
            <a:r>
              <a:rPr b="1" lang="en-US">
                <a:solidFill>
                  <a:schemeClr val="lt1"/>
                </a:solidFill>
              </a:rPr>
              <a:t>clear: none;</a:t>
            </a:r>
            <a:endParaRPr/>
          </a:p>
          <a:p>
            <a:pPr indent="-317500" lvl="2" marL="1371600" rtl="0" algn="l">
              <a:lnSpc>
                <a:spcPct val="150000"/>
              </a:lnSpc>
              <a:spcBef>
                <a:spcPts val="0"/>
              </a:spcBef>
              <a:spcAft>
                <a:spcPts val="0"/>
              </a:spcAft>
              <a:buSzPts val="1400"/>
              <a:buChar char="●"/>
            </a:pPr>
            <a:r>
              <a:rPr lang="en-US">
                <a:solidFill>
                  <a:schemeClr val="dk1"/>
                </a:solidFill>
              </a:rPr>
              <a:t>Thuộc tính clear: none; là dạng phục hồi khi Thành phần sử dụng thuộc tính clear.</a:t>
            </a:r>
            <a:endParaRPr/>
          </a:p>
        </p:txBody>
      </p:sp>
      <p:sp>
        <p:nvSpPr>
          <p:cNvPr id="585" name="Google Shape;58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Float và Clear</a:t>
            </a:r>
            <a:endParaRPr b="0"/>
          </a:p>
        </p:txBody>
      </p:sp>
      <p:sp>
        <p:nvSpPr>
          <p:cNvPr id="586" name="Google Shape;586;p5"/>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1.2. Clear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Float và Clear</a:t>
            </a:r>
            <a:endParaRPr b="0"/>
          </a:p>
        </p:txBody>
      </p:sp>
      <p:sp>
        <p:nvSpPr>
          <p:cNvPr id="592" name="Google Shape;592;p6"/>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1.3. Ví dụ</a:t>
            </a:r>
            <a:endParaRPr/>
          </a:p>
        </p:txBody>
      </p:sp>
      <p:pic>
        <p:nvPicPr>
          <p:cNvPr id="593" name="Google Shape;593;p6"/>
          <p:cNvPicPr preferRelativeResize="0"/>
          <p:nvPr/>
        </p:nvPicPr>
        <p:blipFill rotWithShape="1">
          <a:blip r:embed="rId3">
            <a:alphaModFix/>
          </a:blip>
          <a:srcRect b="0" l="0" r="0" t="0"/>
          <a:stretch/>
        </p:blipFill>
        <p:spPr>
          <a:xfrm>
            <a:off x="1884784" y="1321496"/>
            <a:ext cx="5385928" cy="37307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
          <p:cNvSpPr txBox="1"/>
          <p:nvPr>
            <p:ph idx="3" type="subTitle"/>
          </p:nvPr>
        </p:nvSpPr>
        <p:spPr>
          <a:xfrm>
            <a:off x="720000" y="2081527"/>
            <a:ext cx="7948011" cy="276150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[attribute]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a:t>
            </a:r>
            <a:endParaRPr/>
          </a:p>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 phải chứa giá trị value.</a:t>
            </a:r>
            <a:endParaRPr/>
          </a:p>
          <a:p>
            <a:pPr indent="-317500" lvl="1" marL="914400" rtl="0" algn="l">
              <a:lnSpc>
                <a:spcPct val="150000"/>
              </a:lnSpc>
              <a:spcBef>
                <a:spcPts val="0"/>
              </a:spcBef>
              <a:spcAft>
                <a:spcPts val="0"/>
              </a:spcAft>
              <a:buSzPts val="1400"/>
              <a:buChar char="●"/>
            </a:pPr>
            <a:r>
              <a:rPr lang="en-US">
                <a:solidFill>
                  <a:schemeClr val="dk1"/>
                </a:solidFill>
              </a:rPr>
              <a:t>Chỉ được có giá trị duy nhất là value, nếu có thêm giá trị khác thì sẽ không được chọn.</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Giá trị có thể bao gồm nhiều từ.</a:t>
            </a:r>
            <a:endParaRPr/>
          </a:p>
        </p:txBody>
      </p:sp>
      <p:sp>
        <p:nvSpPr>
          <p:cNvPr id="599" name="Google Shape;599;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Attribute selectors (Bộ chọn thuộc tính)</a:t>
            </a:r>
            <a:endParaRPr b="0"/>
          </a:p>
        </p:txBody>
      </p:sp>
      <p:grpSp>
        <p:nvGrpSpPr>
          <p:cNvPr id="600" name="Google Shape;600;p7"/>
          <p:cNvGrpSpPr/>
          <p:nvPr/>
        </p:nvGrpSpPr>
        <p:grpSpPr>
          <a:xfrm rot="10800000">
            <a:off x="3876895" y="4698475"/>
            <a:ext cx="1595919" cy="1662044"/>
            <a:chOff x="4445625" y="1829838"/>
            <a:chExt cx="739125" cy="769750"/>
          </a:xfrm>
        </p:grpSpPr>
        <p:sp>
          <p:nvSpPr>
            <p:cNvPr id="601" name="Google Shape;601;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7" name="Google Shape;607;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7"/>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Bộ chọn attribute được sử dụng để chọn các phần tử có thuộc tính được chỉ định.</a:t>
            </a:r>
            <a:endParaRPr/>
          </a:p>
        </p:txBody>
      </p:sp>
      <p:sp>
        <p:nvSpPr>
          <p:cNvPr id="610" name="Google Shape;610;p7"/>
          <p:cNvSpPr txBox="1"/>
          <p:nvPr/>
        </p:nvSpPr>
        <p:spPr>
          <a:xfrm>
            <a:off x="839228" y="1856322"/>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Một số kiểu chọn: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
          <p:cNvSpPr txBox="1"/>
          <p:nvPr>
            <p:ph idx="3" type="subTitle"/>
          </p:nvPr>
        </p:nvSpPr>
        <p:spPr>
          <a:xfrm>
            <a:off x="720000" y="2081527"/>
            <a:ext cx="7948011" cy="276150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 phải chứa giá trị value.</a:t>
            </a:r>
            <a:endParaRPr/>
          </a:p>
          <a:p>
            <a:pPr indent="-317500" lvl="1" marL="914400" rtl="0" algn="l">
              <a:lnSpc>
                <a:spcPct val="150000"/>
              </a:lnSpc>
              <a:spcBef>
                <a:spcPts val="0"/>
              </a:spcBef>
              <a:spcAft>
                <a:spcPts val="0"/>
              </a:spcAft>
              <a:buSzPts val="1400"/>
              <a:buChar char="●"/>
            </a:pPr>
            <a:r>
              <a:rPr lang="en-US">
                <a:solidFill>
                  <a:schemeClr val="dk1"/>
                </a:solidFill>
              </a:rPr>
              <a:t>Nhưng value đó phải đứng độc lập, không được viết liền với từ khác.</a:t>
            </a:r>
            <a:endParaRPr/>
          </a:p>
          <a:p>
            <a:pPr indent="-317500" lvl="1" marL="914400" rtl="0" algn="l">
              <a:lnSpc>
                <a:spcPct val="150000"/>
              </a:lnSpc>
              <a:spcBef>
                <a:spcPts val="0"/>
              </a:spcBef>
              <a:spcAft>
                <a:spcPts val="0"/>
              </a:spcAft>
              <a:buSzPts val="1400"/>
              <a:buChar char="●"/>
            </a:pPr>
            <a:r>
              <a:rPr lang="en-US">
                <a:solidFill>
                  <a:schemeClr val="dk1"/>
                </a:solidFill>
              </a:rPr>
              <a:t>value phải là 1 từ khóa duy nhất.</a:t>
            </a:r>
            <a:endParaRPr>
              <a:solidFill>
                <a:schemeClr val="dk1"/>
              </a:solidFill>
            </a:endParaRPr>
          </a:p>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các phần tử có thuộc tính [attribute], giá trị có thể chính xác là giá trị được chỉ định hoặc giá trị được chỉ định theo sau dấu gạch nối (-).</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Lưu ý: Giá trị phải là một từ nguyên vẹn, đơn lẻ như class="top" hoặc theo sau là dấu gạch ngang ( - ), như class="top-text".</a:t>
            </a:r>
            <a:endParaRPr>
              <a:solidFill>
                <a:schemeClr val="dk1"/>
              </a:solidFill>
            </a:endParaRPr>
          </a:p>
        </p:txBody>
      </p:sp>
      <p:sp>
        <p:nvSpPr>
          <p:cNvPr id="616" name="Google Shape;616;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Attribute selectors (Bộ chọn thuộc tính)</a:t>
            </a:r>
            <a:endParaRPr b="0"/>
          </a:p>
        </p:txBody>
      </p:sp>
      <p:sp>
        <p:nvSpPr>
          <p:cNvPr id="617" name="Google Shape;617;p8"/>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Bộ chọn attribute được sử dụng để chọn các phần tử có thuộc tính được chỉ định.</a:t>
            </a:r>
            <a:endParaRPr/>
          </a:p>
        </p:txBody>
      </p:sp>
      <p:sp>
        <p:nvSpPr>
          <p:cNvPr id="618" name="Google Shape;618;p8"/>
          <p:cNvSpPr txBox="1"/>
          <p:nvPr/>
        </p:nvSpPr>
        <p:spPr>
          <a:xfrm>
            <a:off x="839228" y="1856322"/>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Một số kiểu chọn: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
          <p:cNvSpPr txBox="1"/>
          <p:nvPr>
            <p:ph idx="3" type="subTitle"/>
          </p:nvPr>
        </p:nvSpPr>
        <p:spPr>
          <a:xfrm>
            <a:off x="720000" y="2081527"/>
            <a:ext cx="7948011" cy="276150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 bắt đầu bằng giá trị value</a:t>
            </a:r>
            <a:endParaRPr/>
          </a:p>
          <a:p>
            <a:pPr indent="-317500" lvl="1" marL="914400" rtl="0" algn="l">
              <a:lnSpc>
                <a:spcPct val="150000"/>
              </a:lnSpc>
              <a:spcBef>
                <a:spcPts val="0"/>
              </a:spcBef>
              <a:spcAft>
                <a:spcPts val="0"/>
              </a:spcAft>
              <a:buSzPts val="1400"/>
              <a:buChar char="●"/>
            </a:pPr>
            <a:r>
              <a:rPr lang="en-US">
                <a:solidFill>
                  <a:schemeClr val="dk1"/>
                </a:solidFill>
              </a:rPr>
              <a:t>Khác với [attribute|="value"] ở chỗ nó không có ngoại lệ và chọn tất cả các phần tử bắt đầu bằng value, được phép viết liền với các từ khác.</a:t>
            </a:r>
            <a:endParaRPr/>
          </a:p>
          <a:p>
            <a:pPr indent="-317500" lvl="0" marL="457200" rtl="0" algn="l">
              <a:lnSpc>
                <a:spcPct val="150000"/>
              </a:lnSpc>
              <a:spcBef>
                <a:spcPts val="0"/>
              </a:spcBef>
              <a:spcAft>
                <a:spcPts val="0"/>
              </a:spcAft>
              <a:buSzPts val="1400"/>
              <a:buChar char="●"/>
            </a:pPr>
            <a:r>
              <a:rPr b="1" lang="en-US">
                <a:solidFill>
                  <a:schemeClr val="lt1"/>
                </a:solidFill>
              </a:rPr>
              <a:t>[attribute$="value"]</a:t>
            </a:r>
            <a:endParaRPr/>
          </a:p>
          <a:p>
            <a:pPr indent="-317500" lvl="1" marL="914400" rtl="0" algn="l">
              <a:lnSpc>
                <a:spcPct val="150000"/>
              </a:lnSpc>
              <a:spcBef>
                <a:spcPts val="0"/>
              </a:spcBef>
              <a:spcAft>
                <a:spcPts val="0"/>
              </a:spcAft>
              <a:buSzPts val="1400"/>
              <a:buChar char="●"/>
            </a:pPr>
            <a:r>
              <a:rPr lang="en-US">
                <a:solidFill>
                  <a:schemeClr val="dk1"/>
                </a:solidFill>
              </a:rPr>
              <a:t>Chọn tất cả các phần tử có thuộc tính [attribute] kết thúc bằng giá trị value.</a:t>
            </a:r>
            <a:endParaRPr/>
          </a:p>
          <a:p>
            <a:pPr indent="-317500" lvl="1" marL="914400" rtl="0" algn="l">
              <a:lnSpc>
                <a:spcPct val="150000"/>
              </a:lnSpc>
              <a:spcBef>
                <a:spcPts val="0"/>
              </a:spcBef>
              <a:spcAft>
                <a:spcPts val="0"/>
              </a:spcAft>
              <a:buSzPts val="1400"/>
              <a:buChar char="●"/>
            </a:pPr>
            <a:r>
              <a:rPr lang="en-US">
                <a:solidFill>
                  <a:schemeClr val="dk1"/>
                </a:solidFill>
              </a:rPr>
              <a:t>Lưu ý: Giá trị có thể được viết liền với từ khác.</a:t>
            </a:r>
            <a:endParaRPr/>
          </a:p>
        </p:txBody>
      </p:sp>
      <p:sp>
        <p:nvSpPr>
          <p:cNvPr id="624" name="Google Shape;624;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Attribute selectors (Bộ chọn thuộc tính)</a:t>
            </a:r>
            <a:endParaRPr b="0"/>
          </a:p>
        </p:txBody>
      </p:sp>
      <p:sp>
        <p:nvSpPr>
          <p:cNvPr id="625" name="Google Shape;625;p9"/>
          <p:cNvSpPr txBox="1"/>
          <p:nvPr>
            <p:ph idx="1" type="subTitle"/>
          </p:nvPr>
        </p:nvSpPr>
        <p:spPr>
          <a:xfrm>
            <a:off x="839228" y="1394067"/>
            <a:ext cx="682043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Bộ chọn attribute được sử dụng để chọn các phần tử có thuộc tính được chỉ định.</a:t>
            </a:r>
            <a:endParaRPr/>
          </a:p>
        </p:txBody>
      </p:sp>
      <p:sp>
        <p:nvSpPr>
          <p:cNvPr id="626" name="Google Shape;626;p9"/>
          <p:cNvSpPr txBox="1"/>
          <p:nvPr/>
        </p:nvSpPr>
        <p:spPr>
          <a:xfrm>
            <a:off x="839228" y="1856322"/>
            <a:ext cx="682043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Một số kiểu chọn:</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