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83" r:id="rId7"/>
    <p:sldId id="258" r:id="rId8"/>
    <p:sldId id="260" r:id="rId9"/>
    <p:sldId id="262" r:id="rId10"/>
    <p:sldId id="259" r:id="rId11"/>
    <p:sldId id="261" r:id="rId12"/>
    <p:sldId id="263" r:id="rId13"/>
    <p:sldId id="264" r:id="rId14"/>
    <p:sldId id="265" r:id="rId15"/>
    <p:sldId id="266" r:id="rId16"/>
    <p:sldId id="271" r:id="rId17"/>
    <p:sldId id="275" r:id="rId18"/>
    <p:sldId id="267" r:id="rId19"/>
    <p:sldId id="269" r:id="rId20"/>
    <p:sldId id="274" r:id="rId21"/>
    <p:sldId id="282" r:id="rId22"/>
    <p:sldId id="284" r:id="rId23"/>
    <p:sldId id="279" r:id="rId24"/>
    <p:sldId id="276" r:id="rId25"/>
    <p:sldId id="285" r:id="rId26"/>
    <p:sldId id="280"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829960-81EF-4FC8-8369-4AEBF553CDA9}" v="814" dt="2024-12-12T00:53:16.716"/>
    <p1510:client id="{34C01D46-2CF0-CD04-5894-8BD632B9BAA7}" v="3" dt="2024-12-11T21:22:20.240"/>
    <p1510:client id="{6232F9CC-F099-6CAB-F2C8-B569ACA31882}" v="1672" dt="2024-12-12T00:35:35.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2"/>
    <p:restoredTop sz="94694"/>
  </p:normalViewPr>
  <p:slideViewPr>
    <p:cSldViewPr snapToGrid="0" snapToObjects="1">
      <p:cViewPr>
        <p:scale>
          <a:sx n="39" d="100"/>
          <a:sy n="39" d="100"/>
        </p:scale>
        <p:origin x="88" y="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dirty="0"/>
          </a:p>
        </p:txBody>
      </p:sp>
      <p:pic>
        <p:nvPicPr>
          <p:cNvPr id="8" name="Picture 7" descr="Logo&#10;&#10;Description automatically generated">
            <a:extLst>
              <a:ext uri="{FF2B5EF4-FFF2-40B4-BE49-F238E27FC236}">
                <a16:creationId xmlns:a16="http://schemas.microsoft.com/office/drawing/2014/main" id="{0306E680-6A26-9C48-87BF-4368862B9A1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37555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3A8F6-F979-A948-9E97-51A38426511E}"/>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CDC9482-4942-9A42-9B6B-9A6D0C3F57D2}"/>
              </a:ext>
            </a:extLst>
          </p:cNvPr>
          <p:cNvSpPr>
            <a:spLocks noGrp="1"/>
          </p:cNvSpPr>
          <p:nvPr>
            <p:ph type="pic" idx="1"/>
          </p:nvPr>
        </p:nvSpPr>
        <p:spPr>
          <a:xfrm>
            <a:off x="5183188" y="987429"/>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endParaRPr lang="en-US" dirty="0"/>
          </a:p>
        </p:txBody>
      </p:sp>
      <p:sp>
        <p:nvSpPr>
          <p:cNvPr id="4" name="Text Placeholder 3">
            <a:extLst>
              <a:ext uri="{FF2B5EF4-FFF2-40B4-BE49-F238E27FC236}">
                <a16:creationId xmlns:a16="http://schemas.microsoft.com/office/drawing/2014/main" id="{B1ABD93E-E334-794F-AAA4-ED2738BD9FF2}"/>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FF2F737-FC71-3D41-A122-65FFC918677F}"/>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6" name="Footer Placeholder 5">
            <a:extLst>
              <a:ext uri="{FF2B5EF4-FFF2-40B4-BE49-F238E27FC236}">
                <a16:creationId xmlns:a16="http://schemas.microsoft.com/office/drawing/2014/main" id="{59A97691-9973-4B46-AE83-6A5F333C7F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0899189-E24D-B94A-A884-A8AF80D2CBC1}"/>
              </a:ext>
            </a:extLst>
          </p:cNvPr>
          <p:cNvSpPr>
            <a:spLocks noGrp="1"/>
          </p:cNvSpPr>
          <p:nvPr>
            <p:ph type="sldNum" sz="quarter" idx="12"/>
          </p:nvPr>
        </p:nvSpPr>
        <p:spPr/>
        <p:txBody>
          <a:bodyPr/>
          <a:lstStyle/>
          <a:p>
            <a:fld id="{09B8F8C4-05A7-DC4E-8BB7-4202EC4ACBF7}" type="slidenum">
              <a:rPr lang="en-US" smtClean="0"/>
              <a:t>‹#›</a:t>
            </a:fld>
            <a:endParaRPr lang="en-US" dirty="0"/>
          </a:p>
        </p:txBody>
      </p:sp>
    </p:spTree>
    <p:extLst>
      <p:ext uri="{BB962C8B-B14F-4D97-AF65-F5344CB8AC3E}">
        <p14:creationId xmlns:p14="http://schemas.microsoft.com/office/powerpoint/2010/main" val="327724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39EF-4096-1A49-9AD4-0655F121AD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E2AF70-1E65-534B-9153-913A0A9E4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ECE82-C65F-6B43-ABA4-3EB664450EAF}"/>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5" name="Footer Placeholder 4">
            <a:extLst>
              <a:ext uri="{FF2B5EF4-FFF2-40B4-BE49-F238E27FC236}">
                <a16:creationId xmlns:a16="http://schemas.microsoft.com/office/drawing/2014/main" id="{74C09C77-D8D0-FB43-910C-1F49030654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21FDC7-F78C-EE40-982D-9189AE7D300F}"/>
              </a:ext>
            </a:extLst>
          </p:cNvPr>
          <p:cNvSpPr>
            <a:spLocks noGrp="1"/>
          </p:cNvSpPr>
          <p:nvPr>
            <p:ph type="sldNum" sz="quarter" idx="12"/>
          </p:nvPr>
        </p:nvSpPr>
        <p:spPr/>
        <p:txBody>
          <a:bodyPr/>
          <a:lstStyle/>
          <a:p>
            <a:fld id="{09B8F8C4-05A7-DC4E-8BB7-4202EC4ACBF7}" type="slidenum">
              <a:rPr lang="en-US" smtClean="0"/>
              <a:t>‹#›</a:t>
            </a:fld>
            <a:endParaRPr lang="en-US" dirty="0"/>
          </a:p>
        </p:txBody>
      </p:sp>
    </p:spTree>
    <p:extLst>
      <p:ext uri="{BB962C8B-B14F-4D97-AF65-F5344CB8AC3E}">
        <p14:creationId xmlns:p14="http://schemas.microsoft.com/office/powerpoint/2010/main" val="461102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CDA1A7-5913-1444-B7D0-0B55BA2D780D}"/>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705413-85D9-A548-83D7-268A900CCCD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033B9-EFDB-514F-8EDA-0D81C8C4597F}"/>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5" name="Footer Placeholder 4">
            <a:extLst>
              <a:ext uri="{FF2B5EF4-FFF2-40B4-BE49-F238E27FC236}">
                <a16:creationId xmlns:a16="http://schemas.microsoft.com/office/drawing/2014/main" id="{A34CC90F-E680-5346-AB4F-9742715769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13E2FA6-882C-6645-8A51-A07C0F719F5F}"/>
              </a:ext>
            </a:extLst>
          </p:cNvPr>
          <p:cNvSpPr>
            <a:spLocks noGrp="1"/>
          </p:cNvSpPr>
          <p:nvPr>
            <p:ph type="sldNum" sz="quarter" idx="12"/>
          </p:nvPr>
        </p:nvSpPr>
        <p:spPr/>
        <p:txBody>
          <a:bodyPr/>
          <a:lstStyle/>
          <a:p>
            <a:fld id="{09B8F8C4-05A7-DC4E-8BB7-4202EC4ACBF7}" type="slidenum">
              <a:rPr lang="en-US" smtClean="0"/>
              <a:t>‹#›</a:t>
            </a:fld>
            <a:endParaRPr lang="en-US" dirty="0"/>
          </a:p>
        </p:txBody>
      </p:sp>
    </p:spTree>
    <p:extLst>
      <p:ext uri="{BB962C8B-B14F-4D97-AF65-F5344CB8AC3E}">
        <p14:creationId xmlns:p14="http://schemas.microsoft.com/office/powerpoint/2010/main" val="217654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7391D-D800-AF4B-9BCC-050FD0BF5526}"/>
              </a:ext>
            </a:extLst>
          </p:cNvPr>
          <p:cNvSpPr>
            <a:spLocks noGrp="1"/>
          </p:cNvSpPr>
          <p:nvPr>
            <p:ph type="ctrTitle" hasCustomPrompt="1"/>
          </p:nvPr>
        </p:nvSpPr>
        <p:spPr>
          <a:xfrm>
            <a:off x="383570" y="1122363"/>
            <a:ext cx="7315199" cy="2387600"/>
          </a:xfrm>
        </p:spPr>
        <p:txBody>
          <a:bodyPr anchor="b"/>
          <a:lstStyle>
            <a:lvl1pPr algn="ctr">
              <a:defRPr sz="4500">
                <a:solidFill>
                  <a:schemeClr val="bg1"/>
                </a:solidFill>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422B2A6F-6709-514E-BFC6-9A4A7329A15A}"/>
              </a:ext>
            </a:extLst>
          </p:cNvPr>
          <p:cNvSpPr>
            <a:spLocks noGrp="1"/>
          </p:cNvSpPr>
          <p:nvPr>
            <p:ph type="subTitle" idx="1"/>
          </p:nvPr>
        </p:nvSpPr>
        <p:spPr>
          <a:xfrm>
            <a:off x="383570" y="3602038"/>
            <a:ext cx="7315199" cy="1655762"/>
          </a:xfrm>
        </p:spPr>
        <p:txBody>
          <a:bodyPr/>
          <a:lstStyle>
            <a:lvl1pPr marL="0" indent="0" algn="ctr">
              <a:buNone/>
              <a:defRPr sz="1800">
                <a:solidFill>
                  <a:schemeClr val="bg1"/>
                </a:solidFill>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dirty="0"/>
              <a:t>Click to edit Master subtitle style</a:t>
            </a:r>
          </a:p>
        </p:txBody>
      </p:sp>
      <p:sp>
        <p:nvSpPr>
          <p:cNvPr id="4" name="Date Placeholder 3">
            <a:extLst>
              <a:ext uri="{FF2B5EF4-FFF2-40B4-BE49-F238E27FC236}">
                <a16:creationId xmlns:a16="http://schemas.microsoft.com/office/drawing/2014/main" id="{8762D3AD-8629-3943-936D-B62EEF2E922D}"/>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5" name="Footer Placeholder 4">
            <a:extLst>
              <a:ext uri="{FF2B5EF4-FFF2-40B4-BE49-F238E27FC236}">
                <a16:creationId xmlns:a16="http://schemas.microsoft.com/office/drawing/2014/main" id="{646F098A-A3EE-384E-8702-C337467654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68BA1B-DDA8-3F42-87AD-7D1A63721A32}"/>
              </a:ext>
            </a:extLst>
          </p:cNvPr>
          <p:cNvSpPr>
            <a:spLocks noGrp="1"/>
          </p:cNvSpPr>
          <p:nvPr>
            <p:ph type="sldNum" sz="quarter" idx="12"/>
          </p:nvPr>
        </p:nvSpPr>
        <p:spPr/>
        <p:txBody>
          <a:bodyPr/>
          <a:lstStyle/>
          <a:p>
            <a:fld id="{09B8F8C4-05A7-DC4E-8BB7-4202EC4ACBF7}" type="slidenum">
              <a:rPr lang="en-US" smtClean="0"/>
              <a:t>‹#›</a:t>
            </a:fld>
            <a:endParaRPr lang="en-US" dirty="0"/>
          </a:p>
        </p:txBody>
      </p:sp>
      <p:pic>
        <p:nvPicPr>
          <p:cNvPr id="8" name="Picture 7" descr="Logo&#10;&#10;Description automatically generated">
            <a:extLst>
              <a:ext uri="{FF2B5EF4-FFF2-40B4-BE49-F238E27FC236}">
                <a16:creationId xmlns:a16="http://schemas.microsoft.com/office/drawing/2014/main" id="{6955C273-3410-C447-B8B7-5FDFF0F32A4E}"/>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120898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E5C75-2456-E24C-A74E-E3F68183E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5908F-63CC-1B4E-947D-0F73547617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D3A58-FFD8-4940-A7F0-8B2B57C9A10A}"/>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5" name="Footer Placeholder 4">
            <a:extLst>
              <a:ext uri="{FF2B5EF4-FFF2-40B4-BE49-F238E27FC236}">
                <a16:creationId xmlns:a16="http://schemas.microsoft.com/office/drawing/2014/main" id="{80CE6D3E-6D5E-D349-938B-E0B3301AFF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AAB6C36-FD1B-BE4B-974D-B33D0A7B60E7}"/>
              </a:ext>
            </a:extLst>
          </p:cNvPr>
          <p:cNvSpPr>
            <a:spLocks noGrp="1"/>
          </p:cNvSpPr>
          <p:nvPr>
            <p:ph type="sldNum" sz="quarter" idx="12"/>
          </p:nvPr>
        </p:nvSpPr>
        <p:spPr/>
        <p:txBody>
          <a:bodyPr/>
          <a:lstStyle/>
          <a:p>
            <a:fld id="{09B8F8C4-05A7-DC4E-8BB7-4202EC4ACBF7}" type="slidenum">
              <a:rPr lang="en-US" smtClean="0"/>
              <a:t>‹#›</a:t>
            </a:fld>
            <a:endParaRPr lang="en-US" dirty="0"/>
          </a:p>
        </p:txBody>
      </p:sp>
    </p:spTree>
    <p:extLst>
      <p:ext uri="{BB962C8B-B14F-4D97-AF65-F5344CB8AC3E}">
        <p14:creationId xmlns:p14="http://schemas.microsoft.com/office/powerpoint/2010/main" val="191296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CD9A-4C4D-C04D-B628-4D6821CF9914}"/>
              </a:ext>
            </a:extLst>
          </p:cNvPr>
          <p:cNvSpPr>
            <a:spLocks noGrp="1"/>
          </p:cNvSpPr>
          <p:nvPr>
            <p:ph type="title" hasCustomPrompt="1"/>
          </p:nvPr>
        </p:nvSpPr>
        <p:spPr>
          <a:xfrm>
            <a:off x="831851" y="1709742"/>
            <a:ext cx="10515600" cy="2852737"/>
          </a:xfrm>
        </p:spPr>
        <p:txBody>
          <a:bodyPr anchor="b"/>
          <a:lstStyle>
            <a:lvl1pPr>
              <a:defRPr sz="4500"/>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id="{9476D619-9256-5342-BA68-AA592831FA03}"/>
              </a:ext>
            </a:extLst>
          </p:cNvPr>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652CD-DA0F-E044-884E-A857BA135CD2}"/>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5" name="Footer Placeholder 4">
            <a:extLst>
              <a:ext uri="{FF2B5EF4-FFF2-40B4-BE49-F238E27FC236}">
                <a16:creationId xmlns:a16="http://schemas.microsoft.com/office/drawing/2014/main" id="{AAB41647-D227-6B41-9AD6-182E7AE905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B12F90-7608-D14B-BE6C-B6E7C3BFEC21}"/>
              </a:ext>
            </a:extLst>
          </p:cNvPr>
          <p:cNvSpPr>
            <a:spLocks noGrp="1"/>
          </p:cNvSpPr>
          <p:nvPr>
            <p:ph type="sldNum" sz="quarter" idx="12"/>
          </p:nvPr>
        </p:nvSpPr>
        <p:spPr/>
        <p:txBody>
          <a:bodyPr/>
          <a:lstStyle/>
          <a:p>
            <a:fld id="{09B8F8C4-05A7-DC4E-8BB7-4202EC4ACBF7}" type="slidenum">
              <a:rPr lang="en-US" smtClean="0"/>
              <a:t>‹#›</a:t>
            </a:fld>
            <a:endParaRPr lang="en-US" dirty="0"/>
          </a:p>
        </p:txBody>
      </p:sp>
      <p:pic>
        <p:nvPicPr>
          <p:cNvPr id="8" name="Picture 7" descr="Logo&#10;&#10;Description automatically generated">
            <a:extLst>
              <a:ext uri="{FF2B5EF4-FFF2-40B4-BE49-F238E27FC236}">
                <a16:creationId xmlns:a16="http://schemas.microsoft.com/office/drawing/2014/main" id="{B1F2DD4F-54D8-DF4E-89F0-75242AE735F5}"/>
              </a:ext>
            </a:extLst>
          </p:cNvPr>
          <p:cNvPicPr>
            <a:picLocks noChangeAspect="1"/>
          </p:cNvPicPr>
          <p:nvPr userDrawn="1"/>
        </p:nvPicPr>
        <p:blipFill rotWithShape="1">
          <a:blip r:embed="rId2"/>
          <a:srcRect t="7289" r="41429" b="18385"/>
          <a:stretch/>
        </p:blipFill>
        <p:spPr>
          <a:xfrm>
            <a:off x="8272412" y="-1"/>
            <a:ext cx="3919588" cy="6858001"/>
          </a:xfrm>
          <a:prstGeom prst="rect">
            <a:avLst/>
          </a:prstGeom>
        </p:spPr>
      </p:pic>
    </p:spTree>
    <p:extLst>
      <p:ext uri="{BB962C8B-B14F-4D97-AF65-F5344CB8AC3E}">
        <p14:creationId xmlns:p14="http://schemas.microsoft.com/office/powerpoint/2010/main" val="3795443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55F1-41C9-F741-ABCA-148F72FF7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8B0D0-CB2A-5B49-AFAE-C401DC85D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FA190-6116-CE4E-880A-2A5FD5E9F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46A325-B878-6048-96EA-AD37D9146E53}"/>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6" name="Footer Placeholder 5">
            <a:extLst>
              <a:ext uri="{FF2B5EF4-FFF2-40B4-BE49-F238E27FC236}">
                <a16:creationId xmlns:a16="http://schemas.microsoft.com/office/drawing/2014/main" id="{78794E63-81BD-D34E-9FB6-590D87A2CB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D2F3FA-6596-F141-A53F-FDEC5D0FDED7}"/>
              </a:ext>
            </a:extLst>
          </p:cNvPr>
          <p:cNvSpPr>
            <a:spLocks noGrp="1"/>
          </p:cNvSpPr>
          <p:nvPr>
            <p:ph type="sldNum" sz="quarter" idx="12"/>
          </p:nvPr>
        </p:nvSpPr>
        <p:spPr/>
        <p:txBody>
          <a:bodyPr/>
          <a:lstStyle/>
          <a:p>
            <a:fld id="{09B8F8C4-05A7-DC4E-8BB7-4202EC4ACBF7}" type="slidenum">
              <a:rPr lang="en-US" smtClean="0"/>
              <a:t>‹#›</a:t>
            </a:fld>
            <a:endParaRPr lang="en-US" dirty="0"/>
          </a:p>
        </p:txBody>
      </p:sp>
    </p:spTree>
    <p:extLst>
      <p:ext uri="{BB962C8B-B14F-4D97-AF65-F5344CB8AC3E}">
        <p14:creationId xmlns:p14="http://schemas.microsoft.com/office/powerpoint/2010/main" val="2720875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86C4-8A82-2E47-BA0A-3B4FD275E24A}"/>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DDAD30-26CB-894D-B249-16631B50FFE3}"/>
              </a:ext>
            </a:extLst>
          </p:cNvPr>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E37DF-FCA3-9345-8F1B-3B2DEECC38B3}"/>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A7F32-108C-0147-BF1C-151D185797D4}"/>
              </a:ext>
            </a:extLst>
          </p:cNvPr>
          <p:cNvSpPr>
            <a:spLocks noGrp="1"/>
          </p:cNvSpPr>
          <p:nvPr>
            <p:ph type="body" sz="quarter" idx="3"/>
          </p:nvPr>
        </p:nvSpPr>
        <p:spPr>
          <a:xfrm>
            <a:off x="6172202"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A79B9-C154-E741-8BC5-8B95F0D25144}"/>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A23CC-9985-5B43-B4F5-7A65FBBBB362}"/>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8" name="Footer Placeholder 7">
            <a:extLst>
              <a:ext uri="{FF2B5EF4-FFF2-40B4-BE49-F238E27FC236}">
                <a16:creationId xmlns:a16="http://schemas.microsoft.com/office/drawing/2014/main" id="{85A89551-72F1-6A40-B02D-98C9990F188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33ACEE8-777A-5940-9519-1D826BCADDA9}"/>
              </a:ext>
            </a:extLst>
          </p:cNvPr>
          <p:cNvSpPr>
            <a:spLocks noGrp="1"/>
          </p:cNvSpPr>
          <p:nvPr>
            <p:ph type="sldNum" sz="quarter" idx="12"/>
          </p:nvPr>
        </p:nvSpPr>
        <p:spPr/>
        <p:txBody>
          <a:bodyPr/>
          <a:lstStyle/>
          <a:p>
            <a:fld id="{09B8F8C4-05A7-DC4E-8BB7-4202EC4ACBF7}" type="slidenum">
              <a:rPr lang="en-US" smtClean="0"/>
              <a:t>‹#›</a:t>
            </a:fld>
            <a:endParaRPr lang="en-US" dirty="0"/>
          </a:p>
        </p:txBody>
      </p:sp>
    </p:spTree>
    <p:extLst>
      <p:ext uri="{BB962C8B-B14F-4D97-AF65-F5344CB8AC3E}">
        <p14:creationId xmlns:p14="http://schemas.microsoft.com/office/powerpoint/2010/main" val="267641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0DEB-C558-DB4D-9DBB-60DA77C03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DA75B9-E07E-614C-9F6C-7943A325F696}"/>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4" name="Footer Placeholder 3">
            <a:extLst>
              <a:ext uri="{FF2B5EF4-FFF2-40B4-BE49-F238E27FC236}">
                <a16:creationId xmlns:a16="http://schemas.microsoft.com/office/drawing/2014/main" id="{E876482A-9624-104B-AFF8-5DE40120AFF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DBB9DE2-8332-1E4D-806B-6DDB78385EB5}"/>
              </a:ext>
            </a:extLst>
          </p:cNvPr>
          <p:cNvSpPr>
            <a:spLocks noGrp="1"/>
          </p:cNvSpPr>
          <p:nvPr>
            <p:ph type="sldNum" sz="quarter" idx="12"/>
          </p:nvPr>
        </p:nvSpPr>
        <p:spPr/>
        <p:txBody>
          <a:bodyPr/>
          <a:lstStyle/>
          <a:p>
            <a:fld id="{09B8F8C4-05A7-DC4E-8BB7-4202EC4ACBF7}" type="slidenum">
              <a:rPr lang="en-US" smtClean="0"/>
              <a:t>‹#›</a:t>
            </a:fld>
            <a:endParaRPr lang="en-US" dirty="0"/>
          </a:p>
        </p:txBody>
      </p:sp>
    </p:spTree>
    <p:extLst>
      <p:ext uri="{BB962C8B-B14F-4D97-AF65-F5344CB8AC3E}">
        <p14:creationId xmlns:p14="http://schemas.microsoft.com/office/powerpoint/2010/main" val="1304843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10AD24-3C30-D545-822F-3EF5F7FE4D7C}"/>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3" name="Footer Placeholder 2">
            <a:extLst>
              <a:ext uri="{FF2B5EF4-FFF2-40B4-BE49-F238E27FC236}">
                <a16:creationId xmlns:a16="http://schemas.microsoft.com/office/drawing/2014/main" id="{5F31DBBA-BE87-D441-B84D-D8F2DAF194A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382A5FB-A616-8D45-9939-E7B33461593A}"/>
              </a:ext>
            </a:extLst>
          </p:cNvPr>
          <p:cNvSpPr>
            <a:spLocks noGrp="1"/>
          </p:cNvSpPr>
          <p:nvPr>
            <p:ph type="sldNum" sz="quarter" idx="12"/>
          </p:nvPr>
        </p:nvSpPr>
        <p:spPr/>
        <p:txBody>
          <a:bodyPr/>
          <a:lstStyle/>
          <a:p>
            <a:fld id="{09B8F8C4-05A7-DC4E-8BB7-4202EC4ACBF7}" type="slidenum">
              <a:rPr lang="en-US" smtClean="0"/>
              <a:t>‹#›</a:t>
            </a:fld>
            <a:endParaRPr lang="en-US" dirty="0"/>
          </a:p>
        </p:txBody>
      </p:sp>
    </p:spTree>
    <p:extLst>
      <p:ext uri="{BB962C8B-B14F-4D97-AF65-F5344CB8AC3E}">
        <p14:creationId xmlns:p14="http://schemas.microsoft.com/office/powerpoint/2010/main" val="117211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ADA5-6E94-DB46-948A-CE55B2255B39}"/>
              </a:ext>
            </a:extLst>
          </p:cNvPr>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24303E3-1AEE-0E46-A78B-8B0925632D4A}"/>
              </a:ext>
            </a:extLst>
          </p:cNvPr>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F0A59D-5684-1941-8033-29499AF5C6B3}"/>
              </a:ext>
            </a:extLst>
          </p:cNvPr>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F289D9-B751-654C-8849-B701A522D780}"/>
              </a:ext>
            </a:extLst>
          </p:cNvPr>
          <p:cNvSpPr>
            <a:spLocks noGrp="1"/>
          </p:cNvSpPr>
          <p:nvPr>
            <p:ph type="dt" sz="half" idx="10"/>
          </p:nvPr>
        </p:nvSpPr>
        <p:spPr/>
        <p:txBody>
          <a:bodyPr/>
          <a:lstStyle/>
          <a:p>
            <a:fld id="{C171DC17-4A50-5F49-AEC7-C955C81B92E5}" type="datetimeFigureOut">
              <a:rPr lang="en-US" smtClean="0"/>
              <a:t>12/11/2024</a:t>
            </a:fld>
            <a:endParaRPr lang="en-US" dirty="0"/>
          </a:p>
        </p:txBody>
      </p:sp>
      <p:sp>
        <p:nvSpPr>
          <p:cNvPr id="6" name="Footer Placeholder 5">
            <a:extLst>
              <a:ext uri="{FF2B5EF4-FFF2-40B4-BE49-F238E27FC236}">
                <a16:creationId xmlns:a16="http://schemas.microsoft.com/office/drawing/2014/main" id="{F38A2888-A517-7A40-9678-F86659CA1C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6386589-428D-8542-B91B-AA693B17C443}"/>
              </a:ext>
            </a:extLst>
          </p:cNvPr>
          <p:cNvSpPr>
            <a:spLocks noGrp="1"/>
          </p:cNvSpPr>
          <p:nvPr>
            <p:ph type="sldNum" sz="quarter" idx="12"/>
          </p:nvPr>
        </p:nvSpPr>
        <p:spPr/>
        <p:txBody>
          <a:bodyPr/>
          <a:lstStyle/>
          <a:p>
            <a:fld id="{09B8F8C4-05A7-DC4E-8BB7-4202EC4ACBF7}" type="slidenum">
              <a:rPr lang="en-US" smtClean="0"/>
              <a:t>‹#›</a:t>
            </a:fld>
            <a:endParaRPr lang="en-US" dirty="0"/>
          </a:p>
        </p:txBody>
      </p:sp>
    </p:spTree>
    <p:extLst>
      <p:ext uri="{BB962C8B-B14F-4D97-AF65-F5344CB8AC3E}">
        <p14:creationId xmlns:p14="http://schemas.microsoft.com/office/powerpoint/2010/main" val="234370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69A89C3-E6FA-684D-8BAE-1760B34F554E}"/>
              </a:ext>
            </a:extLst>
          </p:cNvPr>
          <p:cNvSpPr/>
          <p:nvPr userDrawn="1"/>
        </p:nvSpPr>
        <p:spPr>
          <a:xfrm>
            <a:off x="0" y="6356350"/>
            <a:ext cx="12192000" cy="50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Placeholder 1">
            <a:extLst>
              <a:ext uri="{FF2B5EF4-FFF2-40B4-BE49-F238E27FC236}">
                <a16:creationId xmlns:a16="http://schemas.microsoft.com/office/drawing/2014/main" id="{8871C330-0F02-8249-82EC-9F3A278C0AB8}"/>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53E27E-2040-824D-B637-1C07F3E06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FD629B-BAF4-A343-8BF1-1572AB380340}"/>
              </a:ext>
            </a:extLst>
          </p:cNvPr>
          <p:cNvSpPr>
            <a:spLocks noGrp="1"/>
          </p:cNvSpPr>
          <p:nvPr>
            <p:ph type="dt" sz="half" idx="2"/>
          </p:nvPr>
        </p:nvSpPr>
        <p:spPr>
          <a:xfrm>
            <a:off x="838200" y="6428272"/>
            <a:ext cx="2743200" cy="365125"/>
          </a:xfrm>
          <a:prstGeom prst="rect">
            <a:avLst/>
          </a:prstGeom>
        </p:spPr>
        <p:txBody>
          <a:bodyPr vert="horz" lIns="91440" tIns="45720" rIns="91440" bIns="45720" rtlCol="0" anchor="ctr"/>
          <a:lstStyle>
            <a:lvl1pPr algn="l">
              <a:defRPr sz="900">
                <a:solidFill>
                  <a:schemeClr val="bg1"/>
                </a:solidFill>
              </a:defRPr>
            </a:lvl1pPr>
          </a:lstStyle>
          <a:p>
            <a:fld id="{C171DC17-4A50-5F49-AEC7-C955C81B92E5}" type="datetimeFigureOut">
              <a:rPr lang="en-US" smtClean="0"/>
              <a:pPr/>
              <a:t>12/11/2024</a:t>
            </a:fld>
            <a:endParaRPr lang="en-US" dirty="0"/>
          </a:p>
        </p:txBody>
      </p:sp>
      <p:sp>
        <p:nvSpPr>
          <p:cNvPr id="5" name="Footer Placeholder 4">
            <a:extLst>
              <a:ext uri="{FF2B5EF4-FFF2-40B4-BE49-F238E27FC236}">
                <a16:creationId xmlns:a16="http://schemas.microsoft.com/office/drawing/2014/main" id="{1861F82B-A72E-B848-BB19-0207CDE46B40}"/>
              </a:ext>
            </a:extLst>
          </p:cNvPr>
          <p:cNvSpPr>
            <a:spLocks noGrp="1"/>
          </p:cNvSpPr>
          <p:nvPr>
            <p:ph type="ftr" sz="quarter" idx="3"/>
          </p:nvPr>
        </p:nvSpPr>
        <p:spPr>
          <a:xfrm>
            <a:off x="4038600" y="6428272"/>
            <a:ext cx="4114800" cy="365125"/>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8B1620FE-B066-7C49-9BDF-AF56CC193DE1}"/>
              </a:ext>
            </a:extLst>
          </p:cNvPr>
          <p:cNvSpPr>
            <a:spLocks noGrp="1"/>
          </p:cNvSpPr>
          <p:nvPr>
            <p:ph type="sldNum" sz="quarter" idx="4"/>
          </p:nvPr>
        </p:nvSpPr>
        <p:spPr>
          <a:xfrm>
            <a:off x="8610600" y="6428272"/>
            <a:ext cx="2743200" cy="365125"/>
          </a:xfrm>
          <a:prstGeom prst="rect">
            <a:avLst/>
          </a:prstGeom>
        </p:spPr>
        <p:txBody>
          <a:bodyPr vert="horz" lIns="91440" tIns="45720" rIns="91440" bIns="45720" rtlCol="0" anchor="ctr"/>
          <a:lstStyle>
            <a:lvl1pPr algn="r">
              <a:defRPr sz="900">
                <a:solidFill>
                  <a:schemeClr val="bg1"/>
                </a:solidFill>
              </a:defRPr>
            </a:lvl1pPr>
          </a:lstStyle>
          <a:p>
            <a:fld id="{09B8F8C4-05A7-DC4E-8BB7-4202EC4ACBF7}" type="slidenum">
              <a:rPr lang="en-US" smtClean="0"/>
              <a:pPr/>
              <a:t>‹#›</a:t>
            </a:fld>
            <a:endParaRPr lang="en-US" dirty="0"/>
          </a:p>
        </p:txBody>
      </p:sp>
      <p:pic>
        <p:nvPicPr>
          <p:cNvPr id="10" name="Picture 9" descr="Logo&#10;&#10;Description automatically generated">
            <a:extLst>
              <a:ext uri="{FF2B5EF4-FFF2-40B4-BE49-F238E27FC236}">
                <a16:creationId xmlns:a16="http://schemas.microsoft.com/office/drawing/2014/main" id="{A6F54A4B-B617-B54F-B600-5EFC28C265A6}"/>
              </a:ext>
            </a:extLst>
          </p:cNvPr>
          <p:cNvPicPr>
            <a:picLocks noChangeAspect="1"/>
          </p:cNvPicPr>
          <p:nvPr userDrawn="1"/>
        </p:nvPicPr>
        <p:blipFill>
          <a:blip r:embed="rId14"/>
          <a:stretch>
            <a:fillRect/>
          </a:stretch>
        </p:blipFill>
        <p:spPr>
          <a:xfrm>
            <a:off x="11056147" y="185741"/>
            <a:ext cx="961397" cy="1325563"/>
          </a:xfrm>
          <a:prstGeom prst="rect">
            <a:avLst/>
          </a:prstGeom>
        </p:spPr>
      </p:pic>
    </p:spTree>
    <p:extLst>
      <p:ext uri="{BB962C8B-B14F-4D97-AF65-F5344CB8AC3E}">
        <p14:creationId xmlns:p14="http://schemas.microsoft.com/office/powerpoint/2010/main" val="379387735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685783"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uom190346a/sleep-health-and-lifestyle-dataset"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0DA4-D291-4B42-B1AF-848E941EB3BD}"/>
              </a:ext>
            </a:extLst>
          </p:cNvPr>
          <p:cNvSpPr>
            <a:spLocks noGrp="1"/>
          </p:cNvSpPr>
          <p:nvPr>
            <p:ph type="ctrTitle"/>
          </p:nvPr>
        </p:nvSpPr>
        <p:spPr/>
        <p:txBody>
          <a:bodyPr/>
          <a:lstStyle/>
          <a:p>
            <a:r>
              <a:rPr lang="en-US" dirty="0"/>
              <a:t>Sleep Health and Lifestyle </a:t>
            </a:r>
          </a:p>
        </p:txBody>
      </p:sp>
      <p:sp>
        <p:nvSpPr>
          <p:cNvPr id="3" name="Subtitle 2">
            <a:extLst>
              <a:ext uri="{FF2B5EF4-FFF2-40B4-BE49-F238E27FC236}">
                <a16:creationId xmlns:a16="http://schemas.microsoft.com/office/drawing/2014/main" id="{8997951D-6AED-F64B-AB8D-89218E91D0A2}"/>
              </a:ext>
            </a:extLst>
          </p:cNvPr>
          <p:cNvSpPr>
            <a:spLocks noGrp="1"/>
          </p:cNvSpPr>
          <p:nvPr>
            <p:ph type="subTitle" idx="1"/>
          </p:nvPr>
        </p:nvSpPr>
        <p:spPr/>
        <p:txBody>
          <a:bodyPr/>
          <a:lstStyle/>
          <a:p>
            <a:r>
              <a:rPr lang="en-US" dirty="0"/>
              <a:t>John Little &amp; </a:t>
            </a:r>
            <a:r>
              <a:rPr lang="en-US" dirty="0" err="1"/>
              <a:t>Yeva</a:t>
            </a:r>
            <a:r>
              <a:rPr lang="en-US" dirty="0"/>
              <a:t> </a:t>
            </a:r>
            <a:r>
              <a:rPr lang="en-US" dirty="0" err="1"/>
              <a:t>Kramarova</a:t>
            </a:r>
            <a:endParaRPr lang="en-US" dirty="0"/>
          </a:p>
          <a:p>
            <a:endParaRPr lang="en-US" dirty="0"/>
          </a:p>
        </p:txBody>
      </p:sp>
    </p:spTree>
    <p:extLst>
      <p:ext uri="{BB962C8B-B14F-4D97-AF65-F5344CB8AC3E}">
        <p14:creationId xmlns:p14="http://schemas.microsoft.com/office/powerpoint/2010/main" val="12720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49E5E62-4BF9-A1B4-FA6D-8E849390A279}"/>
              </a:ext>
            </a:extLst>
          </p:cNvPr>
          <p:cNvPicPr>
            <a:picLocks noGrp="1" noChangeAspect="1"/>
          </p:cNvPicPr>
          <p:nvPr>
            <p:ph idx="1"/>
          </p:nvPr>
        </p:nvPicPr>
        <p:blipFill>
          <a:blip r:embed="rId2"/>
          <a:stretch>
            <a:fillRect/>
          </a:stretch>
        </p:blipFill>
        <p:spPr>
          <a:xfrm>
            <a:off x="1239595" y="472440"/>
            <a:ext cx="8098102" cy="5704523"/>
          </a:xfrm>
        </p:spPr>
      </p:pic>
    </p:spTree>
    <p:extLst>
      <p:ext uri="{BB962C8B-B14F-4D97-AF65-F5344CB8AC3E}">
        <p14:creationId xmlns:p14="http://schemas.microsoft.com/office/powerpoint/2010/main" val="44303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5F4037-AA4A-5874-6BFE-9FB9C6DB0F48}"/>
              </a:ext>
            </a:extLst>
          </p:cNvPr>
          <p:cNvPicPr>
            <a:picLocks noGrp="1" noChangeAspect="1"/>
          </p:cNvPicPr>
          <p:nvPr>
            <p:ph idx="1"/>
          </p:nvPr>
        </p:nvPicPr>
        <p:blipFill>
          <a:blip r:embed="rId2"/>
          <a:stretch>
            <a:fillRect/>
          </a:stretch>
        </p:blipFill>
        <p:spPr>
          <a:xfrm>
            <a:off x="826163" y="137160"/>
            <a:ext cx="8761032" cy="6039803"/>
          </a:xfrm>
        </p:spPr>
      </p:pic>
    </p:spTree>
    <p:extLst>
      <p:ext uri="{BB962C8B-B14F-4D97-AF65-F5344CB8AC3E}">
        <p14:creationId xmlns:p14="http://schemas.microsoft.com/office/powerpoint/2010/main" val="1974660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C8D4B6-11FB-6289-F3AD-1768917EE58C}"/>
              </a:ext>
            </a:extLst>
          </p:cNvPr>
          <p:cNvPicPr>
            <a:picLocks noChangeAspect="1"/>
          </p:cNvPicPr>
          <p:nvPr/>
        </p:nvPicPr>
        <p:blipFill>
          <a:blip r:embed="rId2"/>
          <a:stretch>
            <a:fillRect/>
          </a:stretch>
        </p:blipFill>
        <p:spPr>
          <a:xfrm>
            <a:off x="2026920" y="0"/>
            <a:ext cx="6264899" cy="6360027"/>
          </a:xfrm>
          <a:prstGeom prst="rect">
            <a:avLst/>
          </a:prstGeom>
        </p:spPr>
      </p:pic>
    </p:spTree>
    <p:extLst>
      <p:ext uri="{BB962C8B-B14F-4D97-AF65-F5344CB8AC3E}">
        <p14:creationId xmlns:p14="http://schemas.microsoft.com/office/powerpoint/2010/main" val="264014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A04129C-D131-C469-DDA0-C6B0C1B69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415" y="1271588"/>
            <a:ext cx="5276850" cy="43148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708B8B2-2EF5-5AE5-1913-0876303FCD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9265" y="1271588"/>
            <a:ext cx="53625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30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64C8351-9D3C-7E24-42BE-5A576D8872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4713" y="642938"/>
            <a:ext cx="5362575" cy="557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311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7C18ED-D5C5-17DF-EBF9-A772627EF8B7}"/>
              </a:ext>
            </a:extLst>
          </p:cNvPr>
          <p:cNvPicPr>
            <a:picLocks noChangeAspect="1"/>
          </p:cNvPicPr>
          <p:nvPr/>
        </p:nvPicPr>
        <p:blipFill>
          <a:blip r:embed="rId2"/>
          <a:stretch>
            <a:fillRect/>
          </a:stretch>
        </p:blipFill>
        <p:spPr>
          <a:xfrm>
            <a:off x="167182" y="1905000"/>
            <a:ext cx="5405915" cy="4140868"/>
          </a:xfrm>
          <a:prstGeom prst="rect">
            <a:avLst/>
          </a:prstGeom>
        </p:spPr>
      </p:pic>
      <p:pic>
        <p:nvPicPr>
          <p:cNvPr id="4" name="Picture 3">
            <a:extLst>
              <a:ext uri="{FF2B5EF4-FFF2-40B4-BE49-F238E27FC236}">
                <a16:creationId xmlns:a16="http://schemas.microsoft.com/office/drawing/2014/main" id="{B88FC412-4A1D-762E-F82D-D5E73EB7143E}"/>
              </a:ext>
            </a:extLst>
          </p:cNvPr>
          <p:cNvPicPr>
            <a:picLocks noChangeAspect="1"/>
          </p:cNvPicPr>
          <p:nvPr/>
        </p:nvPicPr>
        <p:blipFill>
          <a:blip r:embed="rId3"/>
          <a:stretch>
            <a:fillRect/>
          </a:stretch>
        </p:blipFill>
        <p:spPr>
          <a:xfrm>
            <a:off x="6081954" y="1905000"/>
            <a:ext cx="5942864" cy="4295179"/>
          </a:xfrm>
          <a:prstGeom prst="rect">
            <a:avLst/>
          </a:prstGeom>
        </p:spPr>
      </p:pic>
    </p:spTree>
    <p:extLst>
      <p:ext uri="{BB962C8B-B14F-4D97-AF65-F5344CB8AC3E}">
        <p14:creationId xmlns:p14="http://schemas.microsoft.com/office/powerpoint/2010/main" val="739614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52B09-5A00-FE2E-C1CD-E997F36BB54F}"/>
              </a:ext>
            </a:extLst>
          </p:cNvPr>
          <p:cNvPicPr>
            <a:picLocks noChangeAspect="1"/>
          </p:cNvPicPr>
          <p:nvPr/>
        </p:nvPicPr>
        <p:blipFill>
          <a:blip r:embed="rId2"/>
          <a:stretch>
            <a:fillRect/>
          </a:stretch>
        </p:blipFill>
        <p:spPr>
          <a:xfrm>
            <a:off x="0" y="1658128"/>
            <a:ext cx="5637414" cy="4303744"/>
          </a:xfrm>
          <a:prstGeom prst="rect">
            <a:avLst/>
          </a:prstGeom>
        </p:spPr>
      </p:pic>
      <p:pic>
        <p:nvPicPr>
          <p:cNvPr id="4" name="Picture 3">
            <a:extLst>
              <a:ext uri="{FF2B5EF4-FFF2-40B4-BE49-F238E27FC236}">
                <a16:creationId xmlns:a16="http://schemas.microsoft.com/office/drawing/2014/main" id="{94210505-D065-4EED-313F-47F64682E78C}"/>
              </a:ext>
            </a:extLst>
          </p:cNvPr>
          <p:cNvPicPr>
            <a:picLocks noChangeAspect="1"/>
          </p:cNvPicPr>
          <p:nvPr/>
        </p:nvPicPr>
        <p:blipFill>
          <a:blip r:embed="rId3"/>
          <a:stretch>
            <a:fillRect/>
          </a:stretch>
        </p:blipFill>
        <p:spPr>
          <a:xfrm>
            <a:off x="5856424" y="1658128"/>
            <a:ext cx="6188944" cy="4441866"/>
          </a:xfrm>
          <a:prstGeom prst="rect">
            <a:avLst/>
          </a:prstGeom>
        </p:spPr>
      </p:pic>
    </p:spTree>
    <p:extLst>
      <p:ext uri="{BB962C8B-B14F-4D97-AF65-F5344CB8AC3E}">
        <p14:creationId xmlns:p14="http://schemas.microsoft.com/office/powerpoint/2010/main" val="668418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16D4F9B-44CF-0A19-0019-A01E591F29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765" y="1409040"/>
            <a:ext cx="5518785" cy="451265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286D71A-D80A-D8D0-D1DB-43686833F567}"/>
              </a:ext>
            </a:extLst>
          </p:cNvPr>
          <p:cNvPicPr>
            <a:picLocks noChangeAspect="1"/>
          </p:cNvPicPr>
          <p:nvPr/>
        </p:nvPicPr>
        <p:blipFill>
          <a:blip r:embed="rId3"/>
          <a:stretch>
            <a:fillRect/>
          </a:stretch>
        </p:blipFill>
        <p:spPr>
          <a:xfrm>
            <a:off x="424815" y="1296947"/>
            <a:ext cx="5897950" cy="4502826"/>
          </a:xfrm>
          <a:prstGeom prst="rect">
            <a:avLst/>
          </a:prstGeom>
        </p:spPr>
      </p:pic>
    </p:spTree>
    <p:extLst>
      <p:ext uri="{BB962C8B-B14F-4D97-AF65-F5344CB8AC3E}">
        <p14:creationId xmlns:p14="http://schemas.microsoft.com/office/powerpoint/2010/main" val="3485971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65FE8-D3EA-E4FA-40FB-5ED7F4E7C4A1}"/>
              </a:ext>
            </a:extLst>
          </p:cNvPr>
          <p:cNvSpPr>
            <a:spLocks noGrp="1"/>
          </p:cNvSpPr>
          <p:nvPr>
            <p:ph type="ctrTitle"/>
          </p:nvPr>
        </p:nvSpPr>
        <p:spPr/>
        <p:txBody>
          <a:bodyPr/>
          <a:lstStyle/>
          <a:p>
            <a:r>
              <a:rPr lang="en-US" dirty="0"/>
              <a:t>Machine Learning</a:t>
            </a:r>
          </a:p>
        </p:txBody>
      </p:sp>
    </p:spTree>
    <p:extLst>
      <p:ext uri="{BB962C8B-B14F-4D97-AF65-F5344CB8AC3E}">
        <p14:creationId xmlns:p14="http://schemas.microsoft.com/office/powerpoint/2010/main" val="129922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3A9D-9041-0318-F21D-C66FDCE94B3F}"/>
              </a:ext>
            </a:extLst>
          </p:cNvPr>
          <p:cNvSpPr>
            <a:spLocks noGrp="1"/>
          </p:cNvSpPr>
          <p:nvPr>
            <p:ph type="title"/>
          </p:nvPr>
        </p:nvSpPr>
        <p:spPr/>
        <p:txBody>
          <a:bodyPr/>
          <a:lstStyle/>
          <a:p>
            <a:r>
              <a:rPr lang="en-US" dirty="0"/>
              <a:t>Method Used for Linear Regression</a:t>
            </a:r>
          </a:p>
        </p:txBody>
      </p:sp>
      <p:sp>
        <p:nvSpPr>
          <p:cNvPr id="3" name="Content Placeholder 2">
            <a:extLst>
              <a:ext uri="{FF2B5EF4-FFF2-40B4-BE49-F238E27FC236}">
                <a16:creationId xmlns:a16="http://schemas.microsoft.com/office/drawing/2014/main" id="{C37E3FF5-8A8F-869F-565C-5B0DC7BA8416}"/>
              </a:ext>
            </a:extLst>
          </p:cNvPr>
          <p:cNvSpPr>
            <a:spLocks noGrp="1"/>
          </p:cNvSpPr>
          <p:nvPr>
            <p:ph idx="1"/>
          </p:nvPr>
        </p:nvSpPr>
        <p:spPr>
          <a:xfrm>
            <a:off x="843845" y="1560336"/>
            <a:ext cx="10515600" cy="4351338"/>
          </a:xfrm>
        </p:spPr>
        <p:txBody>
          <a:bodyPr vert="horz" lIns="91440" tIns="45720" rIns="91440" bIns="45720" rtlCol="0" anchor="t">
            <a:normAutofit/>
          </a:bodyPr>
          <a:lstStyle/>
          <a:p>
            <a:pPr marL="170815" indent="-170815"/>
            <a:r>
              <a:rPr lang="en-US" dirty="0">
                <a:latin typeface="Arial"/>
                <a:cs typeface="Arial"/>
              </a:rPr>
              <a:t>First, coded the dummies by One-Hot Encode tool (Gender, BMI, Sleep Disorder)</a:t>
            </a:r>
          </a:p>
          <a:p>
            <a:pPr marL="170815" indent="-170815"/>
            <a:endParaRPr lang="en-US" dirty="0">
              <a:latin typeface="Arial"/>
              <a:cs typeface="Arial"/>
            </a:endParaRPr>
          </a:p>
          <a:p>
            <a:pPr marL="170815" indent="-170815"/>
            <a:r>
              <a:rPr lang="en-US" dirty="0">
                <a:latin typeface="Arial"/>
                <a:cs typeface="Arial"/>
              </a:rPr>
              <a:t>Trained the model on 80/20 split. Metrics:</a:t>
            </a:r>
            <a:endParaRPr lang="en-US" dirty="0"/>
          </a:p>
          <a:p>
            <a:pPr marL="0" indent="0">
              <a:buNone/>
            </a:pPr>
            <a:r>
              <a:rPr lang="en-US" dirty="0">
                <a:latin typeface="Arial"/>
                <a:cs typeface="Arial"/>
              </a:rPr>
              <a:t>  - MSE: 0.0654; RMSE: 0.2558; R-squared: </a:t>
            </a:r>
            <a:r>
              <a:rPr lang="en-US" dirty="0">
                <a:highlight>
                  <a:srgbClr val="FFFF00"/>
                </a:highlight>
                <a:latin typeface="Arial"/>
                <a:cs typeface="Arial"/>
              </a:rPr>
              <a:t>0.9567</a:t>
            </a:r>
            <a:r>
              <a:rPr lang="en-US" dirty="0">
                <a:latin typeface="Arial"/>
                <a:cs typeface="Arial"/>
              </a:rPr>
              <a:t>.</a:t>
            </a:r>
          </a:p>
          <a:p>
            <a:pPr marL="342900" indent="-342900"/>
            <a:endParaRPr lang="en-US" dirty="0">
              <a:latin typeface="Arial"/>
              <a:cs typeface="Arial"/>
            </a:endParaRPr>
          </a:p>
          <a:p>
            <a:pPr marL="342900" indent="-342900"/>
            <a:r>
              <a:rPr lang="en-US" dirty="0">
                <a:latin typeface="Arial"/>
                <a:cs typeface="Arial"/>
              </a:rPr>
              <a:t>Trained the model on 70/30 split: Metrics:</a:t>
            </a:r>
            <a:endParaRPr lang="en-US" dirty="0"/>
          </a:p>
          <a:p>
            <a:pPr marL="0" indent="0">
              <a:buNone/>
            </a:pPr>
            <a:r>
              <a:rPr lang="en-US" dirty="0">
                <a:latin typeface="Arial"/>
                <a:cs typeface="Arial"/>
              </a:rPr>
              <a:t>  - MSE: 0.0731; RMSE: 0.2703; R-squared: </a:t>
            </a:r>
            <a:r>
              <a:rPr lang="en-US" dirty="0">
                <a:highlight>
                  <a:srgbClr val="FFFF00"/>
                </a:highlight>
                <a:latin typeface="Arial"/>
                <a:cs typeface="Arial"/>
              </a:rPr>
              <a:t>0.7048</a:t>
            </a:r>
            <a:r>
              <a:rPr lang="en-US" dirty="0">
                <a:latin typeface="Arial"/>
                <a:cs typeface="Arial"/>
              </a:rPr>
              <a:t>.</a:t>
            </a:r>
            <a:endParaRPr lang="en-US" dirty="0"/>
          </a:p>
          <a:p>
            <a:pPr marL="170815" indent="-170815"/>
            <a:endParaRPr lang="en-US" dirty="0">
              <a:latin typeface="Arial"/>
              <a:cs typeface="Arial"/>
            </a:endParaRPr>
          </a:p>
          <a:p>
            <a:pPr marL="170815" indent="-170815"/>
            <a:r>
              <a:rPr lang="en-US" dirty="0">
                <a:latin typeface="Arial"/>
                <a:cs typeface="Arial"/>
              </a:rPr>
              <a:t>To predict the quality of sleep (on a scale from 1-10):</a:t>
            </a:r>
            <a:endParaRPr lang="en-US" dirty="0"/>
          </a:p>
          <a:p>
            <a:pPr marL="0" indent="0">
              <a:buNone/>
            </a:pPr>
            <a:r>
              <a:rPr lang="en-US" dirty="0">
                <a:latin typeface="Arial"/>
                <a:cs typeface="Arial"/>
              </a:rPr>
              <a:t>  - independent variables: Age, Stress Level, Physical Activity Level, Sleep Duration, Daily Steps, Gender, BMI Category, Sleep Disorder (10). </a:t>
            </a:r>
          </a:p>
          <a:p>
            <a:pPr marL="0" indent="0">
              <a:buNone/>
            </a:pPr>
            <a:endParaRPr lang="en-US" dirty="0"/>
          </a:p>
        </p:txBody>
      </p:sp>
    </p:spTree>
    <p:extLst>
      <p:ext uri="{BB962C8B-B14F-4D97-AF65-F5344CB8AC3E}">
        <p14:creationId xmlns:p14="http://schemas.microsoft.com/office/powerpoint/2010/main" val="61702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367E-DF85-5B48-ABDA-7F8FDCCF8A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91241B7-01DA-6A42-8344-CD74340996FE}"/>
              </a:ext>
            </a:extLst>
          </p:cNvPr>
          <p:cNvSpPr>
            <a:spLocks noGrp="1"/>
          </p:cNvSpPr>
          <p:nvPr>
            <p:ph idx="1"/>
          </p:nvPr>
        </p:nvSpPr>
        <p:spPr/>
        <p:txBody>
          <a:bodyPr/>
          <a:lstStyle/>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The dataset was found on Kaggle, and can be accessed </a:t>
            </a:r>
            <a:r>
              <a:rPr lang="en-US" sz="1800" u="sng" dirty="0">
                <a:solidFill>
                  <a:srgbClr val="0000FF"/>
                </a:solidFill>
                <a:effectLst/>
                <a:latin typeface="Times New Roman" panose="02020603050405020304" pitchFamily="18" charset="0"/>
                <a:ea typeface="Cambria" panose="02040503050406030204" pitchFamily="18" charset="0"/>
                <a:cs typeface="Arial" panose="020B0604020202020204" pitchFamily="34" charset="0"/>
                <a:hlinkClick r:id="rId2"/>
              </a:rPr>
              <a:t>here</a:t>
            </a:r>
            <a:r>
              <a:rPr lang="en-US" sz="1800" dirty="0">
                <a:effectLst/>
                <a:latin typeface="Times New Roman" panose="02020603050405020304" pitchFamily="18" charset="0"/>
                <a:ea typeface="Cambria" panose="02040503050406030204" pitchFamily="18" charset="0"/>
                <a:cs typeface="Arial" panose="020B0604020202020204" pitchFamily="34" charset="0"/>
              </a:rPr>
              <a:t>.</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This dataset contains sleep information and covers a wide range of variables related to sleep and health habits. It contains data on sleep duration quality, basic health and fitness information, and information on the study’s participants (age and gender). We will be using logistic regression to predict whether an individual has a sleep disorder based on given information. We will then be using linear regression to predict the sleep quality of an individual. The variables are as follows:</a:t>
            </a:r>
            <a:endParaRPr lang="en-US" sz="1800" dirty="0">
              <a:effectLst/>
              <a:latin typeface="Arial" panose="020B0604020202020204" pitchFamily="34" charset="0"/>
              <a:ea typeface="Cambria" panose="02040503050406030204" pitchFamily="18" charset="0"/>
            </a:endParaRPr>
          </a:p>
        </p:txBody>
      </p:sp>
    </p:spTree>
    <p:extLst>
      <p:ext uri="{BB962C8B-B14F-4D97-AF65-F5344CB8AC3E}">
        <p14:creationId xmlns:p14="http://schemas.microsoft.com/office/powerpoint/2010/main" val="2242126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0D55-55F2-8FA1-5ED0-399320CE3A3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74E23A3-81F6-B9F2-0997-329D1F2BE88E}"/>
              </a:ext>
            </a:extLst>
          </p:cNvPr>
          <p:cNvSpPr>
            <a:spLocks noGrp="1"/>
          </p:cNvSpPr>
          <p:nvPr>
            <p:ph idx="1"/>
          </p:nvPr>
        </p:nvSpPr>
        <p:spPr/>
        <p:txBody>
          <a:bodyPr vert="horz" lIns="91440" tIns="45720" rIns="91440" bIns="45720" rtlCol="0" anchor="t">
            <a:normAutofit/>
          </a:bodyPr>
          <a:lstStyle/>
          <a:p>
            <a:pPr marL="170815" indent="-170815"/>
            <a:r>
              <a:rPr lang="en-US" dirty="0">
                <a:latin typeface="Arial"/>
                <a:cs typeface="Arial"/>
              </a:rPr>
              <a:t>The quality of sleep score for:</a:t>
            </a:r>
          </a:p>
          <a:p>
            <a:pPr marL="0" indent="0">
              <a:buNone/>
            </a:pPr>
            <a:r>
              <a:rPr lang="en-US" dirty="0">
                <a:latin typeface="Arial"/>
                <a:cs typeface="Arial"/>
              </a:rPr>
              <a:t>  - 28 years old</a:t>
            </a:r>
          </a:p>
          <a:p>
            <a:pPr marL="0" indent="0">
              <a:buNone/>
            </a:pPr>
            <a:r>
              <a:rPr lang="en-US" dirty="0">
                <a:latin typeface="Arial"/>
                <a:cs typeface="Arial"/>
              </a:rPr>
              <a:t>  - male</a:t>
            </a:r>
          </a:p>
          <a:p>
            <a:pPr marL="0" indent="0">
              <a:buNone/>
            </a:pPr>
            <a:r>
              <a:rPr lang="en-US" dirty="0">
                <a:latin typeface="Arial"/>
                <a:cs typeface="Arial"/>
              </a:rPr>
              <a:t>  - sleep duration of 6 hours</a:t>
            </a:r>
          </a:p>
          <a:p>
            <a:pPr marL="0" indent="0">
              <a:buNone/>
            </a:pPr>
            <a:r>
              <a:rPr lang="en-US" dirty="0">
                <a:latin typeface="Arial"/>
                <a:cs typeface="Arial"/>
              </a:rPr>
              <a:t>  - physical activity level of 60</a:t>
            </a:r>
          </a:p>
          <a:p>
            <a:pPr marL="0" indent="0">
              <a:buNone/>
            </a:pPr>
            <a:r>
              <a:rPr lang="en-US" dirty="0">
                <a:latin typeface="Arial"/>
                <a:cs typeface="Arial"/>
              </a:rPr>
              <a:t>  - stress level of 8</a:t>
            </a:r>
          </a:p>
          <a:p>
            <a:pPr marL="0" indent="0">
              <a:buNone/>
            </a:pPr>
            <a:r>
              <a:rPr lang="en-US" dirty="0">
                <a:latin typeface="Arial"/>
                <a:cs typeface="Arial"/>
              </a:rPr>
              <a:t>  - heart rate of 72</a:t>
            </a:r>
          </a:p>
          <a:p>
            <a:pPr marL="0" indent="0">
              <a:buNone/>
            </a:pPr>
            <a:r>
              <a:rPr lang="en-US" dirty="0">
                <a:latin typeface="Arial"/>
                <a:cs typeface="Arial"/>
              </a:rPr>
              <a:t>  - daily steps of 5500</a:t>
            </a:r>
          </a:p>
          <a:p>
            <a:pPr marL="0" indent="0">
              <a:buNone/>
            </a:pPr>
            <a:r>
              <a:rPr lang="en-US" dirty="0">
                <a:latin typeface="Arial"/>
                <a:cs typeface="Arial"/>
              </a:rPr>
              <a:t>  - normal weight</a:t>
            </a:r>
          </a:p>
          <a:p>
            <a:pPr marL="0" indent="0">
              <a:buNone/>
            </a:pPr>
            <a:r>
              <a:rPr lang="en-US" dirty="0">
                <a:latin typeface="Arial"/>
                <a:cs typeface="Arial"/>
              </a:rPr>
              <a:t>  - no sleeping disorder</a:t>
            </a:r>
          </a:p>
          <a:p>
            <a:pPr marL="0" indent="0">
              <a:buNone/>
            </a:pPr>
            <a:r>
              <a:rPr lang="en-US" dirty="0">
                <a:latin typeface="Arial"/>
                <a:cs typeface="Arial"/>
              </a:rPr>
              <a:t>            </a:t>
            </a:r>
            <a:endParaRPr lang="en-US" dirty="0"/>
          </a:p>
        </p:txBody>
      </p:sp>
      <p:pic>
        <p:nvPicPr>
          <p:cNvPr id="4" name="Picture 3" descr="A close-up of a number&#10;&#10;Description automatically generated">
            <a:extLst>
              <a:ext uri="{FF2B5EF4-FFF2-40B4-BE49-F238E27FC236}">
                <a16:creationId xmlns:a16="http://schemas.microsoft.com/office/drawing/2014/main" id="{4B53F44F-7CB7-2A60-8D31-86A55D630C5F}"/>
              </a:ext>
            </a:extLst>
          </p:cNvPr>
          <p:cNvPicPr>
            <a:picLocks noChangeAspect="1"/>
          </p:cNvPicPr>
          <p:nvPr/>
        </p:nvPicPr>
        <p:blipFill>
          <a:blip r:embed="rId2"/>
          <a:stretch>
            <a:fillRect/>
          </a:stretch>
        </p:blipFill>
        <p:spPr>
          <a:xfrm>
            <a:off x="5559552" y="2238762"/>
            <a:ext cx="6096000" cy="765036"/>
          </a:xfrm>
          <a:prstGeom prst="rect">
            <a:avLst/>
          </a:prstGeom>
        </p:spPr>
      </p:pic>
      <p:sp>
        <p:nvSpPr>
          <p:cNvPr id="5" name="TextBox 4">
            <a:extLst>
              <a:ext uri="{FF2B5EF4-FFF2-40B4-BE49-F238E27FC236}">
                <a16:creationId xmlns:a16="http://schemas.microsoft.com/office/drawing/2014/main" id="{ADAA3D6C-3EE1-9ABC-B1EC-371F46821926}"/>
              </a:ext>
            </a:extLst>
          </p:cNvPr>
          <p:cNvSpPr txBox="1"/>
          <p:nvPr/>
        </p:nvSpPr>
        <p:spPr>
          <a:xfrm>
            <a:off x="5937504" y="3694175"/>
            <a:ext cx="50352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Our model predicts a quality of score </a:t>
            </a:r>
          </a:p>
          <a:p>
            <a:r>
              <a:rPr lang="en-US" dirty="0">
                <a:cs typeface="Arial"/>
              </a:rPr>
              <a:t>of </a:t>
            </a:r>
            <a:r>
              <a:rPr lang="en-US" dirty="0">
                <a:highlight>
                  <a:srgbClr val="FFFF00"/>
                </a:highlight>
                <a:cs typeface="Arial"/>
              </a:rPr>
              <a:t>5.46</a:t>
            </a:r>
            <a:r>
              <a:rPr lang="en-US" dirty="0">
                <a:cs typeface="Arial"/>
              </a:rPr>
              <a:t> / 10.</a:t>
            </a:r>
          </a:p>
        </p:txBody>
      </p:sp>
    </p:spTree>
    <p:extLst>
      <p:ext uri="{BB962C8B-B14F-4D97-AF65-F5344CB8AC3E}">
        <p14:creationId xmlns:p14="http://schemas.microsoft.com/office/powerpoint/2010/main" val="1239710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D77E-23F0-6102-C56C-88CB232A49C1}"/>
              </a:ext>
            </a:extLst>
          </p:cNvPr>
          <p:cNvSpPr>
            <a:spLocks noGrp="1"/>
          </p:cNvSpPr>
          <p:nvPr>
            <p:ph type="title"/>
          </p:nvPr>
        </p:nvSpPr>
        <p:spPr/>
        <p:txBody>
          <a:bodyPr/>
          <a:lstStyle/>
          <a:p>
            <a:r>
              <a:rPr lang="en-US" dirty="0"/>
              <a:t>Method Used for Logistic Regression</a:t>
            </a:r>
          </a:p>
        </p:txBody>
      </p:sp>
      <p:sp>
        <p:nvSpPr>
          <p:cNvPr id="3" name="Content Placeholder 2">
            <a:extLst>
              <a:ext uri="{FF2B5EF4-FFF2-40B4-BE49-F238E27FC236}">
                <a16:creationId xmlns:a16="http://schemas.microsoft.com/office/drawing/2014/main" id="{409830A7-4926-5279-F96C-22CA7B4D554D}"/>
              </a:ext>
            </a:extLst>
          </p:cNvPr>
          <p:cNvSpPr>
            <a:spLocks noGrp="1"/>
          </p:cNvSpPr>
          <p:nvPr>
            <p:ph idx="1"/>
          </p:nvPr>
        </p:nvSpPr>
        <p:spPr/>
        <p:txBody>
          <a:bodyPr vert="horz" lIns="91440" tIns="45720" rIns="91440" bIns="45720" rtlCol="0" anchor="t">
            <a:normAutofit/>
          </a:bodyPr>
          <a:lstStyle/>
          <a:p>
            <a:pPr marL="170815" indent="-170815"/>
            <a:r>
              <a:rPr lang="en-US" dirty="0">
                <a:latin typeface="Arial"/>
                <a:cs typeface="Arial"/>
              </a:rPr>
              <a:t>Same One-Hot Encoding for Gender and BMI</a:t>
            </a:r>
          </a:p>
          <a:p>
            <a:pPr marL="170815" indent="-170815"/>
            <a:r>
              <a:rPr lang="en-US" dirty="0">
                <a:latin typeface="Arial"/>
                <a:cs typeface="Arial"/>
              </a:rPr>
              <a:t>Combining "Sleep Apnea" and "Insomnia" and replacing with "Has No Sleeping Disorder"</a:t>
            </a:r>
          </a:p>
          <a:p>
            <a:pPr marL="170815" indent="-170815"/>
            <a:r>
              <a:rPr lang="en-US" dirty="0">
                <a:latin typeface="Arial"/>
                <a:cs typeface="Arial"/>
              </a:rPr>
              <a:t>Metrics: </a:t>
            </a:r>
          </a:p>
          <a:p>
            <a:pPr marL="0" indent="0">
              <a:buNone/>
            </a:pPr>
            <a:r>
              <a:rPr lang="en-US" dirty="0">
                <a:latin typeface="Arial"/>
                <a:cs typeface="Arial"/>
              </a:rPr>
              <a:t>  - Accuracy: 92% (29 out of 32 instances of "Has a Disorder"</a:t>
            </a:r>
          </a:p>
          <a:p>
            <a:pPr marL="0" indent="0">
              <a:buNone/>
            </a:pPr>
            <a:r>
              <a:rPr lang="en-US" dirty="0">
                <a:latin typeface="Arial"/>
                <a:cs typeface="Arial"/>
              </a:rPr>
              <a:t>  - Both Precision and Recall: 93% (accurate predicting "Has No Disorder")</a:t>
            </a:r>
          </a:p>
          <a:p>
            <a:pPr marL="0" indent="0">
              <a:buNone/>
            </a:pPr>
            <a:r>
              <a:rPr lang="en-US" dirty="0">
                <a:latin typeface="Arial"/>
                <a:cs typeface="Arial"/>
              </a:rPr>
              <a:t>  - F1: 90% (overall a good balance between precision and recall)</a:t>
            </a:r>
          </a:p>
          <a:p>
            <a:pPr marL="170815" indent="-170815"/>
            <a:r>
              <a:rPr lang="en-US" dirty="0">
                <a:latin typeface="Arial"/>
                <a:cs typeface="Arial"/>
              </a:rPr>
              <a:t>To predict whether an individual has a sleeping disorder:</a:t>
            </a:r>
          </a:p>
          <a:p>
            <a:pPr marL="0" indent="0">
              <a:buNone/>
            </a:pPr>
            <a:r>
              <a:rPr lang="en-US" dirty="0">
                <a:latin typeface="Arial"/>
                <a:cs typeface="Arial"/>
              </a:rPr>
              <a:t>  - independent variables: Age, Stress Level, Physical Activity Level, Sleep Duration, Daily Steps, Gender, BMI Category (9).</a:t>
            </a:r>
            <a:endParaRPr lang="en-US" dirty="0"/>
          </a:p>
        </p:txBody>
      </p:sp>
    </p:spTree>
    <p:extLst>
      <p:ext uri="{BB962C8B-B14F-4D97-AF65-F5344CB8AC3E}">
        <p14:creationId xmlns:p14="http://schemas.microsoft.com/office/powerpoint/2010/main" val="330805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D039-FA34-4675-CD48-5C9B4646E631}"/>
              </a:ext>
            </a:extLst>
          </p:cNvPr>
          <p:cNvSpPr>
            <a:spLocks noGrp="1"/>
          </p:cNvSpPr>
          <p:nvPr>
            <p:ph type="title"/>
          </p:nvPr>
        </p:nvSpPr>
        <p:spPr/>
        <p:txBody>
          <a:bodyPr/>
          <a:lstStyle/>
          <a:p>
            <a:r>
              <a:rPr lang="en-US" dirty="0">
                <a:cs typeface="Arial"/>
              </a:rPr>
              <a:t>Results</a:t>
            </a:r>
            <a:endParaRPr lang="en-US" dirty="0"/>
          </a:p>
        </p:txBody>
      </p:sp>
      <p:sp>
        <p:nvSpPr>
          <p:cNvPr id="3" name="Content Placeholder 2">
            <a:extLst>
              <a:ext uri="{FF2B5EF4-FFF2-40B4-BE49-F238E27FC236}">
                <a16:creationId xmlns:a16="http://schemas.microsoft.com/office/drawing/2014/main" id="{EB51725B-9AE8-2479-29CE-E2B53FC8CB1C}"/>
              </a:ext>
            </a:extLst>
          </p:cNvPr>
          <p:cNvSpPr>
            <a:spLocks noGrp="1"/>
          </p:cNvSpPr>
          <p:nvPr>
            <p:ph idx="1"/>
          </p:nvPr>
        </p:nvSpPr>
        <p:spPr/>
        <p:txBody>
          <a:bodyPr vert="horz" lIns="91440" tIns="45720" rIns="91440" bIns="45720" rtlCol="0" anchor="t">
            <a:normAutofit/>
          </a:bodyPr>
          <a:lstStyle/>
          <a:p>
            <a:pPr marL="170815" indent="-170815"/>
            <a:r>
              <a:rPr lang="en-US" dirty="0">
                <a:latin typeface="Arial"/>
                <a:cs typeface="Arial"/>
              </a:rPr>
              <a:t>To predict whether an individual has a sleeping disorder if:</a:t>
            </a:r>
          </a:p>
          <a:p>
            <a:pPr marL="0" indent="0">
              <a:buNone/>
            </a:pPr>
            <a:r>
              <a:rPr lang="en-US" dirty="0">
                <a:latin typeface="Arial"/>
                <a:cs typeface="Arial"/>
              </a:rPr>
              <a:t>  - 28 years old</a:t>
            </a:r>
          </a:p>
          <a:p>
            <a:pPr marL="0" indent="0">
              <a:buNone/>
            </a:pPr>
            <a:r>
              <a:rPr lang="en-US" dirty="0">
                <a:latin typeface="Arial"/>
                <a:cs typeface="Arial"/>
              </a:rPr>
              <a:t>  - male</a:t>
            </a:r>
          </a:p>
          <a:p>
            <a:pPr marL="0" indent="0">
              <a:buNone/>
            </a:pPr>
            <a:r>
              <a:rPr lang="en-US" dirty="0">
                <a:latin typeface="Arial"/>
                <a:cs typeface="Arial"/>
              </a:rPr>
              <a:t>  - sleep duration of 6 hours</a:t>
            </a:r>
          </a:p>
          <a:p>
            <a:pPr marL="0" indent="0">
              <a:buNone/>
            </a:pPr>
            <a:r>
              <a:rPr lang="en-US" dirty="0">
                <a:latin typeface="Arial"/>
                <a:cs typeface="Arial"/>
              </a:rPr>
              <a:t>  - physical activity level of 60</a:t>
            </a:r>
          </a:p>
          <a:p>
            <a:pPr marL="0" indent="0">
              <a:buNone/>
            </a:pPr>
            <a:r>
              <a:rPr lang="en-US" dirty="0">
                <a:latin typeface="Arial"/>
                <a:cs typeface="Arial"/>
              </a:rPr>
              <a:t>  - stress level of 8</a:t>
            </a:r>
          </a:p>
          <a:p>
            <a:pPr marL="0" indent="0">
              <a:buNone/>
            </a:pPr>
            <a:r>
              <a:rPr lang="en-US" dirty="0">
                <a:latin typeface="Arial"/>
                <a:cs typeface="Arial"/>
              </a:rPr>
              <a:t>  - heart rate of 72</a:t>
            </a:r>
            <a:endParaRPr lang="en-US" dirty="0"/>
          </a:p>
          <a:p>
            <a:pPr marL="0" indent="0">
              <a:buNone/>
            </a:pPr>
            <a:r>
              <a:rPr lang="en-US" dirty="0">
                <a:latin typeface="Arial"/>
                <a:cs typeface="Arial"/>
              </a:rPr>
              <a:t>  - daily steps of 5500</a:t>
            </a:r>
          </a:p>
          <a:p>
            <a:pPr marL="0" indent="0">
              <a:buNone/>
            </a:pPr>
            <a:r>
              <a:rPr lang="en-US" dirty="0">
                <a:latin typeface="Arial"/>
                <a:cs typeface="Arial"/>
              </a:rPr>
              <a:t>  - normal weight</a:t>
            </a:r>
          </a:p>
          <a:p>
            <a:pPr marL="0" indent="0">
              <a:buNone/>
            </a:pPr>
            <a:r>
              <a:rPr lang="en-US" dirty="0">
                <a:latin typeface="Arial"/>
                <a:cs typeface="Arial"/>
              </a:rPr>
              <a:t>  - no sleeping disorder</a:t>
            </a:r>
          </a:p>
          <a:p>
            <a:pPr marL="0" indent="0">
              <a:buNone/>
            </a:pPr>
            <a:endParaRPr lang="en-US" dirty="0"/>
          </a:p>
        </p:txBody>
      </p:sp>
      <p:pic>
        <p:nvPicPr>
          <p:cNvPr id="4" name="Picture 3" descr="A screenshot of a math problem&#10;&#10;Description automatically generated">
            <a:extLst>
              <a:ext uri="{FF2B5EF4-FFF2-40B4-BE49-F238E27FC236}">
                <a16:creationId xmlns:a16="http://schemas.microsoft.com/office/drawing/2014/main" id="{C5509DFB-CF70-1F28-5359-E4BA1949C814}"/>
              </a:ext>
            </a:extLst>
          </p:cNvPr>
          <p:cNvPicPr>
            <a:picLocks noChangeAspect="1"/>
          </p:cNvPicPr>
          <p:nvPr/>
        </p:nvPicPr>
        <p:blipFill>
          <a:blip r:embed="rId2"/>
          <a:stretch>
            <a:fillRect/>
          </a:stretch>
        </p:blipFill>
        <p:spPr>
          <a:xfrm>
            <a:off x="5424763" y="2516597"/>
            <a:ext cx="6096000" cy="676275"/>
          </a:xfrm>
          <a:prstGeom prst="rect">
            <a:avLst/>
          </a:prstGeom>
        </p:spPr>
      </p:pic>
      <p:sp>
        <p:nvSpPr>
          <p:cNvPr id="5" name="TextBox 4">
            <a:extLst>
              <a:ext uri="{FF2B5EF4-FFF2-40B4-BE49-F238E27FC236}">
                <a16:creationId xmlns:a16="http://schemas.microsoft.com/office/drawing/2014/main" id="{1D99E8AA-7A67-6DA4-6F01-E67213F6055F}"/>
              </a:ext>
            </a:extLst>
          </p:cNvPr>
          <p:cNvSpPr txBox="1"/>
          <p:nvPr/>
        </p:nvSpPr>
        <p:spPr>
          <a:xfrm>
            <a:off x="5986272" y="3889247"/>
            <a:ext cx="497433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Our model predicts that this individual has </a:t>
            </a:r>
            <a:r>
              <a:rPr lang="en-US" dirty="0">
                <a:highlight>
                  <a:srgbClr val="FFFF00"/>
                </a:highlight>
                <a:cs typeface="Arial"/>
              </a:rPr>
              <a:t>no sleeping disorder.</a:t>
            </a:r>
            <a:endParaRPr lang="en-US">
              <a:highlight>
                <a:srgbClr val="FFFF00"/>
              </a:highlight>
              <a:cs typeface="Arial"/>
            </a:endParaRPr>
          </a:p>
        </p:txBody>
      </p:sp>
    </p:spTree>
    <p:extLst>
      <p:ext uri="{BB962C8B-B14F-4D97-AF65-F5344CB8AC3E}">
        <p14:creationId xmlns:p14="http://schemas.microsoft.com/office/powerpoint/2010/main" val="605469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633D-3565-CD76-2A64-369A961F83A5}"/>
              </a:ext>
            </a:extLst>
          </p:cNvPr>
          <p:cNvSpPr>
            <a:spLocks noGrp="1"/>
          </p:cNvSpPr>
          <p:nvPr>
            <p:ph type="title"/>
          </p:nvPr>
        </p:nvSpPr>
        <p:spPr/>
        <p:txBody>
          <a:bodyPr/>
          <a:lstStyle/>
          <a:p>
            <a:r>
              <a:rPr lang="en-US" dirty="0"/>
              <a:t>Problems, Limitations, and Improvements </a:t>
            </a:r>
          </a:p>
        </p:txBody>
      </p:sp>
      <p:sp>
        <p:nvSpPr>
          <p:cNvPr id="3" name="Content Placeholder 2">
            <a:extLst>
              <a:ext uri="{FF2B5EF4-FFF2-40B4-BE49-F238E27FC236}">
                <a16:creationId xmlns:a16="http://schemas.microsoft.com/office/drawing/2014/main" id="{1A9BB76D-77FB-F765-4819-15D9E6D9ADED}"/>
              </a:ext>
            </a:extLst>
          </p:cNvPr>
          <p:cNvSpPr>
            <a:spLocks noGrp="1"/>
          </p:cNvSpPr>
          <p:nvPr>
            <p:ph idx="1"/>
          </p:nvPr>
        </p:nvSpPr>
        <p:spPr>
          <a:xfrm>
            <a:off x="838200" y="1996313"/>
            <a:ext cx="10515600" cy="4351338"/>
          </a:xfrm>
        </p:spPr>
        <p:txBody>
          <a:bodyPr vert="horz" lIns="91440" tIns="45720" rIns="91440" bIns="45720" rtlCol="0" anchor="t">
            <a:normAutofit/>
          </a:bodyPr>
          <a:lstStyle/>
          <a:p>
            <a:pPr marL="170815" indent="-170815"/>
            <a:r>
              <a:rPr lang="en-US" dirty="0">
                <a:latin typeface="Arial"/>
                <a:cs typeface="Arial"/>
              </a:rPr>
              <a:t>Overall, no big problems with the dataset</a:t>
            </a:r>
          </a:p>
          <a:p>
            <a:pPr marL="170815" indent="-170815"/>
            <a:endParaRPr lang="en-US" dirty="0">
              <a:latin typeface="Arial"/>
              <a:cs typeface="Arial"/>
            </a:endParaRPr>
          </a:p>
          <a:p>
            <a:pPr marL="170815" indent="-170815"/>
            <a:r>
              <a:rPr lang="en-US" dirty="0">
                <a:latin typeface="Arial"/>
                <a:cs typeface="Arial"/>
              </a:rPr>
              <a:t>One-Hot Encoding sometimes was problematic, requiring data imputation beforehand</a:t>
            </a:r>
            <a:endParaRPr lang="en-US" dirty="0"/>
          </a:p>
          <a:p>
            <a:pPr marL="170815" indent="-170815"/>
            <a:endParaRPr lang="en-US" dirty="0"/>
          </a:p>
          <a:p>
            <a:pPr marL="170815" indent="-170815"/>
            <a:r>
              <a:rPr lang="en-US" dirty="0">
                <a:latin typeface="Arial"/>
                <a:cs typeface="Arial"/>
              </a:rPr>
              <a:t>Could be improved if more variables took place: such as food habits, smoking habits etc.</a:t>
            </a:r>
          </a:p>
          <a:p>
            <a:pPr marL="170815" indent="-170815"/>
            <a:endParaRPr lang="en-US" dirty="0"/>
          </a:p>
          <a:p>
            <a:pPr marL="170815" indent="-170815"/>
            <a:endParaRPr lang="en-US" dirty="0"/>
          </a:p>
          <a:p>
            <a:pPr marL="170815" indent="-170815"/>
            <a:endParaRPr lang="en-US" dirty="0"/>
          </a:p>
        </p:txBody>
      </p:sp>
    </p:spTree>
    <p:extLst>
      <p:ext uri="{BB962C8B-B14F-4D97-AF65-F5344CB8AC3E}">
        <p14:creationId xmlns:p14="http://schemas.microsoft.com/office/powerpoint/2010/main" val="419260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67711-1CAA-DA91-DAC9-8A7824F6D5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618538A-113F-A3B9-9317-6A286B0E9649}"/>
              </a:ext>
            </a:extLst>
          </p:cNvPr>
          <p:cNvSpPr>
            <a:spLocks noGrp="1"/>
          </p:cNvSpPr>
          <p:nvPr>
            <p:ph idx="1"/>
          </p:nvPr>
        </p:nvSpPr>
        <p:spPr/>
        <p:txBody>
          <a:bodyPr>
            <a:normAutofit/>
          </a:bodyPr>
          <a:lstStyle/>
          <a:p>
            <a:pPr>
              <a:buFont typeface="Wingdings" panose="05000000000000000000" pitchFamily="2" charset="2"/>
              <a:buChar char="Ø"/>
            </a:pPr>
            <a:r>
              <a:rPr lang="en-US"/>
              <a:t>Stress seems to be strongly correlated to sleep duration and sleep quality.</a:t>
            </a:r>
          </a:p>
          <a:p>
            <a:pPr>
              <a:buFont typeface="Wingdings" panose="05000000000000000000" pitchFamily="2" charset="2"/>
              <a:buChar char="Ø"/>
            </a:pPr>
            <a:r>
              <a:rPr lang="en-US"/>
              <a:t>As stress levels increase, sleep quality decreases. </a:t>
            </a:r>
          </a:p>
          <a:p>
            <a:pPr>
              <a:buFont typeface="Wingdings" panose="05000000000000000000" pitchFamily="2" charset="2"/>
              <a:buChar char="Ø"/>
            </a:pPr>
            <a:r>
              <a:rPr lang="en-US"/>
              <a:t>As sleep duration increases, so does sleep quality.</a:t>
            </a:r>
          </a:p>
          <a:p>
            <a:pPr>
              <a:buFont typeface="Wingdings" panose="05000000000000000000" pitchFamily="2" charset="2"/>
              <a:buChar char="Ø"/>
            </a:pPr>
            <a:r>
              <a:rPr lang="en-US"/>
              <a:t>People without a sleep disorder generally have better quality of sleep than people with insomnia. </a:t>
            </a:r>
          </a:p>
          <a:p>
            <a:pPr>
              <a:buFont typeface="Wingdings" panose="05000000000000000000" pitchFamily="2" charset="2"/>
              <a:buChar char="Ø"/>
            </a:pPr>
            <a:r>
              <a:rPr lang="en-US"/>
              <a:t>Both the linear and logistic regression models of machine learning seems to work as intended. </a:t>
            </a:r>
          </a:p>
          <a:p>
            <a:pPr>
              <a:buFont typeface="Wingdings" panose="05000000000000000000" pitchFamily="2" charset="2"/>
              <a:buChar char="Ø"/>
            </a:pPr>
            <a:r>
              <a:rPr lang="en-US"/>
              <a:t>According to all important metrics, the predictions are accurate and reliable. </a:t>
            </a:r>
          </a:p>
        </p:txBody>
      </p:sp>
    </p:spTree>
    <p:extLst>
      <p:ext uri="{BB962C8B-B14F-4D97-AF65-F5344CB8AC3E}">
        <p14:creationId xmlns:p14="http://schemas.microsoft.com/office/powerpoint/2010/main" val="370308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92CF-CACA-5572-0138-A9732DE91D3A}"/>
              </a:ext>
            </a:extLst>
          </p:cNvPr>
          <p:cNvSpPr>
            <a:spLocks noGrp="1"/>
          </p:cNvSpPr>
          <p:nvPr>
            <p:ph type="title"/>
          </p:nvPr>
        </p:nvSpPr>
        <p:spPr/>
        <p:txBody>
          <a:bodyPr/>
          <a:lstStyle/>
          <a:p>
            <a:r>
              <a:rPr lang="en-US" dirty="0"/>
              <a:t>Variable Descriptions</a:t>
            </a:r>
          </a:p>
        </p:txBody>
      </p:sp>
      <p:sp>
        <p:nvSpPr>
          <p:cNvPr id="3" name="Content Placeholder 2">
            <a:extLst>
              <a:ext uri="{FF2B5EF4-FFF2-40B4-BE49-F238E27FC236}">
                <a16:creationId xmlns:a16="http://schemas.microsoft.com/office/drawing/2014/main" id="{30011C55-2E6B-959B-56E2-2069E825CB3B}"/>
              </a:ext>
            </a:extLst>
          </p:cNvPr>
          <p:cNvSpPr>
            <a:spLocks noGrp="1"/>
          </p:cNvSpPr>
          <p:nvPr>
            <p:ph idx="1"/>
          </p:nvPr>
        </p:nvSpPr>
        <p:spPr/>
        <p:txBody>
          <a:bodyPr>
            <a:normAutofit lnSpcReduction="10000"/>
          </a:bodyPr>
          <a:lstStyle/>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-Person ID: An identifier for each individual participant.</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-Gender: The gender of each person (Male or Female).</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-Age: The age of each person in years.</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-Occupation: The occupation of each person.</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-Sleep Duration: The number of hours the person sleeps per day.</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-Quality of Sleep: A subjective rating of the quality of sleep, from 1 to 10.</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-Physical Activity Level: The number of minutes each person engages in physical activity daily.</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-Stress Level: A subjective rating of the stress level experienced by the person, from 1 to 10.</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-BMI Category: The BMI category of the person (Underweight, Normal, Overweight, Obese)</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-Blood Pressure: The blood pressure of the person (systolic/diastolic)</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-Heart Rate: The resting heart rate of the person in beats per minute (bpm)</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-Daily Steps: The number of steps the person takes per day. </a:t>
            </a:r>
            <a:endParaRPr lang="en-US" sz="1800" dirty="0">
              <a:effectLst/>
              <a:latin typeface="Arial" panose="020B0604020202020204" pitchFamily="34" charset="0"/>
              <a:ea typeface="Cambria" panose="02040503050406030204" pitchFamily="18" charset="0"/>
            </a:endParaRPr>
          </a:p>
          <a:p>
            <a:pPr marL="0" marR="0"/>
            <a:r>
              <a:rPr lang="en-US" sz="1800" dirty="0">
                <a:effectLst/>
                <a:latin typeface="Times New Roman" panose="02020603050405020304" pitchFamily="18" charset="0"/>
                <a:ea typeface="Cambria" panose="02040503050406030204" pitchFamily="18" charset="0"/>
                <a:cs typeface="Arial" panose="020B0604020202020204" pitchFamily="34" charset="0"/>
              </a:rPr>
              <a:t>-Sleep Disorder: What sleep disorder the person has (No Disorder, Insomnia, Sleep Apnea)</a:t>
            </a:r>
            <a:endParaRPr lang="en-US" sz="1800" dirty="0">
              <a:effectLst/>
              <a:latin typeface="Arial" panose="020B0604020202020204" pitchFamily="34" charset="0"/>
              <a:ea typeface="Cambria" panose="02040503050406030204" pitchFamily="18" charset="0"/>
            </a:endParaRPr>
          </a:p>
          <a:p>
            <a:endParaRPr lang="en-US" dirty="0"/>
          </a:p>
        </p:txBody>
      </p:sp>
    </p:spTree>
    <p:extLst>
      <p:ext uri="{BB962C8B-B14F-4D97-AF65-F5344CB8AC3E}">
        <p14:creationId xmlns:p14="http://schemas.microsoft.com/office/powerpoint/2010/main" val="369495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AB23-78F4-0DBA-6514-F1F85F0994F9}"/>
              </a:ext>
            </a:extLst>
          </p:cNvPr>
          <p:cNvSpPr>
            <a:spLocks noGrp="1"/>
          </p:cNvSpPr>
          <p:nvPr>
            <p:ph type="ctrTitle"/>
          </p:nvPr>
        </p:nvSpPr>
        <p:spPr>
          <a:xfrm>
            <a:off x="383570" y="1122363"/>
            <a:ext cx="7315199" cy="2387600"/>
          </a:xfrm>
        </p:spPr>
        <p:txBody>
          <a:bodyPr anchor="b">
            <a:normAutofit/>
          </a:bodyPr>
          <a:lstStyle/>
          <a:p>
            <a:r>
              <a:rPr lang="en-US" dirty="0"/>
              <a:t>Background</a:t>
            </a:r>
          </a:p>
        </p:txBody>
      </p:sp>
      <p:sp>
        <p:nvSpPr>
          <p:cNvPr id="3" name="Content Placeholder 2">
            <a:extLst>
              <a:ext uri="{FF2B5EF4-FFF2-40B4-BE49-F238E27FC236}">
                <a16:creationId xmlns:a16="http://schemas.microsoft.com/office/drawing/2014/main" id="{8FBDF59B-5E87-BD6B-9718-85197317D6AF}"/>
              </a:ext>
            </a:extLst>
          </p:cNvPr>
          <p:cNvSpPr>
            <a:spLocks noGrp="1"/>
          </p:cNvSpPr>
          <p:nvPr>
            <p:ph type="subTitle" idx="1"/>
          </p:nvPr>
        </p:nvSpPr>
        <p:spPr>
          <a:xfrm>
            <a:off x="383570" y="3602038"/>
            <a:ext cx="7315199" cy="1655762"/>
          </a:xfrm>
        </p:spPr>
        <p:txBody>
          <a:bodyPr>
            <a:normAutofit/>
          </a:bodyPr>
          <a:lstStyle/>
          <a:p>
            <a:r>
              <a:rPr lang="en-US" dirty="0">
                <a:effectLst/>
              </a:rPr>
              <a:t>The data is synthetic and made only for illustrative purposes by the author. The author is a machine learning engineer, and this dataset was only created to demonstrate machine learning techniques. Therefore, there was no particular question that the author was trying to answer. </a:t>
            </a:r>
          </a:p>
        </p:txBody>
      </p:sp>
    </p:spTree>
    <p:extLst>
      <p:ext uri="{BB962C8B-B14F-4D97-AF65-F5344CB8AC3E}">
        <p14:creationId xmlns:p14="http://schemas.microsoft.com/office/powerpoint/2010/main" val="385453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AB51-9641-9DD1-0599-CE5973502707}"/>
              </a:ext>
            </a:extLst>
          </p:cNvPr>
          <p:cNvSpPr>
            <a:spLocks noGrp="1"/>
          </p:cNvSpPr>
          <p:nvPr>
            <p:ph type="title"/>
          </p:nvPr>
        </p:nvSpPr>
        <p:spPr/>
        <p:txBody>
          <a:bodyPr/>
          <a:lstStyle/>
          <a:p>
            <a:r>
              <a:rPr lang="en-US" dirty="0"/>
              <a:t>Data Preparation </a:t>
            </a:r>
          </a:p>
        </p:txBody>
      </p:sp>
      <p:sp>
        <p:nvSpPr>
          <p:cNvPr id="3" name="Content Placeholder 2">
            <a:extLst>
              <a:ext uri="{FF2B5EF4-FFF2-40B4-BE49-F238E27FC236}">
                <a16:creationId xmlns:a16="http://schemas.microsoft.com/office/drawing/2014/main" id="{8CEBBFF2-A156-A426-33A1-30D4BC20D8E4}"/>
              </a:ext>
            </a:extLst>
          </p:cNvPr>
          <p:cNvSpPr>
            <a:spLocks noGrp="1"/>
          </p:cNvSpPr>
          <p:nvPr>
            <p:ph idx="1"/>
          </p:nvPr>
        </p:nvSpPr>
        <p:spPr/>
        <p:txBody>
          <a:bodyPr/>
          <a:lstStyle/>
          <a:p>
            <a:r>
              <a:rPr lang="en-US" dirty="0"/>
              <a:t>Determined where the missing data is </a:t>
            </a:r>
          </a:p>
          <a:p>
            <a:r>
              <a:rPr lang="en-US" dirty="0"/>
              <a:t>Investigated missing data rows</a:t>
            </a:r>
          </a:p>
          <a:p>
            <a:r>
              <a:rPr lang="en-US" dirty="0"/>
              <a:t>Used imputation dictionary to replace missing “Sleep Disorder” data with “No Disorder”</a:t>
            </a:r>
          </a:p>
        </p:txBody>
      </p:sp>
      <p:pic>
        <p:nvPicPr>
          <p:cNvPr id="5" name="Picture 4">
            <a:extLst>
              <a:ext uri="{FF2B5EF4-FFF2-40B4-BE49-F238E27FC236}">
                <a16:creationId xmlns:a16="http://schemas.microsoft.com/office/drawing/2014/main" id="{127F39AB-98B5-409E-8E91-365630677E06}"/>
              </a:ext>
            </a:extLst>
          </p:cNvPr>
          <p:cNvPicPr>
            <a:picLocks noChangeAspect="1"/>
          </p:cNvPicPr>
          <p:nvPr/>
        </p:nvPicPr>
        <p:blipFill>
          <a:blip r:embed="rId2"/>
          <a:stretch>
            <a:fillRect/>
          </a:stretch>
        </p:blipFill>
        <p:spPr>
          <a:xfrm>
            <a:off x="1303731" y="3415892"/>
            <a:ext cx="3458058" cy="2896004"/>
          </a:xfrm>
          <a:prstGeom prst="rect">
            <a:avLst/>
          </a:prstGeom>
        </p:spPr>
      </p:pic>
      <p:pic>
        <p:nvPicPr>
          <p:cNvPr id="7" name="Picture 6">
            <a:extLst>
              <a:ext uri="{FF2B5EF4-FFF2-40B4-BE49-F238E27FC236}">
                <a16:creationId xmlns:a16="http://schemas.microsoft.com/office/drawing/2014/main" id="{ACEDE27D-2E41-C3E4-369A-69947EF016E7}"/>
              </a:ext>
            </a:extLst>
          </p:cNvPr>
          <p:cNvPicPr>
            <a:picLocks noChangeAspect="1"/>
          </p:cNvPicPr>
          <p:nvPr/>
        </p:nvPicPr>
        <p:blipFill>
          <a:blip r:embed="rId3"/>
          <a:stretch>
            <a:fillRect/>
          </a:stretch>
        </p:blipFill>
        <p:spPr>
          <a:xfrm>
            <a:off x="6709819" y="3385748"/>
            <a:ext cx="2695951" cy="2791215"/>
          </a:xfrm>
          <a:prstGeom prst="rect">
            <a:avLst/>
          </a:prstGeom>
        </p:spPr>
      </p:pic>
    </p:spTree>
    <p:extLst>
      <p:ext uri="{BB962C8B-B14F-4D97-AF65-F5344CB8AC3E}">
        <p14:creationId xmlns:p14="http://schemas.microsoft.com/office/powerpoint/2010/main" val="3697324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B20-5A28-BB2B-EAB1-CA141271C8E6}"/>
              </a:ext>
            </a:extLst>
          </p:cNvPr>
          <p:cNvSpPr>
            <a:spLocks noGrp="1"/>
          </p:cNvSpPr>
          <p:nvPr>
            <p:ph type="ctrTitle"/>
          </p:nvPr>
        </p:nvSpPr>
        <p:spPr/>
        <p:txBody>
          <a:bodyPr/>
          <a:lstStyle/>
          <a:p>
            <a:r>
              <a:rPr lang="en-US" dirty="0"/>
              <a:t>Exploratory Data Analysis</a:t>
            </a:r>
          </a:p>
        </p:txBody>
      </p:sp>
      <p:sp>
        <p:nvSpPr>
          <p:cNvPr id="5" name="Content Placeholder 2">
            <a:extLst>
              <a:ext uri="{FF2B5EF4-FFF2-40B4-BE49-F238E27FC236}">
                <a16:creationId xmlns:a16="http://schemas.microsoft.com/office/drawing/2014/main" id="{DB4A77C7-F9EF-8827-6264-A70F904C9746}"/>
              </a:ext>
            </a:extLst>
          </p:cNvPr>
          <p:cNvSpPr>
            <a:spLocks noGrp="1"/>
          </p:cNvSpPr>
          <p:nvPr>
            <p:ph type="subTitle" idx="1"/>
          </p:nvPr>
        </p:nvSpPr>
        <p:spPr>
          <a:xfrm>
            <a:off x="383570" y="3602038"/>
            <a:ext cx="7315199" cy="1655762"/>
          </a:xfrm>
        </p:spPr>
        <p:txBody>
          <a:bodyPr>
            <a:normAutofit/>
          </a:bodyPr>
          <a:lstStyle/>
          <a:p>
            <a:r>
              <a:rPr lang="en-US" dirty="0">
                <a:effectLst/>
              </a:rPr>
              <a:t>This dataset contains 374 rows and 13 columns with various data types.</a:t>
            </a:r>
          </a:p>
        </p:txBody>
      </p:sp>
    </p:spTree>
    <p:extLst>
      <p:ext uri="{BB962C8B-B14F-4D97-AF65-F5344CB8AC3E}">
        <p14:creationId xmlns:p14="http://schemas.microsoft.com/office/powerpoint/2010/main" val="227763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4899-FEB0-4EFB-CDF3-A6F37751506D}"/>
              </a:ext>
            </a:extLst>
          </p:cNvPr>
          <p:cNvSpPr>
            <a:spLocks noGrp="1"/>
          </p:cNvSpPr>
          <p:nvPr>
            <p:ph type="title"/>
          </p:nvPr>
        </p:nvSpPr>
        <p:spPr/>
        <p:txBody>
          <a:bodyPr/>
          <a:lstStyle/>
          <a:p>
            <a:r>
              <a:rPr lang="en-US" dirty="0"/>
              <a:t>Data Types</a:t>
            </a:r>
          </a:p>
        </p:txBody>
      </p:sp>
      <p:pic>
        <p:nvPicPr>
          <p:cNvPr id="5" name="Content Placeholder 4">
            <a:extLst>
              <a:ext uri="{FF2B5EF4-FFF2-40B4-BE49-F238E27FC236}">
                <a16:creationId xmlns:a16="http://schemas.microsoft.com/office/drawing/2014/main" id="{EE100E2A-13C9-A740-B60D-FC4CDFBB2930}"/>
              </a:ext>
            </a:extLst>
          </p:cNvPr>
          <p:cNvPicPr>
            <a:picLocks noGrp="1" noChangeAspect="1"/>
          </p:cNvPicPr>
          <p:nvPr>
            <p:ph idx="1"/>
          </p:nvPr>
        </p:nvPicPr>
        <p:blipFill>
          <a:blip r:embed="rId2"/>
          <a:stretch>
            <a:fillRect/>
          </a:stretch>
        </p:blipFill>
        <p:spPr>
          <a:xfrm>
            <a:off x="3012522" y="1302604"/>
            <a:ext cx="5826677" cy="4885827"/>
          </a:xfrm>
        </p:spPr>
      </p:pic>
    </p:spTree>
    <p:extLst>
      <p:ext uri="{BB962C8B-B14F-4D97-AF65-F5344CB8AC3E}">
        <p14:creationId xmlns:p14="http://schemas.microsoft.com/office/powerpoint/2010/main" val="359238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7ABD2-0C6F-3A68-6BD6-A8E24378E1CA}"/>
              </a:ext>
            </a:extLst>
          </p:cNvPr>
          <p:cNvSpPr>
            <a:spLocks noGrp="1"/>
          </p:cNvSpPr>
          <p:nvPr>
            <p:ph type="title"/>
          </p:nvPr>
        </p:nvSpPr>
        <p:spPr>
          <a:xfrm>
            <a:off x="838200" y="365129"/>
            <a:ext cx="10515600" cy="1325563"/>
          </a:xfrm>
        </p:spPr>
        <p:txBody>
          <a:bodyPr anchor="ctr">
            <a:normAutofit/>
          </a:bodyPr>
          <a:lstStyle/>
          <a:p>
            <a:r>
              <a:rPr lang="en-US" dirty="0"/>
              <a:t>Data Statistics</a:t>
            </a:r>
          </a:p>
        </p:txBody>
      </p:sp>
      <p:pic>
        <p:nvPicPr>
          <p:cNvPr id="5" name="Content Placeholder 4">
            <a:extLst>
              <a:ext uri="{FF2B5EF4-FFF2-40B4-BE49-F238E27FC236}">
                <a16:creationId xmlns:a16="http://schemas.microsoft.com/office/drawing/2014/main" id="{09F41702-5C52-BC0C-E38B-D309CC9DC4E7}"/>
              </a:ext>
            </a:extLst>
          </p:cNvPr>
          <p:cNvPicPr>
            <a:picLocks noGrp="1" noChangeAspect="1"/>
          </p:cNvPicPr>
          <p:nvPr>
            <p:ph idx="1"/>
          </p:nvPr>
        </p:nvPicPr>
        <p:blipFill>
          <a:blip r:embed="rId2"/>
          <a:stretch>
            <a:fillRect/>
          </a:stretch>
        </p:blipFill>
        <p:spPr>
          <a:xfrm>
            <a:off x="884816" y="1825625"/>
            <a:ext cx="10422367" cy="4351338"/>
          </a:xfrm>
          <a:noFill/>
        </p:spPr>
      </p:pic>
    </p:spTree>
    <p:extLst>
      <p:ext uri="{BB962C8B-B14F-4D97-AF65-F5344CB8AC3E}">
        <p14:creationId xmlns:p14="http://schemas.microsoft.com/office/powerpoint/2010/main" val="296300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CA8576-5EE8-4F7A-AA1F-CE8183EA75D9}"/>
              </a:ext>
            </a:extLst>
          </p:cNvPr>
          <p:cNvPicPr>
            <a:picLocks noGrp="1" noChangeAspect="1"/>
          </p:cNvPicPr>
          <p:nvPr>
            <p:ph idx="1"/>
          </p:nvPr>
        </p:nvPicPr>
        <p:blipFill>
          <a:blip r:embed="rId2"/>
          <a:stretch>
            <a:fillRect/>
          </a:stretch>
        </p:blipFill>
        <p:spPr>
          <a:xfrm>
            <a:off x="1478280" y="0"/>
            <a:ext cx="8218823" cy="6264641"/>
          </a:xfrm>
        </p:spPr>
      </p:pic>
      <p:sp>
        <p:nvSpPr>
          <p:cNvPr id="2" name="Title 1">
            <a:extLst>
              <a:ext uri="{FF2B5EF4-FFF2-40B4-BE49-F238E27FC236}">
                <a16:creationId xmlns:a16="http://schemas.microsoft.com/office/drawing/2014/main" id="{8D58C4AB-3462-28F7-2CF4-2F98904259C8}"/>
              </a:ext>
            </a:extLst>
          </p:cNvPr>
          <p:cNvSpPr>
            <a:spLocks noGrp="1"/>
          </p:cNvSpPr>
          <p:nvPr>
            <p:ph type="title"/>
          </p:nvPr>
        </p:nvSpPr>
        <p:spPr>
          <a:xfrm>
            <a:off x="0" y="5196209"/>
            <a:ext cx="10515600" cy="1325563"/>
          </a:xfrm>
        </p:spPr>
        <p:txBody>
          <a:bodyPr/>
          <a:lstStyle/>
          <a:p>
            <a:r>
              <a:rPr lang="en-US" dirty="0"/>
              <a:t>Correlation Heatmap</a:t>
            </a:r>
          </a:p>
        </p:txBody>
      </p:sp>
    </p:spTree>
    <p:extLst>
      <p:ext uri="{BB962C8B-B14F-4D97-AF65-F5344CB8AC3E}">
        <p14:creationId xmlns:p14="http://schemas.microsoft.com/office/powerpoint/2010/main" val="646617827"/>
      </p:ext>
    </p:extLst>
  </p:cSld>
  <p:clrMapOvr>
    <a:masterClrMapping/>
  </p:clrMapOvr>
</p:sld>
</file>

<file path=ppt/theme/theme1.xml><?xml version="1.0" encoding="utf-8"?>
<a:theme xmlns:a="http://schemas.openxmlformats.org/drawingml/2006/main" name="Office Theme">
  <a:themeElements>
    <a:clrScheme name="Bellarmine Palette">
      <a:dk1>
        <a:srgbClr val="000000"/>
      </a:dk1>
      <a:lt1>
        <a:srgbClr val="FFFFFF"/>
      </a:lt1>
      <a:dk2>
        <a:srgbClr val="44546A"/>
      </a:dk2>
      <a:lt2>
        <a:srgbClr val="E7E6E6"/>
      </a:lt2>
      <a:accent1>
        <a:srgbClr val="752836"/>
      </a:accent1>
      <a:accent2>
        <a:srgbClr val="697970"/>
      </a:accent2>
      <a:accent3>
        <a:srgbClr val="C8C8C8"/>
      </a:accent3>
      <a:accent4>
        <a:srgbClr val="F7BE00"/>
      </a:accent4>
      <a:accent5>
        <a:srgbClr val="00677F"/>
      </a:accent5>
      <a:accent6>
        <a:srgbClr val="4D4D4D"/>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rd Screen Bellarmine Template" id="{109F2BBD-B805-0C47-8BE1-EE5FD54F39DA}" vid="{7B5311A2-F663-764E-9F9C-04F6C47E4F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3351fa9-938b-466f-b5a0-a21f258fd2d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2F8EBBF4EA1D64B9AC7A525105AEF4B" ma:contentTypeVersion="16" ma:contentTypeDescription="Create a new document." ma:contentTypeScope="" ma:versionID="713b50c32117c330d9375d75d8e520af">
  <xsd:schema xmlns:xsd="http://www.w3.org/2001/XMLSchema" xmlns:xs="http://www.w3.org/2001/XMLSchema" xmlns:p="http://schemas.microsoft.com/office/2006/metadata/properties" xmlns:ns3="33351fa9-938b-466f-b5a0-a21f258fd2dd" xmlns:ns4="ea37520e-6ea9-47be-b01e-8b5d78766179" targetNamespace="http://schemas.microsoft.com/office/2006/metadata/properties" ma:root="true" ma:fieldsID="844f45284ff5c6f7162b3c8ba29f2804" ns3:_="" ns4:_="">
    <xsd:import namespace="33351fa9-938b-466f-b5a0-a21f258fd2dd"/>
    <xsd:import namespace="ea37520e-6ea9-47be-b01e-8b5d7876617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351fa9-938b-466f-b5a0-a21f258fd2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a37520e-6ea9-47be-b01e-8b5d7876617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FC06A0-3945-4BA0-8A12-77C3761EF60E}">
  <ds:schemaRefs>
    <ds:schemaRef ds:uri="http://purl.org/dc/dcmitype/"/>
    <ds:schemaRef ds:uri="http://purl.org/dc/terms/"/>
    <ds:schemaRef ds:uri="http://schemas.openxmlformats.org/package/2006/metadata/core-properties"/>
    <ds:schemaRef ds:uri="http://schemas.microsoft.com/office/2006/metadata/properties"/>
    <ds:schemaRef ds:uri="ea37520e-6ea9-47be-b01e-8b5d78766179"/>
    <ds:schemaRef ds:uri="33351fa9-938b-466f-b5a0-a21f258fd2dd"/>
    <ds:schemaRef ds:uri="http://schemas.microsoft.com/office/2006/documentManagement/types"/>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B169FA18-A288-4AB4-8DF1-1CC8136D0D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351fa9-938b-466f-b5a0-a21f258fd2dd"/>
    <ds:schemaRef ds:uri="ea37520e-6ea9-47be-b01e-8b5d787661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C2B002-C043-4C5A-8735-C8BAA670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250</TotalTime>
  <Words>652</Words>
  <Application>Microsoft Office PowerPoint</Application>
  <PresentationFormat>Widescreen</PresentationFormat>
  <Paragraphs>39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Sleep Health and Lifestyle </vt:lpstr>
      <vt:lpstr>Introduction</vt:lpstr>
      <vt:lpstr>Variable Descriptions</vt:lpstr>
      <vt:lpstr>Background</vt:lpstr>
      <vt:lpstr>Data Preparation </vt:lpstr>
      <vt:lpstr>Exploratory Data Analysis</vt:lpstr>
      <vt:lpstr>Data Types</vt:lpstr>
      <vt:lpstr>Data Statistics</vt:lpstr>
      <vt:lpstr>Correlation Heatmap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vt:lpstr>
      <vt:lpstr>Method Used for Linear Regression</vt:lpstr>
      <vt:lpstr>Results</vt:lpstr>
      <vt:lpstr>Method Used for Logistic Regression</vt:lpstr>
      <vt:lpstr>Results</vt:lpstr>
      <vt:lpstr>Problems, Limitations, and Improvements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Katie Kelty</dc:creator>
  <cp:lastModifiedBy>John C. Little</cp:lastModifiedBy>
  <cp:revision>1106</cp:revision>
  <dcterms:created xsi:type="dcterms:W3CDTF">2020-08-18T13:57:38Z</dcterms:created>
  <dcterms:modified xsi:type="dcterms:W3CDTF">2024-12-12T00:59:11Z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0x01010022F8EBBF4EA1D64B9AC7A525105AEF4B</vt:lpwstr>
  </property>
</Properties>
</file>