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1"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27301-7BF9-44C0-90FD-8F89F3B6196F}" v="28" dt="2024-10-09T21:33:00.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0" d="100"/>
          <a:sy n="40" d="100"/>
        </p:scale>
        <p:origin x="964" y="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DF40-A86C-E42F-283A-6DD9FC65C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DDB3C-C9FB-76D7-2323-8A4373240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0ACCA-E3D7-1D1E-31E5-A3B2AC533983}"/>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5" name="Footer Placeholder 4">
            <a:extLst>
              <a:ext uri="{FF2B5EF4-FFF2-40B4-BE49-F238E27FC236}">
                <a16:creationId xmlns:a16="http://schemas.microsoft.com/office/drawing/2014/main" id="{CEAB47AC-7FC6-0E45-ABC3-2F47A4803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84F32-922D-ED81-6D70-86BA8BEAE724}"/>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81782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3572-F070-D96B-EA3A-352C61611B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3FD412-1091-DF8B-0EAB-1BA3A12E27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9022D-D3F3-A15F-243C-BE39B5FB76FC}"/>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5" name="Footer Placeholder 4">
            <a:extLst>
              <a:ext uri="{FF2B5EF4-FFF2-40B4-BE49-F238E27FC236}">
                <a16:creationId xmlns:a16="http://schemas.microsoft.com/office/drawing/2014/main" id="{C7A3BCF9-F941-3C3E-5A44-34BB908CD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30983-5A66-36FE-1C72-7FAFE6F3A99F}"/>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397840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06F021-3A35-685F-961D-A605A19310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233A0-28A5-E292-C8AA-36B44A8B8A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18604-6451-FDD0-D1C7-7DB8A57A08DC}"/>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5" name="Footer Placeholder 4">
            <a:extLst>
              <a:ext uri="{FF2B5EF4-FFF2-40B4-BE49-F238E27FC236}">
                <a16:creationId xmlns:a16="http://schemas.microsoft.com/office/drawing/2014/main" id="{FCBAC4C3-DCFD-A59E-7C77-6D878CC95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D9BBD-2B4D-088F-F857-D99FAE25FA16}"/>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297870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38AE-370C-C66D-9C2D-8ECC140A34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8C610-CB2E-4070-3AA0-AFF9DB6F3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538B1-931F-6B68-8DD2-9E71F2F54456}"/>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5" name="Footer Placeholder 4">
            <a:extLst>
              <a:ext uri="{FF2B5EF4-FFF2-40B4-BE49-F238E27FC236}">
                <a16:creationId xmlns:a16="http://schemas.microsoft.com/office/drawing/2014/main" id="{8D99A31C-ADFA-1CA3-65A3-38DB4EA0F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CE434-51F8-4329-E915-873EFC95B12C}"/>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274149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01A0-105B-E4E4-1D69-10B49E75E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55E3E-0062-3A4F-FC83-47ADADE1BD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0B860-AD6F-0E48-E499-07DEBD9E0526}"/>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5" name="Footer Placeholder 4">
            <a:extLst>
              <a:ext uri="{FF2B5EF4-FFF2-40B4-BE49-F238E27FC236}">
                <a16:creationId xmlns:a16="http://schemas.microsoft.com/office/drawing/2014/main" id="{F68AE63A-03D9-ACEF-86A6-7AA34B01D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760B2-05FF-2053-1606-914A6C438551}"/>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41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0923-6D9D-2A7D-C903-EBCD37DE3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0347A-0CFA-7239-B75D-F4E493925B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C065E-84F9-B8CF-A226-0287811A8D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147C72-1C44-A365-93E9-0C3E65FE0978}"/>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6" name="Footer Placeholder 5">
            <a:extLst>
              <a:ext uri="{FF2B5EF4-FFF2-40B4-BE49-F238E27FC236}">
                <a16:creationId xmlns:a16="http://schemas.microsoft.com/office/drawing/2014/main" id="{FB637E87-0B06-6340-60A3-3F46E2081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E340A-ACC2-F003-936C-C1709FB33FB9}"/>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54698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A208-9DD0-1929-0333-D5BF63DD86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AB11F-9F5D-3D46-44B8-927F13C79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A1DDDE-99F8-C080-E39F-C5D7D2D6DE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CBF4FF-87DA-089A-4675-7AC1D5DDAB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02BCB-A18D-93C5-66ED-12C4A3FF2C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14D05F-EE63-8343-8DC4-22769E43CA34}"/>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8" name="Footer Placeholder 7">
            <a:extLst>
              <a:ext uri="{FF2B5EF4-FFF2-40B4-BE49-F238E27FC236}">
                <a16:creationId xmlns:a16="http://schemas.microsoft.com/office/drawing/2014/main" id="{D712593D-97B0-E2F7-FBA5-6AC71376CD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226E62-B477-D95D-8605-824BED1A4E5D}"/>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3287548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2D0F-B09F-9111-526A-03C624B98B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796EED-03D2-10AA-EFF1-50BC052FC4B7}"/>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4" name="Footer Placeholder 3">
            <a:extLst>
              <a:ext uri="{FF2B5EF4-FFF2-40B4-BE49-F238E27FC236}">
                <a16:creationId xmlns:a16="http://schemas.microsoft.com/office/drawing/2014/main" id="{94BECB9A-DB36-28ED-28DF-FDF81BF2E1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EE48B4-7E10-677E-FA32-645D11BC3651}"/>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81880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60E71-3917-AD78-AF4C-E0A47B3467CE}"/>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3" name="Footer Placeholder 2">
            <a:extLst>
              <a:ext uri="{FF2B5EF4-FFF2-40B4-BE49-F238E27FC236}">
                <a16:creationId xmlns:a16="http://schemas.microsoft.com/office/drawing/2014/main" id="{23D8AC5D-8551-96D7-745D-DE5E658FF0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822B82-495F-0D18-F9E4-9D5794ACC1BC}"/>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141646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6D60-9580-FFDE-D30C-246A0238A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790C1B-C633-1796-BA24-2AF18BB17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6EF972-2FCC-8935-B9B9-3C046F64D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6D961-86C7-3C4B-8611-8BAACEE34E40}"/>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6" name="Footer Placeholder 5">
            <a:extLst>
              <a:ext uri="{FF2B5EF4-FFF2-40B4-BE49-F238E27FC236}">
                <a16:creationId xmlns:a16="http://schemas.microsoft.com/office/drawing/2014/main" id="{288D9622-5A4F-786B-E459-15C6BE2B7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CEDE8-C588-CE2B-FBA9-7861335132E7}"/>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234081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F4368-DE10-9734-CF03-181480F2D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1BACC7-0617-86D2-0D90-9DED7CF2A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B6819-685A-3FF9-C1BF-344100FD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08F6D-A9D5-7CBE-8357-29C466EE77E4}"/>
              </a:ext>
            </a:extLst>
          </p:cNvPr>
          <p:cNvSpPr>
            <a:spLocks noGrp="1"/>
          </p:cNvSpPr>
          <p:nvPr>
            <p:ph type="dt" sz="half" idx="10"/>
          </p:nvPr>
        </p:nvSpPr>
        <p:spPr/>
        <p:txBody>
          <a:bodyPr/>
          <a:lstStyle/>
          <a:p>
            <a:fld id="{21788A44-6883-4B9A-8BA6-F6649E9F83A2}" type="datetimeFigureOut">
              <a:rPr lang="en-US" smtClean="0"/>
              <a:t>10/9/2024</a:t>
            </a:fld>
            <a:endParaRPr lang="en-US"/>
          </a:p>
        </p:txBody>
      </p:sp>
      <p:sp>
        <p:nvSpPr>
          <p:cNvPr id="6" name="Footer Placeholder 5">
            <a:extLst>
              <a:ext uri="{FF2B5EF4-FFF2-40B4-BE49-F238E27FC236}">
                <a16:creationId xmlns:a16="http://schemas.microsoft.com/office/drawing/2014/main" id="{7C00768D-1836-398F-1057-CFDB0E1D7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781F94-E9B7-CC37-B64A-ADDB812BD98C}"/>
              </a:ext>
            </a:extLst>
          </p:cNvPr>
          <p:cNvSpPr>
            <a:spLocks noGrp="1"/>
          </p:cNvSpPr>
          <p:nvPr>
            <p:ph type="sldNum" sz="quarter" idx="12"/>
          </p:nvPr>
        </p:nvSpPr>
        <p:spPr/>
        <p:txBody>
          <a:bodyPr/>
          <a:lstStyle/>
          <a:p>
            <a:fld id="{5E4EF62F-EBFC-4EA3-BDA1-87A60CB9B06C}" type="slidenum">
              <a:rPr lang="en-US" smtClean="0"/>
              <a:t>‹#›</a:t>
            </a:fld>
            <a:endParaRPr lang="en-US"/>
          </a:p>
        </p:txBody>
      </p:sp>
    </p:spTree>
    <p:extLst>
      <p:ext uri="{BB962C8B-B14F-4D97-AF65-F5344CB8AC3E}">
        <p14:creationId xmlns:p14="http://schemas.microsoft.com/office/powerpoint/2010/main" val="231916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770A6-A6B1-BAE3-C7FD-386F3E7AB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BD6F97-973E-D331-F7DD-7216B3D9E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A6F90-925D-1034-81AD-F80DF72F5B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788A44-6883-4B9A-8BA6-F6649E9F83A2}" type="datetimeFigureOut">
              <a:rPr lang="en-US" smtClean="0"/>
              <a:t>10/9/2024</a:t>
            </a:fld>
            <a:endParaRPr lang="en-US"/>
          </a:p>
        </p:txBody>
      </p:sp>
      <p:sp>
        <p:nvSpPr>
          <p:cNvPr id="5" name="Footer Placeholder 4">
            <a:extLst>
              <a:ext uri="{FF2B5EF4-FFF2-40B4-BE49-F238E27FC236}">
                <a16:creationId xmlns:a16="http://schemas.microsoft.com/office/drawing/2014/main" id="{BFCB6A0B-632C-F936-4FB3-19CF231B0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BDAF2C-0459-6EC3-5B63-889840CE5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4EF62F-EBFC-4EA3-BDA1-87A60CB9B06C}" type="slidenum">
              <a:rPr lang="en-US" smtClean="0"/>
              <a:t>‹#›</a:t>
            </a:fld>
            <a:endParaRPr lang="en-US"/>
          </a:p>
        </p:txBody>
      </p:sp>
    </p:spTree>
    <p:extLst>
      <p:ext uri="{BB962C8B-B14F-4D97-AF65-F5344CB8AC3E}">
        <p14:creationId xmlns:p14="http://schemas.microsoft.com/office/powerpoint/2010/main" val="2489009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merhaddii/us-collegiate-sports-dataset/dat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F3007-6726-7142-F2B3-F8D0C47ACCAA}"/>
              </a:ext>
            </a:extLst>
          </p:cNvPr>
          <p:cNvSpPr>
            <a:spLocks noGrp="1"/>
          </p:cNvSpPr>
          <p:nvPr>
            <p:ph type="ctrTitle"/>
          </p:nvPr>
        </p:nvSpPr>
        <p:spPr>
          <a:xfrm>
            <a:off x="1155559" y="637762"/>
            <a:ext cx="2899568" cy="5576770"/>
          </a:xfrm>
        </p:spPr>
        <p:txBody>
          <a:bodyPr anchor="ctr">
            <a:normAutofit/>
          </a:bodyPr>
          <a:lstStyle/>
          <a:p>
            <a:pPr algn="l"/>
            <a:r>
              <a:rPr lang="en-US" sz="4800">
                <a:solidFill>
                  <a:schemeClr val="bg1"/>
                </a:solidFill>
              </a:rPr>
              <a:t>US Collegiate Sports</a:t>
            </a:r>
          </a:p>
        </p:txBody>
      </p:sp>
      <p:sp>
        <p:nvSpPr>
          <p:cNvPr id="36" name="Rectangle 3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8E75F9D-8A30-4052-CF68-A2ED5A90C5C3}"/>
              </a:ext>
            </a:extLst>
          </p:cNvPr>
          <p:cNvSpPr>
            <a:spLocks noGrp="1"/>
          </p:cNvSpPr>
          <p:nvPr>
            <p:ph type="subTitle" idx="1"/>
          </p:nvPr>
        </p:nvSpPr>
        <p:spPr>
          <a:xfrm>
            <a:off x="5444775" y="637762"/>
            <a:ext cx="5600580" cy="5576770"/>
          </a:xfrm>
        </p:spPr>
        <p:txBody>
          <a:bodyPr anchor="ctr">
            <a:normAutofit/>
          </a:bodyPr>
          <a:lstStyle/>
          <a:p>
            <a:pPr algn="l"/>
            <a:r>
              <a:rPr lang="en-US" sz="3200"/>
              <a:t>John Little</a:t>
            </a:r>
          </a:p>
          <a:p>
            <a:pPr algn="l"/>
            <a:r>
              <a:rPr lang="en-US" sz="3200"/>
              <a:t>&amp;</a:t>
            </a:r>
          </a:p>
          <a:p>
            <a:pPr algn="l"/>
            <a:r>
              <a:rPr lang="en-US" sz="3200"/>
              <a:t>Yeva Kramarova</a:t>
            </a:r>
          </a:p>
        </p:txBody>
      </p:sp>
    </p:spTree>
    <p:extLst>
      <p:ext uri="{BB962C8B-B14F-4D97-AF65-F5344CB8AC3E}">
        <p14:creationId xmlns:p14="http://schemas.microsoft.com/office/powerpoint/2010/main" val="3470967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50C6-1EAF-9F63-6A99-56CD7CC811A8}"/>
              </a:ext>
            </a:extLst>
          </p:cNvPr>
          <p:cNvSpPr>
            <a:spLocks noGrp="1"/>
          </p:cNvSpPr>
          <p:nvPr>
            <p:ph type="title"/>
          </p:nvPr>
        </p:nvSpPr>
        <p:spPr/>
        <p:txBody>
          <a:bodyPr>
            <a:normAutofit/>
          </a:bodyPr>
          <a:lstStyle/>
          <a:p>
            <a:r>
              <a:rPr lang="en-US" dirty="0"/>
              <a:t>Table 3: Proportions for US Collegiate Sports (State)</a:t>
            </a:r>
          </a:p>
        </p:txBody>
      </p:sp>
      <p:pic>
        <p:nvPicPr>
          <p:cNvPr id="7" name="Picture 6">
            <a:extLst>
              <a:ext uri="{FF2B5EF4-FFF2-40B4-BE49-F238E27FC236}">
                <a16:creationId xmlns:a16="http://schemas.microsoft.com/office/drawing/2014/main" id="{D649F1DB-FB2F-2066-C436-DE8F27EF9E85}"/>
              </a:ext>
            </a:extLst>
          </p:cNvPr>
          <p:cNvPicPr>
            <a:picLocks noChangeAspect="1"/>
          </p:cNvPicPr>
          <p:nvPr/>
        </p:nvPicPr>
        <p:blipFill>
          <a:blip r:embed="rId2"/>
          <a:stretch>
            <a:fillRect/>
          </a:stretch>
        </p:blipFill>
        <p:spPr>
          <a:xfrm>
            <a:off x="2869075" y="1014024"/>
            <a:ext cx="3226925" cy="5843976"/>
          </a:xfrm>
          <a:prstGeom prst="rect">
            <a:avLst/>
          </a:prstGeom>
        </p:spPr>
      </p:pic>
      <p:pic>
        <p:nvPicPr>
          <p:cNvPr id="9" name="Picture 8">
            <a:extLst>
              <a:ext uri="{FF2B5EF4-FFF2-40B4-BE49-F238E27FC236}">
                <a16:creationId xmlns:a16="http://schemas.microsoft.com/office/drawing/2014/main" id="{D7BDE0DD-FA54-BBC5-4876-8F36142657CD}"/>
              </a:ext>
            </a:extLst>
          </p:cNvPr>
          <p:cNvPicPr>
            <a:picLocks noChangeAspect="1"/>
          </p:cNvPicPr>
          <p:nvPr/>
        </p:nvPicPr>
        <p:blipFill>
          <a:blip r:embed="rId3"/>
          <a:stretch>
            <a:fillRect/>
          </a:stretch>
        </p:blipFill>
        <p:spPr>
          <a:xfrm>
            <a:off x="7334501" y="1355901"/>
            <a:ext cx="3487024" cy="5502099"/>
          </a:xfrm>
          <a:prstGeom prst="rect">
            <a:avLst/>
          </a:prstGeom>
        </p:spPr>
      </p:pic>
      <p:cxnSp>
        <p:nvCxnSpPr>
          <p:cNvPr id="11" name="Straight Connector 10">
            <a:extLst>
              <a:ext uri="{FF2B5EF4-FFF2-40B4-BE49-F238E27FC236}">
                <a16:creationId xmlns:a16="http://schemas.microsoft.com/office/drawing/2014/main" id="{0CA46A29-8F07-A05E-F92B-36377379099F}"/>
              </a:ext>
            </a:extLst>
          </p:cNvPr>
          <p:cNvCxnSpPr/>
          <p:nvPr/>
        </p:nvCxnSpPr>
        <p:spPr>
          <a:xfrm>
            <a:off x="6527800" y="1257300"/>
            <a:ext cx="0" cy="53975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552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29C3-2A37-1D40-8424-F862BF2BC1DD}"/>
              </a:ext>
            </a:extLst>
          </p:cNvPr>
          <p:cNvSpPr>
            <a:spLocks noGrp="1"/>
          </p:cNvSpPr>
          <p:nvPr>
            <p:ph type="title"/>
          </p:nvPr>
        </p:nvSpPr>
        <p:spPr/>
        <p:txBody>
          <a:bodyPr/>
          <a:lstStyle/>
          <a:p>
            <a:r>
              <a:rPr lang="en-US" dirty="0"/>
              <a:t>Table 3: Proportions for US Collegiate Sports (Sport Classification)</a:t>
            </a:r>
          </a:p>
        </p:txBody>
      </p:sp>
      <p:pic>
        <p:nvPicPr>
          <p:cNvPr id="5" name="Content Placeholder 4">
            <a:extLst>
              <a:ext uri="{FF2B5EF4-FFF2-40B4-BE49-F238E27FC236}">
                <a16:creationId xmlns:a16="http://schemas.microsoft.com/office/drawing/2014/main" id="{7CA67990-8CB6-DC24-163A-AB00BF86D35F}"/>
              </a:ext>
            </a:extLst>
          </p:cNvPr>
          <p:cNvPicPr>
            <a:picLocks noGrp="1" noChangeAspect="1"/>
          </p:cNvPicPr>
          <p:nvPr>
            <p:ph idx="1"/>
          </p:nvPr>
        </p:nvPicPr>
        <p:blipFill>
          <a:blip r:embed="rId2"/>
          <a:stretch>
            <a:fillRect/>
          </a:stretch>
        </p:blipFill>
        <p:spPr>
          <a:xfrm>
            <a:off x="2854827" y="1673952"/>
            <a:ext cx="6482346" cy="5184048"/>
          </a:xfrm>
        </p:spPr>
      </p:pic>
    </p:spTree>
    <p:extLst>
      <p:ext uri="{BB962C8B-B14F-4D97-AF65-F5344CB8AC3E}">
        <p14:creationId xmlns:p14="http://schemas.microsoft.com/office/powerpoint/2010/main" val="218409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B56-B070-6615-1056-550A29782CC6}"/>
              </a:ext>
            </a:extLst>
          </p:cNvPr>
          <p:cNvSpPr>
            <a:spLocks noGrp="1"/>
          </p:cNvSpPr>
          <p:nvPr>
            <p:ph type="title"/>
          </p:nvPr>
        </p:nvSpPr>
        <p:spPr/>
        <p:txBody>
          <a:bodyPr/>
          <a:lstStyle/>
          <a:p>
            <a:r>
              <a:rPr lang="en-US" dirty="0"/>
              <a:t>Table 3: Proportions for US Collegiate Sports (Sports)</a:t>
            </a:r>
          </a:p>
        </p:txBody>
      </p:sp>
      <p:pic>
        <p:nvPicPr>
          <p:cNvPr id="5" name="Picture 4">
            <a:extLst>
              <a:ext uri="{FF2B5EF4-FFF2-40B4-BE49-F238E27FC236}">
                <a16:creationId xmlns:a16="http://schemas.microsoft.com/office/drawing/2014/main" id="{A726C8E8-41DD-7262-8B44-01796B8CA0DE}"/>
              </a:ext>
            </a:extLst>
          </p:cNvPr>
          <p:cNvPicPr>
            <a:picLocks noChangeAspect="1"/>
          </p:cNvPicPr>
          <p:nvPr/>
        </p:nvPicPr>
        <p:blipFill>
          <a:blip r:embed="rId2"/>
          <a:stretch>
            <a:fillRect/>
          </a:stretch>
        </p:blipFill>
        <p:spPr>
          <a:xfrm>
            <a:off x="290107" y="1827068"/>
            <a:ext cx="4967694" cy="5030932"/>
          </a:xfrm>
          <a:prstGeom prst="rect">
            <a:avLst/>
          </a:prstGeom>
        </p:spPr>
      </p:pic>
      <p:pic>
        <p:nvPicPr>
          <p:cNvPr id="7" name="Picture 6">
            <a:extLst>
              <a:ext uri="{FF2B5EF4-FFF2-40B4-BE49-F238E27FC236}">
                <a16:creationId xmlns:a16="http://schemas.microsoft.com/office/drawing/2014/main" id="{95F86223-FDEE-2788-F2E8-8536DD102499}"/>
              </a:ext>
            </a:extLst>
          </p:cNvPr>
          <p:cNvPicPr>
            <a:picLocks noChangeAspect="1"/>
          </p:cNvPicPr>
          <p:nvPr/>
        </p:nvPicPr>
        <p:blipFill>
          <a:blip r:embed="rId3"/>
          <a:stretch>
            <a:fillRect/>
          </a:stretch>
        </p:blipFill>
        <p:spPr>
          <a:xfrm>
            <a:off x="5810864" y="2394857"/>
            <a:ext cx="5542936" cy="4463143"/>
          </a:xfrm>
          <a:prstGeom prst="rect">
            <a:avLst/>
          </a:prstGeom>
        </p:spPr>
      </p:pic>
      <p:cxnSp>
        <p:nvCxnSpPr>
          <p:cNvPr id="9" name="Straight Connector 8">
            <a:extLst>
              <a:ext uri="{FF2B5EF4-FFF2-40B4-BE49-F238E27FC236}">
                <a16:creationId xmlns:a16="http://schemas.microsoft.com/office/drawing/2014/main" id="{F39F648A-35C8-E3B9-C199-4565F4CFB373}"/>
              </a:ext>
            </a:extLst>
          </p:cNvPr>
          <p:cNvCxnSpPr/>
          <p:nvPr/>
        </p:nvCxnSpPr>
        <p:spPr>
          <a:xfrm>
            <a:off x="5529943" y="1827068"/>
            <a:ext cx="0" cy="476967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43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887-6237-5AFE-B803-0DC39BF4B78B}"/>
              </a:ext>
            </a:extLst>
          </p:cNvPr>
          <p:cNvSpPr>
            <a:spLocks noGrp="1"/>
          </p:cNvSpPr>
          <p:nvPr>
            <p:ph type="title"/>
          </p:nvPr>
        </p:nvSpPr>
        <p:spPr/>
        <p:txBody>
          <a:bodyPr/>
          <a:lstStyle/>
          <a:p>
            <a:r>
              <a:rPr lang="en-US" dirty="0"/>
              <a:t>Table 3: Proportions for US Collegiate Sports (Sector)</a:t>
            </a:r>
          </a:p>
        </p:txBody>
      </p:sp>
      <p:pic>
        <p:nvPicPr>
          <p:cNvPr id="5" name="Content Placeholder 4">
            <a:extLst>
              <a:ext uri="{FF2B5EF4-FFF2-40B4-BE49-F238E27FC236}">
                <a16:creationId xmlns:a16="http://schemas.microsoft.com/office/drawing/2014/main" id="{43B3548A-43A9-075F-8E24-8E4AC74783D1}"/>
              </a:ext>
            </a:extLst>
          </p:cNvPr>
          <p:cNvPicPr>
            <a:picLocks noGrp="1" noChangeAspect="1"/>
          </p:cNvPicPr>
          <p:nvPr>
            <p:ph idx="1"/>
          </p:nvPr>
        </p:nvPicPr>
        <p:blipFill>
          <a:blip r:embed="rId2"/>
          <a:stretch>
            <a:fillRect/>
          </a:stretch>
        </p:blipFill>
        <p:spPr>
          <a:xfrm>
            <a:off x="1189702" y="2433572"/>
            <a:ext cx="9812596" cy="3844387"/>
          </a:xfrm>
        </p:spPr>
      </p:pic>
    </p:spTree>
    <p:extLst>
      <p:ext uri="{BB962C8B-B14F-4D97-AF65-F5344CB8AC3E}">
        <p14:creationId xmlns:p14="http://schemas.microsoft.com/office/powerpoint/2010/main" val="97392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5F3FD-8EEB-CBBD-D5EA-027001859F20}"/>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Table 4a: Correlation Table</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of numbers with black text&#10;&#10;Description automatically generated">
            <a:extLst>
              <a:ext uri="{FF2B5EF4-FFF2-40B4-BE49-F238E27FC236}">
                <a16:creationId xmlns:a16="http://schemas.microsoft.com/office/drawing/2014/main" id="{A43D29F6-02EF-E735-6999-EE5779F403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39" y="2922598"/>
            <a:ext cx="5668093" cy="3074940"/>
          </a:xfrm>
          <a:prstGeom prst="rect">
            <a:avLst/>
          </a:prstGeom>
        </p:spPr>
      </p:pic>
      <p:pic>
        <p:nvPicPr>
          <p:cNvPr id="5" name="Picture 4" descr="A table of numbers on a white background&#10;&#10;Description automatically generated">
            <a:extLst>
              <a:ext uri="{FF2B5EF4-FFF2-40B4-BE49-F238E27FC236}">
                <a16:creationId xmlns:a16="http://schemas.microsoft.com/office/drawing/2014/main" id="{A6239B78-41B6-1E8C-90C6-1B14A980D22C}"/>
              </a:ext>
            </a:extLst>
          </p:cNvPr>
          <p:cNvPicPr>
            <a:picLocks noChangeAspect="1"/>
          </p:cNvPicPr>
          <p:nvPr/>
        </p:nvPicPr>
        <p:blipFill>
          <a:blip r:embed="rId3" cstate="print">
            <a:extLst>
              <a:ext uri="{28A0092B-C50C-407E-A947-70E740481C1C}">
                <a14:useLocalDpi xmlns:a14="http://schemas.microsoft.com/office/drawing/2010/main" val="0"/>
              </a:ext>
            </a:extLst>
          </a:blip>
          <a:srcRect l="2877"/>
          <a:stretch/>
        </p:blipFill>
        <p:spPr>
          <a:xfrm>
            <a:off x="5485722" y="2922598"/>
            <a:ext cx="5452872" cy="3031783"/>
          </a:xfrm>
          <a:prstGeom prst="rect">
            <a:avLst/>
          </a:prstGeom>
        </p:spPr>
      </p:pic>
    </p:spTree>
    <p:extLst>
      <p:ext uri="{BB962C8B-B14F-4D97-AF65-F5344CB8AC3E}">
        <p14:creationId xmlns:p14="http://schemas.microsoft.com/office/powerpoint/2010/main" val="396857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C603-53BF-727E-13D3-814B28C63409}"/>
              </a:ext>
            </a:extLst>
          </p:cNvPr>
          <p:cNvSpPr>
            <a:spLocks noGrp="1"/>
          </p:cNvSpPr>
          <p:nvPr>
            <p:ph type="title"/>
          </p:nvPr>
        </p:nvSpPr>
        <p:spPr>
          <a:xfrm>
            <a:off x="838200" y="216269"/>
            <a:ext cx="10515600" cy="1325563"/>
          </a:xfrm>
        </p:spPr>
        <p:txBody>
          <a:bodyPr/>
          <a:lstStyle/>
          <a:p>
            <a:r>
              <a:rPr lang="en-US" dirty="0"/>
              <a:t>Table 4b: Correlation Heatmap</a:t>
            </a:r>
          </a:p>
        </p:txBody>
      </p:sp>
      <p:pic>
        <p:nvPicPr>
          <p:cNvPr id="1026" name="Picture 2">
            <a:extLst>
              <a:ext uri="{FF2B5EF4-FFF2-40B4-BE49-F238E27FC236}">
                <a16:creationId xmlns:a16="http://schemas.microsoft.com/office/drawing/2014/main" id="{9166D44A-6C4B-498D-346A-6FD4D4DD01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0301" y="1246907"/>
            <a:ext cx="6905960" cy="5611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05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E47C9-10CC-32BE-CF79-E4D4E3601BAE}"/>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Dataset Graphical Exploration</a:t>
            </a:r>
          </a:p>
        </p:txBody>
      </p:sp>
      <p:pic>
        <p:nvPicPr>
          <p:cNvPr id="6" name="Graphic 5" descr="Bar chart">
            <a:extLst>
              <a:ext uri="{FF2B5EF4-FFF2-40B4-BE49-F238E27FC236}">
                <a16:creationId xmlns:a16="http://schemas.microsoft.com/office/drawing/2014/main" id="{F4B022E5-E5A5-D50D-1D0C-BDD7DD3F72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3710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88CFD-BB0C-14A8-8C3A-CFFCC60C924B}"/>
              </a:ext>
            </a:extLst>
          </p:cNvPr>
          <p:cNvSpPr>
            <a:spLocks noGrp="1"/>
          </p:cNvSpPr>
          <p:nvPr>
            <p:ph idx="1"/>
          </p:nvPr>
        </p:nvSpPr>
        <p:spPr>
          <a:xfrm>
            <a:off x="838200" y="188686"/>
            <a:ext cx="10515600" cy="6429828"/>
          </a:xfrm>
        </p:spPr>
        <p:txBody>
          <a:bodyPr>
            <a:normAutofit/>
          </a:bodyPr>
          <a:lstStyle/>
          <a:p>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The following chart shows the distribution of the sports played by female athletes.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Figure 1: Sports Distribution in Female Athletes</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2349741-660A-E2EC-FEA8-483A8E2E0C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256" r="9188"/>
          <a:stretch/>
        </p:blipFill>
        <p:spPr bwMode="auto">
          <a:xfrm>
            <a:off x="2366883" y="659063"/>
            <a:ext cx="7662488" cy="55398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8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4A2F7-5EDA-8BDE-4869-FB9CBC17A8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832C2-952A-2476-F7D0-FAFCF97F3FBD}"/>
              </a:ext>
            </a:extLst>
          </p:cNvPr>
          <p:cNvSpPr>
            <a:spLocks noGrp="1"/>
          </p:cNvSpPr>
          <p:nvPr>
            <p:ph idx="1"/>
          </p:nvPr>
        </p:nvSpPr>
        <p:spPr>
          <a:xfrm>
            <a:off x="838200" y="188686"/>
            <a:ext cx="10515600" cy="6429828"/>
          </a:xfrm>
        </p:spPr>
        <p:txBody>
          <a:bodyPr>
            <a:normAutofit/>
          </a:bodyPr>
          <a:lstStyle/>
          <a:p>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The following chart shows the distribution of the sports played by </a:t>
            </a:r>
            <a:r>
              <a:rPr lang="en-US" sz="1800" kern="0" dirty="0">
                <a:latin typeface="Times New Roman" panose="02020603050405020304" pitchFamily="18" charset="0"/>
                <a:ea typeface="Times New Roman" panose="02020603050405020304" pitchFamily="18" charset="0"/>
                <a:cs typeface="Arial" panose="020B0604020202020204" pitchFamily="34" charset="0"/>
              </a:rPr>
              <a:t>M</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ale athletes.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Figure 2: Sports Distribution in </a:t>
            </a:r>
            <a:r>
              <a:rPr lang="en-US" sz="1800" b="1" kern="0" dirty="0">
                <a:latin typeface="Times New Roman" panose="02020603050405020304" pitchFamily="18" charset="0"/>
                <a:ea typeface="Times New Roman" panose="02020603050405020304" pitchFamily="18" charset="0"/>
                <a:cs typeface="Arial" panose="020B0604020202020204" pitchFamily="34" charset="0"/>
              </a:rPr>
              <a:t>M</a:t>
            </a: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ale Athletes</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664B24D-B498-8822-F028-9EE8E5CE64D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624" r="9402"/>
          <a:stretch/>
        </p:blipFill>
        <p:spPr bwMode="auto">
          <a:xfrm>
            <a:off x="2583544" y="616705"/>
            <a:ext cx="7577178" cy="56245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175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E0280-C693-1B20-C22A-4DE5775261E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65389-2D00-F370-88BD-A9B5CAB3D015}"/>
              </a:ext>
            </a:extLst>
          </p:cNvPr>
          <p:cNvSpPr>
            <a:spLocks noGrp="1"/>
          </p:cNvSpPr>
          <p:nvPr>
            <p:ph idx="1"/>
          </p:nvPr>
        </p:nvSpPr>
        <p:spPr>
          <a:xfrm>
            <a:off x="838200" y="188686"/>
            <a:ext cx="10515600" cy="6429828"/>
          </a:xfrm>
        </p:spPr>
        <p:txBody>
          <a:bodyPr>
            <a:normAutofit fontScale="92500" lnSpcReduction="10000"/>
          </a:bodyPr>
          <a:lstStyle/>
          <a:p>
            <a:pPr marL="0" marR="0">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pie chart in the Figure 3 </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shows which states have the highest number of universities, you can group the data by the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state_cd</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column, which represents the state abbreviations, and then count the number of institutions per state.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Figure 3: Top 5 States by University Count</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F933608-6FE9-A84B-A9DE-4C6254ADD7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0628" y="809371"/>
            <a:ext cx="7707086" cy="5067479"/>
          </a:xfrm>
          <a:prstGeom prst="rect">
            <a:avLst/>
          </a:prstGeom>
        </p:spPr>
      </p:pic>
    </p:spTree>
    <p:extLst>
      <p:ext uri="{BB962C8B-B14F-4D97-AF65-F5344CB8AC3E}">
        <p14:creationId xmlns:p14="http://schemas.microsoft.com/office/powerpoint/2010/main" val="263141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6295-E42C-9F00-6691-0229995E1AF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FB6C1A4-9912-6E6D-35C2-8F883D1959EE}"/>
              </a:ext>
            </a:extLst>
          </p:cNvPr>
          <p:cNvSpPr>
            <a:spLocks noGrp="1"/>
          </p:cNvSpPr>
          <p:nvPr>
            <p:ph idx="1"/>
          </p:nvPr>
        </p:nvSpPr>
        <p:spPr/>
        <p:txBody>
          <a:bodyPr/>
          <a:lstStyle/>
          <a:p>
            <a:r>
              <a:rPr lang="en-US" dirty="0">
                <a:hlinkClick r:id="rId2"/>
              </a:rPr>
              <a:t>US Collegiate Sports Dataset</a:t>
            </a:r>
            <a:r>
              <a:rPr lang="en-US" dirty="0"/>
              <a:t> </a:t>
            </a:r>
          </a:p>
          <a:p>
            <a:r>
              <a:rPr lang="en-US" dirty="0"/>
              <a:t>This data set contains the comprehensive information on collegiate sports programs across various institutions in the United States from years 2015-2019. It includes data on student enrollment, sports participation, revenue, and expenditures, categorized by gender and sport. </a:t>
            </a:r>
          </a:p>
          <a:p>
            <a:r>
              <a:rPr lang="en-US" dirty="0"/>
              <a:t>We chose it because we’re both interested in sports </a:t>
            </a:r>
          </a:p>
          <a:p>
            <a:pPr marL="0" indent="0">
              <a:buNone/>
            </a:pPr>
            <a:endParaRPr lang="en-US" dirty="0"/>
          </a:p>
        </p:txBody>
      </p:sp>
    </p:spTree>
    <p:extLst>
      <p:ext uri="{BB962C8B-B14F-4D97-AF65-F5344CB8AC3E}">
        <p14:creationId xmlns:p14="http://schemas.microsoft.com/office/powerpoint/2010/main" val="151391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D76B3-474F-84F3-CD24-C2A3F09A41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8F0EE-F779-52C8-EAB0-3453A8FF494D}"/>
              </a:ext>
            </a:extLst>
          </p:cNvPr>
          <p:cNvSpPr>
            <a:spLocks noGrp="1"/>
          </p:cNvSpPr>
          <p:nvPr>
            <p:ph idx="1"/>
          </p:nvPr>
        </p:nvSpPr>
        <p:spPr>
          <a:xfrm>
            <a:off x="838200" y="188686"/>
            <a:ext cx="10515600" cy="6429828"/>
          </a:xfrm>
        </p:spPr>
        <p:txBody>
          <a:bodyPr>
            <a:normAutofit lnSpcReduction="10000"/>
          </a:bodyPr>
          <a:lstStyle/>
          <a:p>
            <a:pPr marL="0" marR="0">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Figure 4 is a bar plot showing the total revenue generated by men and women, and it formats the Y-axis to display the values in US dollars with a dollar sign and commas (e.g., $1,000,000) for easier readability.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Figure 4: Total Revenue by Gender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D52C4C6-C313-8B2B-B964-BF7DD16DF7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672" t="2199" r="6699" b="2365"/>
          <a:stretch/>
        </p:blipFill>
        <p:spPr bwMode="auto">
          <a:xfrm>
            <a:off x="2177143" y="874970"/>
            <a:ext cx="7837713" cy="51080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095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60752-8FC9-1937-693A-EA56C4FC6A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94996-1F6F-4855-EE35-7350F1A0C563}"/>
              </a:ext>
            </a:extLst>
          </p:cNvPr>
          <p:cNvSpPr>
            <a:spLocks noGrp="1"/>
          </p:cNvSpPr>
          <p:nvPr>
            <p:ph idx="1"/>
          </p:nvPr>
        </p:nvSpPr>
        <p:spPr>
          <a:xfrm>
            <a:off x="838200" y="188686"/>
            <a:ext cx="10515600" cy="6429828"/>
          </a:xfrm>
        </p:spPr>
        <p:txBody>
          <a:bodyPr>
            <a:normAutofit lnSpcReduction="10000"/>
          </a:bodyPr>
          <a:lstStyle/>
          <a:p>
            <a:pPr marL="0">
              <a:spcBef>
                <a:spcPts val="0"/>
              </a:spcBef>
            </a:pPr>
            <a:r>
              <a:rPr lang="en-US" sz="1800" kern="0">
                <a:effectLst/>
                <a:latin typeface="Times New Roman" panose="02020603050405020304" pitchFamily="18" charset="0"/>
                <a:ea typeface="Times New Roman" panose="02020603050405020304" pitchFamily="18" charset="0"/>
                <a:cs typeface="Times New Roman" panose="02020603050405020304" pitchFamily="18" charset="0"/>
              </a:rPr>
              <a:t>Figure 5 generates a grouped bar chart comparing revenue and expenditure for men and women. It displays two bars for each gender: one for total revenue and one for total expenditure, with the X-axis showing "men" and "women," and the Y-axis representing the amounts in USD.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a:latin typeface="Calibri" panose="020F0502020204030204" pitchFamily="34" charset="0"/>
              <a:ea typeface="Calibri" panose="020F0502020204030204" pitchFamily="34" charset="0"/>
              <a:cs typeface="Times New Roman" panose="02020603050405020304" pitchFamily="18" charset="0"/>
            </a:endParaRPr>
          </a:p>
          <a:p>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a:latin typeface="Calibri" panose="020F0502020204030204" pitchFamily="34" charset="0"/>
              <a:ea typeface="Calibri" panose="020F0502020204030204" pitchFamily="34" charset="0"/>
              <a:cs typeface="Times New Roman" panose="02020603050405020304" pitchFamily="18" charset="0"/>
            </a:endParaRPr>
          </a:p>
          <a:p>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a:latin typeface="Calibri" panose="020F0502020204030204" pitchFamily="34" charset="0"/>
              <a:ea typeface="Calibri" panose="020F0502020204030204" pitchFamily="34" charset="0"/>
              <a:cs typeface="Times New Roman" panose="02020603050405020304" pitchFamily="18" charset="0"/>
            </a:endParaRPr>
          </a:p>
          <a:p>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a:latin typeface="Calibri" panose="020F0502020204030204" pitchFamily="34" charset="0"/>
              <a:ea typeface="Calibri" panose="020F0502020204030204" pitchFamily="34" charset="0"/>
              <a:cs typeface="Times New Roman" panose="02020603050405020304" pitchFamily="18" charset="0"/>
            </a:endParaRPr>
          </a:p>
          <a:p>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kern="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US" sz="1800" b="1" kern="0">
              <a:effectLst/>
              <a:latin typeface="Times New Roman" panose="02020603050405020304" pitchFamily="18"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Figure 5: Revenue and Expenditure by Gender Comparison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78AF451-8236-6145-A436-981BB501E9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767" t="-6" r="3683" b="6"/>
          <a:stretch/>
        </p:blipFill>
        <p:spPr bwMode="auto">
          <a:xfrm>
            <a:off x="2361293" y="989539"/>
            <a:ext cx="7469414" cy="53035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1334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ECFBC-224E-7FB1-02EF-916C29EDCBC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99D03-0A35-4131-BF4C-BAEBFF7F087C}"/>
              </a:ext>
            </a:extLst>
          </p:cNvPr>
          <p:cNvSpPr>
            <a:spLocks noGrp="1"/>
          </p:cNvSpPr>
          <p:nvPr>
            <p:ph idx="1"/>
          </p:nvPr>
        </p:nvSpPr>
        <p:spPr>
          <a:xfrm>
            <a:off x="838200" y="188686"/>
            <a:ext cx="10515600" cy="6429828"/>
          </a:xfrm>
        </p:spPr>
        <p:txBody>
          <a:bodyPr>
            <a:normAutofit lnSpcReduction="10000"/>
          </a:bodyPr>
          <a:lstStyle/>
          <a:p>
            <a:pPr marL="0" marR="0">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Figure 6 is a stacked bar plot showing the total participation in sports by both men and women, where men's participation is represented in blue and women's participation is represented in red.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Figure 6: Gender Sports Participation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4D0F399-C3B9-BF70-2C49-BA666964E4D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971" r="311"/>
          <a:stretch/>
        </p:blipFill>
        <p:spPr bwMode="auto">
          <a:xfrm>
            <a:off x="1516757" y="715577"/>
            <a:ext cx="9158486" cy="54268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7675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972C-650F-AF83-BD01-6729B51E98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3947A-D5F5-006C-1AE3-BF40BD673746}"/>
              </a:ext>
            </a:extLst>
          </p:cNvPr>
          <p:cNvSpPr>
            <a:spLocks noGrp="1"/>
          </p:cNvSpPr>
          <p:nvPr>
            <p:ph idx="1"/>
          </p:nvPr>
        </p:nvSpPr>
        <p:spPr>
          <a:xfrm>
            <a:off x="838200" y="188686"/>
            <a:ext cx="10515600" cy="6429828"/>
          </a:xfrm>
        </p:spPr>
        <p:txBody>
          <a:bodyPr>
            <a:normAutofit lnSpcReduction="10000"/>
          </a:bodyPr>
          <a:lstStyle/>
          <a:p>
            <a:pPr marL="0">
              <a:spcBef>
                <a:spcPts val="0"/>
              </a:spcBef>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Figure 7 is a double line plot that compare total revenue and total expenses over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spcBef>
                <a:spcPts val="0"/>
              </a:spcBef>
              <a:spcAft>
                <a:spcPts val="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Figure 7: Revenue vs Expenses Over Time in all the US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25C93B2-5904-BFB0-3669-5F85D4A464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2571" y="712237"/>
            <a:ext cx="6966857" cy="5070219"/>
          </a:xfrm>
          <a:prstGeom prst="rect">
            <a:avLst/>
          </a:prstGeom>
        </p:spPr>
      </p:pic>
    </p:spTree>
    <p:extLst>
      <p:ext uri="{BB962C8B-B14F-4D97-AF65-F5344CB8AC3E}">
        <p14:creationId xmlns:p14="http://schemas.microsoft.com/office/powerpoint/2010/main" val="325612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1C40B-7E12-DD39-1309-D613DD2C79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6D7BC-00D1-EE7E-92F2-36D2D7398917}"/>
              </a:ext>
            </a:extLst>
          </p:cNvPr>
          <p:cNvSpPr>
            <a:spLocks noGrp="1"/>
          </p:cNvSpPr>
          <p:nvPr>
            <p:ph idx="1"/>
          </p:nvPr>
        </p:nvSpPr>
        <p:spPr>
          <a:xfrm>
            <a:off x="838200" y="188686"/>
            <a:ext cx="10515600" cy="6429828"/>
          </a:xfrm>
        </p:spPr>
        <p:txBody>
          <a:bodyPr>
            <a:normAutofit lnSpcReduction="10000"/>
          </a:bodyPr>
          <a:lstStyle/>
          <a:p>
            <a:pPr marL="0" marR="0"/>
            <a:r>
              <a:rPr lang="en-US" sz="1800" dirty="0">
                <a:solidFill>
                  <a:srgbClr val="000000"/>
                </a:solidFill>
                <a:effectLst/>
                <a:latin typeface="Times New Roman" panose="02020603050405020304" pitchFamily="18" charset="0"/>
                <a:ea typeface="Times New Roman" panose="02020603050405020304" pitchFamily="18" charset="0"/>
              </a:rPr>
              <a:t>Figure 8 creates a </a:t>
            </a:r>
            <a:r>
              <a:rPr lang="en-US" sz="1800" b="1" dirty="0">
                <a:solidFill>
                  <a:srgbClr val="000000"/>
                </a:solidFill>
                <a:effectLst/>
                <a:latin typeface="Times New Roman" panose="02020603050405020304" pitchFamily="18" charset="0"/>
                <a:ea typeface="Times New Roman" panose="02020603050405020304" pitchFamily="18" charset="0"/>
              </a:rPr>
              <a:t>bar plot</a:t>
            </a:r>
            <a:r>
              <a:rPr lang="en-US" sz="1800" dirty="0">
                <a:solidFill>
                  <a:srgbClr val="000000"/>
                </a:solidFill>
                <a:effectLst/>
                <a:latin typeface="Times New Roman" panose="02020603050405020304" pitchFamily="18" charset="0"/>
                <a:ea typeface="Times New Roman" panose="02020603050405020304" pitchFamily="18" charset="0"/>
              </a:rPr>
              <a:t> that shows the </a:t>
            </a:r>
            <a:r>
              <a:rPr lang="en-US" sz="1800" b="1" dirty="0">
                <a:solidFill>
                  <a:srgbClr val="000000"/>
                </a:solidFill>
                <a:effectLst/>
                <a:latin typeface="Times New Roman" panose="02020603050405020304" pitchFamily="18" charset="0"/>
                <a:ea typeface="Times New Roman" panose="02020603050405020304" pitchFamily="18" charset="0"/>
              </a:rPr>
              <a:t>total revenue for men and women</a:t>
            </a:r>
            <a:r>
              <a:rPr lang="en-US" sz="1800" dirty="0">
                <a:solidFill>
                  <a:srgbClr val="000000"/>
                </a:solidFill>
                <a:effectLst/>
                <a:latin typeface="Times New Roman" panose="02020603050405020304" pitchFamily="18" charset="0"/>
                <a:ea typeface="Times New Roman" panose="02020603050405020304" pitchFamily="18" charset="0"/>
              </a:rPr>
              <a:t> by different </a:t>
            </a:r>
            <a:r>
              <a:rPr lang="en-US" sz="1800" b="1" dirty="0">
                <a:solidFill>
                  <a:srgbClr val="000000"/>
                </a:solidFill>
                <a:effectLst/>
                <a:latin typeface="Times New Roman" panose="02020603050405020304" pitchFamily="18" charset="0"/>
                <a:ea typeface="Times New Roman" panose="02020603050405020304" pitchFamily="18" charset="0"/>
              </a:rPr>
              <a:t>sectors</a:t>
            </a:r>
            <a:r>
              <a:rPr lang="en-US" sz="1800" dirty="0">
                <a:solidFill>
                  <a:srgbClr val="000000"/>
                </a:solidFill>
                <a:effectLst/>
                <a:latin typeface="Times New Roman" panose="02020603050405020304" pitchFamily="18" charset="0"/>
                <a:ea typeface="Times New Roman" panose="02020603050405020304" pitchFamily="18" charset="0"/>
              </a:rPr>
              <a:t> (e.g., public, private, etc.). </a:t>
            </a:r>
            <a:endParaRPr lang="en-US" sz="1800" dirty="0">
              <a:solidFill>
                <a:srgbClr val="000000"/>
              </a:solidFill>
              <a:latin typeface="Times New Roman" panose="02020603050405020304" pitchFamily="18" charset="0"/>
              <a:ea typeface="Times New Roman" panose="02020603050405020304" pitchFamily="18" charset="0"/>
            </a:endParaRPr>
          </a:p>
          <a:p>
            <a:pPr marL="0" marR="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Figure 8: Revenue by Sector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B54DB3A-CB9C-B0D9-5098-554F73EA664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93" t="5060" r="15783"/>
          <a:stretch/>
        </p:blipFill>
        <p:spPr bwMode="auto">
          <a:xfrm>
            <a:off x="2584518" y="684635"/>
            <a:ext cx="7022963" cy="54379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3928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72557-98E4-AC83-C248-6FF269A66FF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464F3-A7EB-AC0C-1A41-DC99A824BC07}"/>
              </a:ext>
            </a:extLst>
          </p:cNvPr>
          <p:cNvSpPr>
            <a:spLocks noGrp="1"/>
          </p:cNvSpPr>
          <p:nvPr>
            <p:ph idx="1"/>
          </p:nvPr>
        </p:nvSpPr>
        <p:spPr>
          <a:xfrm>
            <a:off x="838200" y="188686"/>
            <a:ext cx="10515600" cy="6429828"/>
          </a:xfrm>
        </p:spPr>
        <p:txBody>
          <a:bodyPr>
            <a:normAutofit lnSpcReduction="10000"/>
          </a:bodyPr>
          <a:lstStyle/>
          <a:p>
            <a:pPr marL="0" marR="0"/>
            <a:r>
              <a:rPr lang="en-US" sz="1800" dirty="0">
                <a:solidFill>
                  <a:srgbClr val="000000"/>
                </a:solidFill>
                <a:effectLst/>
                <a:latin typeface="Times New Roman" panose="02020603050405020304" pitchFamily="18" charset="0"/>
                <a:ea typeface="Times New Roman" panose="02020603050405020304" pitchFamily="18" charset="0"/>
              </a:rPr>
              <a:t>Figure 9 </a:t>
            </a:r>
            <a:r>
              <a:rPr lang="en-US" sz="1800" dirty="0">
                <a:solidFill>
                  <a:srgbClr val="000000"/>
                </a:solidFill>
                <a:latin typeface="Times New Roman" panose="02020603050405020304" pitchFamily="18" charset="0"/>
                <a:ea typeface="Times New Roman" panose="02020603050405020304" pitchFamily="18" charset="0"/>
              </a:rPr>
              <a:t>creates a packed bubble plot that shows which sports bring in the most revenue</a:t>
            </a:r>
          </a:p>
          <a:p>
            <a:pPr marL="0" marR="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Figure 9: Total Revenue by Sport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BB3B62F-0C87-5511-DD86-DE30034AF2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43" r="3528" b="2684"/>
          <a:stretch/>
        </p:blipFill>
        <p:spPr bwMode="auto">
          <a:xfrm>
            <a:off x="3317013" y="508150"/>
            <a:ext cx="5557974" cy="53780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5132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FD98-5A98-204F-BA00-B5D3CCD7767B}"/>
              </a:ext>
            </a:extLst>
          </p:cNvPr>
          <p:cNvSpPr>
            <a:spLocks noGrp="1"/>
          </p:cNvSpPr>
          <p:nvPr>
            <p:ph type="title"/>
          </p:nvPr>
        </p:nvSpPr>
        <p:spPr>
          <a:xfrm>
            <a:off x="838200" y="0"/>
            <a:ext cx="10515600" cy="1325563"/>
          </a:xfrm>
        </p:spPr>
        <p:txBody>
          <a:bodyPr/>
          <a:lstStyle/>
          <a:p>
            <a:r>
              <a:rPr lang="en-US" dirty="0"/>
              <a:t>Summary of Findings (part 1)</a:t>
            </a:r>
          </a:p>
        </p:txBody>
      </p:sp>
      <p:sp>
        <p:nvSpPr>
          <p:cNvPr id="3" name="Content Placeholder 2">
            <a:extLst>
              <a:ext uri="{FF2B5EF4-FFF2-40B4-BE49-F238E27FC236}">
                <a16:creationId xmlns:a16="http://schemas.microsoft.com/office/drawing/2014/main" id="{D3990FFC-BF41-10BD-9D63-72FD635C4FA8}"/>
              </a:ext>
            </a:extLst>
          </p:cNvPr>
          <p:cNvSpPr>
            <a:spLocks noGrp="1"/>
          </p:cNvSpPr>
          <p:nvPr>
            <p:ph idx="1"/>
          </p:nvPr>
        </p:nvSpPr>
        <p:spPr>
          <a:xfrm>
            <a:off x="838200" y="1065046"/>
            <a:ext cx="10515600" cy="5422984"/>
          </a:xfrm>
        </p:spPr>
        <p:txBody>
          <a:bodyPr/>
          <a:lstStyle/>
          <a:p>
            <a:r>
              <a:rPr lang="en-US" dirty="0"/>
              <a:t>The heatmap indicates that there is a very strong correlation between the total expenses for any given sport and the total revenue. What this means is that when schools spend more on an athletic program. It typically earns more money back. </a:t>
            </a:r>
          </a:p>
          <a:p>
            <a:r>
              <a:rPr lang="en-US" dirty="0"/>
              <a:t>Based on Figure 1, track is the most popular female sport.</a:t>
            </a:r>
          </a:p>
          <a:p>
            <a:r>
              <a:rPr lang="en-US" dirty="0"/>
              <a:t>Based on Figure 2, football is the most popular male sport.</a:t>
            </a:r>
          </a:p>
          <a:p>
            <a:r>
              <a:rPr lang="en-US" dirty="0"/>
              <a:t>Based on Figure 3, California is the state with the most colleges/universities. </a:t>
            </a:r>
          </a:p>
          <a:p>
            <a:r>
              <a:rPr lang="en-US" dirty="0"/>
              <a:t>Based on Figure 4, men’s sports appear to bring in a lot more revenue (without considering expenses).</a:t>
            </a:r>
          </a:p>
          <a:p>
            <a:r>
              <a:rPr lang="en-US" dirty="0"/>
              <a:t>Based on Figure 5, men’s collegiate sports revenue is higher than its expenses. For women, the opposite is true. </a:t>
            </a:r>
          </a:p>
          <a:p>
            <a:endParaRPr lang="en-US" dirty="0"/>
          </a:p>
        </p:txBody>
      </p:sp>
    </p:spTree>
    <p:extLst>
      <p:ext uri="{BB962C8B-B14F-4D97-AF65-F5344CB8AC3E}">
        <p14:creationId xmlns:p14="http://schemas.microsoft.com/office/powerpoint/2010/main" val="3748911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22928-0A79-B94D-6457-A322F5FBC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68A90-D43C-CD54-5259-39831D44D7A3}"/>
              </a:ext>
            </a:extLst>
          </p:cNvPr>
          <p:cNvSpPr>
            <a:spLocks noGrp="1"/>
          </p:cNvSpPr>
          <p:nvPr>
            <p:ph type="title"/>
          </p:nvPr>
        </p:nvSpPr>
        <p:spPr>
          <a:xfrm>
            <a:off x="838200" y="0"/>
            <a:ext cx="10515600" cy="1325563"/>
          </a:xfrm>
        </p:spPr>
        <p:txBody>
          <a:bodyPr/>
          <a:lstStyle/>
          <a:p>
            <a:r>
              <a:rPr lang="en-US" dirty="0"/>
              <a:t>Summary of Findings (part 2)</a:t>
            </a:r>
          </a:p>
        </p:txBody>
      </p:sp>
      <p:sp>
        <p:nvSpPr>
          <p:cNvPr id="3" name="Content Placeholder 2">
            <a:extLst>
              <a:ext uri="{FF2B5EF4-FFF2-40B4-BE49-F238E27FC236}">
                <a16:creationId xmlns:a16="http://schemas.microsoft.com/office/drawing/2014/main" id="{1D802E5A-CC5F-BEAC-D73C-F3D1A55436F2}"/>
              </a:ext>
            </a:extLst>
          </p:cNvPr>
          <p:cNvSpPr>
            <a:spLocks noGrp="1"/>
          </p:cNvSpPr>
          <p:nvPr>
            <p:ph idx="1"/>
          </p:nvPr>
        </p:nvSpPr>
        <p:spPr>
          <a:xfrm>
            <a:off x="838200" y="1026695"/>
            <a:ext cx="10515600" cy="5589672"/>
          </a:xfrm>
        </p:spPr>
        <p:txBody>
          <a:bodyPr/>
          <a:lstStyle/>
          <a:p>
            <a:r>
              <a:rPr lang="en-US" dirty="0"/>
              <a:t>Based on Figure 6, it looks like a similar number of men and women participate in soccer. </a:t>
            </a:r>
          </a:p>
          <a:p>
            <a:r>
              <a:rPr lang="en-US" dirty="0"/>
              <a:t>Based on Figure 7, US collegiate sports produced the highest revenue in 2018 (at least within this range of years).</a:t>
            </a:r>
          </a:p>
          <a:p>
            <a:r>
              <a:rPr lang="en-US" dirty="0"/>
              <a:t>Based on Figure 8, public 4-year schools have a much higher total revenue. </a:t>
            </a:r>
          </a:p>
          <a:p>
            <a:r>
              <a:rPr lang="en-US" dirty="0"/>
              <a:t>Based on Figure 9, football brings in the most revenue, which is also almost double that of basketball in collegiate sports.</a:t>
            </a:r>
          </a:p>
        </p:txBody>
      </p:sp>
    </p:spTree>
    <p:extLst>
      <p:ext uri="{BB962C8B-B14F-4D97-AF65-F5344CB8AC3E}">
        <p14:creationId xmlns:p14="http://schemas.microsoft.com/office/powerpoint/2010/main" val="150180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7E8B-AD85-07BC-E0A4-1E051B1EE449}"/>
              </a:ext>
            </a:extLst>
          </p:cNvPr>
          <p:cNvSpPr>
            <a:spLocks noGrp="1"/>
          </p:cNvSpPr>
          <p:nvPr>
            <p:ph type="title"/>
          </p:nvPr>
        </p:nvSpPr>
        <p:spPr/>
        <p:txBody>
          <a:bodyPr/>
          <a:lstStyle/>
          <a:p>
            <a:r>
              <a:rPr lang="en-US" dirty="0"/>
              <a:t>Dataset Description </a:t>
            </a:r>
          </a:p>
        </p:txBody>
      </p:sp>
      <p:sp>
        <p:nvSpPr>
          <p:cNvPr id="3" name="Content Placeholder 2">
            <a:extLst>
              <a:ext uri="{FF2B5EF4-FFF2-40B4-BE49-F238E27FC236}">
                <a16:creationId xmlns:a16="http://schemas.microsoft.com/office/drawing/2014/main" id="{E1C9DCA6-FAF7-5869-7ADF-60419C475A54}"/>
              </a:ext>
            </a:extLst>
          </p:cNvPr>
          <p:cNvSpPr>
            <a:spLocks noGrp="1"/>
          </p:cNvSpPr>
          <p:nvPr>
            <p:ph idx="1"/>
          </p:nvPr>
        </p:nvSpPr>
        <p:spPr/>
        <p:txBody>
          <a:bodyPr>
            <a:normAutofit/>
          </a:bodyPr>
          <a:lstStyle/>
          <a:p>
            <a:pPr marL="0" indent="0">
              <a:buNone/>
            </a:pPr>
            <a:r>
              <a:rPr lang="en-US" dirty="0"/>
              <a:t>This dataset includes the total number of male and female students enrolled in each institution, providing insights into the gender distribution of the student body. Participation data is broken down by gender and sport, allowing for analysis of gender representation in different sports. Revenue and expenditures for men's and women's sports are detailed, enabling financial analysis of sports programs. Institutions are classified by type and sector, which helps in comparing different categories of schools (e.g., NCAA Division I, II, III). The data set contains 132,327 rows and 28 columns with various data types. A complete listing is shown in Table 1. </a:t>
            </a:r>
          </a:p>
        </p:txBody>
      </p:sp>
    </p:spTree>
    <p:extLst>
      <p:ext uri="{BB962C8B-B14F-4D97-AF65-F5344CB8AC3E}">
        <p14:creationId xmlns:p14="http://schemas.microsoft.com/office/powerpoint/2010/main" val="182843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A6D07-D27C-0029-0152-58D6778A29EB}"/>
              </a:ext>
            </a:extLst>
          </p:cNvPr>
          <p:cNvSpPr>
            <a:spLocks noGrp="1"/>
          </p:cNvSpPr>
          <p:nvPr>
            <p:ph type="title"/>
          </p:nvPr>
        </p:nvSpPr>
        <p:spPr>
          <a:xfrm>
            <a:off x="1005013" y="1967265"/>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Table 1: Data Types and Missing Data </a:t>
            </a:r>
          </a:p>
        </p:txBody>
      </p:sp>
      <p:pic>
        <p:nvPicPr>
          <p:cNvPr id="9" name="Picture 8">
            <a:extLst>
              <a:ext uri="{FF2B5EF4-FFF2-40B4-BE49-F238E27FC236}">
                <a16:creationId xmlns:a16="http://schemas.microsoft.com/office/drawing/2014/main" id="{0A9A0CBE-A699-4838-FE1C-B748522F6978}"/>
              </a:ext>
            </a:extLst>
          </p:cNvPr>
          <p:cNvPicPr>
            <a:picLocks noChangeAspect="1"/>
          </p:cNvPicPr>
          <p:nvPr/>
        </p:nvPicPr>
        <p:blipFill>
          <a:blip r:embed="rId2"/>
          <a:srcRect l="3568" r="3879"/>
          <a:stretch/>
        </p:blipFill>
        <p:spPr>
          <a:xfrm>
            <a:off x="4328821" y="221828"/>
            <a:ext cx="7863179" cy="6414344"/>
          </a:xfrm>
          <a:prstGeom prst="rect">
            <a:avLst/>
          </a:prstGeom>
        </p:spPr>
      </p:pic>
    </p:spTree>
    <p:extLst>
      <p:ext uri="{BB962C8B-B14F-4D97-AF65-F5344CB8AC3E}">
        <p14:creationId xmlns:p14="http://schemas.microsoft.com/office/powerpoint/2010/main" val="18958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1244-3616-E32F-6936-706C1FDA4E57}"/>
              </a:ext>
            </a:extLst>
          </p:cNvPr>
          <p:cNvSpPr>
            <a:spLocks noGrp="1"/>
          </p:cNvSpPr>
          <p:nvPr>
            <p:ph type="title"/>
          </p:nvPr>
        </p:nvSpPr>
        <p:spPr/>
        <p:txBody>
          <a:bodyPr/>
          <a:lstStyle/>
          <a:p>
            <a:r>
              <a:rPr lang="en-US" dirty="0"/>
              <a:t>Data Cleanup Process</a:t>
            </a:r>
          </a:p>
        </p:txBody>
      </p:sp>
      <p:sp>
        <p:nvSpPr>
          <p:cNvPr id="3" name="Content Placeholder 2">
            <a:extLst>
              <a:ext uri="{FF2B5EF4-FFF2-40B4-BE49-F238E27FC236}">
                <a16:creationId xmlns:a16="http://schemas.microsoft.com/office/drawing/2014/main" id="{7D818E67-A7F8-FFE5-F0F7-ADFD76A84D08}"/>
              </a:ext>
            </a:extLst>
          </p:cNvPr>
          <p:cNvSpPr>
            <a:spLocks noGrp="1"/>
          </p:cNvSpPr>
          <p:nvPr>
            <p:ph idx="1"/>
          </p:nvPr>
        </p:nvSpPr>
        <p:spPr/>
        <p:txBody>
          <a:bodyPr/>
          <a:lstStyle/>
          <a:p>
            <a:r>
              <a:rPr lang="en-US" dirty="0"/>
              <a:t>Dropped 3 variables that had an unusable amount of missing/blank data</a:t>
            </a:r>
          </a:p>
          <a:p>
            <a:r>
              <a:rPr lang="en-US" dirty="0"/>
              <a:t>Noticed that some of the sports did not have participation by both genders and were left blank (football, for example). Replaced these pieces of missing data with 0’s to reflect no participation. </a:t>
            </a:r>
          </a:p>
          <a:p>
            <a:r>
              <a:rPr lang="en-US" dirty="0"/>
              <a:t>For the missing categorical data, we replaced those with ‘unknown’ so that they did not mess up the data</a:t>
            </a:r>
          </a:p>
          <a:p>
            <a:r>
              <a:rPr lang="en-US" dirty="0"/>
              <a:t>Checked for complete data cleanup</a:t>
            </a:r>
          </a:p>
          <a:p>
            <a:endParaRPr lang="en-US" dirty="0"/>
          </a:p>
        </p:txBody>
      </p:sp>
    </p:spTree>
    <p:extLst>
      <p:ext uri="{BB962C8B-B14F-4D97-AF65-F5344CB8AC3E}">
        <p14:creationId xmlns:p14="http://schemas.microsoft.com/office/powerpoint/2010/main" val="24514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DEF7-EDBB-1C61-BC9B-D9592555FC67}"/>
              </a:ext>
            </a:extLst>
          </p:cNvPr>
          <p:cNvSpPr>
            <a:spLocks noGrp="1"/>
          </p:cNvSpPr>
          <p:nvPr>
            <p:ph type="title"/>
          </p:nvPr>
        </p:nvSpPr>
        <p:spPr/>
        <p:txBody>
          <a:bodyPr/>
          <a:lstStyle/>
          <a:p>
            <a:r>
              <a:rPr lang="en-US" dirty="0"/>
              <a:t>Dataset Summary Statistics</a:t>
            </a:r>
          </a:p>
        </p:txBody>
      </p:sp>
      <p:sp>
        <p:nvSpPr>
          <p:cNvPr id="3" name="Content Placeholder 2">
            <a:extLst>
              <a:ext uri="{FF2B5EF4-FFF2-40B4-BE49-F238E27FC236}">
                <a16:creationId xmlns:a16="http://schemas.microsoft.com/office/drawing/2014/main" id="{755EFEF1-416C-57E1-8C02-5D6FB69E0CAC}"/>
              </a:ext>
            </a:extLst>
          </p:cNvPr>
          <p:cNvSpPr>
            <a:spLocks noGrp="1"/>
          </p:cNvSpPr>
          <p:nvPr>
            <p:ph idx="1"/>
          </p:nvPr>
        </p:nvSpPr>
        <p:spPr/>
        <p:txBody>
          <a:bodyPr/>
          <a:lstStyle/>
          <a:p>
            <a:r>
              <a:rPr lang="en-US" dirty="0"/>
              <a:t>This section will dive deeper into the statistical measurements of the dataset such as count, mean, standard deviation, min, 25th, 50th, 75th, max.</a:t>
            </a:r>
          </a:p>
        </p:txBody>
      </p:sp>
    </p:spTree>
    <p:extLst>
      <p:ext uri="{BB962C8B-B14F-4D97-AF65-F5344CB8AC3E}">
        <p14:creationId xmlns:p14="http://schemas.microsoft.com/office/powerpoint/2010/main" val="26031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86292-7ABE-D9B1-5136-A29863F8602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Table 2: Summary Statistics for US Collegiate Sports</a:t>
            </a:r>
          </a:p>
        </p:txBody>
      </p:sp>
      <p:pic>
        <p:nvPicPr>
          <p:cNvPr id="8" name="Picture 7" descr="A table of numbers and symbols&#10;&#10;Description automatically generated">
            <a:extLst>
              <a:ext uri="{FF2B5EF4-FFF2-40B4-BE49-F238E27FC236}">
                <a16:creationId xmlns:a16="http://schemas.microsoft.com/office/drawing/2014/main" id="{DE84B2B9-4A32-D869-F410-57E180C095F1}"/>
              </a:ext>
            </a:extLst>
          </p:cNvPr>
          <p:cNvPicPr>
            <a:picLocks noChangeAspect="1"/>
          </p:cNvPicPr>
          <p:nvPr/>
        </p:nvPicPr>
        <p:blipFill>
          <a:blip r:embed="rId2"/>
          <a:stretch>
            <a:fillRect/>
          </a:stretch>
        </p:blipFill>
        <p:spPr>
          <a:xfrm>
            <a:off x="4276455" y="335737"/>
            <a:ext cx="7915545" cy="5996025"/>
          </a:xfrm>
          <a:prstGeom prst="rect">
            <a:avLst/>
          </a:prstGeom>
        </p:spPr>
      </p:pic>
    </p:spTree>
    <p:extLst>
      <p:ext uri="{BB962C8B-B14F-4D97-AF65-F5344CB8AC3E}">
        <p14:creationId xmlns:p14="http://schemas.microsoft.com/office/powerpoint/2010/main" val="316146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3690-CE93-E858-4421-298C18B8DCBD}"/>
              </a:ext>
            </a:extLst>
          </p:cNvPr>
          <p:cNvSpPr>
            <a:spLocks noGrp="1"/>
          </p:cNvSpPr>
          <p:nvPr>
            <p:ph type="title"/>
          </p:nvPr>
        </p:nvSpPr>
        <p:spPr/>
        <p:txBody>
          <a:bodyPr/>
          <a:lstStyle/>
          <a:p>
            <a:r>
              <a:rPr lang="en-US" dirty="0"/>
              <a:t>Table 3: Proportions for US Collegiate Sports (Institution)</a:t>
            </a:r>
          </a:p>
        </p:txBody>
      </p:sp>
      <p:pic>
        <p:nvPicPr>
          <p:cNvPr id="5" name="Content Placeholder 4">
            <a:extLst>
              <a:ext uri="{FF2B5EF4-FFF2-40B4-BE49-F238E27FC236}">
                <a16:creationId xmlns:a16="http://schemas.microsoft.com/office/drawing/2014/main" id="{E93F72DF-1337-4C53-FA05-6DB33B85777E}"/>
              </a:ext>
            </a:extLst>
          </p:cNvPr>
          <p:cNvPicPr>
            <a:picLocks noGrp="1" noChangeAspect="1"/>
          </p:cNvPicPr>
          <p:nvPr>
            <p:ph idx="1"/>
          </p:nvPr>
        </p:nvPicPr>
        <p:blipFill>
          <a:blip r:embed="rId2"/>
          <a:stretch>
            <a:fillRect/>
          </a:stretch>
        </p:blipFill>
        <p:spPr>
          <a:xfrm>
            <a:off x="1908742" y="1690688"/>
            <a:ext cx="8374515" cy="4955844"/>
          </a:xfrm>
        </p:spPr>
      </p:pic>
    </p:spTree>
    <p:extLst>
      <p:ext uri="{BB962C8B-B14F-4D97-AF65-F5344CB8AC3E}">
        <p14:creationId xmlns:p14="http://schemas.microsoft.com/office/powerpoint/2010/main" val="372897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EEA7-3C67-3D77-AF15-5C352379892E}"/>
              </a:ext>
            </a:extLst>
          </p:cNvPr>
          <p:cNvSpPr>
            <a:spLocks noGrp="1"/>
          </p:cNvSpPr>
          <p:nvPr>
            <p:ph type="title"/>
          </p:nvPr>
        </p:nvSpPr>
        <p:spPr/>
        <p:txBody>
          <a:bodyPr/>
          <a:lstStyle/>
          <a:p>
            <a:r>
              <a:rPr lang="en-US" dirty="0"/>
              <a:t>Table 3: Proportions for US Collegiate Sports (City)</a:t>
            </a:r>
          </a:p>
        </p:txBody>
      </p:sp>
      <p:pic>
        <p:nvPicPr>
          <p:cNvPr id="5" name="Content Placeholder 4">
            <a:extLst>
              <a:ext uri="{FF2B5EF4-FFF2-40B4-BE49-F238E27FC236}">
                <a16:creationId xmlns:a16="http://schemas.microsoft.com/office/drawing/2014/main" id="{29CB10F9-9410-0DE3-E748-7291CA63219C}"/>
              </a:ext>
            </a:extLst>
          </p:cNvPr>
          <p:cNvPicPr>
            <a:picLocks noGrp="1" noChangeAspect="1"/>
          </p:cNvPicPr>
          <p:nvPr>
            <p:ph idx="1"/>
          </p:nvPr>
        </p:nvPicPr>
        <p:blipFill>
          <a:blip r:embed="rId2"/>
          <a:stretch>
            <a:fillRect/>
          </a:stretch>
        </p:blipFill>
        <p:spPr>
          <a:xfrm>
            <a:off x="2899398" y="1654176"/>
            <a:ext cx="6393203" cy="5109577"/>
          </a:xfrm>
        </p:spPr>
      </p:pic>
    </p:spTree>
    <p:extLst>
      <p:ext uri="{BB962C8B-B14F-4D97-AF65-F5344CB8AC3E}">
        <p14:creationId xmlns:p14="http://schemas.microsoft.com/office/powerpoint/2010/main" val="1605070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F8EBBF4EA1D64B9AC7A525105AEF4B" ma:contentTypeVersion="15" ma:contentTypeDescription="Create a new document." ma:contentTypeScope="" ma:versionID="022b88cdb08839309b3a3e6ce8086598">
  <xsd:schema xmlns:xsd="http://www.w3.org/2001/XMLSchema" xmlns:xs="http://www.w3.org/2001/XMLSchema" xmlns:p="http://schemas.microsoft.com/office/2006/metadata/properties" xmlns:ns3="33351fa9-938b-466f-b5a0-a21f258fd2dd" xmlns:ns4="ea37520e-6ea9-47be-b01e-8b5d78766179" targetNamespace="http://schemas.microsoft.com/office/2006/metadata/properties" ma:root="true" ma:fieldsID="67bcd604f2a5c1d53e0665d5ab60067d" ns3:_="" ns4:_="">
    <xsd:import namespace="33351fa9-938b-466f-b5a0-a21f258fd2dd"/>
    <xsd:import namespace="ea37520e-6ea9-47be-b01e-8b5d787661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351fa9-938b-466f-b5a0-a21f258fd2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37520e-6ea9-47be-b01e-8b5d7876617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3351fa9-938b-466f-b5a0-a21f258fd2dd" xsi:nil="true"/>
  </documentManagement>
</p:properties>
</file>

<file path=customXml/itemProps1.xml><?xml version="1.0" encoding="utf-8"?>
<ds:datastoreItem xmlns:ds="http://schemas.openxmlformats.org/officeDocument/2006/customXml" ds:itemID="{76EAB8F9-6270-4393-AE14-4A9FA1BF8D42}">
  <ds:schemaRefs>
    <ds:schemaRef ds:uri="http://schemas.microsoft.com/sharepoint/v3/contenttype/forms"/>
  </ds:schemaRefs>
</ds:datastoreItem>
</file>

<file path=customXml/itemProps2.xml><?xml version="1.0" encoding="utf-8"?>
<ds:datastoreItem xmlns:ds="http://schemas.openxmlformats.org/officeDocument/2006/customXml" ds:itemID="{DD3FD7B1-1274-49AE-980F-2291EA291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351fa9-938b-466f-b5a0-a21f258fd2dd"/>
    <ds:schemaRef ds:uri="ea37520e-6ea9-47be-b01e-8b5d787661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F74C8E-69B9-42FC-A3D1-37B211F71509}">
  <ds:schemaRefs>
    <ds:schemaRef ds:uri="http://purl.org/dc/terms/"/>
    <ds:schemaRef ds:uri="http://schemas.microsoft.com/office/infopath/2007/PartnerControls"/>
    <ds:schemaRef ds:uri="http://purl.org/dc/dcmitype/"/>
    <ds:schemaRef ds:uri="http://purl.org/dc/elements/1.1/"/>
    <ds:schemaRef ds:uri="ea37520e-6ea9-47be-b01e-8b5d78766179"/>
    <ds:schemaRef ds:uri="http://schemas.microsoft.com/office/2006/metadata/properties"/>
    <ds:schemaRef ds:uri="http://schemas.microsoft.com/office/2006/documentManagement/types"/>
    <ds:schemaRef ds:uri="33351fa9-938b-466f-b5a0-a21f258fd2dd"/>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118</TotalTime>
  <Words>961</Words>
  <Application>Microsoft Office PowerPoint</Application>
  <PresentationFormat>Widescreen</PresentationFormat>
  <Paragraphs>200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US Collegiate Sports</vt:lpstr>
      <vt:lpstr>Introduction</vt:lpstr>
      <vt:lpstr>Dataset Description </vt:lpstr>
      <vt:lpstr>Table 1: Data Types and Missing Data </vt:lpstr>
      <vt:lpstr>Data Cleanup Process</vt:lpstr>
      <vt:lpstr>Dataset Summary Statistics</vt:lpstr>
      <vt:lpstr>Table 2: Summary Statistics for US Collegiate Sports</vt:lpstr>
      <vt:lpstr>Table 3: Proportions for US Collegiate Sports (Institution)</vt:lpstr>
      <vt:lpstr>Table 3: Proportions for US Collegiate Sports (City)</vt:lpstr>
      <vt:lpstr>Table 3: Proportions for US Collegiate Sports (State)</vt:lpstr>
      <vt:lpstr>Table 3: Proportions for US Collegiate Sports (Sport Classification)</vt:lpstr>
      <vt:lpstr>Table 3: Proportions for US Collegiate Sports (Sports)</vt:lpstr>
      <vt:lpstr>Table 3: Proportions for US Collegiate Sports (Sector)</vt:lpstr>
      <vt:lpstr>Table 4a: Correlation Table</vt:lpstr>
      <vt:lpstr>Table 4b: Correlation Heatmap</vt:lpstr>
      <vt:lpstr>Dataset Graphical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Findings (part 1)</vt:lpstr>
      <vt:lpstr>Summary of Findings (part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C. Little</dc:creator>
  <cp:lastModifiedBy>John C. Little</cp:lastModifiedBy>
  <cp:revision>2</cp:revision>
  <dcterms:created xsi:type="dcterms:W3CDTF">2024-10-09T19:45:51Z</dcterms:created>
  <dcterms:modified xsi:type="dcterms:W3CDTF">2024-10-09T23:05:36Z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0x01010022F8EBBF4EA1D64B9AC7A525105AEF4B</vt:lpwstr>
  </property>
</Properties>
</file>