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8.wmf"/><Relationship Id="rId42" Type="http://schemas.openxmlformats.org/officeDocument/2006/relationships/image" Target="../media/image2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36" Type="http://schemas.openxmlformats.org/officeDocument/2006/relationships/image" Target="../media/image19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3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</a:t>
            </a:r>
            <a:r>
              <a:rPr lang="ru-RU" dirty="0"/>
              <a:t>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Введення</a:t>
            </a:r>
            <a:r>
              <a:rPr lang="ru-RU" dirty="0"/>
              <a:t> в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5A9A41EF-FC85-43E8-B2C4-8B91838F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" y="142613"/>
            <a:ext cx="12063369" cy="585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Завдання 1. </a:t>
            </a:r>
            <a:r>
              <a:rPr lang="ru-RU" dirty="0" err="1"/>
              <a:t>Напишіть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яка просить </a:t>
            </a:r>
            <a:r>
              <a:rPr lang="ru-RU" dirty="0" err="1"/>
              <a:t>користувача</a:t>
            </a:r>
            <a:r>
              <a:rPr lang="ru-RU" dirty="0"/>
              <a:t> ввести </a:t>
            </a:r>
            <a:r>
              <a:rPr lang="ru-RU" dirty="0" err="1"/>
              <a:t>координати</a:t>
            </a:r>
            <a:r>
              <a:rPr lang="ru-RU" dirty="0"/>
              <a:t> та </a:t>
            </a:r>
            <a:r>
              <a:rPr lang="ru-RU" dirty="0" err="1"/>
              <a:t>визначити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належать вони                                                                                   до </a:t>
            </a:r>
            <a:r>
              <a:rPr lang="ru-RU" dirty="0" err="1"/>
              <a:t>затіненої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.</a:t>
            </a:r>
            <a:endParaRPr lang="uk-UA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1CBEA1-A1C1-4EB2-B100-A8EDB934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76" y="1503664"/>
            <a:ext cx="5624047" cy="47629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4B4839-3653-4DF1-B468-2AB8C000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67" y="527411"/>
            <a:ext cx="5540220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5A9A41EF-FC85-43E8-B2C4-8B91838F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" y="142613"/>
            <a:ext cx="12063369" cy="5855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Завдання 2. </a:t>
            </a:r>
            <a:r>
              <a:rPr lang="ru-RU" dirty="0" err="1"/>
              <a:t>Напишіть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яка просить </a:t>
            </a:r>
            <a:r>
              <a:rPr lang="ru-RU" dirty="0" err="1"/>
              <a:t>користувача</a:t>
            </a:r>
            <a:r>
              <a:rPr lang="ru-RU" dirty="0"/>
              <a:t> ввести </a:t>
            </a:r>
            <a:r>
              <a:rPr lang="uk-UA" dirty="0"/>
              <a:t>змінні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a. </a:t>
            </a:r>
            <a:r>
              <a:rPr lang="uk-UA" dirty="0"/>
              <a:t>Обчисліть значення виразу </a:t>
            </a:r>
            <a:r>
              <a:rPr lang="en-US" dirty="0"/>
              <a:t>Y, </a:t>
            </a:r>
            <a:r>
              <a:rPr lang="uk-UA" dirty="0"/>
              <a:t>використовуючи оператор </a:t>
            </a:r>
            <a:r>
              <a:rPr lang="en-US" dirty="0"/>
              <a:t>if.</a:t>
            </a:r>
            <a:r>
              <a:rPr lang="uk-UA" dirty="0"/>
              <a:t> </a:t>
            </a:r>
          </a:p>
        </p:txBody>
      </p:sp>
      <p:sp>
        <p:nvSpPr>
          <p:cNvPr id="140" name="Rectangle 135">
            <a:extLst>
              <a:ext uri="{FF2B5EF4-FFF2-40B4-BE49-F238E27FC236}">
                <a16:creationId xmlns:a16="http://schemas.microsoft.com/office/drawing/2014/main" id="{182AD7B4-8D39-4085-848E-8DB81A1E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194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>
            <a:extLst>
              <a:ext uri="{FF2B5EF4-FFF2-40B4-BE49-F238E27FC236}">
                <a16:creationId xmlns:a16="http://schemas.microsoft.com/office/drawing/2014/main" id="{1521854C-EB24-4C21-AD08-5A76BA84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766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2" name="Rectangle 137">
            <a:extLst>
              <a:ext uri="{FF2B5EF4-FFF2-40B4-BE49-F238E27FC236}">
                <a16:creationId xmlns:a16="http://schemas.microsoft.com/office/drawing/2014/main" id="{F76753FF-72A5-449A-846B-A20D56DF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972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>
            <a:extLst>
              <a:ext uri="{FF2B5EF4-FFF2-40B4-BE49-F238E27FC236}">
                <a16:creationId xmlns:a16="http://schemas.microsoft.com/office/drawing/2014/main" id="{63230277-72FD-479B-A845-7A225D78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3566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" name="Rectangle 139">
            <a:extLst>
              <a:ext uri="{FF2B5EF4-FFF2-40B4-BE49-F238E27FC236}">
                <a16:creationId xmlns:a16="http://schemas.microsoft.com/office/drawing/2014/main" id="{692196E4-B52A-4BDE-957E-5529DEBF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38489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5E1FEFD4-E6AB-45A2-B590-15848682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4204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6" name="Rectangle 141">
            <a:extLst>
              <a:ext uri="{FF2B5EF4-FFF2-40B4-BE49-F238E27FC236}">
                <a16:creationId xmlns:a16="http://schemas.microsoft.com/office/drawing/2014/main" id="{C888F7C4-5ED1-4153-AB9E-8B57175A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626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2">
            <a:extLst>
              <a:ext uri="{FF2B5EF4-FFF2-40B4-BE49-F238E27FC236}">
                <a16:creationId xmlns:a16="http://schemas.microsoft.com/office/drawing/2014/main" id="{505EF3A9-6A4C-44C7-BA6C-91100786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52063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2" name="Rectangle 156">
            <a:extLst>
              <a:ext uri="{FF2B5EF4-FFF2-40B4-BE49-F238E27FC236}">
                <a16:creationId xmlns:a16="http://schemas.microsoft.com/office/drawing/2014/main" id="{9A0681EF-6D29-4C11-80C7-2188AAFF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8598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7">
            <a:extLst>
              <a:ext uri="{FF2B5EF4-FFF2-40B4-BE49-F238E27FC236}">
                <a16:creationId xmlns:a16="http://schemas.microsoft.com/office/drawing/2014/main" id="{42B54A4E-8B20-40A5-B458-D6DEA267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18965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" name="Rectangle 158">
            <a:extLst>
              <a:ext uri="{FF2B5EF4-FFF2-40B4-BE49-F238E27FC236}">
                <a16:creationId xmlns:a16="http://schemas.microsoft.com/office/drawing/2014/main" id="{A4DB0026-48D6-4E21-BBD0-988637CB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102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0">
            <a:extLst>
              <a:ext uri="{FF2B5EF4-FFF2-40B4-BE49-F238E27FC236}">
                <a16:creationId xmlns:a16="http://schemas.microsoft.com/office/drawing/2014/main" id="{2072E5A0-718D-4F49-A43F-ED1D3ED1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8585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0AFB64D8-42F4-4F56-A385-CE35621D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34522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8" name="Rectangle 162">
            <a:extLst>
              <a:ext uri="{FF2B5EF4-FFF2-40B4-BE49-F238E27FC236}">
                <a16:creationId xmlns:a16="http://schemas.microsoft.com/office/drawing/2014/main" id="{F1872761-4C38-44F6-B99F-C2F2001D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37268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3">
            <a:extLst>
              <a:ext uri="{FF2B5EF4-FFF2-40B4-BE49-F238E27FC236}">
                <a16:creationId xmlns:a16="http://schemas.microsoft.com/office/drawing/2014/main" id="{037B59ED-BA45-451B-9045-4C106CE1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429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4">
            <a:extLst>
              <a:ext uri="{FF2B5EF4-FFF2-40B4-BE49-F238E27FC236}">
                <a16:creationId xmlns:a16="http://schemas.microsoft.com/office/drawing/2014/main" id="{4AFF5A88-EC0E-4468-9081-DA345A5A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4504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5">
            <a:extLst>
              <a:ext uri="{FF2B5EF4-FFF2-40B4-BE49-F238E27FC236}">
                <a16:creationId xmlns:a16="http://schemas.microsoft.com/office/drawing/2014/main" id="{B318615A-62E7-435F-AE31-C8652266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51302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6">
            <a:extLst>
              <a:ext uri="{FF2B5EF4-FFF2-40B4-BE49-F238E27FC236}">
                <a16:creationId xmlns:a16="http://schemas.microsoft.com/office/drawing/2014/main" id="{BD36C81C-B6E5-4336-B341-F80024FD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53366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6" name="Rectangle 179">
            <a:extLst>
              <a:ext uri="{FF2B5EF4-FFF2-40B4-BE49-F238E27FC236}">
                <a16:creationId xmlns:a16="http://schemas.microsoft.com/office/drawing/2014/main" id="{DCA4C2B6-9FFB-4270-8824-8D4259E6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943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1">
            <a:extLst>
              <a:ext uri="{FF2B5EF4-FFF2-40B4-BE49-F238E27FC236}">
                <a16:creationId xmlns:a16="http://schemas.microsoft.com/office/drawing/2014/main" id="{F0217827-5C0C-44C7-AB91-87DA36C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2238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2">
            <a:extLst>
              <a:ext uri="{FF2B5EF4-FFF2-40B4-BE49-F238E27FC236}">
                <a16:creationId xmlns:a16="http://schemas.microsoft.com/office/drawing/2014/main" id="{075BC3C1-7B01-453D-A7FF-F12FCA03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825" y="2748362"/>
            <a:ext cx="689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3">
            <a:extLst>
              <a:ext uri="{FF2B5EF4-FFF2-40B4-BE49-F238E27FC236}">
                <a16:creationId xmlns:a16="http://schemas.microsoft.com/office/drawing/2014/main" id="{3095F326-2F4E-4C8D-8D3F-D86A5DF3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310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5">
            <a:extLst>
              <a:ext uri="{FF2B5EF4-FFF2-40B4-BE49-F238E27FC236}">
                <a16:creationId xmlns:a16="http://schemas.microsoft.com/office/drawing/2014/main" id="{C769B3D0-B579-40F5-BF96-86459A99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3878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87">
            <a:extLst>
              <a:ext uri="{FF2B5EF4-FFF2-40B4-BE49-F238E27FC236}">
                <a16:creationId xmlns:a16="http://schemas.microsoft.com/office/drawing/2014/main" id="{502E962D-9C92-4D79-ADDA-81D11B0F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476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6" name="Rectangle 189">
            <a:extLst>
              <a:ext uri="{FF2B5EF4-FFF2-40B4-BE49-F238E27FC236}">
                <a16:creationId xmlns:a16="http://schemas.microsoft.com/office/drawing/2014/main" id="{AE898EB2-AF29-4F00-858C-9AC9BF0B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5662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FBA826-F21B-4BD0-BB93-9A7B53307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008755"/>
              </p:ext>
            </p:extLst>
          </p:nvPr>
        </p:nvGraphicFramePr>
        <p:xfrm>
          <a:off x="990732" y="1020560"/>
          <a:ext cx="23320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" name="Equation" r:id="rId3" imgW="2336800" imgH="990600" progId="Equation.DSMT4">
                  <p:embed/>
                </p:oleObj>
              </mc:Choice>
              <mc:Fallback>
                <p:oleObj name="Equation" r:id="rId3" imgW="2336800" imgH="990600" progId="Equation.DSMT4">
                  <p:embed/>
                  <p:pic>
                    <p:nvPicPr>
                      <p:cNvPr id="0" name="Object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1020560"/>
                        <a:ext cx="23320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56481CCF-5ABF-462F-8896-8E8CAE461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98394"/>
              </p:ext>
            </p:extLst>
          </p:nvPr>
        </p:nvGraphicFramePr>
        <p:xfrm>
          <a:off x="990732" y="2011160"/>
          <a:ext cx="23320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" name="Equation" r:id="rId5" imgW="2336800" imgH="800100" progId="Equation.DSMT4">
                  <p:embed/>
                </p:oleObj>
              </mc:Choice>
              <mc:Fallback>
                <p:oleObj name="Equation" r:id="rId5" imgW="2336800" imgH="800100" progId="Equation.DSMT4">
                  <p:embed/>
                  <p:pic>
                    <p:nvPicPr>
                      <p:cNvPr id="0" name="Object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2011160"/>
                        <a:ext cx="2332038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044459-3E16-42AA-A039-F26899B2C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02546"/>
              </p:ext>
            </p:extLst>
          </p:nvPr>
        </p:nvGraphicFramePr>
        <p:xfrm>
          <a:off x="990732" y="2803323"/>
          <a:ext cx="2460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" name="Equation" r:id="rId7" imgW="2463800" imgH="787400" progId="Equation.DSMT4">
                  <p:embed/>
                </p:oleObj>
              </mc:Choice>
              <mc:Fallback>
                <p:oleObj name="Equation" r:id="rId7" imgW="2463800" imgH="787400" progId="Equation.DSMT4">
                  <p:embed/>
                  <p:pic>
                    <p:nvPicPr>
                      <p:cNvPr id="0" name="Object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2803323"/>
                        <a:ext cx="2460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69BD093-DA9C-4F9F-9804-BBC2E2124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508011"/>
              </p:ext>
            </p:extLst>
          </p:nvPr>
        </p:nvGraphicFramePr>
        <p:xfrm>
          <a:off x="990732" y="3587548"/>
          <a:ext cx="2362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" name="Equation" r:id="rId9" imgW="2362200" imgH="635000" progId="Equation.DSMT4">
                  <p:embed/>
                </p:oleObj>
              </mc:Choice>
              <mc:Fallback>
                <p:oleObj name="Equation" r:id="rId9" imgW="2362200" imgH="635000" progId="Equation.DSMT4">
                  <p:embed/>
                  <p:pic>
                    <p:nvPicPr>
                      <p:cNvPr id="0" name="Object 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3587548"/>
                        <a:ext cx="23622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4363A65-38A1-4A59-BC3D-4AEEB4E0F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223208"/>
              </p:ext>
            </p:extLst>
          </p:nvPr>
        </p:nvGraphicFramePr>
        <p:xfrm>
          <a:off x="990732" y="4219373"/>
          <a:ext cx="2697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" name="Equation" r:id="rId11" imgW="2692400" imgH="838200" progId="Equation.DSMT4">
                  <p:embed/>
                </p:oleObj>
              </mc:Choice>
              <mc:Fallback>
                <p:oleObj name="Equation" r:id="rId11" imgW="2692400" imgH="838200" progId="Equation.DSMT4">
                  <p:embed/>
                  <p:pic>
                    <p:nvPicPr>
                      <p:cNvPr id="0" name="Object 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4219373"/>
                        <a:ext cx="2697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72D9C26-9403-443C-8212-1CA34AAEB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0951"/>
              </p:ext>
            </p:extLst>
          </p:nvPr>
        </p:nvGraphicFramePr>
        <p:xfrm>
          <a:off x="990732" y="5057573"/>
          <a:ext cx="21939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" name="Equation" r:id="rId13" imgW="2197100" imgH="1092200" progId="Equation.DSMT4">
                  <p:embed/>
                </p:oleObj>
              </mc:Choice>
              <mc:Fallback>
                <p:oleObj name="Equation" r:id="rId13" imgW="2197100" imgH="1092200" progId="Equation.DSMT4">
                  <p:embed/>
                  <p:pic>
                    <p:nvPicPr>
                      <p:cNvPr id="0" name="Object 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5057573"/>
                        <a:ext cx="219392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FE71EF0-4501-4575-BDEE-77F8B6600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233265"/>
              </p:ext>
            </p:extLst>
          </p:nvPr>
        </p:nvGraphicFramePr>
        <p:xfrm>
          <a:off x="990732" y="6146598"/>
          <a:ext cx="2255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" name="Equation" r:id="rId15" imgW="2260600" imgH="508000" progId="Equation.DSMT4">
                  <p:embed/>
                </p:oleObj>
              </mc:Choice>
              <mc:Fallback>
                <p:oleObj name="Equation" r:id="rId15" imgW="2260600" imgH="508000" progId="Equation.DSMT4">
                  <p:embed/>
                  <p:pic>
                    <p:nvPicPr>
                      <p:cNvPr id="0" name="Object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732" y="6146598"/>
                        <a:ext cx="22558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47">
            <a:extLst>
              <a:ext uri="{FF2B5EF4-FFF2-40B4-BE49-F238E27FC236}">
                <a16:creationId xmlns:a16="http://schemas.microsoft.com/office/drawing/2014/main" id="{AEFDA2FD-330C-48A4-B4D0-F937B13C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5633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48">
            <a:extLst>
              <a:ext uri="{FF2B5EF4-FFF2-40B4-BE49-F238E27FC236}">
                <a16:creationId xmlns:a16="http://schemas.microsoft.com/office/drawing/2014/main" id="{98485F6B-9164-4B4E-8689-40077E93D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20111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49">
            <a:extLst>
              <a:ext uri="{FF2B5EF4-FFF2-40B4-BE49-F238E27FC236}">
                <a16:creationId xmlns:a16="http://schemas.microsoft.com/office/drawing/2014/main" id="{8BFC3531-67AD-46DA-8165-C5E5D7789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28033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50">
            <a:extLst>
              <a:ext uri="{FF2B5EF4-FFF2-40B4-BE49-F238E27FC236}">
                <a16:creationId xmlns:a16="http://schemas.microsoft.com/office/drawing/2014/main" id="{AF125FCB-7E80-4CA0-BBD9-27097918D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35875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51">
            <a:extLst>
              <a:ext uri="{FF2B5EF4-FFF2-40B4-BE49-F238E27FC236}">
                <a16:creationId xmlns:a16="http://schemas.microsoft.com/office/drawing/2014/main" id="{D4672FB3-A301-458B-8C0E-ECF0A6A4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4219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52">
            <a:extLst>
              <a:ext uri="{FF2B5EF4-FFF2-40B4-BE49-F238E27FC236}">
                <a16:creationId xmlns:a16="http://schemas.microsoft.com/office/drawing/2014/main" id="{0A9897B5-2E65-4090-8008-A2A0B1B8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5057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53">
            <a:extLst>
              <a:ext uri="{FF2B5EF4-FFF2-40B4-BE49-F238E27FC236}">
                <a16:creationId xmlns:a16="http://schemas.microsoft.com/office/drawing/2014/main" id="{BE35C044-6576-490D-BA7B-601CFD3C4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61465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654">
            <a:extLst>
              <a:ext uri="{FF2B5EF4-FFF2-40B4-BE49-F238E27FC236}">
                <a16:creationId xmlns:a16="http://schemas.microsoft.com/office/drawing/2014/main" id="{DE3801FF-B8D5-40F2-95F1-807913E5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2" y="6657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76A5DCF9-F2EE-4520-86C6-898744A01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71189"/>
              </p:ext>
            </p:extLst>
          </p:nvPr>
        </p:nvGraphicFramePr>
        <p:xfrm>
          <a:off x="4525963" y="1020560"/>
          <a:ext cx="2346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" name="Equation" r:id="rId17" imgW="2349500" imgH="736600" progId="Equation.DSMT4">
                  <p:embed/>
                </p:oleObj>
              </mc:Choice>
              <mc:Fallback>
                <p:oleObj name="Equation" r:id="rId17" imgW="2349500" imgH="736600" progId="Equation.DSMT4">
                  <p:embed/>
                  <p:pic>
                    <p:nvPicPr>
                      <p:cNvPr id="0" name="Object 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020560"/>
                        <a:ext cx="23463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2F0C7ED0-151E-4406-8EC1-2C7AE224A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48285"/>
              </p:ext>
            </p:extLst>
          </p:nvPr>
        </p:nvGraphicFramePr>
        <p:xfrm>
          <a:off x="4525963" y="1752398"/>
          <a:ext cx="2354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" name="Equation" r:id="rId19" imgW="2349500" imgH="533400" progId="Equation.DSMT4">
                  <p:embed/>
                </p:oleObj>
              </mc:Choice>
              <mc:Fallback>
                <p:oleObj name="Equation" r:id="rId19" imgW="2349500" imgH="533400" progId="Equation.DSMT4">
                  <p:embed/>
                  <p:pic>
                    <p:nvPicPr>
                      <p:cNvPr id="0" name="Object 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752398"/>
                        <a:ext cx="23542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E51268FF-4498-4CF4-9564-0165CC621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60737"/>
              </p:ext>
            </p:extLst>
          </p:nvPr>
        </p:nvGraphicFramePr>
        <p:xfrm>
          <a:off x="4525963" y="2285798"/>
          <a:ext cx="22399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" name="Equation" r:id="rId21" imgW="2247900" imgH="584200" progId="Equation.DSMT4">
                  <p:embed/>
                </p:oleObj>
              </mc:Choice>
              <mc:Fallback>
                <p:oleObj name="Equation" r:id="rId21" imgW="2247900" imgH="584200" progId="Equation.DSMT4">
                  <p:embed/>
                  <p:pic>
                    <p:nvPicPr>
                      <p:cNvPr id="0" name="Object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285798"/>
                        <a:ext cx="223996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B8AEA3C3-E730-4C18-8989-EB8304C81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3167"/>
              </p:ext>
            </p:extLst>
          </p:nvPr>
        </p:nvGraphicFramePr>
        <p:xfrm>
          <a:off x="4525963" y="2873173"/>
          <a:ext cx="2354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" name="Equation" r:id="rId23" imgW="2362200" imgH="533400" progId="Equation.DSMT4">
                  <p:embed/>
                </p:oleObj>
              </mc:Choice>
              <mc:Fallback>
                <p:oleObj name="Equation" r:id="rId23" imgW="2362200" imgH="533400" progId="Equation.DSMT4">
                  <p:embed/>
                  <p:pic>
                    <p:nvPicPr>
                      <p:cNvPr id="0" name="Object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873173"/>
                        <a:ext cx="23542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5660B73A-8118-4166-BC0C-C666AA6E9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78866"/>
              </p:ext>
            </p:extLst>
          </p:nvPr>
        </p:nvGraphicFramePr>
        <p:xfrm>
          <a:off x="4525963" y="3406573"/>
          <a:ext cx="25908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" name="Equation" r:id="rId25" imgW="2590800" imgH="736600" progId="Equation.DSMT4">
                  <p:embed/>
                </p:oleObj>
              </mc:Choice>
              <mc:Fallback>
                <p:oleObj name="Equation" r:id="rId25" imgW="2590800" imgH="736600" progId="Equation.DSMT4">
                  <p:embed/>
                  <p:pic>
                    <p:nvPicPr>
                      <p:cNvPr id="0" name="Object 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406573"/>
                        <a:ext cx="25908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1EE59CC8-46C3-436A-B77E-53D8E9AAA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50514"/>
              </p:ext>
            </p:extLst>
          </p:nvPr>
        </p:nvGraphicFramePr>
        <p:xfrm>
          <a:off x="4525963" y="4138410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" name="Equation" r:id="rId27" imgW="2476500" imgH="838200" progId="Equation.DSMT4">
                  <p:embed/>
                </p:oleObj>
              </mc:Choice>
              <mc:Fallback>
                <p:oleObj name="Equation" r:id="rId27" imgW="2476500" imgH="838200" progId="Equation.DSMT4">
                  <p:embed/>
                  <p:pic>
                    <p:nvPicPr>
                      <p:cNvPr id="0" name="Object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138410"/>
                        <a:ext cx="2476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19638005-2389-49DD-B574-03F9F17D7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976089"/>
              </p:ext>
            </p:extLst>
          </p:nvPr>
        </p:nvGraphicFramePr>
        <p:xfrm>
          <a:off x="4525963" y="4976610"/>
          <a:ext cx="2324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" name="Equation" r:id="rId29" imgW="2324100" imgH="571500" progId="Equation.DSMT4">
                  <p:embed/>
                </p:oleObj>
              </mc:Choice>
              <mc:Fallback>
                <p:oleObj name="Equation" r:id="rId29" imgW="2324100" imgH="571500" progId="Equation.DSMT4">
                  <p:embed/>
                  <p:pic>
                    <p:nvPicPr>
                      <p:cNvPr id="0" name="Object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976610"/>
                        <a:ext cx="2324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662">
            <a:extLst>
              <a:ext uri="{FF2B5EF4-FFF2-40B4-BE49-F238E27FC236}">
                <a16:creationId xmlns:a16="http://schemas.microsoft.com/office/drawing/2014/main" id="{EE0FC0D5-5E23-40BB-8F1B-460AAF90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553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663">
            <a:extLst>
              <a:ext uri="{FF2B5EF4-FFF2-40B4-BE49-F238E27FC236}">
                <a16:creationId xmlns:a16="http://schemas.microsoft.com/office/drawing/2014/main" id="{04116E8D-60B4-494D-ADBF-5D23AA7C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17421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664">
            <a:extLst>
              <a:ext uri="{FF2B5EF4-FFF2-40B4-BE49-F238E27FC236}">
                <a16:creationId xmlns:a16="http://schemas.microsoft.com/office/drawing/2014/main" id="{0109990C-67B0-483C-8FE5-5F9B435F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22755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65">
            <a:extLst>
              <a:ext uri="{FF2B5EF4-FFF2-40B4-BE49-F238E27FC236}">
                <a16:creationId xmlns:a16="http://schemas.microsoft.com/office/drawing/2014/main" id="{08B44751-45C3-491A-AD94-F339DE02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28629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666">
            <a:extLst>
              <a:ext uri="{FF2B5EF4-FFF2-40B4-BE49-F238E27FC236}">
                <a16:creationId xmlns:a16="http://schemas.microsoft.com/office/drawing/2014/main" id="{1C8A67CA-EC72-480C-B14F-C5F641A3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33963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667">
            <a:extLst>
              <a:ext uri="{FF2B5EF4-FFF2-40B4-BE49-F238E27FC236}">
                <a16:creationId xmlns:a16="http://schemas.microsoft.com/office/drawing/2014/main" id="{0A6C6B43-917F-41E6-8029-1DC106E06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41281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68">
            <a:extLst>
              <a:ext uri="{FF2B5EF4-FFF2-40B4-BE49-F238E27FC236}">
                <a16:creationId xmlns:a16="http://schemas.microsoft.com/office/drawing/2014/main" id="{BA1612BA-1115-4052-B49A-2444D0E0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49663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669">
            <a:extLst>
              <a:ext uri="{FF2B5EF4-FFF2-40B4-BE49-F238E27FC236}">
                <a16:creationId xmlns:a16="http://schemas.microsoft.com/office/drawing/2014/main" id="{A83445A8-CDCD-4C09-B366-44A75D35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26" y="553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0" name="Объект 149">
            <a:extLst>
              <a:ext uri="{FF2B5EF4-FFF2-40B4-BE49-F238E27FC236}">
                <a16:creationId xmlns:a16="http://schemas.microsoft.com/office/drawing/2014/main" id="{55EAF7DA-5150-4A8F-9F14-E8C8D9A04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1800"/>
              </p:ext>
            </p:extLst>
          </p:nvPr>
        </p:nvGraphicFramePr>
        <p:xfrm>
          <a:off x="8300705" y="876098"/>
          <a:ext cx="2057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" name="Equation" r:id="rId31" imgW="2057400" imgH="635000" progId="Equation.DSMT4">
                  <p:embed/>
                </p:oleObj>
              </mc:Choice>
              <mc:Fallback>
                <p:oleObj name="Equation" r:id="rId31" imgW="2057400" imgH="635000" progId="Equation.DSMT4">
                  <p:embed/>
                  <p:pic>
                    <p:nvPicPr>
                      <p:cNvPr id="0" name="Object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876098"/>
                        <a:ext cx="2057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Объект 150">
            <a:extLst>
              <a:ext uri="{FF2B5EF4-FFF2-40B4-BE49-F238E27FC236}">
                <a16:creationId xmlns:a16="http://schemas.microsoft.com/office/drawing/2014/main" id="{A1DE85F7-089A-4726-942A-F1DFB8F41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478615"/>
              </p:ext>
            </p:extLst>
          </p:nvPr>
        </p:nvGraphicFramePr>
        <p:xfrm>
          <a:off x="8300705" y="1507923"/>
          <a:ext cx="25146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" name="Equation" r:id="rId33" imgW="2514600" imgH="1092200" progId="Equation.DSMT4">
                  <p:embed/>
                </p:oleObj>
              </mc:Choice>
              <mc:Fallback>
                <p:oleObj name="Equation" r:id="rId33" imgW="2514600" imgH="1092200" progId="Equation.DSMT4">
                  <p:embed/>
                  <p:pic>
                    <p:nvPicPr>
                      <p:cNvPr id="0" name="Object 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1507923"/>
                        <a:ext cx="25146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Объект 164">
            <a:extLst>
              <a:ext uri="{FF2B5EF4-FFF2-40B4-BE49-F238E27FC236}">
                <a16:creationId xmlns:a16="http://schemas.microsoft.com/office/drawing/2014/main" id="{59234217-599A-484C-B15B-657EC2F6E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81508"/>
              </p:ext>
            </p:extLst>
          </p:nvPr>
        </p:nvGraphicFramePr>
        <p:xfrm>
          <a:off x="8300705" y="2596948"/>
          <a:ext cx="30781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" name="Equation" r:id="rId35" imgW="3073400" imgH="825500" progId="Equation.DSMT4">
                  <p:embed/>
                </p:oleObj>
              </mc:Choice>
              <mc:Fallback>
                <p:oleObj name="Equation" r:id="rId35" imgW="3073400" imgH="825500" progId="Equation.DSMT4">
                  <p:embed/>
                  <p:pic>
                    <p:nvPicPr>
                      <p:cNvPr id="0" name="Object 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2596948"/>
                        <a:ext cx="307816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Объект 172">
            <a:extLst>
              <a:ext uri="{FF2B5EF4-FFF2-40B4-BE49-F238E27FC236}">
                <a16:creationId xmlns:a16="http://schemas.microsoft.com/office/drawing/2014/main" id="{549070D6-1438-47A9-86E9-4F1A4E9BA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09307"/>
              </p:ext>
            </p:extLst>
          </p:nvPr>
        </p:nvGraphicFramePr>
        <p:xfrm>
          <a:off x="8300705" y="3427211"/>
          <a:ext cx="3603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" name="Equation" r:id="rId37" imgW="3606800" imgH="723900" progId="Equation.DSMT4">
                  <p:embed/>
                </p:oleObj>
              </mc:Choice>
              <mc:Fallback>
                <p:oleObj name="Equation" r:id="rId37" imgW="3606800" imgH="723900" progId="Equation.DSMT4">
                  <p:embed/>
                  <p:pic>
                    <p:nvPicPr>
                      <p:cNvPr id="0" name="Object 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3427211"/>
                        <a:ext cx="36036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Объект 173">
            <a:extLst>
              <a:ext uri="{FF2B5EF4-FFF2-40B4-BE49-F238E27FC236}">
                <a16:creationId xmlns:a16="http://schemas.microsoft.com/office/drawing/2014/main" id="{0B3F072F-8D10-4E08-BED2-5F2517826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20997"/>
              </p:ext>
            </p:extLst>
          </p:nvPr>
        </p:nvGraphicFramePr>
        <p:xfrm>
          <a:off x="8300705" y="4151111"/>
          <a:ext cx="28575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" name="Equation" r:id="rId39" imgW="2857500" imgH="736600" progId="Equation.DSMT4">
                  <p:embed/>
                </p:oleObj>
              </mc:Choice>
              <mc:Fallback>
                <p:oleObj name="Equation" r:id="rId39" imgW="2857500" imgH="736600" progId="Equation.DSMT4">
                  <p:embed/>
                  <p:pic>
                    <p:nvPicPr>
                      <p:cNvPr id="0" name="Object 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4151111"/>
                        <a:ext cx="28575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Объект 174">
            <a:extLst>
              <a:ext uri="{FF2B5EF4-FFF2-40B4-BE49-F238E27FC236}">
                <a16:creationId xmlns:a16="http://schemas.microsoft.com/office/drawing/2014/main" id="{4434743C-8DDD-4F03-B348-5590A9A2E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26712"/>
              </p:ext>
            </p:extLst>
          </p:nvPr>
        </p:nvGraphicFramePr>
        <p:xfrm>
          <a:off x="8300705" y="4882948"/>
          <a:ext cx="2987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" name="Equation" r:id="rId41" imgW="2984500" imgH="647700" progId="Equation.DSMT4">
                  <p:embed/>
                </p:oleObj>
              </mc:Choice>
              <mc:Fallback>
                <p:oleObj name="Equation" r:id="rId41" imgW="2984500" imgH="647700" progId="Equation.DSMT4">
                  <p:embed/>
                  <p:pic>
                    <p:nvPicPr>
                      <p:cNvPr id="0" name="Object 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4882948"/>
                        <a:ext cx="29876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Объект 186">
            <a:extLst>
              <a:ext uri="{FF2B5EF4-FFF2-40B4-BE49-F238E27FC236}">
                <a16:creationId xmlns:a16="http://schemas.microsoft.com/office/drawing/2014/main" id="{C8CB4263-A916-4EE8-AE12-50EF83D03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994536"/>
              </p:ext>
            </p:extLst>
          </p:nvPr>
        </p:nvGraphicFramePr>
        <p:xfrm>
          <a:off x="8300705" y="5530648"/>
          <a:ext cx="27511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" name="Equation" r:id="rId43" imgW="2755900" imgH="1130300" progId="Equation.DSMT4">
                  <p:embed/>
                </p:oleObj>
              </mc:Choice>
              <mc:Fallback>
                <p:oleObj name="Equation" r:id="rId43" imgW="2755900" imgH="1130300" progId="Equation.DSMT4">
                  <p:embed/>
                  <p:pic>
                    <p:nvPicPr>
                      <p:cNvPr id="0" name="Object 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0705" y="5530648"/>
                        <a:ext cx="2751138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" name="Rectangle 677">
            <a:extLst>
              <a:ext uri="{FF2B5EF4-FFF2-40B4-BE49-F238E27FC236}">
                <a16:creationId xmlns:a16="http://schemas.microsoft.com/office/drawing/2014/main" id="{DBBDA93D-70C9-4ECF-8493-C170A7CF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4188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678">
            <a:extLst>
              <a:ext uri="{FF2B5EF4-FFF2-40B4-BE49-F238E27FC236}">
                <a16:creationId xmlns:a16="http://schemas.microsoft.com/office/drawing/2014/main" id="{98B6506E-B0A8-4019-AF33-8789AACA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1507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679">
            <a:extLst>
              <a:ext uri="{FF2B5EF4-FFF2-40B4-BE49-F238E27FC236}">
                <a16:creationId xmlns:a16="http://schemas.microsoft.com/office/drawing/2014/main" id="{CE332817-CED0-442F-B003-37248084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25969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680">
            <a:extLst>
              <a:ext uri="{FF2B5EF4-FFF2-40B4-BE49-F238E27FC236}">
                <a16:creationId xmlns:a16="http://schemas.microsoft.com/office/drawing/2014/main" id="{D38A865C-38F6-4F16-9BD1-385CD3D0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34272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681">
            <a:extLst>
              <a:ext uri="{FF2B5EF4-FFF2-40B4-BE49-F238E27FC236}">
                <a16:creationId xmlns:a16="http://schemas.microsoft.com/office/drawing/2014/main" id="{223C486B-2BE2-40A2-BDE8-74F5227E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41511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682">
            <a:extLst>
              <a:ext uri="{FF2B5EF4-FFF2-40B4-BE49-F238E27FC236}">
                <a16:creationId xmlns:a16="http://schemas.microsoft.com/office/drawing/2014/main" id="{89DD9F18-22DA-452B-9593-7D664058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48829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683">
            <a:extLst>
              <a:ext uri="{FF2B5EF4-FFF2-40B4-BE49-F238E27FC236}">
                <a16:creationId xmlns:a16="http://schemas.microsoft.com/office/drawing/2014/main" id="{13E0796A-C383-46A9-B07C-1E803CF91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55306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4" name="Rectangle 684">
            <a:extLst>
              <a:ext uri="{FF2B5EF4-FFF2-40B4-BE49-F238E27FC236}">
                <a16:creationId xmlns:a16="http://schemas.microsoft.com/office/drawing/2014/main" id="{FA610FC9-743C-4020-9DC7-B2583739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01" y="6657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12E868B5-C6C6-43B5-9711-FB831FF6FEC1}"/>
              </a:ext>
            </a:extLst>
          </p:cNvPr>
          <p:cNvSpPr/>
          <p:nvPr/>
        </p:nvSpPr>
        <p:spPr>
          <a:xfrm>
            <a:off x="505410" y="1313527"/>
            <a:ext cx="312906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7</a:t>
            </a:r>
            <a:endParaRPr lang="ru-RU" dirty="0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C5661CA1-78C5-4548-8905-40E3C017A4E0}"/>
              </a:ext>
            </a:extLst>
          </p:cNvPr>
          <p:cNvSpPr/>
          <p:nvPr/>
        </p:nvSpPr>
        <p:spPr>
          <a:xfrm>
            <a:off x="3959816" y="1111505"/>
            <a:ext cx="441146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9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10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12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13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14</a:t>
            </a:r>
            <a:endParaRPr lang="ru-RU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4954E87B-980A-48D8-9A08-D38088C29CB6}"/>
              </a:ext>
            </a:extLst>
          </p:cNvPr>
          <p:cNvSpPr/>
          <p:nvPr/>
        </p:nvSpPr>
        <p:spPr>
          <a:xfrm>
            <a:off x="7706767" y="1063564"/>
            <a:ext cx="441146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16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17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18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19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20</a:t>
            </a: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57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6AA6E-671C-4B82-991C-0768474A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3.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78216-9702-463B-ADF2-246BCF18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/>
              <a:t>У вас є список із N+10 чисел. Встановіть на перше місце (в передній частині списку) останній елемент і навпаки. </a:t>
            </a:r>
          </a:p>
        </p:txBody>
      </p:sp>
    </p:spTree>
    <p:extLst>
      <p:ext uri="{BB962C8B-B14F-4D97-AF65-F5344CB8AC3E}">
        <p14:creationId xmlns:p14="http://schemas.microsoft.com/office/powerpoint/2010/main" val="174366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BA20E-1ED5-4F70-852B-86D52B96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4.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A7DBA-FA99-44C8-A20F-11C98AA6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Поміняйте</a:t>
            </a:r>
            <a:r>
              <a:rPr lang="ru-RU" dirty="0"/>
              <a:t> </a:t>
            </a:r>
            <a:r>
              <a:rPr lang="ru-RU" dirty="0" err="1"/>
              <a:t>місцями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uk-UA" dirty="0"/>
              <a:t> слово</a:t>
            </a:r>
            <a:r>
              <a:rPr lang="en-US" dirty="0"/>
              <a:t> </a:t>
            </a:r>
            <a:r>
              <a:rPr lang="ru-RU" dirty="0"/>
              <a:t>й </a:t>
            </a:r>
            <a:r>
              <a:rPr lang="en-US" dirty="0"/>
              <a:t>20-N</a:t>
            </a:r>
            <a:r>
              <a:rPr lang="ru-RU" dirty="0"/>
              <a:t> слово у </a:t>
            </a:r>
            <a:r>
              <a:rPr lang="ru-RU" dirty="0" err="1"/>
              <a:t>речені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r>
              <a:rPr lang="ru-RU" dirty="0"/>
              <a:t>«</a:t>
            </a:r>
            <a:r>
              <a:rPr lang="ru-RU" dirty="0" err="1"/>
              <a:t>Програміст</a:t>
            </a:r>
            <a:r>
              <a:rPr lang="ru-RU" dirty="0"/>
              <a:t> — </a:t>
            </a:r>
            <a:r>
              <a:rPr lang="ru-RU" dirty="0" err="1"/>
              <a:t>фахівець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займається</a:t>
            </a:r>
            <a:r>
              <a:rPr lang="ru-RU" dirty="0"/>
              <a:t> </a:t>
            </a:r>
            <a:r>
              <a:rPr lang="ru-RU" dirty="0" err="1"/>
              <a:t>програмуванням</a:t>
            </a:r>
            <a:r>
              <a:rPr lang="ru-RU" dirty="0"/>
              <a:t>,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(в </a:t>
            </a:r>
            <a:r>
              <a:rPr lang="ru-RU" dirty="0" err="1"/>
              <a:t>простіших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—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) для </a:t>
            </a:r>
            <a:r>
              <a:rPr lang="ru-RU" dirty="0" err="1"/>
              <a:t>програмованих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, як правило </a:t>
            </a:r>
            <a:r>
              <a:rPr lang="ru-RU" dirty="0" err="1"/>
              <a:t>містять</a:t>
            </a:r>
            <a:r>
              <a:rPr lang="ru-RU" dirty="0"/>
              <a:t> один </a:t>
            </a:r>
            <a:r>
              <a:rPr lang="ru-RU" dirty="0" err="1"/>
              <a:t>процесор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211249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DCA63-073B-434F-9591-0457A687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 5.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05286-9D60-4E43-9529-A1C71E31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Обчисліть</a:t>
            </a:r>
            <a:r>
              <a:rPr lang="ru-RU" dirty="0"/>
              <a:t> </a:t>
            </a:r>
            <a:r>
              <a:rPr lang="ru-RU" dirty="0" err="1"/>
              <a:t>факторіал</a:t>
            </a:r>
            <a:r>
              <a:rPr lang="ru-RU" dirty="0"/>
              <a:t> для </a:t>
            </a:r>
            <a:r>
              <a:rPr lang="ru-RU" dirty="0" err="1"/>
              <a:t>додатного</a:t>
            </a:r>
            <a:r>
              <a:rPr lang="ru-RU" dirty="0"/>
              <a:t> числа </a:t>
            </a:r>
            <a:r>
              <a:rPr lang="en-US" dirty="0"/>
              <a:t>n=(N+5)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 err="1"/>
              <a:t>Примітка</a:t>
            </a:r>
            <a:r>
              <a:rPr lang="ru-RU" dirty="0"/>
              <a:t>. </a:t>
            </a:r>
            <a:r>
              <a:rPr lang="uk-UA" dirty="0"/>
              <a:t>Ф</a:t>
            </a:r>
            <a:r>
              <a:rPr lang="ru-RU" dirty="0" err="1"/>
              <a:t>акторіал</a:t>
            </a:r>
            <a:r>
              <a:rPr lang="ru-RU" dirty="0"/>
              <a:t> натурального </a:t>
            </a:r>
            <a:r>
              <a:rPr lang="ru-RU" dirty="0" err="1"/>
              <a:t>цілого</a:t>
            </a:r>
            <a:r>
              <a:rPr lang="ru-RU" dirty="0"/>
              <a:t> числа </a:t>
            </a:r>
            <a:r>
              <a:rPr lang="en-US" dirty="0"/>
              <a:t>n</a:t>
            </a:r>
            <a:r>
              <a:rPr lang="ru-RU" dirty="0"/>
              <a:t> є </a:t>
            </a:r>
            <a:r>
              <a:rPr lang="ru-RU" dirty="0" err="1"/>
              <a:t>добуток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натуральних</a:t>
            </a:r>
            <a:r>
              <a:rPr lang="ru-RU" dirty="0"/>
              <a:t> чисел, </a:t>
            </a:r>
            <a:r>
              <a:rPr lang="ru-RU" dirty="0" err="1"/>
              <a:t>менших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рівних</a:t>
            </a:r>
            <a:r>
              <a:rPr lang="ru-RU" dirty="0"/>
              <a:t> n</a:t>
            </a:r>
            <a:r>
              <a:rPr lang="en-US"/>
              <a:t>.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586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187</Words>
  <Application>Microsoft Office PowerPoint</Application>
  <PresentationFormat>Широкоэкранный</PresentationFormat>
  <Paragraphs>68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Equation</vt:lpstr>
      <vt:lpstr>Лабораторна робота 2</vt:lpstr>
      <vt:lpstr>Презентация PowerPoint</vt:lpstr>
      <vt:lpstr>Презентация PowerPoint</vt:lpstr>
      <vt:lpstr>Завдання 3.</vt:lpstr>
      <vt:lpstr>Завдання 4.</vt:lpstr>
      <vt:lpstr>Завдання 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34</cp:revision>
  <dcterms:created xsi:type="dcterms:W3CDTF">2020-10-26T20:02:05Z</dcterms:created>
  <dcterms:modified xsi:type="dcterms:W3CDTF">2021-02-12T20:45:26Z</dcterms:modified>
</cp:coreProperties>
</file>