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4660"/>
  </p:normalViewPr>
  <p:slideViewPr>
    <p:cSldViewPr snapToGrid="0">
      <p:cViewPr varScale="1">
        <p:scale>
          <a:sx n="91" d="100"/>
          <a:sy n="91" d="100"/>
        </p:scale>
        <p:origin x="1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CBAD05-7429-41C6-AB2C-B43B007272F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6772188-2098-4BBD-B8F0-8FEFC8BF2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FE50BD9-4CA0-427B-B224-5256397BA1BB}"/>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5" name="Нижний колонтитул 4">
            <a:extLst>
              <a:ext uri="{FF2B5EF4-FFF2-40B4-BE49-F238E27FC236}">
                <a16:creationId xmlns:a16="http://schemas.microsoft.com/office/drawing/2014/main" id="{C4CBA22F-1001-45A0-82F9-77E8C86D7D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F4465E-533D-4779-B72C-3B7483FA494A}"/>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357226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B1BDEB-8665-47DD-A675-36CFF025CBC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FC61F5D-6040-41D8-94DA-8DB7ED9F0AB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3BEAECC-BD31-41E2-BF79-F7566F49B875}"/>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5" name="Нижний колонтитул 4">
            <a:extLst>
              <a:ext uri="{FF2B5EF4-FFF2-40B4-BE49-F238E27FC236}">
                <a16:creationId xmlns:a16="http://schemas.microsoft.com/office/drawing/2014/main" id="{0E397BAE-5D5D-4AAA-8D9F-789F8C949F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E7854E-F45E-4BAD-80F8-51704C7D3F36}"/>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181515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3F8A53-669F-45DF-BD3A-9FFAED99522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A916ACF-E6E1-4476-A8D7-D428ED96927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1FDA82-509C-4AAB-81C0-1C77245D583E}"/>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5" name="Нижний колонтитул 4">
            <a:extLst>
              <a:ext uri="{FF2B5EF4-FFF2-40B4-BE49-F238E27FC236}">
                <a16:creationId xmlns:a16="http://schemas.microsoft.com/office/drawing/2014/main" id="{4186117F-264C-4285-9182-592BE71B1F0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B11071-E130-4C80-A1F4-1DE03217E3E1}"/>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99830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5976C-2932-4724-AEA5-59FFB68F49B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5B2F7FE-D7AC-4F7C-AAED-E8727463374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0AA3FBA-950F-492B-B578-AB1966E9F503}"/>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5" name="Нижний колонтитул 4">
            <a:extLst>
              <a:ext uri="{FF2B5EF4-FFF2-40B4-BE49-F238E27FC236}">
                <a16:creationId xmlns:a16="http://schemas.microsoft.com/office/drawing/2014/main" id="{9AE7CEAA-A630-4F93-A6E3-4F1CF41565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8745F78-CD2F-46B6-B501-694E98BF0179}"/>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324994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5B7A2B-07FE-44E9-B5FE-BF96D6AE871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BB7B2F5-769D-4C89-9573-66A46A04B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70367B0-41DF-4736-B16A-6D5BF749D401}"/>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5" name="Нижний колонтитул 4">
            <a:extLst>
              <a:ext uri="{FF2B5EF4-FFF2-40B4-BE49-F238E27FC236}">
                <a16:creationId xmlns:a16="http://schemas.microsoft.com/office/drawing/2014/main" id="{2CEA837F-0788-4393-80E1-4A2C48C1D7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613822-7988-47EE-A000-71AE70264684}"/>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192835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89A454-3CF0-4115-9E8C-F884BF089E7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6E0881B-61FF-4B11-B50C-A189AAA0C0B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3DF336B-6CB2-49FD-80D6-8FAD4974D0D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B2FF68F-25E0-4116-9089-54506D8A1D30}"/>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6" name="Нижний колонтитул 5">
            <a:extLst>
              <a:ext uri="{FF2B5EF4-FFF2-40B4-BE49-F238E27FC236}">
                <a16:creationId xmlns:a16="http://schemas.microsoft.com/office/drawing/2014/main" id="{E8D5BCD0-F9C8-476E-82B0-ED1E3C15DC4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32F3E6-DD9F-4226-A033-BFE5BB87F8E4}"/>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31045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A8422-763C-421D-9CA2-2BFA6E3AF50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32D1E1-D1D3-4DB6-A4FE-EE3C92E5F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EC97FCA-BB0E-4664-8360-A4F3290D666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D8C272A-507F-4FA7-AA46-720CAA9AB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2964846-E436-400A-B1FA-8DD92E34663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596A216-472E-43F4-94CE-6F8C4C2D7532}"/>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8" name="Нижний колонтитул 7">
            <a:extLst>
              <a:ext uri="{FF2B5EF4-FFF2-40B4-BE49-F238E27FC236}">
                <a16:creationId xmlns:a16="http://schemas.microsoft.com/office/drawing/2014/main" id="{9B764644-5874-4C29-BD90-6D8CB2DD33B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A19E31D-6188-4D5B-86BD-5AAF6895F8A0}"/>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291082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1FB87B-D24C-400D-AFC7-EE77635BE09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528C555-BEBC-43FF-8662-B3F0B1069D26}"/>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4" name="Нижний колонтитул 3">
            <a:extLst>
              <a:ext uri="{FF2B5EF4-FFF2-40B4-BE49-F238E27FC236}">
                <a16:creationId xmlns:a16="http://schemas.microsoft.com/office/drawing/2014/main" id="{828F0B15-7E9E-4C47-89FC-66A038C2903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3942E81-7204-4C98-B531-4182FFC8E857}"/>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147015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14ABD6A-DD4E-4BE7-838E-E970637FA496}"/>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3" name="Нижний колонтитул 2">
            <a:extLst>
              <a:ext uri="{FF2B5EF4-FFF2-40B4-BE49-F238E27FC236}">
                <a16:creationId xmlns:a16="http://schemas.microsoft.com/office/drawing/2014/main" id="{0BC5639C-599A-4DB1-BB40-2C53F00B26A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4DB21D-7B2C-4C29-98E9-283F12312D25}"/>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257494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13E2CF-6C4B-4419-91D6-69416325E1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221AE88-8BE7-4CAA-BEB7-BD52A880E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8C76E71-617D-4047-ACB3-CC6836C2D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0B32726-AE5E-488C-B295-1415305616EB}"/>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6" name="Нижний колонтитул 5">
            <a:extLst>
              <a:ext uri="{FF2B5EF4-FFF2-40B4-BE49-F238E27FC236}">
                <a16:creationId xmlns:a16="http://schemas.microsoft.com/office/drawing/2014/main" id="{564988FA-0115-44E9-8774-CD313C6016E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F6A508E-BA19-47FA-BCCC-FFCD1820223C}"/>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67540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E3B59A-0F48-4E2D-8792-162DC69B932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4B164D5-B089-4CF6-B05B-DEA7DF15E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7A2A65A-F7B1-4B82-B527-E08778951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6AD61E6-1BA8-435E-BCC8-39C5F14E9553}"/>
              </a:ext>
            </a:extLst>
          </p:cNvPr>
          <p:cNvSpPr>
            <a:spLocks noGrp="1"/>
          </p:cNvSpPr>
          <p:nvPr>
            <p:ph type="dt" sz="half" idx="10"/>
          </p:nvPr>
        </p:nvSpPr>
        <p:spPr/>
        <p:txBody>
          <a:bodyPr/>
          <a:lstStyle/>
          <a:p>
            <a:fld id="{63ED8E50-851A-49AB-89A8-DE73E99E3332}" type="datetimeFigureOut">
              <a:rPr lang="ru-RU" smtClean="0"/>
              <a:t>20.04.2021</a:t>
            </a:fld>
            <a:endParaRPr lang="ru-RU"/>
          </a:p>
        </p:txBody>
      </p:sp>
      <p:sp>
        <p:nvSpPr>
          <p:cNvPr id="6" name="Нижний колонтитул 5">
            <a:extLst>
              <a:ext uri="{FF2B5EF4-FFF2-40B4-BE49-F238E27FC236}">
                <a16:creationId xmlns:a16="http://schemas.microsoft.com/office/drawing/2014/main" id="{6D404158-1A93-4469-B179-AE861353542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E46C266-E7D6-4838-BDC2-0FDDD820E7E8}"/>
              </a:ext>
            </a:extLst>
          </p:cNvPr>
          <p:cNvSpPr>
            <a:spLocks noGrp="1"/>
          </p:cNvSpPr>
          <p:nvPr>
            <p:ph type="sldNum" sz="quarter" idx="12"/>
          </p:nvPr>
        </p:nvSpPr>
        <p:spPr/>
        <p:txBody>
          <a:bodyPr/>
          <a:lstStyle/>
          <a:p>
            <a:fld id="{497B390D-15C2-4867-83EF-2B354BF69575}" type="slidenum">
              <a:rPr lang="ru-RU" smtClean="0"/>
              <a:t>‹#›</a:t>
            </a:fld>
            <a:endParaRPr lang="ru-RU"/>
          </a:p>
        </p:txBody>
      </p:sp>
    </p:spTree>
    <p:extLst>
      <p:ext uri="{BB962C8B-B14F-4D97-AF65-F5344CB8AC3E}">
        <p14:creationId xmlns:p14="http://schemas.microsoft.com/office/powerpoint/2010/main" val="38917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8BC551-CEAE-4FDD-8DD0-82551F447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42BEDA1-9AEC-4921-847D-57590B514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6404C4-605E-4B7B-B3F5-BEB923221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D8E50-851A-49AB-89A8-DE73E99E3332}" type="datetimeFigureOut">
              <a:rPr lang="ru-RU" smtClean="0"/>
              <a:t>20.04.2021</a:t>
            </a:fld>
            <a:endParaRPr lang="ru-RU"/>
          </a:p>
        </p:txBody>
      </p:sp>
      <p:sp>
        <p:nvSpPr>
          <p:cNvPr id="5" name="Нижний колонтитул 4">
            <a:extLst>
              <a:ext uri="{FF2B5EF4-FFF2-40B4-BE49-F238E27FC236}">
                <a16:creationId xmlns:a16="http://schemas.microsoft.com/office/drawing/2014/main" id="{2164ABDB-2985-4BFE-B35D-2DA988317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0DF69B3-67C7-4042-8A82-B5D51E2BE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B390D-15C2-4867-83EF-2B354BF69575}" type="slidenum">
              <a:rPr lang="ru-RU" smtClean="0"/>
              <a:t>‹#›</a:t>
            </a:fld>
            <a:endParaRPr lang="ru-RU"/>
          </a:p>
        </p:txBody>
      </p:sp>
    </p:spTree>
    <p:extLst>
      <p:ext uri="{BB962C8B-B14F-4D97-AF65-F5344CB8AC3E}">
        <p14:creationId xmlns:p14="http://schemas.microsoft.com/office/powerpoint/2010/main" val="375523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1D6C84-F000-4214-80F7-658B3AE63A22}"/>
              </a:ext>
            </a:extLst>
          </p:cNvPr>
          <p:cNvSpPr>
            <a:spLocks noGrp="1"/>
          </p:cNvSpPr>
          <p:nvPr>
            <p:ph type="ctrTitle"/>
          </p:nvPr>
        </p:nvSpPr>
        <p:spPr/>
        <p:txBody>
          <a:bodyPr/>
          <a:lstStyle/>
          <a:p>
            <a:r>
              <a:rPr lang="uk-UA" dirty="0"/>
              <a:t>Лабораторна робота </a:t>
            </a:r>
            <a:r>
              <a:rPr lang="ru-RU" dirty="0"/>
              <a:t>6</a:t>
            </a:r>
          </a:p>
        </p:txBody>
      </p:sp>
      <p:sp>
        <p:nvSpPr>
          <p:cNvPr id="3" name="Подзаголовок 2">
            <a:extLst>
              <a:ext uri="{FF2B5EF4-FFF2-40B4-BE49-F238E27FC236}">
                <a16:creationId xmlns:a16="http://schemas.microsoft.com/office/drawing/2014/main" id="{AFC11EB7-E411-4C88-B901-22BFCCE98CD9}"/>
              </a:ext>
            </a:extLst>
          </p:cNvPr>
          <p:cNvSpPr>
            <a:spLocks noGrp="1"/>
          </p:cNvSpPr>
          <p:nvPr>
            <p:ph type="subTitle" idx="1"/>
          </p:nvPr>
        </p:nvSpPr>
        <p:spPr/>
        <p:txBody>
          <a:bodyPr/>
          <a:lstStyle/>
          <a:p>
            <a:r>
              <a:rPr lang="ru-RU" dirty="0" err="1"/>
              <a:t>Евристичний</a:t>
            </a:r>
            <a:r>
              <a:rPr lang="ru-RU" dirty="0"/>
              <a:t> </a:t>
            </a:r>
            <a:r>
              <a:rPr lang="ru-RU" dirty="0" err="1"/>
              <a:t>пошук</a:t>
            </a:r>
            <a:r>
              <a:rPr lang="ru-RU" dirty="0"/>
              <a:t> з </a:t>
            </a:r>
            <a:r>
              <a:rPr lang="ru-RU" dirty="0" err="1"/>
              <a:t>використанням</a:t>
            </a:r>
            <a:r>
              <a:rPr lang="ru-RU" dirty="0"/>
              <a:t> </a:t>
            </a:r>
            <a:r>
              <a:rPr lang="ru-RU" dirty="0" err="1"/>
              <a:t>мови</a:t>
            </a:r>
            <a:r>
              <a:rPr lang="ru-RU" dirty="0"/>
              <a:t> </a:t>
            </a:r>
            <a:r>
              <a:rPr lang="ru-RU" dirty="0" err="1"/>
              <a:t>Python</a:t>
            </a:r>
            <a:endParaRPr lang="uk-UA" dirty="0"/>
          </a:p>
        </p:txBody>
      </p:sp>
    </p:spTree>
    <p:extLst>
      <p:ext uri="{BB962C8B-B14F-4D97-AF65-F5344CB8AC3E}">
        <p14:creationId xmlns:p14="http://schemas.microsoft.com/office/powerpoint/2010/main" val="43133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5CB1D1-EDF4-445F-803D-68302D07C2C8}"/>
              </a:ext>
            </a:extLst>
          </p:cNvPr>
          <p:cNvSpPr>
            <a:spLocks noGrp="1"/>
          </p:cNvSpPr>
          <p:nvPr>
            <p:ph type="title"/>
          </p:nvPr>
        </p:nvSpPr>
        <p:spPr/>
        <p:txBody>
          <a:bodyPr>
            <a:normAutofit/>
          </a:bodyPr>
          <a:lstStyle/>
          <a:p>
            <a:pPr algn="ctr"/>
            <a:r>
              <a:rPr lang="uk-UA" dirty="0"/>
              <a:t>Рішення завдання про розфарбовування областей</a:t>
            </a:r>
          </a:p>
        </p:txBody>
      </p:sp>
      <p:sp>
        <p:nvSpPr>
          <p:cNvPr id="3" name="Объект 2">
            <a:extLst>
              <a:ext uri="{FF2B5EF4-FFF2-40B4-BE49-F238E27FC236}">
                <a16:creationId xmlns:a16="http://schemas.microsoft.com/office/drawing/2014/main" id="{0E879F84-E1AF-4964-AC8D-2ABCF8F88D07}"/>
              </a:ext>
            </a:extLst>
          </p:cNvPr>
          <p:cNvSpPr>
            <a:spLocks noGrp="1"/>
          </p:cNvSpPr>
          <p:nvPr>
            <p:ph idx="1"/>
          </p:nvPr>
        </p:nvSpPr>
        <p:spPr>
          <a:xfrm>
            <a:off x="762699" y="1770077"/>
            <a:ext cx="10515600" cy="4362274"/>
          </a:xfrm>
        </p:spPr>
        <p:txBody>
          <a:bodyPr>
            <a:normAutofit/>
          </a:bodyPr>
          <a:lstStyle/>
          <a:p>
            <a:pPr marL="0" indent="0" algn="just">
              <a:buNone/>
            </a:pPr>
            <a:r>
              <a:rPr lang="uk-UA" dirty="0"/>
              <a:t>Погляньте на наведений нижче знімок екрана. На ньому зображені кілька областей, позначених іменами. Потрібно так розфарбувати ці області, використовуючи чотири кольори, щоб колір будь-якої області не збігався з кольором будь-якої з суміжних з нею областей.</a:t>
            </a:r>
          </a:p>
        </p:txBody>
      </p:sp>
      <p:sp>
        <p:nvSpPr>
          <p:cNvPr id="4" name="Объект 2">
            <a:extLst>
              <a:ext uri="{FF2B5EF4-FFF2-40B4-BE49-F238E27FC236}">
                <a16:creationId xmlns:a16="http://schemas.microsoft.com/office/drawing/2014/main" id="{8CAA0D3F-D3F5-4173-97AA-22D5BA955F73}"/>
              </a:ext>
            </a:extLst>
          </p:cNvPr>
          <p:cNvSpPr txBox="1">
            <a:spLocks/>
          </p:cNvSpPr>
          <p:nvPr/>
        </p:nvSpPr>
        <p:spPr>
          <a:xfrm>
            <a:off x="762699" y="2553369"/>
            <a:ext cx="10515600" cy="3755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ru-RU" dirty="0"/>
          </a:p>
          <a:p>
            <a:pPr marL="0" indent="0" algn="just">
              <a:buFont typeface="Arial" panose="020B0604020202020204" pitchFamily="34" charset="0"/>
              <a:buNone/>
            </a:pPr>
            <a:endParaRPr lang="uk-UA" dirty="0"/>
          </a:p>
        </p:txBody>
      </p:sp>
      <p:pic>
        <p:nvPicPr>
          <p:cNvPr id="6" name="Рисунок 5">
            <a:extLst>
              <a:ext uri="{FF2B5EF4-FFF2-40B4-BE49-F238E27FC236}">
                <a16:creationId xmlns:a16="http://schemas.microsoft.com/office/drawing/2014/main" id="{A85EB1B9-20B4-4C95-9426-8D7B0C691E37}"/>
              </a:ext>
            </a:extLst>
          </p:cNvPr>
          <p:cNvPicPr>
            <a:picLocks noChangeAspect="1"/>
          </p:cNvPicPr>
          <p:nvPr/>
        </p:nvPicPr>
        <p:blipFill>
          <a:blip r:embed="rId2"/>
          <a:stretch>
            <a:fillRect/>
          </a:stretch>
        </p:blipFill>
        <p:spPr>
          <a:xfrm>
            <a:off x="913701" y="3429000"/>
            <a:ext cx="4271963" cy="3179612"/>
          </a:xfrm>
          <a:prstGeom prst="rect">
            <a:avLst/>
          </a:prstGeom>
        </p:spPr>
      </p:pic>
      <p:pic>
        <p:nvPicPr>
          <p:cNvPr id="7" name="Рисунок 6">
            <a:extLst>
              <a:ext uri="{FF2B5EF4-FFF2-40B4-BE49-F238E27FC236}">
                <a16:creationId xmlns:a16="http://schemas.microsoft.com/office/drawing/2014/main" id="{BBF66931-379C-40C6-8841-FB1D9611D5C2}"/>
              </a:ext>
            </a:extLst>
          </p:cNvPr>
          <p:cNvPicPr>
            <a:picLocks noChangeAspect="1"/>
          </p:cNvPicPr>
          <p:nvPr/>
        </p:nvPicPr>
        <p:blipFill>
          <a:blip r:embed="rId3"/>
          <a:stretch>
            <a:fillRect/>
          </a:stretch>
        </p:blipFill>
        <p:spPr>
          <a:xfrm>
            <a:off x="6803608" y="3345555"/>
            <a:ext cx="4404083" cy="3263057"/>
          </a:xfrm>
          <a:prstGeom prst="rect">
            <a:avLst/>
          </a:prstGeom>
        </p:spPr>
      </p:pic>
      <p:sp>
        <p:nvSpPr>
          <p:cNvPr id="8" name="Стрелка: вправо 7">
            <a:extLst>
              <a:ext uri="{FF2B5EF4-FFF2-40B4-BE49-F238E27FC236}">
                <a16:creationId xmlns:a16="http://schemas.microsoft.com/office/drawing/2014/main" id="{432FE5D4-9C9D-4330-87A0-6195B94F8CE8}"/>
              </a:ext>
            </a:extLst>
          </p:cNvPr>
          <p:cNvSpPr/>
          <p:nvPr/>
        </p:nvSpPr>
        <p:spPr>
          <a:xfrm>
            <a:off x="5377343" y="4430945"/>
            <a:ext cx="1258349" cy="820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65127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D12123-F72B-403F-AF56-6C7EEC1E8DB3}"/>
              </a:ext>
            </a:extLst>
          </p:cNvPr>
          <p:cNvSpPr>
            <a:spLocks noGrp="1"/>
          </p:cNvSpPr>
          <p:nvPr>
            <p:ph type="title"/>
          </p:nvPr>
        </p:nvSpPr>
        <p:spPr>
          <a:xfrm>
            <a:off x="838200" y="148540"/>
            <a:ext cx="10515600" cy="532497"/>
          </a:xfrm>
        </p:spPr>
        <p:txBody>
          <a:bodyPr>
            <a:normAutofit fontScale="90000"/>
          </a:bodyPr>
          <a:lstStyle/>
          <a:p>
            <a:r>
              <a:rPr lang="uk-UA" dirty="0"/>
              <a:t>Завдання.</a:t>
            </a:r>
          </a:p>
        </p:txBody>
      </p:sp>
      <p:sp>
        <p:nvSpPr>
          <p:cNvPr id="3" name="Объект 2">
            <a:extLst>
              <a:ext uri="{FF2B5EF4-FFF2-40B4-BE49-F238E27FC236}">
                <a16:creationId xmlns:a16="http://schemas.microsoft.com/office/drawing/2014/main" id="{5FFF2191-AC42-4150-94C7-095F62CCA6C8}"/>
              </a:ext>
            </a:extLst>
          </p:cNvPr>
          <p:cNvSpPr>
            <a:spLocks noGrp="1"/>
          </p:cNvSpPr>
          <p:nvPr>
            <p:ph idx="1"/>
          </p:nvPr>
        </p:nvSpPr>
        <p:spPr>
          <a:xfrm>
            <a:off x="838200" y="763398"/>
            <a:ext cx="10515600" cy="5413565"/>
          </a:xfrm>
        </p:spPr>
        <p:txBody>
          <a:bodyPr>
            <a:normAutofit/>
          </a:bodyPr>
          <a:lstStyle/>
          <a:p>
            <a:pPr algn="just"/>
            <a:r>
              <a:rPr lang="uk-UA" dirty="0"/>
              <a:t>Зробити свій рисунок, на якому зображені кілька областей, позначених назвами відповідно до предметної області свого варіанта. Кількість назв також відповідно до варіанта. Використовувати також чотири кольори. Розробити програму розфарбовування областей, яка дасть результат в такому вигляді:</a:t>
            </a:r>
          </a:p>
          <a:p>
            <a:endParaRPr lang="uk-UA" dirty="0"/>
          </a:p>
          <a:p>
            <a:endParaRPr lang="uk-UA" dirty="0"/>
          </a:p>
        </p:txBody>
      </p:sp>
      <p:pic>
        <p:nvPicPr>
          <p:cNvPr id="4" name="Рисунок 3">
            <a:extLst>
              <a:ext uri="{FF2B5EF4-FFF2-40B4-BE49-F238E27FC236}">
                <a16:creationId xmlns:a16="http://schemas.microsoft.com/office/drawing/2014/main" id="{55990F13-C95B-41D2-8A3A-3F15A48F4861}"/>
              </a:ext>
            </a:extLst>
          </p:cNvPr>
          <p:cNvPicPr>
            <a:picLocks noChangeAspect="1"/>
          </p:cNvPicPr>
          <p:nvPr/>
        </p:nvPicPr>
        <p:blipFill>
          <a:blip r:embed="rId2"/>
          <a:stretch>
            <a:fillRect/>
          </a:stretch>
        </p:blipFill>
        <p:spPr>
          <a:xfrm>
            <a:off x="123038" y="3072573"/>
            <a:ext cx="11945923" cy="3295883"/>
          </a:xfrm>
          <a:prstGeom prst="rect">
            <a:avLst/>
          </a:prstGeom>
        </p:spPr>
      </p:pic>
    </p:spTree>
    <p:extLst>
      <p:ext uri="{BB962C8B-B14F-4D97-AF65-F5344CB8AC3E}">
        <p14:creationId xmlns:p14="http://schemas.microsoft.com/office/powerpoint/2010/main" val="284373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2B1623-39DE-40D9-A0BE-16DE47447382}"/>
              </a:ext>
            </a:extLst>
          </p:cNvPr>
          <p:cNvSpPr>
            <a:spLocks noGrp="1"/>
          </p:cNvSpPr>
          <p:nvPr>
            <p:ph type="title"/>
          </p:nvPr>
        </p:nvSpPr>
        <p:spPr>
          <a:xfrm>
            <a:off x="838200" y="0"/>
            <a:ext cx="10515600" cy="1145403"/>
          </a:xfrm>
        </p:spPr>
        <p:txBody>
          <a:bodyPr/>
          <a:lstStyle/>
          <a:p>
            <a:r>
              <a:rPr lang="uk-UA" dirty="0"/>
              <a:t>Варіанти</a:t>
            </a:r>
          </a:p>
        </p:txBody>
      </p:sp>
      <p:graphicFrame>
        <p:nvGraphicFramePr>
          <p:cNvPr id="8" name="Таблица 8">
            <a:extLst>
              <a:ext uri="{FF2B5EF4-FFF2-40B4-BE49-F238E27FC236}">
                <a16:creationId xmlns:a16="http://schemas.microsoft.com/office/drawing/2014/main" id="{4B22EE84-7A98-4C81-85A9-E66F715AAAA8}"/>
              </a:ext>
            </a:extLst>
          </p:cNvPr>
          <p:cNvGraphicFramePr>
            <a:graphicFrameLocks noGrp="1"/>
          </p:cNvGraphicFramePr>
          <p:nvPr>
            <p:ph idx="1"/>
            <p:extLst>
              <p:ext uri="{D42A27DB-BD31-4B8C-83A1-F6EECF244321}">
                <p14:modId xmlns:p14="http://schemas.microsoft.com/office/powerpoint/2010/main" val="3709932911"/>
              </p:ext>
            </p:extLst>
          </p:nvPr>
        </p:nvGraphicFramePr>
        <p:xfrm>
          <a:off x="838200" y="1045449"/>
          <a:ext cx="10515600" cy="5425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682781074"/>
                    </a:ext>
                  </a:extLst>
                </a:gridCol>
                <a:gridCol w="1752600">
                  <a:extLst>
                    <a:ext uri="{9D8B030D-6E8A-4147-A177-3AD203B41FA5}">
                      <a16:colId xmlns:a16="http://schemas.microsoft.com/office/drawing/2014/main" val="2774058091"/>
                    </a:ext>
                  </a:extLst>
                </a:gridCol>
                <a:gridCol w="1752600">
                  <a:extLst>
                    <a:ext uri="{9D8B030D-6E8A-4147-A177-3AD203B41FA5}">
                      <a16:colId xmlns:a16="http://schemas.microsoft.com/office/drawing/2014/main" val="3226002582"/>
                    </a:ext>
                  </a:extLst>
                </a:gridCol>
                <a:gridCol w="1752600">
                  <a:extLst>
                    <a:ext uri="{9D8B030D-6E8A-4147-A177-3AD203B41FA5}">
                      <a16:colId xmlns:a16="http://schemas.microsoft.com/office/drawing/2014/main" val="2200343989"/>
                    </a:ext>
                  </a:extLst>
                </a:gridCol>
                <a:gridCol w="1752600">
                  <a:extLst>
                    <a:ext uri="{9D8B030D-6E8A-4147-A177-3AD203B41FA5}">
                      <a16:colId xmlns:a16="http://schemas.microsoft.com/office/drawing/2014/main" val="3951000903"/>
                    </a:ext>
                  </a:extLst>
                </a:gridCol>
                <a:gridCol w="1752600">
                  <a:extLst>
                    <a:ext uri="{9D8B030D-6E8A-4147-A177-3AD203B41FA5}">
                      <a16:colId xmlns:a16="http://schemas.microsoft.com/office/drawing/2014/main" val="2571834457"/>
                    </a:ext>
                  </a:extLst>
                </a:gridCol>
              </a:tblGrid>
              <a:tr h="370840">
                <a:tc>
                  <a:txBody>
                    <a:bodyPr/>
                    <a:lstStyle/>
                    <a:p>
                      <a:pPr algn="ctr"/>
                      <a:r>
                        <a:rPr lang="uk-UA" dirty="0"/>
                        <a:t>№ варіанта</a:t>
                      </a:r>
                    </a:p>
                  </a:txBody>
                  <a:tcPr/>
                </a:tc>
                <a:tc>
                  <a:txBody>
                    <a:bodyPr/>
                    <a:lstStyle/>
                    <a:p>
                      <a:pPr algn="ctr"/>
                      <a:r>
                        <a:rPr lang="uk-UA" dirty="0"/>
                        <a:t>Предметна область</a:t>
                      </a:r>
                    </a:p>
                  </a:txBody>
                  <a:tcPr/>
                </a:tc>
                <a:tc>
                  <a:txBody>
                    <a:bodyPr/>
                    <a:lstStyle/>
                    <a:p>
                      <a:pPr algn="ctr"/>
                      <a:r>
                        <a:rPr lang="uk-UA" dirty="0"/>
                        <a:t>Кількість об’єктів</a:t>
                      </a:r>
                    </a:p>
                  </a:txBody>
                  <a:tcPr/>
                </a:tc>
                <a:tc>
                  <a:txBody>
                    <a:bodyPr/>
                    <a:lstStyle/>
                    <a:p>
                      <a:pPr algn="ctr"/>
                      <a:r>
                        <a:rPr lang="uk-UA" dirty="0"/>
                        <a:t>№ варіанта</a:t>
                      </a:r>
                    </a:p>
                  </a:txBody>
                  <a:tcPr/>
                </a:tc>
                <a:tc>
                  <a:txBody>
                    <a:bodyPr/>
                    <a:lstStyle/>
                    <a:p>
                      <a:pPr algn="ctr"/>
                      <a:r>
                        <a:rPr lang="uk-UA" dirty="0"/>
                        <a:t>Предметна область</a:t>
                      </a:r>
                    </a:p>
                  </a:txBody>
                  <a:tcPr/>
                </a:tc>
                <a:tc>
                  <a:txBody>
                    <a:bodyPr/>
                    <a:lstStyle/>
                    <a:p>
                      <a:pPr algn="ctr"/>
                      <a:r>
                        <a:rPr lang="uk-UA" dirty="0"/>
                        <a:t>Кількість об’єктів</a:t>
                      </a:r>
                    </a:p>
                  </a:txBody>
                  <a:tcPr/>
                </a:tc>
                <a:extLst>
                  <a:ext uri="{0D108BD9-81ED-4DB2-BD59-A6C34878D82A}">
                    <a16:rowId xmlns:a16="http://schemas.microsoft.com/office/drawing/2014/main" val="4095025407"/>
                  </a:ext>
                </a:extLst>
              </a:tr>
              <a:tr h="370840">
                <a:tc>
                  <a:txBody>
                    <a:bodyPr/>
                    <a:lstStyle/>
                    <a:p>
                      <a:pPr marL="0" indent="0" algn="ctr">
                        <a:buFont typeface="+mj-lt"/>
                        <a:buNone/>
                      </a:pPr>
                      <a:r>
                        <a:rPr lang="uk-UA" dirty="0">
                          <a:solidFill>
                            <a:schemeClr val="tx1"/>
                          </a:solidFill>
                        </a:rPr>
                        <a:t>1</a:t>
                      </a:r>
                    </a:p>
                  </a:txBody>
                  <a:tcPr/>
                </a:tc>
                <a:tc>
                  <a:txBody>
                    <a:bodyPr/>
                    <a:lstStyle/>
                    <a:p>
                      <a:pPr algn="ctr"/>
                      <a:r>
                        <a:rPr lang="uk-UA" dirty="0"/>
                        <a:t>Книжки</a:t>
                      </a:r>
                    </a:p>
                  </a:txBody>
                  <a:tcPr/>
                </a:tc>
                <a:tc>
                  <a:txBody>
                    <a:bodyPr/>
                    <a:lstStyle/>
                    <a:p>
                      <a:pPr algn="ctr"/>
                      <a:r>
                        <a:rPr lang="uk-UA" dirty="0"/>
                        <a:t>12</a:t>
                      </a:r>
                    </a:p>
                  </a:txBody>
                  <a:tcPr/>
                </a:tc>
                <a:tc>
                  <a:txBody>
                    <a:bodyPr/>
                    <a:lstStyle/>
                    <a:p>
                      <a:pPr algn="ctr"/>
                      <a:r>
                        <a:rPr lang="uk-UA" dirty="0"/>
                        <a:t>11</a:t>
                      </a:r>
                    </a:p>
                  </a:txBody>
                  <a:tcPr/>
                </a:tc>
                <a:tc>
                  <a:txBody>
                    <a:bodyPr/>
                    <a:lstStyle/>
                    <a:p>
                      <a:pPr algn="ctr"/>
                      <a:r>
                        <a:rPr lang="uk-UA" dirty="0"/>
                        <a:t>Мови програмування</a:t>
                      </a:r>
                    </a:p>
                  </a:txBody>
                  <a:tcPr/>
                </a:tc>
                <a:tc>
                  <a:txBody>
                    <a:bodyPr/>
                    <a:lstStyle/>
                    <a:p>
                      <a:pPr algn="ctr"/>
                      <a:r>
                        <a:rPr lang="uk-UA" dirty="0"/>
                        <a:t>12</a:t>
                      </a:r>
                    </a:p>
                  </a:txBody>
                  <a:tcPr/>
                </a:tc>
                <a:extLst>
                  <a:ext uri="{0D108BD9-81ED-4DB2-BD59-A6C34878D82A}">
                    <a16:rowId xmlns:a16="http://schemas.microsoft.com/office/drawing/2014/main" val="1834763935"/>
                  </a:ext>
                </a:extLst>
              </a:tr>
              <a:tr h="370840">
                <a:tc>
                  <a:txBody>
                    <a:bodyPr/>
                    <a:lstStyle/>
                    <a:p>
                      <a:pPr marL="0" indent="0" algn="ctr">
                        <a:buFont typeface="+mj-lt"/>
                        <a:buNone/>
                      </a:pPr>
                      <a:r>
                        <a:rPr lang="uk-UA" dirty="0">
                          <a:solidFill>
                            <a:schemeClr val="tx1"/>
                          </a:solidFill>
                        </a:rPr>
                        <a:t>2</a:t>
                      </a:r>
                    </a:p>
                  </a:txBody>
                  <a:tcPr/>
                </a:tc>
                <a:tc>
                  <a:txBody>
                    <a:bodyPr/>
                    <a:lstStyle/>
                    <a:p>
                      <a:pPr algn="ctr"/>
                      <a:r>
                        <a:rPr lang="uk-UA" dirty="0"/>
                        <a:t>Фільми</a:t>
                      </a:r>
                    </a:p>
                  </a:txBody>
                  <a:tcPr/>
                </a:tc>
                <a:tc>
                  <a:txBody>
                    <a:bodyPr/>
                    <a:lstStyle/>
                    <a:p>
                      <a:pPr algn="ctr"/>
                      <a:r>
                        <a:rPr lang="uk-UA" dirty="0"/>
                        <a:t>15</a:t>
                      </a:r>
                    </a:p>
                  </a:txBody>
                  <a:tcPr/>
                </a:tc>
                <a:tc>
                  <a:txBody>
                    <a:bodyPr/>
                    <a:lstStyle/>
                    <a:p>
                      <a:pPr algn="ctr"/>
                      <a:r>
                        <a:rPr lang="uk-UA" dirty="0"/>
                        <a:t>12</a:t>
                      </a:r>
                    </a:p>
                  </a:txBody>
                  <a:tcPr/>
                </a:tc>
                <a:tc>
                  <a:txBody>
                    <a:bodyPr/>
                    <a:lstStyle/>
                    <a:p>
                      <a:pPr algn="ctr"/>
                      <a:r>
                        <a:rPr lang="uk-UA" dirty="0"/>
                        <a:t>Одяг</a:t>
                      </a:r>
                    </a:p>
                  </a:txBody>
                  <a:tcPr/>
                </a:tc>
                <a:tc>
                  <a:txBody>
                    <a:bodyPr/>
                    <a:lstStyle/>
                    <a:p>
                      <a:pPr algn="ctr"/>
                      <a:r>
                        <a:rPr lang="uk-UA" dirty="0"/>
                        <a:t>15</a:t>
                      </a:r>
                    </a:p>
                  </a:txBody>
                  <a:tcPr/>
                </a:tc>
                <a:extLst>
                  <a:ext uri="{0D108BD9-81ED-4DB2-BD59-A6C34878D82A}">
                    <a16:rowId xmlns:a16="http://schemas.microsoft.com/office/drawing/2014/main" val="1799711666"/>
                  </a:ext>
                </a:extLst>
              </a:tr>
              <a:tr h="370840">
                <a:tc>
                  <a:txBody>
                    <a:bodyPr/>
                    <a:lstStyle/>
                    <a:p>
                      <a:pPr marL="0" indent="0" algn="ctr">
                        <a:buFont typeface="+mj-lt"/>
                        <a:buNone/>
                      </a:pPr>
                      <a:r>
                        <a:rPr lang="uk-UA" dirty="0">
                          <a:solidFill>
                            <a:schemeClr val="tx1"/>
                          </a:solidFill>
                        </a:rPr>
                        <a:t>3</a:t>
                      </a:r>
                    </a:p>
                  </a:txBody>
                  <a:tcPr/>
                </a:tc>
                <a:tc>
                  <a:txBody>
                    <a:bodyPr/>
                    <a:lstStyle/>
                    <a:p>
                      <a:pPr algn="ctr"/>
                      <a:r>
                        <a:rPr lang="uk-UA" dirty="0"/>
                        <a:t>Мультфільми</a:t>
                      </a:r>
                    </a:p>
                  </a:txBody>
                  <a:tcPr/>
                </a:tc>
                <a:tc>
                  <a:txBody>
                    <a:bodyPr/>
                    <a:lstStyle/>
                    <a:p>
                      <a:pPr algn="ctr"/>
                      <a:r>
                        <a:rPr lang="uk-UA" dirty="0"/>
                        <a:t>14</a:t>
                      </a:r>
                    </a:p>
                  </a:txBody>
                  <a:tcPr/>
                </a:tc>
                <a:tc>
                  <a:txBody>
                    <a:bodyPr/>
                    <a:lstStyle/>
                    <a:p>
                      <a:pPr algn="ctr"/>
                      <a:r>
                        <a:rPr lang="uk-UA" dirty="0"/>
                        <a:t>13</a:t>
                      </a:r>
                    </a:p>
                  </a:txBody>
                  <a:tcPr/>
                </a:tc>
                <a:tc>
                  <a:txBody>
                    <a:bodyPr/>
                    <a:lstStyle/>
                    <a:p>
                      <a:pPr algn="ctr"/>
                      <a:r>
                        <a:rPr lang="uk-UA" dirty="0"/>
                        <a:t>Канцелярія</a:t>
                      </a:r>
                    </a:p>
                  </a:txBody>
                  <a:tcPr/>
                </a:tc>
                <a:tc>
                  <a:txBody>
                    <a:bodyPr/>
                    <a:lstStyle/>
                    <a:p>
                      <a:pPr algn="ctr"/>
                      <a:r>
                        <a:rPr lang="uk-UA" dirty="0"/>
                        <a:t>13</a:t>
                      </a:r>
                    </a:p>
                  </a:txBody>
                  <a:tcPr/>
                </a:tc>
                <a:extLst>
                  <a:ext uri="{0D108BD9-81ED-4DB2-BD59-A6C34878D82A}">
                    <a16:rowId xmlns:a16="http://schemas.microsoft.com/office/drawing/2014/main" val="997290730"/>
                  </a:ext>
                </a:extLst>
              </a:tr>
              <a:tr h="370840">
                <a:tc>
                  <a:txBody>
                    <a:bodyPr/>
                    <a:lstStyle/>
                    <a:p>
                      <a:pPr marL="0" indent="0" algn="ctr">
                        <a:buFont typeface="+mj-lt"/>
                        <a:buNone/>
                      </a:pPr>
                      <a:r>
                        <a:rPr lang="uk-UA" dirty="0">
                          <a:solidFill>
                            <a:schemeClr val="tx1"/>
                          </a:solidFill>
                        </a:rPr>
                        <a:t>4</a:t>
                      </a:r>
                    </a:p>
                  </a:txBody>
                  <a:tcPr/>
                </a:tc>
                <a:tc>
                  <a:txBody>
                    <a:bodyPr/>
                    <a:lstStyle/>
                    <a:p>
                      <a:pPr algn="ctr"/>
                      <a:r>
                        <a:rPr lang="uk-UA" dirty="0"/>
                        <a:t>Країни</a:t>
                      </a:r>
                    </a:p>
                  </a:txBody>
                  <a:tcPr/>
                </a:tc>
                <a:tc>
                  <a:txBody>
                    <a:bodyPr/>
                    <a:lstStyle/>
                    <a:p>
                      <a:pPr algn="ctr"/>
                      <a:r>
                        <a:rPr lang="uk-UA" dirty="0"/>
                        <a:t>13</a:t>
                      </a:r>
                    </a:p>
                  </a:txBody>
                  <a:tcPr/>
                </a:tc>
                <a:tc>
                  <a:txBody>
                    <a:bodyPr/>
                    <a:lstStyle/>
                    <a:p>
                      <a:pPr algn="ctr"/>
                      <a:r>
                        <a:rPr lang="uk-UA" dirty="0"/>
                        <a:t>14</a:t>
                      </a:r>
                    </a:p>
                  </a:txBody>
                  <a:tcPr/>
                </a:tc>
                <a:tc>
                  <a:txBody>
                    <a:bodyPr/>
                    <a:lstStyle/>
                    <a:p>
                      <a:pPr algn="ctr"/>
                      <a:r>
                        <a:rPr lang="uk-UA" dirty="0"/>
                        <a:t>Університети</a:t>
                      </a:r>
                    </a:p>
                  </a:txBody>
                  <a:tcPr/>
                </a:tc>
                <a:tc>
                  <a:txBody>
                    <a:bodyPr/>
                    <a:lstStyle/>
                    <a:p>
                      <a:pPr algn="ctr"/>
                      <a:r>
                        <a:rPr lang="uk-UA" dirty="0"/>
                        <a:t>13</a:t>
                      </a:r>
                    </a:p>
                  </a:txBody>
                  <a:tcPr/>
                </a:tc>
                <a:extLst>
                  <a:ext uri="{0D108BD9-81ED-4DB2-BD59-A6C34878D82A}">
                    <a16:rowId xmlns:a16="http://schemas.microsoft.com/office/drawing/2014/main" val="2405540520"/>
                  </a:ext>
                </a:extLst>
              </a:tr>
              <a:tr h="370840">
                <a:tc>
                  <a:txBody>
                    <a:bodyPr/>
                    <a:lstStyle/>
                    <a:p>
                      <a:pPr marL="0" indent="0" algn="ctr">
                        <a:buFont typeface="+mj-lt"/>
                        <a:buNone/>
                      </a:pPr>
                      <a:r>
                        <a:rPr lang="uk-UA" dirty="0">
                          <a:solidFill>
                            <a:schemeClr val="tx1"/>
                          </a:solidFill>
                        </a:rPr>
                        <a:t>5</a:t>
                      </a:r>
                    </a:p>
                  </a:txBody>
                  <a:tcPr/>
                </a:tc>
                <a:tc>
                  <a:txBody>
                    <a:bodyPr/>
                    <a:lstStyle/>
                    <a:p>
                      <a:pPr algn="ctr"/>
                      <a:r>
                        <a:rPr lang="uk-UA" dirty="0"/>
                        <a:t>Стадіони</a:t>
                      </a:r>
                    </a:p>
                  </a:txBody>
                  <a:tcPr/>
                </a:tc>
                <a:tc>
                  <a:txBody>
                    <a:bodyPr/>
                    <a:lstStyle/>
                    <a:p>
                      <a:pPr algn="ctr"/>
                      <a:r>
                        <a:rPr lang="uk-UA" dirty="0"/>
                        <a:t>14</a:t>
                      </a:r>
                    </a:p>
                  </a:txBody>
                  <a:tcPr/>
                </a:tc>
                <a:tc>
                  <a:txBody>
                    <a:bodyPr/>
                    <a:lstStyle/>
                    <a:p>
                      <a:pPr algn="ctr"/>
                      <a:r>
                        <a:rPr lang="uk-UA" dirty="0"/>
                        <a:t>15</a:t>
                      </a:r>
                    </a:p>
                  </a:txBody>
                  <a:tcPr/>
                </a:tc>
                <a:tc>
                  <a:txBody>
                    <a:bodyPr/>
                    <a:lstStyle/>
                    <a:p>
                      <a:pPr algn="ctr"/>
                      <a:r>
                        <a:rPr lang="uk-UA" dirty="0"/>
                        <a:t>Меблі</a:t>
                      </a:r>
                    </a:p>
                  </a:txBody>
                  <a:tcPr/>
                </a:tc>
                <a:tc>
                  <a:txBody>
                    <a:bodyPr/>
                    <a:lstStyle/>
                    <a:p>
                      <a:pPr algn="ctr"/>
                      <a:r>
                        <a:rPr lang="uk-UA" dirty="0"/>
                        <a:t>14</a:t>
                      </a:r>
                    </a:p>
                  </a:txBody>
                  <a:tcPr/>
                </a:tc>
                <a:extLst>
                  <a:ext uri="{0D108BD9-81ED-4DB2-BD59-A6C34878D82A}">
                    <a16:rowId xmlns:a16="http://schemas.microsoft.com/office/drawing/2014/main" val="864342289"/>
                  </a:ext>
                </a:extLst>
              </a:tr>
              <a:tr h="370840">
                <a:tc>
                  <a:txBody>
                    <a:bodyPr/>
                    <a:lstStyle/>
                    <a:p>
                      <a:pPr marL="0" indent="0" algn="ctr">
                        <a:buFont typeface="+mj-lt"/>
                        <a:buNone/>
                      </a:pPr>
                      <a:r>
                        <a:rPr lang="uk-UA" dirty="0">
                          <a:solidFill>
                            <a:schemeClr val="tx1"/>
                          </a:solidFill>
                        </a:rPr>
                        <a:t>6</a:t>
                      </a:r>
                    </a:p>
                  </a:txBody>
                  <a:tcPr/>
                </a:tc>
                <a:tc>
                  <a:txBody>
                    <a:bodyPr/>
                    <a:lstStyle/>
                    <a:p>
                      <a:pPr algn="ctr"/>
                      <a:r>
                        <a:rPr lang="uk-UA" dirty="0"/>
                        <a:t>Виконавці</a:t>
                      </a:r>
                    </a:p>
                  </a:txBody>
                  <a:tcPr/>
                </a:tc>
                <a:tc>
                  <a:txBody>
                    <a:bodyPr/>
                    <a:lstStyle/>
                    <a:p>
                      <a:pPr algn="ctr"/>
                      <a:r>
                        <a:rPr lang="uk-UA" dirty="0"/>
                        <a:t>15</a:t>
                      </a:r>
                    </a:p>
                  </a:txBody>
                  <a:tcPr/>
                </a:tc>
                <a:tc>
                  <a:txBody>
                    <a:bodyPr/>
                    <a:lstStyle/>
                    <a:p>
                      <a:pPr algn="ctr"/>
                      <a:r>
                        <a:rPr lang="uk-UA" dirty="0"/>
                        <a:t>16</a:t>
                      </a:r>
                    </a:p>
                  </a:txBody>
                  <a:tcPr/>
                </a:tc>
                <a:tc>
                  <a:txBody>
                    <a:bodyPr/>
                    <a:lstStyle/>
                    <a:p>
                      <a:pPr algn="ctr"/>
                      <a:r>
                        <a:rPr lang="uk-UA" dirty="0"/>
                        <a:t>Кухонний інвентар</a:t>
                      </a:r>
                    </a:p>
                  </a:txBody>
                  <a:tcPr/>
                </a:tc>
                <a:tc>
                  <a:txBody>
                    <a:bodyPr/>
                    <a:lstStyle/>
                    <a:p>
                      <a:pPr algn="ctr"/>
                      <a:r>
                        <a:rPr lang="uk-UA" dirty="0"/>
                        <a:t>14</a:t>
                      </a:r>
                    </a:p>
                  </a:txBody>
                  <a:tcPr/>
                </a:tc>
                <a:extLst>
                  <a:ext uri="{0D108BD9-81ED-4DB2-BD59-A6C34878D82A}">
                    <a16:rowId xmlns:a16="http://schemas.microsoft.com/office/drawing/2014/main" val="2764671143"/>
                  </a:ext>
                </a:extLst>
              </a:tr>
              <a:tr h="370840">
                <a:tc>
                  <a:txBody>
                    <a:bodyPr/>
                    <a:lstStyle/>
                    <a:p>
                      <a:pPr marL="0" indent="0" algn="ctr">
                        <a:buFont typeface="+mj-lt"/>
                        <a:buNone/>
                      </a:pPr>
                      <a:r>
                        <a:rPr lang="uk-UA" dirty="0">
                          <a:solidFill>
                            <a:schemeClr val="tx1"/>
                          </a:solidFill>
                        </a:rPr>
                        <a:t>7</a:t>
                      </a:r>
                    </a:p>
                  </a:txBody>
                  <a:tcPr/>
                </a:tc>
                <a:tc>
                  <a:txBody>
                    <a:bodyPr/>
                    <a:lstStyle/>
                    <a:p>
                      <a:pPr algn="ctr"/>
                      <a:r>
                        <a:rPr lang="uk-UA" dirty="0"/>
                        <a:t>Музикальні гурти</a:t>
                      </a:r>
                    </a:p>
                  </a:txBody>
                  <a:tcPr/>
                </a:tc>
                <a:tc>
                  <a:txBody>
                    <a:bodyPr/>
                    <a:lstStyle/>
                    <a:p>
                      <a:pPr algn="ctr"/>
                      <a:r>
                        <a:rPr lang="uk-UA" dirty="0"/>
                        <a:t>12</a:t>
                      </a:r>
                    </a:p>
                  </a:txBody>
                  <a:tcPr/>
                </a:tc>
                <a:tc>
                  <a:txBody>
                    <a:bodyPr/>
                    <a:lstStyle/>
                    <a:p>
                      <a:pPr algn="ctr"/>
                      <a:r>
                        <a:rPr lang="uk-UA" dirty="0"/>
                        <a:t>17</a:t>
                      </a:r>
                    </a:p>
                  </a:txBody>
                  <a:tcPr/>
                </a:tc>
                <a:tc>
                  <a:txBody>
                    <a:bodyPr/>
                    <a:lstStyle/>
                    <a:p>
                      <a:pPr algn="ctr"/>
                      <a:r>
                        <a:rPr lang="uk-UA" dirty="0"/>
                        <a:t>Дерева</a:t>
                      </a:r>
                    </a:p>
                  </a:txBody>
                  <a:tcPr/>
                </a:tc>
                <a:tc>
                  <a:txBody>
                    <a:bodyPr/>
                    <a:lstStyle/>
                    <a:p>
                      <a:pPr algn="ctr"/>
                      <a:r>
                        <a:rPr lang="uk-UA" dirty="0"/>
                        <a:t>12</a:t>
                      </a:r>
                    </a:p>
                  </a:txBody>
                  <a:tcPr/>
                </a:tc>
                <a:extLst>
                  <a:ext uri="{0D108BD9-81ED-4DB2-BD59-A6C34878D82A}">
                    <a16:rowId xmlns:a16="http://schemas.microsoft.com/office/drawing/2014/main" val="3209224378"/>
                  </a:ext>
                </a:extLst>
              </a:tr>
              <a:tr h="370840">
                <a:tc>
                  <a:txBody>
                    <a:bodyPr/>
                    <a:lstStyle/>
                    <a:p>
                      <a:pPr marL="0" indent="0" algn="ctr">
                        <a:buFont typeface="+mj-lt"/>
                        <a:buNone/>
                      </a:pPr>
                      <a:r>
                        <a:rPr lang="uk-UA" dirty="0">
                          <a:solidFill>
                            <a:schemeClr val="tx1"/>
                          </a:solidFill>
                        </a:rPr>
                        <a:t>8</a:t>
                      </a:r>
                    </a:p>
                  </a:txBody>
                  <a:tcPr/>
                </a:tc>
                <a:tc>
                  <a:txBody>
                    <a:bodyPr/>
                    <a:lstStyle/>
                    <a:p>
                      <a:pPr algn="ctr"/>
                      <a:r>
                        <a:rPr lang="uk-UA" dirty="0"/>
                        <a:t>Музикальні</a:t>
                      </a:r>
                    </a:p>
                    <a:p>
                      <a:pPr algn="ctr"/>
                      <a:r>
                        <a:rPr lang="uk-UA" dirty="0"/>
                        <a:t>пісні</a:t>
                      </a:r>
                    </a:p>
                  </a:txBody>
                  <a:tcPr/>
                </a:tc>
                <a:tc>
                  <a:txBody>
                    <a:bodyPr/>
                    <a:lstStyle/>
                    <a:p>
                      <a:pPr algn="ctr"/>
                      <a:r>
                        <a:rPr lang="uk-UA" dirty="0"/>
                        <a:t>12</a:t>
                      </a:r>
                    </a:p>
                  </a:txBody>
                  <a:tcPr/>
                </a:tc>
                <a:tc>
                  <a:txBody>
                    <a:bodyPr/>
                    <a:lstStyle/>
                    <a:p>
                      <a:pPr algn="ctr"/>
                      <a:r>
                        <a:rPr lang="uk-UA" dirty="0"/>
                        <a:t>18</a:t>
                      </a:r>
                    </a:p>
                  </a:txBody>
                  <a:tcPr/>
                </a:tc>
                <a:tc>
                  <a:txBody>
                    <a:bodyPr/>
                    <a:lstStyle/>
                    <a:p>
                      <a:pPr algn="ctr"/>
                      <a:r>
                        <a:rPr lang="uk-UA" dirty="0"/>
                        <a:t>Квіти</a:t>
                      </a:r>
                    </a:p>
                  </a:txBody>
                  <a:tcPr/>
                </a:tc>
                <a:tc>
                  <a:txBody>
                    <a:bodyPr/>
                    <a:lstStyle/>
                    <a:p>
                      <a:pPr algn="ctr"/>
                      <a:r>
                        <a:rPr lang="uk-UA" dirty="0"/>
                        <a:t>12</a:t>
                      </a:r>
                    </a:p>
                  </a:txBody>
                  <a:tcPr/>
                </a:tc>
                <a:extLst>
                  <a:ext uri="{0D108BD9-81ED-4DB2-BD59-A6C34878D82A}">
                    <a16:rowId xmlns:a16="http://schemas.microsoft.com/office/drawing/2014/main" val="2772427147"/>
                  </a:ext>
                </a:extLst>
              </a:tr>
              <a:tr h="370840">
                <a:tc>
                  <a:txBody>
                    <a:bodyPr/>
                    <a:lstStyle/>
                    <a:p>
                      <a:pPr marL="0" indent="0" algn="ctr">
                        <a:buFont typeface="+mj-lt"/>
                        <a:buNone/>
                      </a:pPr>
                      <a:r>
                        <a:rPr lang="uk-UA" dirty="0">
                          <a:solidFill>
                            <a:schemeClr val="tx1"/>
                          </a:solidFill>
                        </a:rPr>
                        <a:t>9</a:t>
                      </a:r>
                    </a:p>
                  </a:txBody>
                  <a:tcPr/>
                </a:tc>
                <a:tc>
                  <a:txBody>
                    <a:bodyPr/>
                    <a:lstStyle/>
                    <a:p>
                      <a:pPr algn="ctr"/>
                      <a:r>
                        <a:rPr lang="uk-UA" dirty="0"/>
                        <a:t>Фрукти</a:t>
                      </a:r>
                    </a:p>
                  </a:txBody>
                  <a:tcPr/>
                </a:tc>
                <a:tc>
                  <a:txBody>
                    <a:bodyPr/>
                    <a:lstStyle/>
                    <a:p>
                      <a:pPr algn="ctr"/>
                      <a:r>
                        <a:rPr lang="uk-UA" dirty="0"/>
                        <a:t>14</a:t>
                      </a:r>
                    </a:p>
                  </a:txBody>
                  <a:tcPr/>
                </a:tc>
                <a:tc>
                  <a:txBody>
                    <a:bodyPr/>
                    <a:lstStyle/>
                    <a:p>
                      <a:pPr algn="ctr"/>
                      <a:r>
                        <a:rPr lang="uk-UA" dirty="0"/>
                        <a:t>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a:t>Актори</a:t>
                      </a:r>
                    </a:p>
                  </a:txBody>
                  <a:tcPr/>
                </a:tc>
                <a:tc>
                  <a:txBody>
                    <a:bodyPr/>
                    <a:lstStyle/>
                    <a:p>
                      <a:pPr algn="ctr"/>
                      <a:r>
                        <a:rPr lang="uk-UA" dirty="0"/>
                        <a:t>14</a:t>
                      </a:r>
                    </a:p>
                  </a:txBody>
                  <a:tcPr/>
                </a:tc>
                <a:extLst>
                  <a:ext uri="{0D108BD9-81ED-4DB2-BD59-A6C34878D82A}">
                    <a16:rowId xmlns:a16="http://schemas.microsoft.com/office/drawing/2014/main" val="395322917"/>
                  </a:ext>
                </a:extLst>
              </a:tr>
              <a:tr h="370840">
                <a:tc>
                  <a:txBody>
                    <a:bodyPr/>
                    <a:lstStyle/>
                    <a:p>
                      <a:pPr marL="0" indent="0" algn="ctr">
                        <a:buFont typeface="+mj-lt"/>
                        <a:buNone/>
                      </a:pPr>
                      <a:r>
                        <a:rPr lang="uk-UA" dirty="0">
                          <a:solidFill>
                            <a:schemeClr val="tx1"/>
                          </a:solidFill>
                        </a:rPr>
                        <a:t>10</a:t>
                      </a:r>
                    </a:p>
                  </a:txBody>
                  <a:tcPr/>
                </a:tc>
                <a:tc>
                  <a:txBody>
                    <a:bodyPr/>
                    <a:lstStyle/>
                    <a:p>
                      <a:pPr algn="ctr"/>
                      <a:r>
                        <a:rPr lang="uk-UA" dirty="0"/>
                        <a:t>Овочі</a:t>
                      </a:r>
                    </a:p>
                  </a:txBody>
                  <a:tcPr/>
                </a:tc>
                <a:tc>
                  <a:txBody>
                    <a:bodyPr/>
                    <a:lstStyle/>
                    <a:p>
                      <a:pPr algn="ctr"/>
                      <a:r>
                        <a:rPr lang="uk-UA" dirty="0"/>
                        <a:t>14</a:t>
                      </a:r>
                    </a:p>
                  </a:txBody>
                  <a:tcPr/>
                </a:tc>
                <a:tc>
                  <a:txBody>
                    <a:bodyPr/>
                    <a:lstStyle/>
                    <a:p>
                      <a:pPr algn="ctr"/>
                      <a:r>
                        <a:rPr lang="uk-UA" dirty="0"/>
                        <a:t>20</a:t>
                      </a:r>
                    </a:p>
                  </a:txBody>
                  <a:tcPr/>
                </a:tc>
                <a:tc>
                  <a:txBody>
                    <a:bodyPr/>
                    <a:lstStyle/>
                    <a:p>
                      <a:pPr algn="ctr"/>
                      <a:r>
                        <a:rPr lang="uk-UA" dirty="0"/>
                        <a:t>Акторки</a:t>
                      </a:r>
                    </a:p>
                  </a:txBody>
                  <a:tcPr/>
                </a:tc>
                <a:tc>
                  <a:txBody>
                    <a:bodyPr/>
                    <a:lstStyle/>
                    <a:p>
                      <a:pPr algn="ctr"/>
                      <a:r>
                        <a:rPr lang="uk-UA" dirty="0"/>
                        <a:t>13</a:t>
                      </a:r>
                    </a:p>
                  </a:txBody>
                  <a:tcPr/>
                </a:tc>
                <a:extLst>
                  <a:ext uri="{0D108BD9-81ED-4DB2-BD59-A6C34878D82A}">
                    <a16:rowId xmlns:a16="http://schemas.microsoft.com/office/drawing/2014/main" val="3246030317"/>
                  </a:ext>
                </a:extLst>
              </a:tr>
            </a:tbl>
          </a:graphicData>
        </a:graphic>
      </p:graphicFrame>
    </p:spTree>
    <p:extLst>
      <p:ext uri="{BB962C8B-B14F-4D97-AF65-F5344CB8AC3E}">
        <p14:creationId xmlns:p14="http://schemas.microsoft.com/office/powerpoint/2010/main" val="28873699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177</Words>
  <Application>Microsoft Office PowerPoint</Application>
  <PresentationFormat>Широкоэкранный</PresentationFormat>
  <Paragraphs>74</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Лабораторна робота 6</vt:lpstr>
      <vt:lpstr>Рішення завдання про розфарбовування областей</vt:lpstr>
      <vt:lpstr>Завдання.</vt:lpstr>
      <vt:lpstr>Варіанти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admin</cp:lastModifiedBy>
  <cp:revision>84</cp:revision>
  <dcterms:created xsi:type="dcterms:W3CDTF">2020-10-26T20:02:05Z</dcterms:created>
  <dcterms:modified xsi:type="dcterms:W3CDTF">2021-04-20T15:32:30Z</dcterms:modified>
</cp:coreProperties>
</file>