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53" d="100"/>
          <a:sy n="153" d="100"/>
        </p:scale>
        <p:origin x="2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EAB39-4565-704A-9939-FBDB7415E1D3}" type="datetimeFigureOut">
              <a:rPr lang="en-UA" smtClean="0"/>
              <a:t>08.05.2022</a:t>
            </a:fld>
            <a:endParaRPr lang="en-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43AD6-FA94-CD4E-B8AE-A03D01FEA04E}" type="slidenum">
              <a:rPr lang="en-UA" smtClean="0"/>
              <a:t>‹#›</a:t>
            </a:fld>
            <a:endParaRPr lang="en-UA"/>
          </a:p>
        </p:txBody>
      </p:sp>
    </p:spTree>
    <p:extLst>
      <p:ext uri="{BB962C8B-B14F-4D97-AF65-F5344CB8AC3E}">
        <p14:creationId xmlns:p14="http://schemas.microsoft.com/office/powerpoint/2010/main" val="17369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fld id="{63143AD6-FA94-CD4E-B8AE-A03D01FEA04E}" type="slidenum">
              <a:rPr lang="en-UA" smtClean="0"/>
              <a:t>8</a:t>
            </a:fld>
            <a:endParaRPr lang="en-UA"/>
          </a:p>
        </p:txBody>
      </p:sp>
    </p:spTree>
    <p:extLst>
      <p:ext uri="{BB962C8B-B14F-4D97-AF65-F5344CB8AC3E}">
        <p14:creationId xmlns:p14="http://schemas.microsoft.com/office/powerpoint/2010/main" val="260367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5/8/22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5/8/22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5/8/22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pple.com/xcode/swiftui/" TargetMode="External"/><Relationship Id="rId7" Type="http://schemas.openxmlformats.org/officeDocument/2006/relationships/hyperlink" Target="https://www.swiftbysundell.com/articles/swiftui-and-uikit-interoperability-part-2/" TargetMode="External"/><Relationship Id="rId2" Type="http://schemas.openxmlformats.org/officeDocument/2006/relationships/hyperlink" Target="https://developer.apple.com/tutorials/swiftui" TargetMode="External"/><Relationship Id="rId1" Type="http://schemas.openxmlformats.org/officeDocument/2006/relationships/slideLayout" Target="../slideLayouts/slideLayout2.xml"/><Relationship Id="rId6" Type="http://schemas.openxmlformats.org/officeDocument/2006/relationships/hyperlink" Target="https://www.hackingwithswift.com/quick-start/swiftui/whats-the-difference-between-observedobject-state-and-environmentobject" TargetMode="External"/><Relationship Id="rId5" Type="http://schemas.openxmlformats.org/officeDocument/2006/relationships/hyperlink" Target="https://docs.swift.org/swift-book/LanguageGuide/OpaqueTypes.html" TargetMode="External"/><Relationship Id="rId4" Type="http://schemas.openxmlformats.org/officeDocument/2006/relationships/hyperlink" Target="https://www.hackingwithswift.com/100/swiftu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0DADA-052F-9B12-91F9-5DBF6AEB3810}"/>
              </a:ext>
            </a:extLst>
          </p:cNvPr>
          <p:cNvSpPr>
            <a:spLocks noGrp="1"/>
          </p:cNvSpPr>
          <p:nvPr>
            <p:ph type="ctrTitle"/>
          </p:nvPr>
        </p:nvSpPr>
        <p:spPr/>
        <p:txBody>
          <a:bodyPr/>
          <a:lstStyle/>
          <a:p>
            <a:r>
              <a:rPr lang="en-UA"/>
              <a:t>Swift UI</a:t>
            </a:r>
          </a:p>
        </p:txBody>
      </p:sp>
      <p:sp>
        <p:nvSpPr>
          <p:cNvPr id="3" name="Subtitle 2">
            <a:extLst>
              <a:ext uri="{FF2B5EF4-FFF2-40B4-BE49-F238E27FC236}">
                <a16:creationId xmlns:a16="http://schemas.microsoft.com/office/drawing/2014/main" id="{CA242154-7D40-624B-9605-2065672871EA}"/>
              </a:ext>
            </a:extLst>
          </p:cNvPr>
          <p:cNvSpPr>
            <a:spLocks noGrp="1"/>
          </p:cNvSpPr>
          <p:nvPr>
            <p:ph type="subTitle" idx="1"/>
          </p:nvPr>
        </p:nvSpPr>
        <p:spPr/>
        <p:txBody>
          <a:bodyPr/>
          <a:lstStyle/>
          <a:p>
            <a:r>
              <a:rPr lang="en-UA" dirty="0"/>
              <a:t>Intro to swift ui world</a:t>
            </a:r>
          </a:p>
        </p:txBody>
      </p:sp>
    </p:spTree>
    <p:extLst>
      <p:ext uri="{BB962C8B-B14F-4D97-AF65-F5344CB8AC3E}">
        <p14:creationId xmlns:p14="http://schemas.microsoft.com/office/powerpoint/2010/main" val="73123501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54F5-F584-A757-0905-CD6ECC895360}"/>
              </a:ext>
            </a:extLst>
          </p:cNvPr>
          <p:cNvSpPr>
            <a:spLocks noGrp="1"/>
          </p:cNvSpPr>
          <p:nvPr>
            <p:ph type="title"/>
          </p:nvPr>
        </p:nvSpPr>
        <p:spPr/>
        <p:txBody>
          <a:bodyPr/>
          <a:lstStyle/>
          <a:p>
            <a:pPr algn="r"/>
            <a:r>
              <a:rPr lang="en-GB" dirty="0"/>
              <a:t>Opaque Types</a:t>
            </a:r>
          </a:p>
        </p:txBody>
      </p:sp>
      <p:sp>
        <p:nvSpPr>
          <p:cNvPr id="3" name="Content Placeholder 2">
            <a:extLst>
              <a:ext uri="{FF2B5EF4-FFF2-40B4-BE49-F238E27FC236}">
                <a16:creationId xmlns:a16="http://schemas.microsoft.com/office/drawing/2014/main" id="{E4CFCD61-7330-0C77-AB50-4E8D33038AD3}"/>
              </a:ext>
            </a:extLst>
          </p:cNvPr>
          <p:cNvSpPr>
            <a:spLocks noGrp="1"/>
          </p:cNvSpPr>
          <p:nvPr>
            <p:ph idx="1"/>
          </p:nvPr>
        </p:nvSpPr>
        <p:spPr/>
        <p:txBody>
          <a:bodyPr>
            <a:normAutofit lnSpcReduction="10000"/>
          </a:bodyPr>
          <a:lstStyle/>
          <a:p>
            <a:r>
              <a:rPr lang="en-GB" b="1" i="1" dirty="0"/>
              <a:t>var</a:t>
            </a:r>
            <a:r>
              <a:rPr lang="en-GB" i="1" dirty="0"/>
              <a:t> body: </a:t>
            </a:r>
            <a:r>
              <a:rPr lang="en-GB" b="1" i="1" dirty="0"/>
              <a:t>some</a:t>
            </a:r>
            <a:r>
              <a:rPr lang="en-GB" i="1" dirty="0"/>
              <a:t> View</a:t>
            </a:r>
          </a:p>
          <a:p>
            <a:r>
              <a:rPr lang="en-GB" b="1" i="1" dirty="0"/>
              <a:t>var</a:t>
            </a:r>
            <a:r>
              <a:rPr lang="en-GB" i="1" dirty="0"/>
              <a:t> body: View</a:t>
            </a:r>
          </a:p>
          <a:p>
            <a:pPr marL="0" indent="0">
              <a:buNone/>
            </a:pPr>
            <a:endParaRPr lang="en-GB" i="1" dirty="0"/>
          </a:p>
          <a:p>
            <a:pPr marL="0" indent="0">
              <a:buNone/>
            </a:pPr>
            <a:r>
              <a:rPr lang="en-GB" dirty="0"/>
              <a:t>A function or method with an opaque return type hides its return value’s type information. Instead of providing a concrete type as the function’s return type, the return value is described in terms of the protocols it supports. Hiding type information is useful at boundaries between a module and code that calls into the module, because the underlying type of the return value can remain private. Unlike returning a value whose type is a protocol type, opaque types preserve type identity—the compiler has access to the type information, but clients of the module don’t.</a:t>
            </a:r>
            <a:endParaRPr lang="en-GB" i="1" dirty="0"/>
          </a:p>
          <a:p>
            <a:pPr marL="0" indent="0">
              <a:buNone/>
            </a:pPr>
            <a:endParaRPr lang="en-UA" dirty="0"/>
          </a:p>
          <a:p>
            <a:pPr marL="0" indent="0">
              <a:buNone/>
            </a:pPr>
            <a:endParaRPr lang="en-UA" dirty="0"/>
          </a:p>
        </p:txBody>
      </p:sp>
      <p:sp>
        <p:nvSpPr>
          <p:cNvPr id="4" name="TextBox 3">
            <a:extLst>
              <a:ext uri="{FF2B5EF4-FFF2-40B4-BE49-F238E27FC236}">
                <a16:creationId xmlns:a16="http://schemas.microsoft.com/office/drawing/2014/main" id="{A5581403-0F74-748C-CDB9-BC18E2432E93}"/>
              </a:ext>
            </a:extLst>
          </p:cNvPr>
          <p:cNvSpPr txBox="1"/>
          <p:nvPr/>
        </p:nvSpPr>
        <p:spPr>
          <a:xfrm>
            <a:off x="1154954" y="6087894"/>
            <a:ext cx="8900809" cy="369332"/>
          </a:xfrm>
          <a:prstGeom prst="rect">
            <a:avLst/>
          </a:prstGeom>
          <a:noFill/>
        </p:spPr>
        <p:txBody>
          <a:bodyPr wrap="square" rtlCol="0">
            <a:spAutoFit/>
          </a:bodyPr>
          <a:lstStyle/>
          <a:p>
            <a:r>
              <a:rPr lang="en-GB" i="1" u="sng" dirty="0"/>
              <a:t>https://</a:t>
            </a:r>
            <a:r>
              <a:rPr lang="en-GB" i="1" u="sng" dirty="0" err="1"/>
              <a:t>docs.swift.org</a:t>
            </a:r>
            <a:r>
              <a:rPr lang="en-GB" i="1" u="sng" dirty="0"/>
              <a:t>/swift-book/</a:t>
            </a:r>
            <a:r>
              <a:rPr lang="en-GB" i="1" u="sng" dirty="0" err="1"/>
              <a:t>LanguageGuide</a:t>
            </a:r>
            <a:r>
              <a:rPr lang="en-GB" i="1" u="sng" dirty="0"/>
              <a:t>/</a:t>
            </a:r>
            <a:r>
              <a:rPr lang="en-GB" i="1" u="sng" dirty="0" err="1"/>
              <a:t>OpaqueTypes.html</a:t>
            </a:r>
            <a:endParaRPr lang="en-UA" i="1" u="sng" dirty="0"/>
          </a:p>
        </p:txBody>
      </p:sp>
    </p:spTree>
    <p:extLst>
      <p:ext uri="{BB962C8B-B14F-4D97-AF65-F5344CB8AC3E}">
        <p14:creationId xmlns:p14="http://schemas.microsoft.com/office/powerpoint/2010/main" val="287870464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8DBC-98D8-E349-C36C-5E698EE866AF}"/>
              </a:ext>
            </a:extLst>
          </p:cNvPr>
          <p:cNvSpPr>
            <a:spLocks noGrp="1"/>
          </p:cNvSpPr>
          <p:nvPr>
            <p:ph type="title"/>
          </p:nvPr>
        </p:nvSpPr>
        <p:spPr/>
        <p:txBody>
          <a:bodyPr/>
          <a:lstStyle/>
          <a:p>
            <a:r>
              <a:rPr lang="en-UA" dirty="0"/>
              <a:t>Layouting</a:t>
            </a:r>
          </a:p>
        </p:txBody>
      </p:sp>
      <p:sp>
        <p:nvSpPr>
          <p:cNvPr id="3" name="Content Placeholder 2">
            <a:extLst>
              <a:ext uri="{FF2B5EF4-FFF2-40B4-BE49-F238E27FC236}">
                <a16:creationId xmlns:a16="http://schemas.microsoft.com/office/drawing/2014/main" id="{86E8EA90-29DB-8BE0-C75B-E942D0840FE8}"/>
              </a:ext>
            </a:extLst>
          </p:cNvPr>
          <p:cNvSpPr>
            <a:spLocks noGrp="1"/>
          </p:cNvSpPr>
          <p:nvPr>
            <p:ph idx="1"/>
          </p:nvPr>
        </p:nvSpPr>
        <p:spPr/>
        <p:txBody>
          <a:bodyPr/>
          <a:lstStyle/>
          <a:p>
            <a:pPr marL="0" indent="0">
              <a:buNone/>
            </a:pPr>
            <a:r>
              <a:rPr lang="en-UA" dirty="0"/>
              <a:t>SwiftUI layout is different from UIKit.</a:t>
            </a:r>
          </a:p>
          <a:p>
            <a:pPr marL="0" indent="0">
              <a:buNone/>
            </a:pPr>
            <a:r>
              <a:rPr lang="en-UA" dirty="0"/>
              <a:t>Main elements for positioning:</a:t>
            </a:r>
          </a:p>
          <a:p>
            <a:r>
              <a:rPr lang="en-UA" dirty="0"/>
              <a:t>.padding</a:t>
            </a:r>
          </a:p>
          <a:p>
            <a:r>
              <a:rPr lang="en-UA" dirty="0"/>
              <a:t>.size, .frame, .position</a:t>
            </a:r>
          </a:p>
          <a:p>
            <a:r>
              <a:rPr lang="en-UA" dirty="0"/>
              <a:t>Spacing</a:t>
            </a:r>
          </a:p>
          <a:p>
            <a:r>
              <a:rPr lang="en-GB" dirty="0"/>
              <a:t>A</a:t>
            </a:r>
            <a:r>
              <a:rPr lang="en-UA" dirty="0"/>
              <a:t>lignment</a:t>
            </a:r>
          </a:p>
          <a:p>
            <a:r>
              <a:rPr lang="en-GB" dirty="0" err="1"/>
              <a:t>GeometryReader</a:t>
            </a:r>
            <a:endParaRPr lang="en-GB" dirty="0"/>
          </a:p>
          <a:p>
            <a:r>
              <a:rPr lang="en-GB" dirty="0" err="1"/>
              <a:t>VStack</a:t>
            </a:r>
            <a:r>
              <a:rPr lang="en-GB" dirty="0"/>
              <a:t>, </a:t>
            </a:r>
            <a:r>
              <a:rPr lang="en-GB" dirty="0" err="1"/>
              <a:t>HStack</a:t>
            </a:r>
            <a:r>
              <a:rPr lang="en-GB" dirty="0"/>
              <a:t>, </a:t>
            </a:r>
            <a:r>
              <a:rPr lang="en-GB" dirty="0" err="1"/>
              <a:t>ZStack</a:t>
            </a:r>
            <a:endParaRPr lang="en-GB" dirty="0"/>
          </a:p>
          <a:p>
            <a:endParaRPr lang="en-UA" dirty="0"/>
          </a:p>
        </p:txBody>
      </p:sp>
    </p:spTree>
    <p:extLst>
      <p:ext uri="{BB962C8B-B14F-4D97-AF65-F5344CB8AC3E}">
        <p14:creationId xmlns:p14="http://schemas.microsoft.com/office/powerpoint/2010/main" val="241775530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7B0F-3C1B-4A4F-66BE-7BC80A4787B9}"/>
              </a:ext>
            </a:extLst>
          </p:cNvPr>
          <p:cNvSpPr>
            <a:spLocks noGrp="1"/>
          </p:cNvSpPr>
          <p:nvPr>
            <p:ph type="title"/>
          </p:nvPr>
        </p:nvSpPr>
        <p:spPr/>
        <p:txBody>
          <a:bodyPr/>
          <a:lstStyle/>
          <a:p>
            <a:r>
              <a:rPr lang="en-UA" dirty="0"/>
              <a:t>SwiftUI vs UIKit and UIKit + SwiftUI </a:t>
            </a:r>
          </a:p>
        </p:txBody>
      </p:sp>
      <p:pic>
        <p:nvPicPr>
          <p:cNvPr id="4" name="Content Placeholder 3">
            <a:extLst>
              <a:ext uri="{FF2B5EF4-FFF2-40B4-BE49-F238E27FC236}">
                <a16:creationId xmlns:a16="http://schemas.microsoft.com/office/drawing/2014/main" id="{298230AC-A74A-7222-C207-B76F282F1F9B}"/>
              </a:ext>
            </a:extLst>
          </p:cNvPr>
          <p:cNvPicPr>
            <a:picLocks noGrp="1" noChangeAspect="1"/>
          </p:cNvPicPr>
          <p:nvPr>
            <p:ph idx="1"/>
          </p:nvPr>
        </p:nvPicPr>
        <p:blipFill>
          <a:blip r:embed="rId2"/>
          <a:stretch>
            <a:fillRect/>
          </a:stretch>
        </p:blipFill>
        <p:spPr>
          <a:xfrm>
            <a:off x="2434769" y="3222693"/>
            <a:ext cx="1585198" cy="1436586"/>
          </a:xfrm>
        </p:spPr>
      </p:pic>
      <p:pic>
        <p:nvPicPr>
          <p:cNvPr id="5" name="Picture 4">
            <a:extLst>
              <a:ext uri="{FF2B5EF4-FFF2-40B4-BE49-F238E27FC236}">
                <a16:creationId xmlns:a16="http://schemas.microsoft.com/office/drawing/2014/main" id="{EBDFF790-544C-EFA9-D6EA-9B07FC1D273B}"/>
              </a:ext>
            </a:extLst>
          </p:cNvPr>
          <p:cNvPicPr>
            <a:picLocks noChangeAspect="1"/>
          </p:cNvPicPr>
          <p:nvPr/>
        </p:nvPicPr>
        <p:blipFill>
          <a:blip r:embed="rId3"/>
          <a:stretch>
            <a:fillRect/>
          </a:stretch>
        </p:blipFill>
        <p:spPr>
          <a:xfrm>
            <a:off x="7718410" y="2671815"/>
            <a:ext cx="2538341" cy="2538341"/>
          </a:xfrm>
          <a:prstGeom prst="rect">
            <a:avLst/>
          </a:prstGeom>
        </p:spPr>
      </p:pic>
      <p:cxnSp>
        <p:nvCxnSpPr>
          <p:cNvPr id="7" name="Straight Arrow Connector 6">
            <a:extLst>
              <a:ext uri="{FF2B5EF4-FFF2-40B4-BE49-F238E27FC236}">
                <a16:creationId xmlns:a16="http://schemas.microsoft.com/office/drawing/2014/main" id="{EC5F9FD0-604F-28E3-01AA-197B4F7CDFAB}"/>
              </a:ext>
            </a:extLst>
          </p:cNvPr>
          <p:cNvCxnSpPr>
            <a:cxnSpLocks/>
          </p:cNvCxnSpPr>
          <p:nvPr/>
        </p:nvCxnSpPr>
        <p:spPr>
          <a:xfrm>
            <a:off x="4707757" y="3940985"/>
            <a:ext cx="2298357" cy="0"/>
          </a:xfrm>
          <a:prstGeom prst="straightConnector1">
            <a:avLst/>
          </a:prstGeom>
          <a:ln w="139700">
            <a:solidFill>
              <a:schemeClr val="accent3">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7874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5C86-4D86-C729-51F7-F1E7045BBE22}"/>
              </a:ext>
            </a:extLst>
          </p:cNvPr>
          <p:cNvSpPr>
            <a:spLocks noGrp="1"/>
          </p:cNvSpPr>
          <p:nvPr>
            <p:ph type="title"/>
          </p:nvPr>
        </p:nvSpPr>
        <p:spPr/>
        <p:txBody>
          <a:bodyPr/>
          <a:lstStyle/>
          <a:p>
            <a:r>
              <a:rPr lang="en-UA" dirty="0"/>
              <a:t>SwiftUI + UIKit combining</a:t>
            </a:r>
          </a:p>
        </p:txBody>
      </p:sp>
      <p:pic>
        <p:nvPicPr>
          <p:cNvPr id="5" name="Picture 4">
            <a:extLst>
              <a:ext uri="{FF2B5EF4-FFF2-40B4-BE49-F238E27FC236}">
                <a16:creationId xmlns:a16="http://schemas.microsoft.com/office/drawing/2014/main" id="{5642C5D5-B42B-AC35-9914-AD17AC65B28E}"/>
              </a:ext>
            </a:extLst>
          </p:cNvPr>
          <p:cNvPicPr>
            <a:picLocks noChangeAspect="1"/>
          </p:cNvPicPr>
          <p:nvPr/>
        </p:nvPicPr>
        <p:blipFill>
          <a:blip r:embed="rId2"/>
          <a:stretch>
            <a:fillRect/>
          </a:stretch>
        </p:blipFill>
        <p:spPr>
          <a:xfrm>
            <a:off x="530535" y="2597548"/>
            <a:ext cx="5264784" cy="3781013"/>
          </a:xfrm>
          <a:prstGeom prst="rect">
            <a:avLst/>
          </a:prstGeom>
        </p:spPr>
      </p:pic>
      <p:pic>
        <p:nvPicPr>
          <p:cNvPr id="7" name="Picture 6">
            <a:extLst>
              <a:ext uri="{FF2B5EF4-FFF2-40B4-BE49-F238E27FC236}">
                <a16:creationId xmlns:a16="http://schemas.microsoft.com/office/drawing/2014/main" id="{DB368868-D96E-1329-7B03-877E8C191686}"/>
              </a:ext>
            </a:extLst>
          </p:cNvPr>
          <p:cNvPicPr>
            <a:picLocks noChangeAspect="1"/>
          </p:cNvPicPr>
          <p:nvPr/>
        </p:nvPicPr>
        <p:blipFill>
          <a:blip r:embed="rId3"/>
          <a:stretch>
            <a:fillRect/>
          </a:stretch>
        </p:blipFill>
        <p:spPr>
          <a:xfrm>
            <a:off x="5931242" y="2571750"/>
            <a:ext cx="5835764" cy="1184704"/>
          </a:xfrm>
          <a:prstGeom prst="rect">
            <a:avLst/>
          </a:prstGeom>
        </p:spPr>
      </p:pic>
      <p:sp>
        <p:nvSpPr>
          <p:cNvPr id="8" name="Rectangle 7">
            <a:extLst>
              <a:ext uri="{FF2B5EF4-FFF2-40B4-BE49-F238E27FC236}">
                <a16:creationId xmlns:a16="http://schemas.microsoft.com/office/drawing/2014/main" id="{6163549C-91E9-0576-26B7-7D43CDE948A3}"/>
              </a:ext>
            </a:extLst>
          </p:cNvPr>
          <p:cNvSpPr/>
          <p:nvPr/>
        </p:nvSpPr>
        <p:spPr>
          <a:xfrm>
            <a:off x="11767006" y="2021931"/>
            <a:ext cx="330259" cy="310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A" dirty="0"/>
              <a:t>6</a:t>
            </a:r>
          </a:p>
        </p:txBody>
      </p:sp>
    </p:spTree>
    <p:extLst>
      <p:ext uri="{BB962C8B-B14F-4D97-AF65-F5344CB8AC3E}">
        <p14:creationId xmlns:p14="http://schemas.microsoft.com/office/powerpoint/2010/main" val="299549819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E27D-3080-1EB3-043E-9D82CE058DAF}"/>
              </a:ext>
            </a:extLst>
          </p:cNvPr>
          <p:cNvSpPr>
            <a:spLocks noGrp="1"/>
          </p:cNvSpPr>
          <p:nvPr>
            <p:ph type="title"/>
          </p:nvPr>
        </p:nvSpPr>
        <p:spPr/>
        <p:txBody>
          <a:bodyPr/>
          <a:lstStyle/>
          <a:p>
            <a:r>
              <a:rPr lang="en-UA" dirty="0"/>
              <a:t>Resources:</a:t>
            </a:r>
          </a:p>
        </p:txBody>
      </p:sp>
      <p:sp>
        <p:nvSpPr>
          <p:cNvPr id="3" name="Content Placeholder 2">
            <a:extLst>
              <a:ext uri="{FF2B5EF4-FFF2-40B4-BE49-F238E27FC236}">
                <a16:creationId xmlns:a16="http://schemas.microsoft.com/office/drawing/2014/main" id="{ED1B47AC-FE32-9741-956B-5184995CB840}"/>
              </a:ext>
            </a:extLst>
          </p:cNvPr>
          <p:cNvSpPr>
            <a:spLocks noGrp="1"/>
          </p:cNvSpPr>
          <p:nvPr>
            <p:ph idx="1"/>
          </p:nvPr>
        </p:nvSpPr>
        <p:spPr/>
        <p:txBody>
          <a:bodyPr/>
          <a:lstStyle/>
          <a:p>
            <a:pPr>
              <a:buFont typeface="+mj-lt"/>
              <a:buAutoNum type="arabicPeriod"/>
            </a:pPr>
            <a:r>
              <a:rPr lang="en-GB" dirty="0">
                <a:hlinkClick r:id="rId2"/>
              </a:rPr>
              <a:t>https://developer.apple.com/tutorials/swiftui</a:t>
            </a:r>
            <a:endParaRPr lang="en-GB" dirty="0"/>
          </a:p>
          <a:p>
            <a:pPr>
              <a:buFont typeface="+mj-lt"/>
              <a:buAutoNum type="arabicPeriod"/>
            </a:pPr>
            <a:r>
              <a:rPr lang="en-GB" dirty="0">
                <a:hlinkClick r:id="rId3"/>
              </a:rPr>
              <a:t>https://</a:t>
            </a:r>
            <a:r>
              <a:rPr lang="en-GB" dirty="0" err="1">
                <a:hlinkClick r:id="rId3"/>
              </a:rPr>
              <a:t>developer.apple.com</a:t>
            </a:r>
            <a:r>
              <a:rPr lang="en-GB" dirty="0">
                <a:hlinkClick r:id="rId3"/>
              </a:rPr>
              <a:t>/</a:t>
            </a:r>
            <a:r>
              <a:rPr lang="en-GB" dirty="0" err="1">
                <a:hlinkClick r:id="rId3"/>
              </a:rPr>
              <a:t>xcode</a:t>
            </a:r>
            <a:r>
              <a:rPr lang="en-GB" dirty="0">
                <a:hlinkClick r:id="rId3"/>
              </a:rPr>
              <a:t>/</a:t>
            </a:r>
            <a:r>
              <a:rPr lang="en-GB" dirty="0" err="1">
                <a:hlinkClick r:id="rId3"/>
              </a:rPr>
              <a:t>swiftui</a:t>
            </a:r>
            <a:r>
              <a:rPr lang="en-GB" dirty="0">
                <a:hlinkClick r:id="rId3"/>
              </a:rPr>
              <a:t>/</a:t>
            </a:r>
            <a:endParaRPr lang="en-GB" dirty="0"/>
          </a:p>
          <a:p>
            <a:pPr>
              <a:buFont typeface="+mj-lt"/>
              <a:buAutoNum type="arabicPeriod"/>
            </a:pPr>
            <a:r>
              <a:rPr lang="en-GB" dirty="0">
                <a:hlinkClick r:id="rId4"/>
              </a:rPr>
              <a:t>https://www.hackingwithswift.com/100/swiftui</a:t>
            </a:r>
            <a:endParaRPr lang="en-GB" dirty="0"/>
          </a:p>
          <a:p>
            <a:pPr>
              <a:buFont typeface="+mj-lt"/>
              <a:buAutoNum type="arabicPeriod"/>
            </a:pPr>
            <a:r>
              <a:rPr lang="en-GB" dirty="0">
                <a:hlinkClick r:id="rId5"/>
              </a:rPr>
              <a:t>https://docs.swift.org/swift-book/LanguageGuide/OpaqueTypes.html</a:t>
            </a:r>
            <a:endParaRPr lang="en-GB" dirty="0"/>
          </a:p>
          <a:p>
            <a:pPr>
              <a:buFont typeface="+mj-lt"/>
              <a:buAutoNum type="arabicPeriod"/>
            </a:pPr>
            <a:r>
              <a:rPr lang="en-GB" dirty="0">
                <a:hlinkClick r:id="rId6"/>
              </a:rPr>
              <a:t>https://www.hackingwithswift.com/quick-start/swiftui/whats-the-difference-between-observedobject-state-and-environmentobject</a:t>
            </a:r>
            <a:endParaRPr lang="en-GB" dirty="0"/>
          </a:p>
          <a:p>
            <a:pPr>
              <a:buFont typeface="+mj-lt"/>
              <a:buAutoNum type="arabicPeriod"/>
            </a:pPr>
            <a:r>
              <a:rPr lang="en-GB" dirty="0">
                <a:hlinkClick r:id="rId7"/>
              </a:rPr>
              <a:t>https://</a:t>
            </a:r>
            <a:r>
              <a:rPr lang="en-GB" dirty="0" err="1">
                <a:hlinkClick r:id="rId7"/>
              </a:rPr>
              <a:t>www.swiftbysundell.com</a:t>
            </a:r>
            <a:r>
              <a:rPr lang="en-GB" dirty="0">
                <a:hlinkClick r:id="rId7"/>
              </a:rPr>
              <a:t>/articles/swiftui-and-uikit-interoperability-part-2/</a:t>
            </a:r>
            <a:endParaRPr lang="en-UA" dirty="0"/>
          </a:p>
        </p:txBody>
      </p:sp>
    </p:spTree>
    <p:extLst>
      <p:ext uri="{BB962C8B-B14F-4D97-AF65-F5344CB8AC3E}">
        <p14:creationId xmlns:p14="http://schemas.microsoft.com/office/powerpoint/2010/main" val="382739675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A62D-0B32-43B2-6B3E-40F6A87751B2}"/>
              </a:ext>
            </a:extLst>
          </p:cNvPr>
          <p:cNvSpPr>
            <a:spLocks noGrp="1"/>
          </p:cNvSpPr>
          <p:nvPr>
            <p:ph type="title"/>
          </p:nvPr>
        </p:nvSpPr>
        <p:spPr>
          <a:xfrm>
            <a:off x="1146642" y="5102931"/>
            <a:ext cx="8825659" cy="566738"/>
          </a:xfrm>
        </p:spPr>
        <p:txBody>
          <a:bodyPr>
            <a:normAutofit fontScale="90000"/>
          </a:bodyPr>
          <a:lstStyle/>
          <a:p>
            <a:pPr algn="ctr"/>
            <a:r>
              <a:rPr lang="en-GB" sz="3200" b="1" dirty="0"/>
              <a:t>Thank you for the attention</a:t>
            </a:r>
            <a:endParaRPr lang="en-UA" sz="3200" b="1" dirty="0"/>
          </a:p>
        </p:txBody>
      </p:sp>
    </p:spTree>
    <p:extLst>
      <p:ext uri="{BB962C8B-B14F-4D97-AF65-F5344CB8AC3E}">
        <p14:creationId xmlns:p14="http://schemas.microsoft.com/office/powerpoint/2010/main" val="139301539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7BF7-9BEE-7C95-BAB6-A3B11FB99A42}"/>
              </a:ext>
            </a:extLst>
          </p:cNvPr>
          <p:cNvSpPr>
            <a:spLocks noGrp="1"/>
          </p:cNvSpPr>
          <p:nvPr>
            <p:ph type="title"/>
          </p:nvPr>
        </p:nvSpPr>
        <p:spPr/>
        <p:txBody>
          <a:bodyPr/>
          <a:lstStyle/>
          <a:p>
            <a:r>
              <a:rPr lang="en-UA" dirty="0"/>
              <a:t>Swift UI definition</a:t>
            </a:r>
          </a:p>
        </p:txBody>
      </p:sp>
      <p:sp>
        <p:nvSpPr>
          <p:cNvPr id="3" name="Content Placeholder 2">
            <a:extLst>
              <a:ext uri="{FF2B5EF4-FFF2-40B4-BE49-F238E27FC236}">
                <a16:creationId xmlns:a16="http://schemas.microsoft.com/office/drawing/2014/main" id="{9D4FEEC6-9484-2B4F-45F5-5B58FCD30C75}"/>
              </a:ext>
            </a:extLst>
          </p:cNvPr>
          <p:cNvSpPr>
            <a:spLocks noGrp="1"/>
          </p:cNvSpPr>
          <p:nvPr>
            <p:ph idx="1"/>
          </p:nvPr>
        </p:nvSpPr>
        <p:spPr/>
        <p:txBody>
          <a:bodyPr/>
          <a:lstStyle/>
          <a:p>
            <a:r>
              <a:rPr lang="en-GB" dirty="0"/>
              <a:t>Swift UI is the way for creating UI elements using Swift language in </a:t>
            </a:r>
            <a:r>
              <a:rPr lang="en-GB" dirty="0" err="1"/>
              <a:t>Xcode</a:t>
            </a:r>
            <a:r>
              <a:rPr lang="en-GB" dirty="0"/>
              <a:t> that provides a variety of using multiple items in a declarative way</a:t>
            </a:r>
          </a:p>
          <a:p>
            <a:r>
              <a:rPr lang="en-GB" dirty="0"/>
              <a:t>Swift UI came to iOS and </a:t>
            </a:r>
            <a:r>
              <a:rPr lang="en-GB" dirty="0" err="1"/>
              <a:t>Xcode</a:t>
            </a:r>
            <a:r>
              <a:rPr lang="en-GB" dirty="0"/>
              <a:t> to have the possibility to use a modern declarative way of development of the UI and to have the possibility to renew </a:t>
            </a:r>
            <a:r>
              <a:rPr lang="en-GB" dirty="0" err="1"/>
              <a:t>UIKit</a:t>
            </a:r>
            <a:endParaRPr lang="en-GB" dirty="0"/>
          </a:p>
        </p:txBody>
      </p:sp>
      <p:sp>
        <p:nvSpPr>
          <p:cNvPr id="4" name="TextBox 3">
            <a:extLst>
              <a:ext uri="{FF2B5EF4-FFF2-40B4-BE49-F238E27FC236}">
                <a16:creationId xmlns:a16="http://schemas.microsoft.com/office/drawing/2014/main" id="{576323D5-7868-534A-1818-7D77D2FA1458}"/>
              </a:ext>
            </a:extLst>
          </p:cNvPr>
          <p:cNvSpPr txBox="1"/>
          <p:nvPr/>
        </p:nvSpPr>
        <p:spPr>
          <a:xfrm>
            <a:off x="1154954" y="4951379"/>
            <a:ext cx="9535744" cy="584775"/>
          </a:xfrm>
          <a:prstGeom prst="rect">
            <a:avLst/>
          </a:prstGeom>
          <a:noFill/>
        </p:spPr>
        <p:txBody>
          <a:bodyPr wrap="square" rtlCol="0">
            <a:spAutoFit/>
          </a:bodyPr>
          <a:lstStyle/>
          <a:p>
            <a:r>
              <a:rPr lang="en-GB" sz="1600" i="1" dirty="0">
                <a:solidFill>
                  <a:schemeClr val="tx1">
                    <a:lumMod val="50000"/>
                    <a:lumOff val="50000"/>
                  </a:schemeClr>
                </a:solidFill>
              </a:rPr>
              <a:t>Apple’s definition: </a:t>
            </a:r>
            <a:r>
              <a:rPr lang="en-GB" sz="1600" i="1" dirty="0" err="1">
                <a:solidFill>
                  <a:schemeClr val="tx1">
                    <a:lumMod val="50000"/>
                    <a:lumOff val="50000"/>
                  </a:schemeClr>
                </a:solidFill>
              </a:rPr>
              <a:t>SwiftUI</a:t>
            </a:r>
            <a:r>
              <a:rPr lang="en-GB" sz="1600" i="1" dirty="0">
                <a:solidFill>
                  <a:schemeClr val="tx1">
                    <a:lumMod val="50000"/>
                    <a:lumOff val="50000"/>
                  </a:schemeClr>
                </a:solidFill>
              </a:rPr>
              <a:t> is a modern way to declare user interfaces for any Apple platform. Create beautiful, dynamic apps faster than ever before.</a:t>
            </a:r>
            <a:endParaRPr lang="en-UA" sz="1600" i="1" dirty="0">
              <a:solidFill>
                <a:schemeClr val="tx1">
                  <a:lumMod val="50000"/>
                  <a:lumOff val="50000"/>
                </a:schemeClr>
              </a:solidFill>
            </a:endParaRPr>
          </a:p>
        </p:txBody>
      </p:sp>
    </p:spTree>
    <p:extLst>
      <p:ext uri="{BB962C8B-B14F-4D97-AF65-F5344CB8AC3E}">
        <p14:creationId xmlns:p14="http://schemas.microsoft.com/office/powerpoint/2010/main" val="22550427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224A-B76D-81FC-7E92-30EADFC03C4B}"/>
              </a:ext>
            </a:extLst>
          </p:cNvPr>
          <p:cNvSpPr>
            <a:spLocks noGrp="1"/>
          </p:cNvSpPr>
          <p:nvPr>
            <p:ph type="title"/>
          </p:nvPr>
        </p:nvSpPr>
        <p:spPr/>
        <p:txBody>
          <a:bodyPr/>
          <a:lstStyle/>
          <a:p>
            <a:r>
              <a:rPr lang="en-UA" dirty="0"/>
              <a:t>Elements definition</a:t>
            </a:r>
          </a:p>
        </p:txBody>
      </p:sp>
      <p:sp>
        <p:nvSpPr>
          <p:cNvPr id="3" name="Content Placeholder 2">
            <a:extLst>
              <a:ext uri="{FF2B5EF4-FFF2-40B4-BE49-F238E27FC236}">
                <a16:creationId xmlns:a16="http://schemas.microsoft.com/office/drawing/2014/main" id="{1488C921-2FF7-B52E-97A5-A85D499CD963}"/>
              </a:ext>
            </a:extLst>
          </p:cNvPr>
          <p:cNvSpPr>
            <a:spLocks noGrp="1"/>
          </p:cNvSpPr>
          <p:nvPr>
            <p:ph idx="1"/>
          </p:nvPr>
        </p:nvSpPr>
        <p:spPr>
          <a:xfrm>
            <a:off x="1154954" y="2369944"/>
            <a:ext cx="8825659" cy="3865394"/>
          </a:xfrm>
        </p:spPr>
        <p:txBody>
          <a:bodyPr>
            <a:normAutofit/>
          </a:bodyPr>
          <a:lstStyle/>
          <a:p>
            <a:pPr marL="0" indent="0">
              <a:buNone/>
            </a:pPr>
            <a:r>
              <a:rPr lang="en-UA" dirty="0"/>
              <a:t>SwiftUI uses commonly the same components from the view perspective but different into code declaration.</a:t>
            </a:r>
          </a:p>
          <a:p>
            <a:pPr marL="0" indent="0">
              <a:buNone/>
            </a:pPr>
            <a:r>
              <a:rPr lang="en-UA" dirty="0"/>
              <a:t>Main components that SwiftUI is using are:</a:t>
            </a:r>
          </a:p>
          <a:p>
            <a:r>
              <a:rPr lang="en-GB" dirty="0"/>
              <a:t>View</a:t>
            </a:r>
          </a:p>
          <a:p>
            <a:r>
              <a:rPr lang="en-GB" dirty="0"/>
              <a:t>Text</a:t>
            </a:r>
          </a:p>
          <a:p>
            <a:r>
              <a:rPr lang="en-GB" dirty="0" err="1"/>
              <a:t>TextField</a:t>
            </a:r>
            <a:endParaRPr lang="en-GB" dirty="0"/>
          </a:p>
          <a:p>
            <a:r>
              <a:rPr lang="en-GB" dirty="0" err="1"/>
              <a:t>VStack</a:t>
            </a:r>
            <a:r>
              <a:rPr lang="en-GB" dirty="0"/>
              <a:t>, </a:t>
            </a:r>
            <a:r>
              <a:rPr lang="en-GB" dirty="0" err="1"/>
              <a:t>HStack</a:t>
            </a:r>
            <a:r>
              <a:rPr lang="en-GB" dirty="0"/>
              <a:t>, </a:t>
            </a:r>
            <a:r>
              <a:rPr lang="en-GB" dirty="0" err="1"/>
              <a:t>ZStack</a:t>
            </a:r>
            <a:endParaRPr lang="en-GB" dirty="0"/>
          </a:p>
          <a:p>
            <a:r>
              <a:rPr lang="en-GB" dirty="0"/>
              <a:t>Spacer</a:t>
            </a:r>
          </a:p>
          <a:p>
            <a:r>
              <a:rPr lang="en-GB" dirty="0"/>
              <a:t>Shapes (Rectangle, Circle, Ellipse …)</a:t>
            </a:r>
          </a:p>
          <a:p>
            <a:r>
              <a:rPr lang="en-GB" dirty="0" err="1"/>
              <a:t>ScrollView</a:t>
            </a:r>
            <a:endParaRPr lang="en-GB" dirty="0"/>
          </a:p>
          <a:p>
            <a:endParaRPr lang="en-UA" dirty="0"/>
          </a:p>
        </p:txBody>
      </p:sp>
      <p:sp>
        <p:nvSpPr>
          <p:cNvPr id="4" name="Content Placeholder 2">
            <a:extLst>
              <a:ext uri="{FF2B5EF4-FFF2-40B4-BE49-F238E27FC236}">
                <a16:creationId xmlns:a16="http://schemas.microsoft.com/office/drawing/2014/main" id="{F7A2F610-2913-2DFC-86BB-C9B2FBFB8B55}"/>
              </a:ext>
            </a:extLst>
          </p:cNvPr>
          <p:cNvSpPr txBox="1">
            <a:spLocks/>
          </p:cNvSpPr>
          <p:nvPr/>
        </p:nvSpPr>
        <p:spPr>
          <a:xfrm>
            <a:off x="6861848" y="34290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t>Divider</a:t>
            </a:r>
          </a:p>
          <a:p>
            <a:r>
              <a:rPr lang="en-GB" dirty="0"/>
              <a:t>List</a:t>
            </a:r>
          </a:p>
          <a:p>
            <a:r>
              <a:rPr lang="en-GB" dirty="0"/>
              <a:t>Button</a:t>
            </a:r>
          </a:p>
          <a:p>
            <a:r>
              <a:rPr lang="en-GB" dirty="0" err="1"/>
              <a:t>ActionSheet</a:t>
            </a:r>
            <a:endParaRPr lang="en-GB" dirty="0"/>
          </a:p>
          <a:p>
            <a:r>
              <a:rPr lang="en-GB" dirty="0" err="1"/>
              <a:t>DatePicker</a:t>
            </a:r>
            <a:endParaRPr lang="en-GB" dirty="0"/>
          </a:p>
          <a:p>
            <a:r>
              <a:rPr lang="en-GB" dirty="0"/>
              <a:t>Slider</a:t>
            </a:r>
          </a:p>
          <a:p>
            <a:endParaRPr lang="en-UA" dirty="0"/>
          </a:p>
        </p:txBody>
      </p:sp>
    </p:spTree>
    <p:extLst>
      <p:ext uri="{BB962C8B-B14F-4D97-AF65-F5344CB8AC3E}">
        <p14:creationId xmlns:p14="http://schemas.microsoft.com/office/powerpoint/2010/main" val="7519955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E79F-F7C0-CE4D-1A04-CC88975A0EA4}"/>
              </a:ext>
            </a:extLst>
          </p:cNvPr>
          <p:cNvSpPr>
            <a:spLocks noGrp="1"/>
          </p:cNvSpPr>
          <p:nvPr>
            <p:ph type="title"/>
          </p:nvPr>
        </p:nvSpPr>
        <p:spPr/>
        <p:txBody>
          <a:bodyPr/>
          <a:lstStyle/>
          <a:p>
            <a:r>
              <a:rPr lang="en-UA" dirty="0"/>
              <a:t>View animations</a:t>
            </a:r>
          </a:p>
        </p:txBody>
      </p:sp>
      <p:sp>
        <p:nvSpPr>
          <p:cNvPr id="3" name="Content Placeholder 2">
            <a:extLst>
              <a:ext uri="{FF2B5EF4-FFF2-40B4-BE49-F238E27FC236}">
                <a16:creationId xmlns:a16="http://schemas.microsoft.com/office/drawing/2014/main" id="{15278810-7D05-B331-449C-CA32104D8B3D}"/>
              </a:ext>
            </a:extLst>
          </p:cNvPr>
          <p:cNvSpPr>
            <a:spLocks noGrp="1"/>
          </p:cNvSpPr>
          <p:nvPr>
            <p:ph idx="1"/>
          </p:nvPr>
        </p:nvSpPr>
        <p:spPr/>
        <p:txBody>
          <a:bodyPr/>
          <a:lstStyle/>
          <a:p>
            <a:pPr marL="0" indent="0">
              <a:buNone/>
            </a:pPr>
            <a:r>
              <a:rPr lang="en-UA" dirty="0"/>
              <a:t>Animation in SwiftUI realized by </a:t>
            </a:r>
            <a:r>
              <a:rPr lang="en-GB" dirty="0" err="1"/>
              <a:t>AnyTransition</a:t>
            </a:r>
            <a:r>
              <a:rPr lang="en-GB" dirty="0"/>
              <a:t> struct</a:t>
            </a:r>
          </a:p>
          <a:p>
            <a:pPr marL="0" indent="0">
              <a:buNone/>
            </a:pPr>
            <a:r>
              <a:rPr lang="en-GB" dirty="0"/>
              <a:t>Custom animation can be done by extension to the class mentioned above.</a:t>
            </a:r>
          </a:p>
          <a:p>
            <a:pPr marL="0" indent="0">
              <a:buNone/>
            </a:pPr>
            <a:endParaRPr lang="en-GB" dirty="0"/>
          </a:p>
          <a:p>
            <a:pPr marL="0" indent="0">
              <a:buNone/>
            </a:pPr>
            <a:r>
              <a:rPr lang="en-GB" dirty="0"/>
              <a:t>Example: </a:t>
            </a:r>
            <a:br>
              <a:rPr lang="en-GB" dirty="0"/>
            </a:br>
            <a:endParaRPr lang="en-GB" dirty="0"/>
          </a:p>
        </p:txBody>
      </p:sp>
      <p:sp>
        <p:nvSpPr>
          <p:cNvPr id="4" name="Rectangle 3">
            <a:extLst>
              <a:ext uri="{FF2B5EF4-FFF2-40B4-BE49-F238E27FC236}">
                <a16:creationId xmlns:a16="http://schemas.microsoft.com/office/drawing/2014/main" id="{63803D07-8961-C6F6-FA86-751F1199CA79}"/>
              </a:ext>
            </a:extLst>
          </p:cNvPr>
          <p:cNvSpPr/>
          <p:nvPr/>
        </p:nvSpPr>
        <p:spPr>
          <a:xfrm>
            <a:off x="1154954" y="4387174"/>
            <a:ext cx="5070748" cy="1632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50" b="1" dirty="0"/>
              <a:t>extension</a:t>
            </a:r>
            <a:r>
              <a:rPr lang="en-GB" sz="1050" dirty="0"/>
              <a:t> </a:t>
            </a:r>
            <a:r>
              <a:rPr lang="en-GB" sz="1050" dirty="0" err="1"/>
              <a:t>AnyTransition</a:t>
            </a:r>
            <a:r>
              <a:rPr lang="en-GB" sz="1050" dirty="0"/>
              <a:t> {</a:t>
            </a:r>
          </a:p>
          <a:p>
            <a:r>
              <a:rPr lang="en-GB" sz="1050" dirty="0"/>
              <a:t>    </a:t>
            </a:r>
            <a:r>
              <a:rPr lang="en-GB" sz="1050" b="1" dirty="0"/>
              <a:t>static</a:t>
            </a:r>
            <a:r>
              <a:rPr lang="en-GB" sz="1050" dirty="0"/>
              <a:t> </a:t>
            </a:r>
            <a:r>
              <a:rPr lang="en-GB" sz="1050" b="1" dirty="0"/>
              <a:t>var</a:t>
            </a:r>
            <a:r>
              <a:rPr lang="en-GB" sz="1050" dirty="0"/>
              <a:t> </a:t>
            </a:r>
            <a:r>
              <a:rPr lang="en-GB" sz="1050" dirty="0" err="1"/>
              <a:t>moveAndFade</a:t>
            </a:r>
            <a:r>
              <a:rPr lang="en-GB" sz="1050" dirty="0"/>
              <a:t>: </a:t>
            </a:r>
            <a:r>
              <a:rPr lang="en-GB" sz="1050" dirty="0" err="1"/>
              <a:t>AnyTransition</a:t>
            </a:r>
            <a:r>
              <a:rPr lang="en-GB" sz="1050" dirty="0"/>
              <a:t> {</a:t>
            </a:r>
          </a:p>
          <a:p>
            <a:r>
              <a:rPr lang="en-GB" sz="1050" dirty="0"/>
              <a:t>        .asymmetric(</a:t>
            </a:r>
          </a:p>
          <a:p>
            <a:r>
              <a:rPr lang="en-GB" sz="1050" dirty="0"/>
              <a:t>            insertion: .move(edge: .leading).combined(with: .opacity),</a:t>
            </a:r>
          </a:p>
          <a:p>
            <a:r>
              <a:rPr lang="en-GB" sz="1050" dirty="0"/>
              <a:t>            removal: .</a:t>
            </a:r>
            <a:r>
              <a:rPr lang="en-GB" sz="1050" dirty="0" err="1"/>
              <a:t>scale.combined</a:t>
            </a:r>
            <a:r>
              <a:rPr lang="en-GB" sz="1050" dirty="0"/>
              <a:t>(with: .opacity)</a:t>
            </a:r>
          </a:p>
          <a:p>
            <a:r>
              <a:rPr lang="en-GB" sz="1050" dirty="0"/>
              <a:t>        )</a:t>
            </a:r>
          </a:p>
          <a:p>
            <a:r>
              <a:rPr lang="en-GB" sz="1050" dirty="0"/>
              <a:t>    }</a:t>
            </a:r>
          </a:p>
          <a:p>
            <a:r>
              <a:rPr lang="en-GB" sz="1050" dirty="0"/>
              <a:t>}</a:t>
            </a:r>
          </a:p>
          <a:p>
            <a:pPr algn="ctr"/>
            <a:endParaRPr lang="en-UA" sz="1050" dirty="0"/>
          </a:p>
        </p:txBody>
      </p:sp>
    </p:spTree>
    <p:extLst>
      <p:ext uri="{BB962C8B-B14F-4D97-AF65-F5344CB8AC3E}">
        <p14:creationId xmlns:p14="http://schemas.microsoft.com/office/powerpoint/2010/main" val="121960398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22BC-F194-9F53-BA4D-889087AFB7DC}"/>
              </a:ext>
            </a:extLst>
          </p:cNvPr>
          <p:cNvSpPr>
            <a:spLocks noGrp="1"/>
          </p:cNvSpPr>
          <p:nvPr>
            <p:ph type="title"/>
          </p:nvPr>
        </p:nvSpPr>
        <p:spPr/>
        <p:txBody>
          <a:bodyPr/>
          <a:lstStyle/>
          <a:p>
            <a:r>
              <a:rPr lang="en-UA" dirty="0"/>
              <a:t>How to define animation</a:t>
            </a:r>
          </a:p>
        </p:txBody>
      </p:sp>
      <p:sp>
        <p:nvSpPr>
          <p:cNvPr id="5" name="TextBox 4">
            <a:extLst>
              <a:ext uri="{FF2B5EF4-FFF2-40B4-BE49-F238E27FC236}">
                <a16:creationId xmlns:a16="http://schemas.microsoft.com/office/drawing/2014/main" id="{DDB5F3FA-15E8-D22F-B536-E51447CBF519}"/>
              </a:ext>
            </a:extLst>
          </p:cNvPr>
          <p:cNvSpPr txBox="1"/>
          <p:nvPr/>
        </p:nvSpPr>
        <p:spPr>
          <a:xfrm>
            <a:off x="992221" y="2714017"/>
            <a:ext cx="9931941" cy="646331"/>
          </a:xfrm>
          <a:prstGeom prst="rect">
            <a:avLst/>
          </a:prstGeom>
          <a:noFill/>
        </p:spPr>
        <p:txBody>
          <a:bodyPr wrap="square" rtlCol="0">
            <a:spAutoFit/>
          </a:bodyPr>
          <a:lstStyle/>
          <a:p>
            <a:pPr marL="285750" indent="-285750">
              <a:buFont typeface="Arial" panose="020B0604020202020204" pitchFamily="34" charset="0"/>
              <a:buChar char="•"/>
            </a:pPr>
            <a:r>
              <a:rPr lang="en-UA" dirty="0"/>
              <a:t>Define peace of the code what you want to animate by </a:t>
            </a:r>
            <a:r>
              <a:rPr lang="en-GB" i="1" dirty="0" err="1">
                <a:solidFill>
                  <a:schemeClr val="bg2">
                    <a:lumMod val="50000"/>
                  </a:schemeClr>
                </a:solidFill>
              </a:rPr>
              <a:t>withAnimation</a:t>
            </a:r>
            <a:endParaRPr lang="en-GB" i="1" dirty="0">
              <a:solidFill>
                <a:schemeClr val="bg2">
                  <a:lumMod val="50000"/>
                </a:schemeClr>
              </a:solidFill>
            </a:endParaRPr>
          </a:p>
          <a:p>
            <a:r>
              <a:rPr lang="en-UA" dirty="0"/>
              <a:t> keyword</a:t>
            </a:r>
          </a:p>
        </p:txBody>
      </p:sp>
      <p:sp>
        <p:nvSpPr>
          <p:cNvPr id="6" name="Rectangle 5">
            <a:extLst>
              <a:ext uri="{FF2B5EF4-FFF2-40B4-BE49-F238E27FC236}">
                <a16:creationId xmlns:a16="http://schemas.microsoft.com/office/drawing/2014/main" id="{2A6CF6EA-1AC7-177D-88D2-5D811534B340}"/>
              </a:ext>
            </a:extLst>
          </p:cNvPr>
          <p:cNvSpPr/>
          <p:nvPr/>
        </p:nvSpPr>
        <p:spPr>
          <a:xfrm>
            <a:off x="1060315" y="3356043"/>
            <a:ext cx="4610911" cy="103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Button("Present rectangle") {</a:t>
            </a:r>
          </a:p>
          <a:p>
            <a:r>
              <a:rPr lang="en-GB" sz="1400" dirty="0"/>
              <a:t>    </a:t>
            </a:r>
            <a:r>
              <a:rPr lang="en-GB" sz="1400" dirty="0" err="1"/>
              <a:t>withAnimation</a:t>
            </a:r>
            <a:r>
              <a:rPr lang="en-GB" sz="1400" dirty="0"/>
              <a:t> { </a:t>
            </a:r>
            <a:r>
              <a:rPr lang="en-GB" sz="1400" dirty="0" err="1"/>
              <a:t>showInformationLabel.toggle</a:t>
            </a:r>
            <a:r>
              <a:rPr lang="en-GB" sz="1400" dirty="0"/>
              <a:t>() }</a:t>
            </a:r>
          </a:p>
          <a:p>
            <a:r>
              <a:rPr lang="en-GB" sz="1400" dirty="0"/>
              <a:t>}</a:t>
            </a:r>
          </a:p>
          <a:p>
            <a:pPr algn="ctr"/>
            <a:endParaRPr lang="en-GB" sz="1400" dirty="0"/>
          </a:p>
        </p:txBody>
      </p:sp>
      <p:sp>
        <p:nvSpPr>
          <p:cNvPr id="7" name="Rectangle 6">
            <a:extLst>
              <a:ext uri="{FF2B5EF4-FFF2-40B4-BE49-F238E27FC236}">
                <a16:creationId xmlns:a16="http://schemas.microsoft.com/office/drawing/2014/main" id="{0905CC40-F1D7-01D4-744E-0195D613ADCC}"/>
              </a:ext>
            </a:extLst>
          </p:cNvPr>
          <p:cNvSpPr/>
          <p:nvPr/>
        </p:nvSpPr>
        <p:spPr>
          <a:xfrm>
            <a:off x="1060315" y="5191328"/>
            <a:ext cx="4610911" cy="103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Rectangle()</a:t>
            </a:r>
          </a:p>
          <a:p>
            <a:r>
              <a:rPr lang="en-GB" sz="1200" dirty="0"/>
              <a:t>                    .</a:t>
            </a:r>
            <a:r>
              <a:rPr lang="en-GB" sz="1200" dirty="0" err="1"/>
              <a:t>foregroundColor</a:t>
            </a:r>
            <a:r>
              <a:rPr lang="en-GB" sz="1200" dirty="0"/>
              <a:t>(.red)</a:t>
            </a:r>
          </a:p>
          <a:p>
            <a:r>
              <a:rPr lang="en-GB" sz="1200" dirty="0"/>
              <a:t>                    .frame(width: 40, height: 40, alignment: .</a:t>
            </a:r>
            <a:r>
              <a:rPr lang="en-GB" sz="1200" dirty="0" err="1"/>
              <a:t>center</a:t>
            </a:r>
            <a:r>
              <a:rPr lang="en-GB" sz="1200" dirty="0"/>
              <a:t>)</a:t>
            </a:r>
          </a:p>
          <a:p>
            <a:r>
              <a:rPr lang="en-GB" sz="1200" dirty="0"/>
              <a:t>                    </a:t>
            </a:r>
            <a:r>
              <a:rPr lang="en-GB" sz="1200" b="1" dirty="0"/>
              <a:t>.transition(.</a:t>
            </a:r>
            <a:r>
              <a:rPr lang="en-GB" sz="1200" b="1" dirty="0" err="1"/>
              <a:t>moveAndFade</a:t>
            </a:r>
            <a:r>
              <a:rPr lang="en-GB" sz="1200" b="1" dirty="0"/>
              <a:t>)</a:t>
            </a:r>
          </a:p>
        </p:txBody>
      </p:sp>
      <p:sp>
        <p:nvSpPr>
          <p:cNvPr id="8" name="TextBox 7">
            <a:extLst>
              <a:ext uri="{FF2B5EF4-FFF2-40B4-BE49-F238E27FC236}">
                <a16:creationId xmlns:a16="http://schemas.microsoft.com/office/drawing/2014/main" id="{2B49D174-3282-3B7C-0872-BEED660EB517}"/>
              </a:ext>
            </a:extLst>
          </p:cNvPr>
          <p:cNvSpPr txBox="1"/>
          <p:nvPr/>
        </p:nvSpPr>
        <p:spPr>
          <a:xfrm>
            <a:off x="992220" y="4517930"/>
            <a:ext cx="9931941" cy="646331"/>
          </a:xfrm>
          <a:prstGeom prst="rect">
            <a:avLst/>
          </a:prstGeom>
          <a:noFill/>
        </p:spPr>
        <p:txBody>
          <a:bodyPr wrap="square" rtlCol="0">
            <a:spAutoFit/>
          </a:bodyPr>
          <a:lstStyle/>
          <a:p>
            <a:pPr marL="285750" indent="-285750">
              <a:buFont typeface="Arial" panose="020B0604020202020204" pitchFamily="34" charset="0"/>
              <a:buChar char="•"/>
            </a:pPr>
            <a:r>
              <a:rPr lang="en-UA" dirty="0"/>
              <a:t>Define </a:t>
            </a:r>
            <a:r>
              <a:rPr lang="en-US" dirty="0"/>
              <a:t>the actual view you want to animate with the type of animation that needs to be applied and type of animation to be used</a:t>
            </a:r>
            <a:endParaRPr lang="en-UA" dirty="0"/>
          </a:p>
        </p:txBody>
      </p:sp>
      <p:sp>
        <p:nvSpPr>
          <p:cNvPr id="9" name="Rectangle 8">
            <a:extLst>
              <a:ext uri="{FF2B5EF4-FFF2-40B4-BE49-F238E27FC236}">
                <a16:creationId xmlns:a16="http://schemas.microsoft.com/office/drawing/2014/main" id="{42C594D3-5B5E-146C-C149-59E5CDB5BEC4}"/>
              </a:ext>
            </a:extLst>
          </p:cNvPr>
          <p:cNvSpPr/>
          <p:nvPr/>
        </p:nvSpPr>
        <p:spPr>
          <a:xfrm>
            <a:off x="6206867" y="5191328"/>
            <a:ext cx="4610911" cy="103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b="1" dirty="0"/>
              <a:t>extension</a:t>
            </a:r>
            <a:r>
              <a:rPr lang="en-GB" sz="800" dirty="0"/>
              <a:t> </a:t>
            </a:r>
            <a:r>
              <a:rPr lang="en-GB" sz="800" dirty="0" err="1"/>
              <a:t>AnyTransition</a:t>
            </a:r>
            <a:r>
              <a:rPr lang="en-GB" sz="800" dirty="0"/>
              <a:t> {</a:t>
            </a:r>
          </a:p>
          <a:p>
            <a:r>
              <a:rPr lang="en-GB" sz="800" dirty="0"/>
              <a:t>    </a:t>
            </a:r>
            <a:r>
              <a:rPr lang="en-GB" sz="800" b="1" dirty="0"/>
              <a:t>static</a:t>
            </a:r>
            <a:r>
              <a:rPr lang="en-GB" sz="800" dirty="0"/>
              <a:t> </a:t>
            </a:r>
            <a:r>
              <a:rPr lang="en-GB" sz="800" b="1" dirty="0"/>
              <a:t>var</a:t>
            </a:r>
            <a:r>
              <a:rPr lang="en-GB" sz="800" dirty="0"/>
              <a:t> </a:t>
            </a:r>
            <a:r>
              <a:rPr lang="en-GB" sz="800" dirty="0" err="1"/>
              <a:t>moveAndFade</a:t>
            </a:r>
            <a:r>
              <a:rPr lang="en-GB" sz="800" dirty="0"/>
              <a:t>: </a:t>
            </a:r>
            <a:r>
              <a:rPr lang="en-GB" sz="800" dirty="0" err="1"/>
              <a:t>AnyTransition</a:t>
            </a:r>
            <a:r>
              <a:rPr lang="en-GB" sz="800" dirty="0"/>
              <a:t> {</a:t>
            </a:r>
          </a:p>
          <a:p>
            <a:r>
              <a:rPr lang="en-GB" sz="800" dirty="0"/>
              <a:t>        .asymmetric(</a:t>
            </a:r>
          </a:p>
          <a:p>
            <a:r>
              <a:rPr lang="en-GB" sz="800" dirty="0"/>
              <a:t>            insertion: .move(edge: .leading).combined(with: .opacity),</a:t>
            </a:r>
          </a:p>
          <a:p>
            <a:r>
              <a:rPr lang="en-GB" sz="800" dirty="0"/>
              <a:t>            removal: .</a:t>
            </a:r>
            <a:r>
              <a:rPr lang="en-GB" sz="800" dirty="0" err="1"/>
              <a:t>scale.combined</a:t>
            </a:r>
            <a:r>
              <a:rPr lang="en-GB" sz="800" dirty="0"/>
              <a:t>(with: .opacity)</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37452663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8099-3A3B-66A8-CAA1-C17EAA67E1A1}"/>
              </a:ext>
            </a:extLst>
          </p:cNvPr>
          <p:cNvSpPr>
            <a:spLocks noGrp="1"/>
          </p:cNvSpPr>
          <p:nvPr>
            <p:ph type="title"/>
          </p:nvPr>
        </p:nvSpPr>
        <p:spPr>
          <a:xfrm>
            <a:off x="1146641" y="5219308"/>
            <a:ext cx="8825659" cy="566738"/>
          </a:xfrm>
        </p:spPr>
        <p:txBody>
          <a:bodyPr/>
          <a:lstStyle/>
          <a:p>
            <a:pPr algn="r"/>
            <a:r>
              <a:rPr lang="en-GB" b="1" dirty="0"/>
              <a:t>State and Data Flow</a:t>
            </a:r>
            <a:endParaRPr lang="en-UA" dirty="0"/>
          </a:p>
        </p:txBody>
      </p:sp>
      <p:pic>
        <p:nvPicPr>
          <p:cNvPr id="4" name="Picture 3">
            <a:extLst>
              <a:ext uri="{FF2B5EF4-FFF2-40B4-BE49-F238E27FC236}">
                <a16:creationId xmlns:a16="http://schemas.microsoft.com/office/drawing/2014/main" id="{38D50B1C-6010-3ABD-7B47-565FDD26906F}"/>
              </a:ext>
            </a:extLst>
          </p:cNvPr>
          <p:cNvPicPr>
            <a:picLocks noChangeAspect="1"/>
          </p:cNvPicPr>
          <p:nvPr/>
        </p:nvPicPr>
        <p:blipFill>
          <a:blip r:embed="rId2"/>
          <a:stretch>
            <a:fillRect/>
          </a:stretch>
        </p:blipFill>
        <p:spPr>
          <a:xfrm>
            <a:off x="2668127" y="257605"/>
            <a:ext cx="5477865" cy="3683944"/>
          </a:xfrm>
          <a:prstGeom prst="rect">
            <a:avLst/>
          </a:prstGeom>
        </p:spPr>
      </p:pic>
    </p:spTree>
    <p:extLst>
      <p:ext uri="{BB962C8B-B14F-4D97-AF65-F5344CB8AC3E}">
        <p14:creationId xmlns:p14="http://schemas.microsoft.com/office/powerpoint/2010/main" val="159754751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1D3F-EEEC-F58C-3524-F8CFD84E9C14}"/>
              </a:ext>
            </a:extLst>
          </p:cNvPr>
          <p:cNvSpPr>
            <a:spLocks noGrp="1"/>
          </p:cNvSpPr>
          <p:nvPr>
            <p:ph type="title"/>
          </p:nvPr>
        </p:nvSpPr>
        <p:spPr/>
        <p:txBody>
          <a:bodyPr/>
          <a:lstStyle/>
          <a:p>
            <a:pPr algn="r"/>
            <a:r>
              <a:rPr lang="en-UA" dirty="0"/>
              <a:t>View states sharing</a:t>
            </a:r>
          </a:p>
        </p:txBody>
      </p:sp>
      <p:sp>
        <p:nvSpPr>
          <p:cNvPr id="3" name="Content Placeholder 2">
            <a:extLst>
              <a:ext uri="{FF2B5EF4-FFF2-40B4-BE49-F238E27FC236}">
                <a16:creationId xmlns:a16="http://schemas.microsoft.com/office/drawing/2014/main" id="{B381A0F2-BC32-8E50-49D4-F8ADBEA5A2E8}"/>
              </a:ext>
            </a:extLst>
          </p:cNvPr>
          <p:cNvSpPr>
            <a:spLocks noGrp="1"/>
          </p:cNvSpPr>
          <p:nvPr>
            <p:ph idx="1"/>
          </p:nvPr>
        </p:nvSpPr>
        <p:spPr/>
        <p:txBody>
          <a:bodyPr/>
          <a:lstStyle/>
          <a:p>
            <a:pPr marL="0" indent="0">
              <a:buNone/>
            </a:pPr>
            <a:r>
              <a:rPr lang="en-UA" dirty="0"/>
              <a:t>To define the current state of view in SwiftUI there are 4 propery wrappers that are used:</a:t>
            </a:r>
          </a:p>
          <a:p>
            <a:r>
              <a:rPr lang="en-GB" dirty="0"/>
              <a:t>@State, @Binding</a:t>
            </a:r>
          </a:p>
          <a:p>
            <a:r>
              <a:rPr lang="en-GB" dirty="0"/>
              <a:t>@</a:t>
            </a:r>
            <a:r>
              <a:rPr lang="en-GB" dirty="0" err="1"/>
              <a:t>StateObject</a:t>
            </a:r>
            <a:endParaRPr lang="en-GB" dirty="0"/>
          </a:p>
          <a:p>
            <a:r>
              <a:rPr lang="en-GB" dirty="0"/>
              <a:t>@</a:t>
            </a:r>
            <a:r>
              <a:rPr lang="en-GB" dirty="0" err="1"/>
              <a:t>ObservedObject</a:t>
            </a:r>
            <a:endParaRPr lang="en-GB" dirty="0"/>
          </a:p>
          <a:p>
            <a:r>
              <a:rPr lang="en-UA" dirty="0"/>
              <a:t>@EnvironmentObject</a:t>
            </a:r>
          </a:p>
        </p:txBody>
      </p:sp>
    </p:spTree>
    <p:extLst>
      <p:ext uri="{BB962C8B-B14F-4D97-AF65-F5344CB8AC3E}">
        <p14:creationId xmlns:p14="http://schemas.microsoft.com/office/powerpoint/2010/main" val="22322001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E872-97C0-E2F2-38F8-E68A4CD1ADF6}"/>
              </a:ext>
            </a:extLst>
          </p:cNvPr>
          <p:cNvSpPr>
            <a:spLocks noGrp="1"/>
          </p:cNvSpPr>
          <p:nvPr>
            <p:ph type="title"/>
          </p:nvPr>
        </p:nvSpPr>
        <p:spPr/>
        <p:txBody>
          <a:bodyPr/>
          <a:lstStyle/>
          <a:p>
            <a:pPr algn="r"/>
            <a:r>
              <a:rPr lang="en-UA" dirty="0"/>
              <a:t>What kind of wrapper to select?</a:t>
            </a:r>
          </a:p>
        </p:txBody>
      </p:sp>
      <p:sp>
        <p:nvSpPr>
          <p:cNvPr id="3" name="Content Placeholder 2">
            <a:extLst>
              <a:ext uri="{FF2B5EF4-FFF2-40B4-BE49-F238E27FC236}">
                <a16:creationId xmlns:a16="http://schemas.microsoft.com/office/drawing/2014/main" id="{36A347DB-0666-2398-59D6-5A7652F44B4C}"/>
              </a:ext>
            </a:extLst>
          </p:cNvPr>
          <p:cNvSpPr>
            <a:spLocks noGrp="1"/>
          </p:cNvSpPr>
          <p:nvPr>
            <p:ph idx="1"/>
          </p:nvPr>
        </p:nvSpPr>
        <p:spPr/>
        <p:txBody>
          <a:bodyPr/>
          <a:lstStyle/>
          <a:p>
            <a:pPr marL="0" indent="0">
              <a:buNone/>
            </a:pPr>
            <a:r>
              <a:rPr lang="en-GB" dirty="0"/>
              <a:t>The decision about the property wrapper should be decided mindfully.</a:t>
            </a:r>
          </a:p>
          <a:p>
            <a:pPr marL="0" indent="0">
              <a:buNone/>
            </a:pPr>
            <a:r>
              <a:rPr lang="en-GB" sz="1600" b="1" dirty="0"/>
              <a:t>@State</a:t>
            </a:r>
            <a:r>
              <a:rPr lang="en-GB" sz="1600" dirty="0"/>
              <a:t> – a wrapper that is used for simple properties which the view should handle such as some view hiding or transitions for navigation. This property almost always should be private and needs to belong for one view </a:t>
            </a:r>
          </a:p>
          <a:p>
            <a:pPr marL="0" indent="0">
              <a:buNone/>
            </a:pPr>
            <a:r>
              <a:rPr lang="en-GB" sz="1600" b="1" dirty="0"/>
              <a:t>@</a:t>
            </a:r>
            <a:r>
              <a:rPr lang="en-GB" sz="1600" b="1" dirty="0" err="1"/>
              <a:t>StateObject</a:t>
            </a:r>
            <a:r>
              <a:rPr lang="en-GB" sz="1600" b="1" dirty="0"/>
              <a:t> </a:t>
            </a:r>
            <a:r>
              <a:rPr lang="en-GB" sz="1600" dirty="0"/>
              <a:t>– the wrapper that belongs to a separated object that should not be shared among other views and belongs only to one view. With the help of this observable almost always we defining the main state for the particular view</a:t>
            </a:r>
          </a:p>
          <a:p>
            <a:pPr marL="0" indent="0">
              <a:buNone/>
            </a:pPr>
            <a:r>
              <a:rPr lang="en-GB" sz="1600" b="1" dirty="0"/>
              <a:t>@</a:t>
            </a:r>
            <a:r>
              <a:rPr lang="en-GB" sz="1600" b="1" dirty="0" err="1"/>
              <a:t>ObservedObject</a:t>
            </a:r>
            <a:r>
              <a:rPr lang="en-GB" sz="1600" b="1" dirty="0"/>
              <a:t> </a:t>
            </a:r>
            <a:r>
              <a:rPr lang="en-GB" sz="1600" dirty="0"/>
              <a:t>– represents the observable that could be shared between multiple views and is responsible for he complex representation of some entity in the app</a:t>
            </a:r>
          </a:p>
          <a:p>
            <a:pPr marL="0" indent="0">
              <a:buNone/>
            </a:pPr>
            <a:r>
              <a:rPr lang="en-GB" sz="1600" b="1" dirty="0"/>
              <a:t>@</a:t>
            </a:r>
            <a:r>
              <a:rPr lang="en-GB" sz="1600" b="1" dirty="0" err="1"/>
              <a:t>EnvironmentObject</a:t>
            </a:r>
            <a:r>
              <a:rPr lang="en-GB" sz="1600" b="1" dirty="0"/>
              <a:t> </a:t>
            </a:r>
            <a:r>
              <a:rPr lang="en-GB" sz="1600" dirty="0"/>
              <a:t>– gives the ability to define the object across full apps and to be able to use it as shared data from any place in the app</a:t>
            </a:r>
            <a:endParaRPr lang="en-GB" sz="1600" b="1" dirty="0"/>
          </a:p>
        </p:txBody>
      </p:sp>
    </p:spTree>
    <p:extLst>
      <p:ext uri="{BB962C8B-B14F-4D97-AF65-F5344CB8AC3E}">
        <p14:creationId xmlns:p14="http://schemas.microsoft.com/office/powerpoint/2010/main" val="159110320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816B-A2A9-8B0B-5DA2-7EE53375F753}"/>
              </a:ext>
            </a:extLst>
          </p:cNvPr>
          <p:cNvSpPr>
            <a:spLocks noGrp="1"/>
          </p:cNvSpPr>
          <p:nvPr>
            <p:ph type="title"/>
          </p:nvPr>
        </p:nvSpPr>
        <p:spPr/>
        <p:txBody>
          <a:bodyPr/>
          <a:lstStyle/>
          <a:p>
            <a:pPr algn="r"/>
            <a:r>
              <a:rPr lang="en-GB" b="1" dirty="0"/>
              <a:t>Lists and Navigation</a:t>
            </a:r>
          </a:p>
        </p:txBody>
      </p:sp>
      <p:sp>
        <p:nvSpPr>
          <p:cNvPr id="3" name="Content Placeholder 2">
            <a:extLst>
              <a:ext uri="{FF2B5EF4-FFF2-40B4-BE49-F238E27FC236}">
                <a16:creationId xmlns:a16="http://schemas.microsoft.com/office/drawing/2014/main" id="{8AB50ED3-3BCE-4FD7-2F39-6C08E2AA38FE}"/>
              </a:ext>
            </a:extLst>
          </p:cNvPr>
          <p:cNvSpPr>
            <a:spLocks noGrp="1"/>
          </p:cNvSpPr>
          <p:nvPr>
            <p:ph idx="1"/>
          </p:nvPr>
        </p:nvSpPr>
        <p:spPr/>
        <p:txBody>
          <a:bodyPr/>
          <a:lstStyle/>
          <a:p>
            <a:pPr marL="0" indent="0">
              <a:buNone/>
            </a:pPr>
            <a:r>
              <a:rPr lang="en-UA" dirty="0"/>
              <a:t>Creating components that refers to the multiple elements are performed with elements:</a:t>
            </a:r>
          </a:p>
          <a:p>
            <a:r>
              <a:rPr lang="en-GB" dirty="0"/>
              <a:t>List – to create similar view to table view</a:t>
            </a:r>
          </a:p>
          <a:p>
            <a:r>
              <a:rPr lang="en-GB" dirty="0" err="1"/>
              <a:t>ForEach</a:t>
            </a:r>
            <a:r>
              <a:rPr lang="en-GB" dirty="0"/>
              <a:t> – takes a list of elements with section separation and control. </a:t>
            </a:r>
            <a:r>
              <a:rPr lang="en-GB" dirty="0" err="1"/>
              <a:t>Comonly</a:t>
            </a:r>
            <a:r>
              <a:rPr lang="en-GB" dirty="0"/>
              <a:t> is used under List parent to define scrollable area</a:t>
            </a:r>
          </a:p>
          <a:p>
            <a:r>
              <a:rPr lang="en-GB" dirty="0" err="1"/>
              <a:t>ScrollView</a:t>
            </a:r>
            <a:r>
              <a:rPr lang="en-GB" dirty="0"/>
              <a:t> – takes views that can be extended to be able to scroll items if they are out of the screen</a:t>
            </a:r>
          </a:p>
          <a:p>
            <a:r>
              <a:rPr lang="en-GB" dirty="0" err="1"/>
              <a:t>NavigationView</a:t>
            </a:r>
            <a:r>
              <a:rPr lang="en-GB" dirty="0"/>
              <a:t> and </a:t>
            </a:r>
            <a:r>
              <a:rPr lang="en-GB" dirty="0" err="1"/>
              <a:t>NavigationLink</a:t>
            </a:r>
            <a:r>
              <a:rPr lang="en-GB" dirty="0"/>
              <a:t> – elements that represents navigation in the app. Commonly are similar to </a:t>
            </a:r>
            <a:r>
              <a:rPr lang="en-GB" dirty="0" err="1"/>
              <a:t>UINavigationViewController</a:t>
            </a:r>
            <a:r>
              <a:rPr lang="en-GB" dirty="0"/>
              <a:t> but are less responsible for the presentation and defining only the routing</a:t>
            </a:r>
          </a:p>
          <a:p>
            <a:endParaRPr lang="en-UA" dirty="0"/>
          </a:p>
        </p:txBody>
      </p:sp>
    </p:spTree>
    <p:extLst>
      <p:ext uri="{BB962C8B-B14F-4D97-AF65-F5344CB8AC3E}">
        <p14:creationId xmlns:p14="http://schemas.microsoft.com/office/powerpoint/2010/main" val="211109184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303</TotalTime>
  <Words>903</Words>
  <Application>Microsoft Macintosh PowerPoint</Application>
  <PresentationFormat>Widescreen</PresentationFormat>
  <Paragraphs>100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Swift UI</vt:lpstr>
      <vt:lpstr>Swift UI definition</vt:lpstr>
      <vt:lpstr>Elements definition</vt:lpstr>
      <vt:lpstr>View animations</vt:lpstr>
      <vt:lpstr>How to define animation</vt:lpstr>
      <vt:lpstr>State and Data Flow</vt:lpstr>
      <vt:lpstr>View states sharing</vt:lpstr>
      <vt:lpstr>What kind of wrapper to select?</vt:lpstr>
      <vt:lpstr>Lists and Navigation</vt:lpstr>
      <vt:lpstr>Opaque Types</vt:lpstr>
      <vt:lpstr>Layouting</vt:lpstr>
      <vt:lpstr>SwiftUI vs UIKit and UIKit + SwiftUI </vt:lpstr>
      <vt:lpstr>SwiftUI + UIKit combining</vt:lpstr>
      <vt:lpstr>Resources:</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 UI</dc:title>
  <dc:creator>Yevgenii Pasko (Vendor)</dc:creator>
  <cp:lastModifiedBy>Yevgenii Pasko (Vendor)</cp:lastModifiedBy>
  <cp:revision>5</cp:revision>
  <dcterms:created xsi:type="dcterms:W3CDTF">2022-05-08T13:15:14Z</dcterms:created>
  <dcterms:modified xsi:type="dcterms:W3CDTF">2022-05-08T19:10:40Z</dcterms:modified>
</cp:coreProperties>
</file>