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84" r:id="rId3"/>
  </p:sldMasterIdLst>
  <p:notesMasterIdLst>
    <p:notesMasterId r:id="rId44"/>
  </p:notesMasterIdLst>
  <p:sldIdLst>
    <p:sldId id="256" r:id="rId4"/>
    <p:sldId id="266" r:id="rId5"/>
    <p:sldId id="286" r:id="rId6"/>
    <p:sldId id="287" r:id="rId7"/>
    <p:sldId id="288" r:id="rId8"/>
    <p:sldId id="289" r:id="rId9"/>
    <p:sldId id="290" r:id="rId10"/>
    <p:sldId id="291" r:id="rId11"/>
    <p:sldId id="259" r:id="rId12"/>
    <p:sldId id="261" r:id="rId13"/>
    <p:sldId id="262" r:id="rId14"/>
    <p:sldId id="282" r:id="rId15"/>
    <p:sldId id="264" r:id="rId16"/>
    <p:sldId id="265" r:id="rId17"/>
    <p:sldId id="283" r:id="rId18"/>
    <p:sldId id="268" r:id="rId19"/>
    <p:sldId id="269" r:id="rId20"/>
    <p:sldId id="270" r:id="rId21"/>
    <p:sldId id="272" r:id="rId22"/>
    <p:sldId id="293" r:id="rId23"/>
    <p:sldId id="295" r:id="rId24"/>
    <p:sldId id="296" r:id="rId25"/>
    <p:sldId id="297" r:id="rId26"/>
    <p:sldId id="298" r:id="rId27"/>
    <p:sldId id="299" r:id="rId28"/>
    <p:sldId id="300" r:id="rId29"/>
    <p:sldId id="284" r:id="rId30"/>
    <p:sldId id="271" r:id="rId31"/>
    <p:sldId id="277" r:id="rId32"/>
    <p:sldId id="278" r:id="rId33"/>
    <p:sldId id="279" r:id="rId34"/>
    <p:sldId id="280" r:id="rId35"/>
    <p:sldId id="281" r:id="rId36"/>
    <p:sldId id="285" r:id="rId37"/>
    <p:sldId id="276" r:id="rId38"/>
    <p:sldId id="274" r:id="rId39"/>
    <p:sldId id="275" r:id="rId40"/>
    <p:sldId id="273" r:id="rId41"/>
    <p:sldId id="257" r:id="rId42"/>
    <p:sldId id="258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33CC"/>
    <a:srgbClr val="008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F4D87-D104-4806-A82F-4CCABB5F55B7}" type="datetimeFigureOut">
              <a:rPr lang="en-GB" smtClean="0"/>
              <a:t>18/05/18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DC4B8-4FA9-4BC1-A3D9-F54053BF4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67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46961942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369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70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5505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3013897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2994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6359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771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80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1065005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88350713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345770760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13705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930DD-667E-4376-B248-D062A5587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AC52F7-3E39-425C-B7C4-44EEF645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0F5B13-1CEE-4C42-A0E5-FF26D2D7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EABA-8A01-44E8-B2EF-7402ECB8286C}" type="datetimeFigureOut">
              <a:rPr lang="en-GB" smtClean="0"/>
              <a:t>18/05/18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01B485-BABC-405B-9C06-A631030B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4FA12-7B82-4D2D-BC00-22C8406A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B67A-ACD2-41D2-AA98-2FF711E23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33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71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146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0839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335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3B15-BA1F-4BF4-B889-6E6817B8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F2A179-4BC4-4062-9556-A66448AE5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D167A6-5BCD-4109-AFC6-08223EFA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18/05/18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AEA2FF-812D-40D9-9DBF-0B70F8E6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0D275-DE7E-4D93-BF33-275D4DE1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270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33DBA-6E08-4B04-B2A8-6B254819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485BBF-FDB5-4256-85A0-289E94EC0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9B9C0E-835C-4AFE-90AD-C9A864E4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18/05/18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60C98-9CAB-46D3-8186-C8A35C14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2A959F-139F-4F35-835B-25A8B64A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450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917E3-8000-47F0-99CA-9A3FF87F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119C0-A788-4A2B-BF41-8B74F5CC6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20EC3B-EFE4-4BBC-BCD2-CD451105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18/05/18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5AC6C6-054B-4323-A36A-F399BA7A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9BC7DD-79F7-436A-8346-A266A979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715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66DA8-19B9-44AA-8AF2-FB9C19BB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A99F77-3ADE-4861-96E1-38D3F349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18/05/18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D48999-7B98-453E-805C-391DBDEB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F856AD-2B45-491F-89BE-2835570A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55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BB5C5-DA8E-4A39-A6DC-50711714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CEC98-EA5A-4505-8F1F-D89165DEF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5E0619-3D47-4D39-BF76-8CD5729E3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C0A323-BB49-49E6-B733-3CAC5260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18/05/18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63D5AA-B68F-497C-8B0D-01D9BEB9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5D3236-1603-459C-A0EB-186350BB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7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EA84F-49E4-4C86-ABF8-BAE4FFC1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436D33-E74B-4FB3-BAEC-FC803D93A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78E43A-330A-4DC4-A46A-4EDE0B619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20606E-C012-42DA-8ED0-6427259FF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CBEE00-F55D-4A26-9B4E-20811229C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D04F7D-702A-4C1D-86B4-957599AF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18/05/18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410333-0E39-4CA1-9E9D-3ED57566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A2D3B4-CCBF-4BCC-B6C8-FC9619A9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5935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BC3B42-5814-49A6-A21F-B926A852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18/05/18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93163C-E53F-4A0D-9C50-0D9E88D3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F0DFFA-6F71-44FC-9611-5333395C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51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990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2081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448273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47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7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964779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4799224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3018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08742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831CA-1FB1-4297-B657-325F209D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GB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A075F9-8FD5-4CFD-B8FA-99E87943C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2369F7-7CC6-4861-A394-2DD33BDC7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1282-584F-4118-A9C5-33610434ADC8}" type="datetimeFigureOut">
              <a:rPr lang="en-GB" smtClean="0"/>
              <a:t>18/05/18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EA1879-4AC0-4FA8-9BC1-85DD9F5C8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83833-C57B-452B-9FDD-0CD6283E2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89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6" Type="http://schemas.openxmlformats.org/officeDocument/2006/relationships/hyperlink" Target="http://ionide.io/" TargetMode="External"/><Relationship Id="rId5" Type="http://schemas.openxmlformats.org/officeDocument/2006/relationships/image" Target="../media/image24.png"/><Relationship Id="rId10" Type="http://schemas.openxmlformats.org/officeDocument/2006/relationships/image" Target="../media/image28.sv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sharp.org/learn.html" TargetMode="External"/><Relationship Id="rId2" Type="http://schemas.openxmlformats.org/officeDocument/2006/relationships/hyperlink" Target="https://fsharpforfunandprofit.com/" TargetMode="Externa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0.png"/><Relationship Id="rId5" Type="http://schemas.openxmlformats.org/officeDocument/2006/relationships/hyperlink" Target="https://github.com/dsyme/fsharp-presentations/tree/master/2018-05-05-code-i-love" TargetMode="Externa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yevgeniyredko/shpora-2018-fshar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E6311-7C71-4376-B8A8-EA2327AFA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4228457"/>
            <a:ext cx="1676400" cy="1434028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FA8B3A-C5CB-4A74-B227-7469532DB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6000" y="628457"/>
            <a:ext cx="3600000" cy="3600000"/>
          </a:xfrm>
          <a:prstGeom prst="rect">
            <a:avLst/>
          </a:prstGeo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4C33026C-3009-490B-A1FF-9CE25275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20/05/18</a:t>
            </a:r>
          </a:p>
        </p:txBody>
      </p:sp>
    </p:spTree>
    <p:extLst>
      <p:ext uri="{BB962C8B-B14F-4D97-AF65-F5344CB8AC3E}">
        <p14:creationId xmlns:p14="http://schemas.microsoft.com/office/powerpoint/2010/main" val="21895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A2067-8ED8-4B67-B5D9-8101BC0A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пишет </a:t>
            </a:r>
            <a:r>
              <a:rPr lang="en-US" dirty="0"/>
              <a:t>Microsoft?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189805-1C7D-4CBF-A1D8-B5FEAD93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F# (pronounced "F sharp") is a cross-platform, open-source, functional programming language for .NET. It also includes object-oriented and imperative programming.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106F55-87BB-451D-A8F8-FF3983CD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https://www.microsoft.com/net/learn/languages</a:t>
            </a:r>
          </a:p>
        </p:txBody>
      </p:sp>
    </p:spTree>
    <p:extLst>
      <p:ext uri="{BB962C8B-B14F-4D97-AF65-F5344CB8AC3E}">
        <p14:creationId xmlns:p14="http://schemas.microsoft.com/office/powerpoint/2010/main" val="255480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68ACD-40DE-475F-B6F0-B3788B96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 синтаксис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3DBDE-5C91-4348-BF17-76B92FED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/>
              <a:t>Отступы вместо скобок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trike="sngStrike" dirty="0">
                <a:latin typeface="Consolas" panose="020B0609020204030204" pitchFamily="49" charset="0"/>
                <a:cs typeface="Aparajita" panose="02020603050405020304" pitchFamily="18" charset="0"/>
              </a:rPr>
              <a:t>f(a, b, c)</a:t>
            </a:r>
            <a:r>
              <a:rPr lang="en-US" dirty="0">
                <a:latin typeface="Consolas" panose="020B0609020204030204" pitchFamily="49" charset="0"/>
                <a:cs typeface="Aparajita" panose="02020603050405020304" pitchFamily="18" charset="0"/>
              </a:rPr>
              <a:t>  f a b 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|&gt; - </a:t>
            </a:r>
            <a:r>
              <a:rPr lang="en-US" dirty="0"/>
              <a:t>pipe operator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541338" indent="0">
              <a:buNone/>
            </a:pPr>
            <a:r>
              <a:rPr lang="en-US" dirty="0">
                <a:latin typeface="Consolas" panose="020B0609020204030204" pitchFamily="49" charset="0"/>
              </a:rPr>
              <a:t>f3 (f2 (f1 x))</a:t>
            </a:r>
          </a:p>
          <a:p>
            <a:pPr marL="541338" indent="0">
              <a:buNone/>
            </a:pPr>
            <a:r>
              <a:rPr lang="en-US" dirty="0">
                <a:latin typeface="Consolas" panose="020B0609020204030204" pitchFamily="49" charset="0"/>
              </a:rPr>
              <a:t>x |&gt; f1 |&gt; f2 |&gt; f3</a:t>
            </a:r>
          </a:p>
          <a:p>
            <a:pPr marL="541338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541338" indent="0">
              <a:buNone/>
            </a:pPr>
            <a:r>
              <a:rPr lang="en-US" dirty="0">
                <a:latin typeface="Consolas" panose="020B0609020204030204" pitchFamily="49" charset="0"/>
              </a:rPr>
              <a:t>f a b c</a:t>
            </a:r>
          </a:p>
          <a:p>
            <a:pPr marL="541338" indent="0">
              <a:buNone/>
            </a:pPr>
            <a:r>
              <a:rPr lang="en-US" dirty="0">
                <a:latin typeface="Consolas" panose="020B0609020204030204" pitchFamily="49" charset="0"/>
              </a:rPr>
              <a:t>c |&gt; f a b</a:t>
            </a:r>
          </a:p>
        </p:txBody>
      </p:sp>
    </p:spTree>
    <p:extLst>
      <p:ext uri="{BB962C8B-B14F-4D97-AF65-F5344CB8AC3E}">
        <p14:creationId xmlns:p14="http://schemas.microsoft.com/office/powerpoint/2010/main" val="125928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955F2-35E9-4394-85F6-2FF8F6A1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</a:t>
            </a:r>
            <a:endParaRPr lang="en-GB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7BBF64-602D-477E-A3D2-D289392F7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Providers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11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7C78C-767A-4182-9C6B-9CE65B19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Provider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F3DA48-E414-4060-8964-9DC9F4A0B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Weather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</a:rPr>
              <a:t>JsonProvider</a:t>
            </a:r>
            <a:r>
              <a:rPr lang="en-GB" dirty="0"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"../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</a:rPr>
              <a:t>weather.json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latin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Создаёт типы</a:t>
            </a:r>
            <a:r>
              <a:rPr lang="en-US" dirty="0"/>
              <a:t> </a:t>
            </a:r>
            <a:r>
              <a:rPr lang="ru-RU" dirty="0"/>
              <a:t>на основе информации, полученной компилятором из источника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7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F1BF0-0FF3-43F9-85E7-D15FCD5E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Provider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0DAF77-AC79-46F1-9B5D-4E7665543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Примеры:</a:t>
            </a:r>
          </a:p>
          <a:p>
            <a:r>
              <a:rPr lang="en-US" dirty="0"/>
              <a:t>JSON</a:t>
            </a:r>
            <a:endParaRPr lang="ru-RU" dirty="0"/>
          </a:p>
          <a:p>
            <a:r>
              <a:rPr lang="en-US" dirty="0"/>
              <a:t>XML</a:t>
            </a:r>
            <a:endParaRPr lang="ru-RU" dirty="0"/>
          </a:p>
          <a:p>
            <a:r>
              <a:rPr lang="en-US" dirty="0"/>
              <a:t>CSV</a:t>
            </a:r>
          </a:p>
          <a:p>
            <a:r>
              <a:rPr lang="en-US" dirty="0"/>
              <a:t>SQL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r>
              <a:rPr lang="en-US" dirty="0"/>
              <a:t>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23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4BEF2-AE8F-4B55-95C8-0731F3BD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</a:t>
            </a:r>
            <a:endParaRPr lang="en-GB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9EA29B-0484-4CF0-B94D-5B96405E3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Discriminated Unions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67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76A3-6C41-4712-B6A9-2D528E82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Result.cs</a:t>
            </a:r>
            <a:endParaRPr lang="en-GB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E9A85A-DC30-4989-9483-F36601AE2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52" y="1690688"/>
            <a:ext cx="7927428" cy="45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2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2C66D-4211-4912-89DF-BA9B9980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Result.cs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– </a:t>
            </a:r>
            <a:r>
              <a:rPr lang="ru-RU" dirty="0">
                <a:solidFill>
                  <a:schemeClr val="tx1"/>
                </a:solidFill>
                <a:sym typeface="Wingdings" panose="05000000000000000000" pitchFamily="2" charset="2"/>
              </a:rPr>
              <a:t>что не так?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AFD2D-D736-47EE-9AB7-1A03FC08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Нужен тип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None</a:t>
            </a:r>
          </a:p>
          <a:p>
            <a:r>
              <a:rPr lang="ru-RU" dirty="0"/>
              <a:t>Дублирование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ru-RU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ru-RU" dirty="0"/>
              <a:t>Нужны вспомогательные методы</a:t>
            </a:r>
            <a:endParaRPr lang="en-US" dirty="0"/>
          </a:p>
          <a:p>
            <a:pPr marL="269875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public static 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GB" sz="2400" dirty="0"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None</a:t>
            </a:r>
            <a:r>
              <a:rPr lang="en-GB" sz="2400" dirty="0">
                <a:latin typeface="Consolas" panose="020B0609020204030204" pitchFamily="49" charset="0"/>
              </a:rPr>
              <a:t>&gt;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Ok</a:t>
            </a:r>
            <a:r>
              <a:rPr lang="en-GB" sz="2400" dirty="0">
                <a:latin typeface="Consolas" panose="020B0609020204030204" pitchFamily="49" charset="0"/>
              </a:rPr>
              <a:t>()</a:t>
            </a:r>
            <a:endParaRPr lang="ru-RU" sz="2400" dirty="0">
              <a:latin typeface="Consolas" panose="020B0609020204030204" pitchFamily="49" charset="0"/>
            </a:endParaRPr>
          </a:p>
          <a:p>
            <a:pPr marL="269875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public static 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GB" sz="2400" dirty="0"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T</a:t>
            </a:r>
            <a:r>
              <a:rPr lang="en-GB" sz="2400" dirty="0">
                <a:latin typeface="Consolas" panose="020B0609020204030204" pitchFamily="49" charset="0"/>
              </a:rPr>
              <a:t>&gt;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Ok</a:t>
            </a:r>
            <a:r>
              <a:rPr lang="en-GB" sz="2400" dirty="0"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T</a:t>
            </a:r>
            <a:r>
              <a:rPr lang="en-GB" sz="2400" dirty="0">
                <a:latin typeface="Consolas" panose="020B0609020204030204" pitchFamily="49" charset="0"/>
              </a:rPr>
              <a:t>&gt;(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T</a:t>
            </a:r>
            <a:r>
              <a:rPr lang="en-GB" sz="2400" dirty="0">
                <a:latin typeface="Consolas" panose="020B0609020204030204" pitchFamily="49" charset="0"/>
              </a:rPr>
              <a:t> value</a:t>
            </a:r>
            <a:r>
              <a:rPr lang="ru-RU" sz="2400" dirty="0">
                <a:latin typeface="Consolas" panose="020B0609020204030204" pitchFamily="49" charset="0"/>
              </a:rPr>
              <a:t>)</a:t>
            </a:r>
            <a:r>
              <a:rPr lang="en-GB" sz="2400" dirty="0">
                <a:latin typeface="Consolas" panose="020B0609020204030204" pitchFamily="49" charset="0"/>
              </a:rPr>
              <a:t>        </a:t>
            </a:r>
            <a:endParaRPr lang="ru-RU" sz="2400" dirty="0">
              <a:latin typeface="Consolas" panose="020B0609020204030204" pitchFamily="49" charset="0"/>
            </a:endParaRPr>
          </a:p>
          <a:p>
            <a:pPr marL="269875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public static 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GB" sz="2400" dirty="0"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T</a:t>
            </a:r>
            <a:r>
              <a:rPr lang="en-GB" sz="2400" dirty="0">
                <a:latin typeface="Consolas" panose="020B0609020204030204" pitchFamily="49" charset="0"/>
              </a:rPr>
              <a:t>&gt;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Fail</a:t>
            </a:r>
            <a:r>
              <a:rPr lang="en-GB" sz="2400" dirty="0"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T</a:t>
            </a:r>
            <a:r>
              <a:rPr lang="en-GB" sz="2400" dirty="0">
                <a:latin typeface="Consolas" panose="020B0609020204030204" pitchFamily="49" charset="0"/>
              </a:rPr>
              <a:t>&gt;(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latin typeface="Consolas" panose="020B0609020204030204" pitchFamily="49" charset="0"/>
              </a:rPr>
              <a:t> e</a:t>
            </a:r>
            <a:r>
              <a:rPr lang="ru-RU" sz="2400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ym typeface="Wingdings" panose="05000000000000000000" pitchFamily="2" charset="2"/>
              </a:rPr>
              <a:t>Можно написать</a:t>
            </a:r>
            <a:endParaRPr lang="en-US" dirty="0">
              <a:sym typeface="Wingdings" panose="05000000000000000000" pitchFamily="2" charset="2"/>
            </a:endParaRPr>
          </a:p>
          <a:p>
            <a:pPr marL="269875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var</a:t>
            </a:r>
            <a:r>
              <a:rPr lang="en-GB" sz="2400" dirty="0">
                <a:latin typeface="Consolas" panose="020B0609020204030204" pitchFamily="49" charset="0"/>
              </a:rPr>
              <a:t> fail = </a:t>
            </a:r>
            <a:r>
              <a:rPr lang="en-GB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GB" sz="2400" dirty="0" err="1">
                <a:latin typeface="Consolas" panose="020B0609020204030204" pitchFamily="49" charset="0"/>
              </a:rPr>
              <a:t>.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Fail</a:t>
            </a:r>
            <a:r>
              <a:rPr lang="en-GB" sz="2400" dirty="0"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latin typeface="Consolas" panose="020B0609020204030204" pitchFamily="49" charset="0"/>
              </a:rPr>
              <a:t>&gt;(</a:t>
            </a:r>
            <a:r>
              <a:rPr lang="en-GB" sz="2400" dirty="0">
                <a:solidFill>
                  <a:srgbClr val="CC3300"/>
                </a:solidFill>
                <a:latin typeface="Consolas" panose="020B0609020204030204" pitchFamily="49" charset="0"/>
              </a:rPr>
              <a:t>"epic fail"</a:t>
            </a:r>
            <a:r>
              <a:rPr lang="en-GB" sz="2400" dirty="0">
                <a:latin typeface="Consolas" panose="020B0609020204030204" pitchFamily="49" charset="0"/>
              </a:rPr>
              <a:t>);</a:t>
            </a:r>
          </a:p>
          <a:p>
            <a:pPr marL="269875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var</a:t>
            </a:r>
            <a:r>
              <a:rPr lang="en-GB" sz="2400" dirty="0">
                <a:latin typeface="Consolas" panose="020B0609020204030204" pitchFamily="49" charset="0"/>
              </a:rPr>
              <a:t> value = </a:t>
            </a:r>
            <a:r>
              <a:rPr lang="en-GB" sz="2400" dirty="0" err="1">
                <a:latin typeface="Consolas" panose="020B0609020204030204" pitchFamily="49" charset="0"/>
              </a:rPr>
              <a:t>fail.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GetValueOrThrow</a:t>
            </a:r>
            <a:r>
              <a:rPr lang="en-GB" sz="24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980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1BCBB-FA03-430A-8E33-E8A22B48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Discriminated Union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AA2CD-2643-4CB3-ACED-93DE8E3F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Result</a:t>
            </a:r>
            <a:r>
              <a:rPr lang="en-GB" dirty="0"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'a</a:t>
            </a:r>
            <a:r>
              <a:rPr lang="en-GB" dirty="0">
                <a:latin typeface="Consolas" panose="020B0609020204030204" pitchFamily="49" charset="0"/>
              </a:rPr>
              <a:t>&gt; = 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|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Ok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of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'a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|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Fail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of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ok =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Ok</a:t>
            </a:r>
            <a:r>
              <a:rPr lang="en-GB" dirty="0">
                <a:latin typeface="Consolas" panose="020B0609020204030204" pitchFamily="49" charset="0"/>
              </a:rPr>
              <a:t> 42</a:t>
            </a:r>
          </a:p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fail =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Fail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CC3300"/>
                </a:solidFill>
                <a:latin typeface="Consolas" panose="020B0609020204030204" pitchFamily="49" charset="0"/>
              </a:rPr>
              <a:t>"epic fail"</a:t>
            </a:r>
          </a:p>
        </p:txBody>
      </p:sp>
    </p:spTree>
    <p:extLst>
      <p:ext uri="{BB962C8B-B14F-4D97-AF65-F5344CB8AC3E}">
        <p14:creationId xmlns:p14="http://schemas.microsoft.com/office/powerpoint/2010/main" val="1938375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99CBD-02F3-4D2B-8323-6558B2490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E703C0-9403-4FF6-807F-4286147DE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Discriminated Union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75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99CBD-02F3-4D2B-8323-6558B2490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E703C0-9403-4FF6-807F-4286147DE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 Provider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388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8980E8-5E0C-4431-8F49-92633816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98" y="2504614"/>
            <a:ext cx="10741605" cy="18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7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262659-9627-4969-8B7F-6D4BB4FD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02" y="2125014"/>
            <a:ext cx="5986584" cy="141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47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B074DA-B29D-4C4D-9276-31F6981CE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74" y="2126356"/>
            <a:ext cx="8045742" cy="13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8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2B72D2C-E6E2-41F5-A8CA-BE048BF1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22" y="2098182"/>
            <a:ext cx="6221574" cy="133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58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658EA38-AC63-4A5D-B28C-6B9FB45EA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01" y="2785459"/>
            <a:ext cx="10189399" cy="12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65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73CC4F1-0113-49D8-AE6A-D0F9017A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95" y="1878538"/>
            <a:ext cx="9552610" cy="310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8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BE04D9-5E7E-4C2A-89E8-3541C7FC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39" y="2705100"/>
            <a:ext cx="5089922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08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38DAC-0D76-4838-B269-2FD3512C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</a:t>
            </a:r>
            <a:endParaRPr lang="en-GB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222EE4-9EAF-489B-8150-B0BE4BA55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 Expressions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807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CD7F5-D49C-4148-BAAF-70668E50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общего?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317F3-CCCF-429C-A8BE-09564244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yield return </a:t>
            </a:r>
            <a:r>
              <a:rPr lang="en-US" sz="2400" dirty="0">
                <a:latin typeface="Consolas" panose="020B0609020204030204" pitchFamily="49" charset="0"/>
              </a:rPr>
              <a:t>1;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>
                <a:latin typeface="Consolas" panose="020B0609020204030204" pitchFamily="49" charset="0"/>
              </a:rPr>
              <a:t>(1000);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squares =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latin typeface="Consolas" panose="020B0609020204030204" pitchFamily="49" charset="0"/>
              </a:rPr>
              <a:t> item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items </a:t>
            </a:r>
          </a:p>
          <a:p>
            <a:pPr marL="2784475" indent="0">
              <a:buNone/>
            </a:pP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item * item;</a:t>
            </a:r>
            <a:endParaRPr lang="en-GB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38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F1638-4B6F-4129-BB20-9A98D590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Expression</a:t>
            </a:r>
            <a:r>
              <a:rPr lang="en-US" dirty="0">
                <a:solidFill>
                  <a:schemeClr val="tx1"/>
                </a:solidFill>
              </a:rPr>
              <a:t>: seq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CAF65-5013-45BB-ABE9-F01EBA0D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f() = </a:t>
            </a:r>
            <a:r>
              <a:rPr lang="en-GB" dirty="0" err="1">
                <a:solidFill>
                  <a:srgbClr val="0033CC"/>
                </a:solidFill>
                <a:latin typeface="Consolas" panose="020B0609020204030204" pitchFamily="49" charset="0"/>
              </a:rPr>
              <a:t>seq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yield</a:t>
            </a:r>
            <a:r>
              <a:rPr lang="en-GB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yield</a:t>
            </a:r>
            <a:r>
              <a:rPr lang="en-GB" dirty="0">
                <a:latin typeface="Consolas" panose="020B0609020204030204" pitchFamily="49" charset="0"/>
              </a:rPr>
              <a:t> 2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yield</a:t>
            </a:r>
            <a:r>
              <a:rPr lang="en-GB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160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5015A8F-71E7-4B18-B2AB-5DCFE8EB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28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00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C5464-07F2-41AE-87A0-223D5886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Expression</a:t>
            </a:r>
            <a:r>
              <a:rPr lang="en-US" dirty="0">
                <a:solidFill>
                  <a:schemeClr val="tx1"/>
                </a:solidFill>
              </a:rPr>
              <a:t>: async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EF2A7F-7A09-477C-A3A4-4EB5A37C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f() =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do!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Async</a:t>
            </a:r>
            <a:r>
              <a:rPr lang="en-US" dirty="0" err="1">
                <a:latin typeface="Consolas" panose="020B0609020204030204" pitchFamily="49" charset="0"/>
              </a:rPr>
              <a:t>.Sleep</a:t>
            </a:r>
            <a:r>
              <a:rPr lang="en-US" dirty="0">
                <a:latin typeface="Consolas" panose="020B0609020204030204" pitchFamily="49" charset="0"/>
              </a:rPr>
              <a:t> 1000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9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2314B-519E-4720-86BA-698C6455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Expression</a:t>
            </a:r>
            <a:r>
              <a:rPr lang="en-US" dirty="0">
                <a:solidFill>
                  <a:schemeClr val="tx1"/>
                </a:solidFill>
              </a:rPr>
              <a:t>: async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8766FC-2550-4710-9425-59D7E56E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fetchUrlAsync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url</a:t>
            </a:r>
            <a:r>
              <a:rPr lang="en-GB" sz="2400" dirty="0"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async</a:t>
            </a:r>
            <a:r>
              <a:rPr lang="en-GB" sz="2400" dirty="0">
                <a:latin typeface="Consolas" panose="020B0609020204030204" pitchFamily="49" charset="0"/>
              </a:rPr>
              <a:t> {                            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req</a:t>
            </a:r>
            <a:r>
              <a:rPr lang="en-GB" sz="2400" dirty="0">
                <a:latin typeface="Consolas" panose="020B0609020204030204" pitchFamily="49" charset="0"/>
              </a:rPr>
              <a:t> =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WebRequest</a:t>
            </a:r>
            <a:r>
              <a:rPr lang="en-GB" sz="2400" dirty="0" err="1">
                <a:latin typeface="Consolas" panose="020B0609020204030204" pitchFamily="49" charset="0"/>
              </a:rPr>
              <a:t>.Create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Uri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latin typeface="Consolas" panose="020B0609020204030204" pitchFamily="49" charset="0"/>
              </a:rPr>
              <a:t>url</a:t>
            </a:r>
            <a:r>
              <a:rPr lang="en-GB" sz="2400" dirty="0">
                <a:latin typeface="Consolas" panose="020B0609020204030204" pitchFamily="49" charset="0"/>
              </a:rPr>
              <a:t>))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use! </a:t>
            </a:r>
            <a:r>
              <a:rPr lang="en-GB" sz="2400" dirty="0" err="1">
                <a:latin typeface="Consolas" panose="020B0609020204030204" pitchFamily="49" charset="0"/>
              </a:rPr>
              <a:t>resp</a:t>
            </a:r>
            <a:r>
              <a:rPr lang="en-GB" sz="2400" dirty="0">
                <a:latin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</a:rPr>
              <a:t>req.AsyncGetResponse</a:t>
            </a:r>
            <a:r>
              <a:rPr lang="en-GB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use</a:t>
            </a:r>
            <a:r>
              <a:rPr lang="en-GB" sz="2400" dirty="0">
                <a:latin typeface="Consolas" panose="020B0609020204030204" pitchFamily="49" charset="0"/>
              </a:rPr>
              <a:t> stream = </a:t>
            </a:r>
            <a:r>
              <a:rPr lang="en-GB" sz="2400" dirty="0" err="1">
                <a:latin typeface="Consolas" panose="020B0609020204030204" pitchFamily="49" charset="0"/>
              </a:rPr>
              <a:t>resp.GetResponseStream</a:t>
            </a:r>
            <a:r>
              <a:rPr lang="en-GB" sz="2400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use</a:t>
            </a:r>
            <a:r>
              <a:rPr lang="en-GB" sz="2400" dirty="0">
                <a:latin typeface="Consolas" panose="020B0609020204030204" pitchFamily="49" charset="0"/>
              </a:rPr>
              <a:t> reader = 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new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IO.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StreamReader</a:t>
            </a:r>
            <a:r>
              <a:rPr lang="en-GB" sz="2400" dirty="0">
                <a:latin typeface="Consolas" panose="020B0609020204030204" pitchFamily="49" charset="0"/>
              </a:rPr>
              <a:t>(stream)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let!</a:t>
            </a:r>
            <a:r>
              <a:rPr lang="en-GB" sz="2400" dirty="0">
                <a:latin typeface="Consolas" panose="020B0609020204030204" pitchFamily="49" charset="0"/>
              </a:rPr>
              <a:t> html = </a:t>
            </a:r>
            <a:r>
              <a:rPr lang="en-GB" sz="2400" dirty="0" err="1">
                <a:latin typeface="Consolas" panose="020B0609020204030204" pitchFamily="49" charset="0"/>
              </a:rPr>
              <a:t>reader.ReadToEndAsync</a:t>
            </a:r>
            <a:r>
              <a:rPr lang="en-GB" sz="2400" dirty="0">
                <a:latin typeface="Consolas" panose="020B0609020204030204" pitchFamily="49" charset="0"/>
              </a:rPr>
              <a:t>() |&gt;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Async</a:t>
            </a:r>
            <a:r>
              <a:rPr lang="en-GB" sz="2400" dirty="0" err="1">
                <a:latin typeface="Consolas" panose="020B0609020204030204" pitchFamily="49" charset="0"/>
              </a:rPr>
              <a:t>.AwaitTask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printfn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C00000"/>
                </a:solidFill>
                <a:latin typeface="Consolas" panose="020B0609020204030204" pitchFamily="49" charset="0"/>
              </a:rPr>
              <a:t>"finished downloading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%s</a:t>
            </a:r>
            <a:r>
              <a:rPr lang="en-GB" sz="24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url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>
                <a:latin typeface="Consolas" panose="020B0609020204030204" pitchFamily="49" charset="0"/>
              </a:rPr>
              <a:t> html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559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18736-18A6-4975-A2E4-0938D129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Expression</a:t>
            </a:r>
            <a:r>
              <a:rPr lang="en-US" dirty="0">
                <a:solidFill>
                  <a:schemeClr val="tx1"/>
                </a:solidFill>
              </a:rPr>
              <a:t>: query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B6064-9452-462D-A149-C3C32E4A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items = [1;2;3]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squares =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query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latin typeface="Consolas" panose="020B0609020204030204" pitchFamily="49" charset="0"/>
              </a:rPr>
              <a:t> item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latin typeface="Consolas" panose="020B0609020204030204" pitchFamily="49" charset="0"/>
              </a:rPr>
              <a:t> items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select</a:t>
            </a:r>
            <a:r>
              <a:rPr lang="en-GB" dirty="0">
                <a:latin typeface="Consolas" panose="020B0609020204030204" pitchFamily="49" charset="0"/>
              </a:rPr>
              <a:t> (item * item)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541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895AC-127F-4CA7-B4E3-09A45142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Computation Expression</a:t>
            </a:r>
            <a:r>
              <a:rPr lang="en-US" dirty="0">
                <a:solidFill>
                  <a:schemeClr val="tx1"/>
                </a:solidFill>
              </a:rPr>
              <a:t>: result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BF1F2-3E56-4244-A04E-E38654917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readFromDb</a:t>
            </a:r>
            <a:r>
              <a:rPr lang="en-GB" dirty="0">
                <a:latin typeface="Consolas" panose="020B0609020204030204" pitchFamily="49" charset="0"/>
              </a:rPr>
              <a:t> id =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latin typeface="Consolas" panose="020B0609020204030204" pitchFamily="49" charset="0"/>
              </a:rPr>
              <a:t> id &lt; 8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then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Ok</a:t>
            </a:r>
            <a:r>
              <a:rPr lang="en-GB" dirty="0">
                <a:latin typeface="Consolas" panose="020B0609020204030204" pitchFamily="49" charset="0"/>
              </a:rPr>
              <a:t> (id + 2)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else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Fail</a:t>
            </a:r>
            <a:r>
              <a:rPr lang="en-GB" dirty="0">
                <a:latin typeface="Consolas" panose="020B0609020204030204" pitchFamily="49" charset="0"/>
              </a:rPr>
              <a:t> (</a:t>
            </a:r>
            <a:r>
              <a:rPr lang="en-GB" dirty="0" err="1">
                <a:latin typeface="Consolas" panose="020B0609020204030204" pitchFamily="49" charset="0"/>
              </a:rPr>
              <a:t>sprintf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CC3300"/>
                </a:solidFill>
                <a:latin typeface="Consolas" panose="020B0609020204030204" pitchFamily="49" charset="0"/>
              </a:rPr>
              <a:t>"Value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%d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CC3300"/>
                </a:solidFill>
                <a:latin typeface="Consolas" panose="020B0609020204030204" pitchFamily="49" charset="0"/>
              </a:rPr>
              <a:t>is not available" </a:t>
            </a:r>
            <a:r>
              <a:rPr lang="en-GB" dirty="0">
                <a:latin typeface="Consolas" panose="020B0609020204030204" pitchFamily="49" charset="0"/>
              </a:rPr>
              <a:t>id)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calculate() =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result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x = 3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let!</a:t>
            </a:r>
            <a:r>
              <a:rPr lang="en-GB" dirty="0">
                <a:latin typeface="Consolas" panose="020B0609020204030204" pitchFamily="49" charset="0"/>
              </a:rPr>
              <a:t> y = </a:t>
            </a:r>
            <a:r>
              <a:rPr lang="en-GB" dirty="0" err="1">
                <a:latin typeface="Consolas" panose="020B0609020204030204" pitchFamily="49" charset="0"/>
              </a:rPr>
              <a:t>readFromDb</a:t>
            </a:r>
            <a:r>
              <a:rPr lang="en-GB" dirty="0"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let!</a:t>
            </a:r>
            <a:r>
              <a:rPr lang="en-GB" dirty="0">
                <a:latin typeface="Consolas" panose="020B0609020204030204" pitchFamily="49" charset="0"/>
              </a:rPr>
              <a:t> z = </a:t>
            </a:r>
            <a:r>
              <a:rPr lang="en-GB" dirty="0" err="1">
                <a:latin typeface="Consolas" panose="020B0609020204030204" pitchFamily="49" charset="0"/>
              </a:rPr>
              <a:t>readFromDb</a:t>
            </a:r>
            <a:r>
              <a:rPr lang="en-GB" dirty="0">
                <a:latin typeface="Consolas" panose="020B0609020204030204" pitchFamily="49" charset="0"/>
              </a:rPr>
              <a:t> (x + y)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latin typeface="Consolas" panose="020B0609020204030204" pitchFamily="49" charset="0"/>
              </a:rPr>
              <a:t> x + y + z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8649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AA06A-DDA1-4650-9590-296C5896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</a:t>
            </a:r>
            <a:endParaRPr lang="en-GB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66734B-0BD0-4DE1-849D-E5905AF71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564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C60FE-E493-4C09-BFE1-B46907A4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class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B7BEF-F96D-4E5E-A1C7-05B39D8CF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</a:rPr>
              <a:t>Song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</a:rPr>
              <a:t>Song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latin typeface="Consolas" panose="020B0609020204030204" pitchFamily="49" charset="0"/>
              </a:rPr>
              <a:t> author,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latin typeface="Consolas" panose="020B0609020204030204" pitchFamily="49" charset="0"/>
              </a:rPr>
              <a:t> name)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CC00CC"/>
                </a:solidFill>
                <a:latin typeface="Consolas" panose="020B0609020204030204" pitchFamily="49" charset="0"/>
              </a:rPr>
              <a:t>Author</a:t>
            </a:r>
            <a:r>
              <a:rPr lang="en-GB" dirty="0">
                <a:latin typeface="Consolas" panose="020B0609020204030204" pitchFamily="49" charset="0"/>
              </a:rPr>
              <a:t> = author;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CC00C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public string </a:t>
            </a:r>
            <a:r>
              <a:rPr lang="en-GB" dirty="0">
                <a:solidFill>
                  <a:srgbClr val="CC00CC"/>
                </a:solidFill>
                <a:latin typeface="Consolas" panose="020B0609020204030204" pitchFamily="49" charset="0"/>
              </a:rPr>
              <a:t>Author</a:t>
            </a:r>
            <a:r>
              <a:rPr lang="en-GB" dirty="0">
                <a:latin typeface="Consolas" panose="020B0609020204030204" pitchFamily="49" charset="0"/>
              </a:rPr>
              <a:t> {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GB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public string </a:t>
            </a:r>
            <a:r>
              <a:rPr lang="en-GB" dirty="0">
                <a:solidFill>
                  <a:srgbClr val="CC00C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</a:rPr>
              <a:t> {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GB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1565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B5AA9-444D-4B48-9AA5-9DF412EE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class</a:t>
            </a:r>
            <a:endParaRPr lang="en-GB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A68466-F038-4A78-8409-D84AFEDB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34" y="1690688"/>
            <a:ext cx="6627125" cy="479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2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9C9CF-B9A7-4748-805A-5545CAFC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67549-0DB5-4077-AC3F-BAABC30D9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Song</a:t>
            </a:r>
            <a:r>
              <a:rPr lang="en-GB" dirty="0">
                <a:latin typeface="Consolas" panose="020B0609020204030204" pitchFamily="49" charset="0"/>
              </a:rPr>
              <a:t> = { Author: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latin typeface="Consolas" panose="020B0609020204030204" pitchFamily="49" charset="0"/>
              </a:rPr>
              <a:t>; Name: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latin typeface="Consolas" panose="020B0609020204030204" pitchFamily="49" charset="0"/>
              </a:rPr>
              <a:t> song1 = { Author=</a:t>
            </a:r>
            <a:r>
              <a:rPr lang="en-GB" sz="2400" dirty="0">
                <a:solidFill>
                  <a:srgbClr val="CC3300"/>
                </a:solidFill>
                <a:latin typeface="Consolas" panose="020B0609020204030204" pitchFamily="49" charset="0"/>
              </a:rPr>
              <a:t>"Queen"</a:t>
            </a:r>
            <a:r>
              <a:rPr lang="en-GB" sz="2400" dirty="0">
                <a:latin typeface="Consolas" panose="020B0609020204030204" pitchFamily="49" charset="0"/>
              </a:rPr>
              <a:t>; Name=</a:t>
            </a:r>
            <a:r>
              <a:rPr lang="en-GB" sz="2400" dirty="0">
                <a:solidFill>
                  <a:srgbClr val="CC3300"/>
                </a:solidFill>
                <a:latin typeface="Consolas" panose="020B0609020204030204" pitchFamily="49" charset="0"/>
              </a:rPr>
              <a:t>"Bohemian Rhapsody"</a:t>
            </a:r>
            <a:r>
              <a:rPr lang="en-GB" sz="24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latin typeface="Consolas" panose="020B0609020204030204" pitchFamily="49" charset="0"/>
              </a:rPr>
              <a:t> song2 = { Author=</a:t>
            </a:r>
            <a:r>
              <a:rPr lang="en-GB" sz="2400" dirty="0">
                <a:solidFill>
                  <a:srgbClr val="CC3300"/>
                </a:solidFill>
                <a:latin typeface="Consolas" panose="020B0609020204030204" pitchFamily="49" charset="0"/>
              </a:rPr>
              <a:t>"Queen"</a:t>
            </a:r>
            <a:r>
              <a:rPr lang="en-GB" sz="2400" dirty="0">
                <a:latin typeface="Consolas" panose="020B0609020204030204" pitchFamily="49" charset="0"/>
              </a:rPr>
              <a:t>; Name=</a:t>
            </a:r>
            <a:r>
              <a:rPr lang="en-GB" sz="2400" dirty="0">
                <a:solidFill>
                  <a:srgbClr val="CC3300"/>
                </a:solidFill>
                <a:latin typeface="Consolas" panose="020B0609020204030204" pitchFamily="49" charset="0"/>
              </a:rPr>
              <a:t>"Bohemian Rhapsody"</a:t>
            </a:r>
            <a:r>
              <a:rPr lang="en-GB" sz="24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nn-NO" sz="2400" dirty="0">
                <a:latin typeface="Consolas" panose="020B0609020204030204" pitchFamily="49" charset="0"/>
              </a:rPr>
              <a:t>printfn </a:t>
            </a:r>
            <a:r>
              <a:rPr lang="nn-NO" sz="2400" dirty="0">
                <a:solidFill>
                  <a:srgbClr val="CC3300"/>
                </a:solidFill>
                <a:latin typeface="Consolas" panose="020B0609020204030204" pitchFamily="49" charset="0"/>
              </a:rPr>
              <a:t>"</a:t>
            </a:r>
            <a:r>
              <a:rPr lang="nn-NO" sz="2400" dirty="0">
                <a:solidFill>
                  <a:srgbClr val="0070C0"/>
                </a:solidFill>
                <a:latin typeface="Consolas" panose="020B0609020204030204" pitchFamily="49" charset="0"/>
              </a:rPr>
              <a:t>%b</a:t>
            </a:r>
            <a:r>
              <a:rPr lang="nn-NO" sz="2400" dirty="0">
                <a:solidFill>
                  <a:srgbClr val="CC3300"/>
                </a:solidFill>
                <a:latin typeface="Consolas" panose="020B0609020204030204" pitchFamily="49" charset="0"/>
              </a:rPr>
              <a:t>"</a:t>
            </a:r>
            <a:r>
              <a:rPr lang="nn-NO" sz="2400" dirty="0">
                <a:latin typeface="Consolas" panose="020B0609020204030204" pitchFamily="49" charset="0"/>
              </a:rPr>
              <a:t> (song1=song2) </a:t>
            </a:r>
            <a:r>
              <a:rPr lang="nn-NO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endParaRPr lang="nn-NO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latin typeface="Consolas" panose="020B0609020204030204" pitchFamily="49" charset="0"/>
              </a:rPr>
              <a:t> song3 = { song2 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with</a:t>
            </a:r>
            <a:r>
              <a:rPr lang="en-GB" sz="2400" dirty="0">
                <a:latin typeface="Consolas" panose="020B0609020204030204" pitchFamily="49" charset="0"/>
              </a:rPr>
              <a:t> Name=</a:t>
            </a:r>
            <a:r>
              <a:rPr lang="en-GB" sz="2400" dirty="0">
                <a:solidFill>
                  <a:srgbClr val="CC3300"/>
                </a:solidFill>
                <a:latin typeface="Consolas" panose="020B0609020204030204" pitchFamily="49" charset="0"/>
              </a:rPr>
              <a:t>"We Are the Champions"</a:t>
            </a:r>
            <a:r>
              <a:rPr lang="en-GB" sz="24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latin typeface="Consolas" panose="020B0609020204030204" pitchFamily="49" charset="0"/>
              </a:rPr>
              <a:t> { Name=name } = song3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name = song3.Name</a:t>
            </a:r>
          </a:p>
          <a:p>
            <a:pPr marL="0" indent="0">
              <a:buNone/>
            </a:pPr>
            <a:r>
              <a:rPr lang="en-GB" sz="2400" dirty="0" err="1">
                <a:latin typeface="Consolas" panose="020B0609020204030204" pitchFamily="49" charset="0"/>
              </a:rPr>
              <a:t>printfn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CC3300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%s</a:t>
            </a:r>
            <a:r>
              <a:rPr lang="en-GB" sz="2400" dirty="0">
                <a:solidFill>
                  <a:srgbClr val="CC3300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 name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"We Are the Champions</a:t>
            </a:r>
            <a:r>
              <a:rPr lang="en-GB" sz="2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9594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798393-CFE0-4F71-8543-FB48151AB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682285"/>
            <a:ext cx="2284480" cy="22844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998E3-D049-4431-995A-ED6F2F8C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GB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24F9C5-2740-48F2-B9F9-1ABB3C7A3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319" y="1690687"/>
            <a:ext cx="1484031" cy="14840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7AD1D3-75E4-4213-BBF2-5C9678603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651" y="1649745"/>
            <a:ext cx="1484031" cy="148403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3D835E7-9339-4FCC-93F2-F50FB1BE2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06" y="3893674"/>
            <a:ext cx="1869179" cy="18617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1703B1-391D-43AE-B2EC-B45C897AA46E}"/>
              </a:ext>
            </a:extLst>
          </p:cNvPr>
          <p:cNvSpPr txBox="1"/>
          <p:nvPr/>
        </p:nvSpPr>
        <p:spPr>
          <a:xfrm>
            <a:off x="7166288" y="573755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ionide.io</a:t>
            </a:r>
            <a:endParaRPr lang="en-GB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6F834A1-E6F2-4C03-B051-BE6893DF4B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53985" y="1608802"/>
            <a:ext cx="1484031" cy="1484031"/>
          </a:xfrm>
          <a:prstGeom prst="rect">
            <a:avLst/>
          </a:prstGeom>
        </p:spPr>
      </p:pic>
      <p:pic>
        <p:nvPicPr>
          <p:cNvPr id="20" name="Рисунок 19" descr="Добавить">
            <a:extLst>
              <a:ext uri="{FF2B5EF4-FFF2-40B4-BE49-F238E27FC236}">
                <a16:creationId xmlns:a16="http://schemas.microsoft.com/office/drawing/2014/main" id="{48A127DF-547C-455B-98F8-E5E408092F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43683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E4335-1397-4F48-867E-46EC0C69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Где учить?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675382F-C9B6-46FC-9283-5D13D4F5716F}"/>
              </a:ext>
            </a:extLst>
          </p:cNvPr>
          <p:cNvSpPr/>
          <p:nvPr/>
        </p:nvSpPr>
        <p:spPr>
          <a:xfrm>
            <a:off x="838200" y="2690557"/>
            <a:ext cx="411228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fsharpforfunandprofit.com</a:t>
            </a:r>
            <a:endParaRPr lang="en-GB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fsharp.org/learn.html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EA2693-AA62-44AE-B748-1E2C6B235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41179"/>
            <a:ext cx="9294341" cy="794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672C8E-936F-4C10-852B-F5CEE6700CB0}"/>
              </a:ext>
            </a:extLst>
          </p:cNvPr>
          <p:cNvSpPr txBox="1"/>
          <p:nvPr/>
        </p:nvSpPr>
        <p:spPr>
          <a:xfrm>
            <a:off x="9704855" y="2154423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  <a:cs typeface="Aparajita" panose="020B0502040204020203" pitchFamily="18" charset="0"/>
              </a:rPr>
              <a:t>- из </a:t>
            </a:r>
            <a:r>
              <a:rPr lang="ru-RU" sz="1600" dirty="0">
                <a:latin typeface="Consolas" panose="020B0609020204030204" pitchFamily="49" charset="0"/>
                <a:cs typeface="Aparajita" panose="020B0502040204020203" pitchFamily="18" charset="0"/>
                <a:hlinkClick r:id="rId5"/>
              </a:rPr>
              <a:t>презентации</a:t>
            </a:r>
            <a:r>
              <a:rPr lang="en-GB" sz="1600" dirty="0">
                <a:latin typeface="Consolas" panose="020B0609020204030204" pitchFamily="49" charset="0"/>
                <a:cs typeface="Aparajita" panose="020B0502040204020203" pitchFamily="18" charset="0"/>
              </a:rPr>
              <a:t> </a:t>
            </a:r>
            <a:endParaRPr lang="ru-RU" sz="1600" dirty="0">
              <a:latin typeface="Consolas" panose="020B0609020204030204" pitchFamily="49" charset="0"/>
              <a:cs typeface="Aparajita" panose="020B0502040204020203" pitchFamily="18" charset="0"/>
            </a:endParaRPr>
          </a:p>
          <a:p>
            <a:r>
              <a:rPr lang="ru-RU" sz="1600" dirty="0">
                <a:latin typeface="Consolas" panose="020B0609020204030204" pitchFamily="49" charset="0"/>
                <a:cs typeface="Aparajita" panose="020B0502040204020203" pitchFamily="18" charset="0"/>
              </a:rPr>
              <a:t>  </a:t>
            </a:r>
            <a:r>
              <a:rPr lang="en-GB" sz="1600" dirty="0">
                <a:latin typeface="Consolas" panose="020B0609020204030204" pitchFamily="49" charset="0"/>
                <a:cs typeface="Aparajita" panose="020B0502040204020203" pitchFamily="18" charset="0"/>
              </a:rPr>
              <a:t>Don Syme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8FDEA6-7456-4BDD-8E29-5CBA1FBE2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90" y="3325370"/>
            <a:ext cx="2857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2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C59B83-00DB-43D8-BF8F-86BEA0703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56"/>
            <a:ext cx="10683654" cy="68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51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5F752-FADB-4F94-B08D-52EF0146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Вопросы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5980F1-6848-48AA-81E5-61E598291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9C05BF-1F8C-41FC-980D-E6E1153F3BA5}"/>
              </a:ext>
            </a:extLst>
          </p:cNvPr>
          <p:cNvSpPr/>
          <p:nvPr/>
        </p:nvSpPr>
        <p:spPr>
          <a:xfrm>
            <a:off x="2781150" y="4869000"/>
            <a:ext cx="6629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github.com/yevgeniyredko/shpora-2018-fsharp</a:t>
            </a:r>
            <a:endParaRPr lang="en-GB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67FA9-7EB6-4FBF-A8D3-14574B78DFD8}"/>
              </a:ext>
            </a:extLst>
          </p:cNvPr>
          <p:cNvSpPr txBox="1"/>
          <p:nvPr/>
        </p:nvSpPr>
        <p:spPr>
          <a:xfrm>
            <a:off x="838200" y="5537733"/>
            <a:ext cx="304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 r.e.s.1997@gmail.com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0B1A38-7C7A-482A-93D4-164D5BE2B8DE}"/>
              </a:ext>
            </a:extLst>
          </p:cNvPr>
          <p:cNvSpPr txBox="1"/>
          <p:nvPr/>
        </p:nvSpPr>
        <p:spPr>
          <a:xfrm>
            <a:off x="838200" y="5907065"/>
            <a:ext cx="502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github/telegram/twitter/fb/</a:t>
            </a:r>
            <a:r>
              <a:rPr lang="en-US" dirty="0" err="1"/>
              <a:t>vk</a:t>
            </a:r>
            <a:r>
              <a:rPr lang="en-US" dirty="0"/>
              <a:t>: @yevgeniyredko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91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71819262-B7E0-47DB-919C-7EE04DF0842E}"/>
              </a:ext>
            </a:extLst>
          </p:cNvPr>
          <p:cNvSpPr txBox="1">
            <a:spLocks/>
          </p:cNvSpPr>
          <p:nvPr/>
        </p:nvSpPr>
        <p:spPr>
          <a:xfrm>
            <a:off x="1485900" y="3015289"/>
            <a:ext cx="9220200" cy="8274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Weather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</a:rPr>
              <a:t>JsonProvider</a:t>
            </a:r>
            <a:r>
              <a:rPr lang="en-GB" dirty="0"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"../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</a:rPr>
              <a:t>weather.json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latin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99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A02C02-BF6A-442D-AE9D-9533FD11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485" y="1308748"/>
            <a:ext cx="6767030" cy="42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7A5B177-ED61-4BEF-8CF6-AE4263F2B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05" y="1779205"/>
            <a:ext cx="9468991" cy="32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2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21DF09B-4DE9-438A-AC7A-4E52C9DE3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75" y="313834"/>
            <a:ext cx="9239451" cy="623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1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3B5238-4F50-4DBE-B582-98C839850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6668" y="1113278"/>
            <a:ext cx="9818664" cy="4631445"/>
          </a:xfr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16592B3-2F3D-4206-B18D-5CC0BE63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https://dot.net</a:t>
            </a:r>
          </a:p>
        </p:txBody>
      </p:sp>
    </p:spTree>
    <p:extLst>
      <p:ext uri="{BB962C8B-B14F-4D97-AF65-F5344CB8AC3E}">
        <p14:creationId xmlns:p14="http://schemas.microsoft.com/office/powerpoint/2010/main" val="3399578852"/>
      </p:ext>
    </p:extLst>
  </p:cSld>
  <p:clrMapOvr>
    <a:masterClrMapping/>
  </p:clrMapOvr>
</p:sld>
</file>

<file path=ppt/theme/theme1.xml><?xml version="1.0" encoding="utf-8"?>
<a:theme xmlns:a="http://schemas.openxmlformats.org/drawingml/2006/main" name="kontur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ontur" id="{52DAF250-84D5-4028-87E3-2EDCAD81E856}" vid="{C04D1A4D-5E6F-407B-9362-3B5D21AA19D4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fsharp-2018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harp-2018" id="{A08058F4-A766-4D20-87E7-8E929C131494}" vid="{A7A6F850-3B98-4C7A-AEE3-A3CC156AA690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kontur</Template>
  <TotalTime>6541</TotalTime>
  <Words>710</Words>
  <Application>Microsoft Office PowerPoint</Application>
  <PresentationFormat>Широкоэкранный</PresentationFormat>
  <Paragraphs>140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40</vt:i4>
      </vt:variant>
    </vt:vector>
  </HeadingPairs>
  <TitlesOfParts>
    <vt:vector size="50" baseType="lpstr">
      <vt:lpstr>Aparajita</vt:lpstr>
      <vt:lpstr>Arial</vt:lpstr>
      <vt:lpstr>Calibri</vt:lpstr>
      <vt:lpstr>Consolas</vt:lpstr>
      <vt:lpstr>Segoe UI</vt:lpstr>
      <vt:lpstr>Segoe UI Light</vt:lpstr>
      <vt:lpstr>Wingdings</vt:lpstr>
      <vt:lpstr>kontur</vt:lpstr>
      <vt:lpstr>Макеты слайдов для демонстрации кода</vt:lpstr>
      <vt:lpstr>fsharp-2018</vt:lpstr>
      <vt:lpstr>F#</vt:lpstr>
      <vt:lpstr>Demo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Что пишет Microsoft?</vt:lpstr>
      <vt:lpstr>Про синтаксис</vt:lpstr>
      <vt:lpstr>#1</vt:lpstr>
      <vt:lpstr>Type Provider</vt:lpstr>
      <vt:lpstr>Type Provider</vt:lpstr>
      <vt:lpstr>#2</vt:lpstr>
      <vt:lpstr>Result.cs</vt:lpstr>
      <vt:lpstr>Result.cs – что не так?</vt:lpstr>
      <vt:lpstr>Discriminated Union</vt:lpstr>
      <vt:lpstr>Demo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#3</vt:lpstr>
      <vt:lpstr>Что общего?</vt:lpstr>
      <vt:lpstr>Computation Expression: seq</vt:lpstr>
      <vt:lpstr>Computation Expression: async</vt:lpstr>
      <vt:lpstr>Computation Expression: async</vt:lpstr>
      <vt:lpstr>Computation Expression: query</vt:lpstr>
      <vt:lpstr>Custom Computation Expression: result</vt:lpstr>
      <vt:lpstr>#4</vt:lpstr>
      <vt:lpstr>Immutable class</vt:lpstr>
      <vt:lpstr>Immutable class</vt:lpstr>
      <vt:lpstr>Record</vt:lpstr>
      <vt:lpstr>Инструменты</vt:lpstr>
      <vt:lpstr>Где учить?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</dc:title>
  <dc:creator>Евгений Редько</dc:creator>
  <cp:lastModifiedBy>Редько Евгений Сергеевич</cp:lastModifiedBy>
  <cp:revision>61</cp:revision>
  <dcterms:created xsi:type="dcterms:W3CDTF">2018-05-14T11:30:01Z</dcterms:created>
  <dcterms:modified xsi:type="dcterms:W3CDTF">2018-05-20T06:46:23Z</dcterms:modified>
</cp:coreProperties>
</file>