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56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2430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noMEGAS_ASG.000\Documents\Crystallography_TEM\ED_DATA\ePDF\Obsidian%20Project\Peak%20Heights_Line%202_YR_3_1108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noMEGAS_ASG.000\Documents\Crystallography_TEM\ED_DATA\ePDF\Obsidian%20Project\Peak%20Heights_Line%202_YR_3_1108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noMEGAS_ASG.000\Documents\Crystallography_TEM\ED_DATA\ePDF\Obsidian%20Project\Peak%20Heights_Line%202_YR_3_1108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YR_3_11Aout2020 / ePDF peaks height  / 1sec exp time</a:t>
            </a:r>
            <a:endParaRPr lang="en-US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Sheet2!$C$2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Sheet2!$C$3:$C$27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E8A-4CE4-8D96-D71F851DF5EB}"/>
            </c:ext>
          </c:extLst>
        </c:ser>
        <c:ser>
          <c:idx val="1"/>
          <c:order val="1"/>
          <c:tx>
            <c:strRef>
              <c:f>Sheet2!$D$2</c:f>
              <c:strCache>
                <c:ptCount val="1"/>
                <c:pt idx="0">
                  <c:v>peak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Sheet2!$D$3:$D$27</c:f>
              <c:numCache>
                <c:formatCode>General</c:formatCode>
                <c:ptCount val="25"/>
                <c:pt idx="1">
                  <c:v>1.5</c:v>
                </c:pt>
                <c:pt idx="2">
                  <c:v>1.4750000000000001</c:v>
                </c:pt>
                <c:pt idx="3">
                  <c:v>1.39</c:v>
                </c:pt>
                <c:pt idx="4">
                  <c:v>0.98699999999999999</c:v>
                </c:pt>
                <c:pt idx="5">
                  <c:v>0.81499999999999995</c:v>
                </c:pt>
                <c:pt idx="6">
                  <c:v>0.47199999999999998</c:v>
                </c:pt>
                <c:pt idx="7">
                  <c:v>0.56499999999999995</c:v>
                </c:pt>
                <c:pt idx="8">
                  <c:v>0.40200000000000002</c:v>
                </c:pt>
                <c:pt idx="9">
                  <c:v>0.47399999999999998</c:v>
                </c:pt>
                <c:pt idx="10">
                  <c:v>0.34200000000000003</c:v>
                </c:pt>
                <c:pt idx="11">
                  <c:v>0.38800000000000001</c:v>
                </c:pt>
                <c:pt idx="12">
                  <c:v>0.253</c:v>
                </c:pt>
                <c:pt idx="13">
                  <c:v>0.27500000000000002</c:v>
                </c:pt>
                <c:pt idx="14">
                  <c:v>0.17699999999999999</c:v>
                </c:pt>
                <c:pt idx="15">
                  <c:v>0.20699999999999999</c:v>
                </c:pt>
                <c:pt idx="16">
                  <c:v>0.13</c:v>
                </c:pt>
                <c:pt idx="17">
                  <c:v>0.14799999999999999</c:v>
                </c:pt>
                <c:pt idx="18">
                  <c:v>9.7000000000000003E-2</c:v>
                </c:pt>
                <c:pt idx="19">
                  <c:v>0.128</c:v>
                </c:pt>
                <c:pt idx="20">
                  <c:v>7.8E-2</c:v>
                </c:pt>
                <c:pt idx="21">
                  <c:v>7.5999999999999998E-2</c:v>
                </c:pt>
                <c:pt idx="22">
                  <c:v>0.13</c:v>
                </c:pt>
                <c:pt idx="23">
                  <c:v>0.127</c:v>
                </c:pt>
                <c:pt idx="24">
                  <c:v>0.14199999999999999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E8A-4CE4-8D96-D71F851DF5EB}"/>
            </c:ext>
          </c:extLst>
        </c:ser>
        <c:ser>
          <c:idx val="2"/>
          <c:order val="2"/>
          <c:tx>
            <c:strRef>
              <c:f>Sheet2!$E$2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Sheet2!$E$3:$E$27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6E8A-4CE4-8D96-D71F851DF5EB}"/>
            </c:ext>
          </c:extLst>
        </c:ser>
        <c:ser>
          <c:idx val="3"/>
          <c:order val="3"/>
          <c:tx>
            <c:strRef>
              <c:f>Sheet2!$F$2</c:f>
              <c:strCache>
                <c:ptCount val="1"/>
                <c:pt idx="0">
                  <c:v>peak 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Sheet2!$F$3:$F$27</c:f>
              <c:numCache>
                <c:formatCode>General</c:formatCode>
                <c:ptCount val="25"/>
                <c:pt idx="1">
                  <c:v>0.29299999999999998</c:v>
                </c:pt>
                <c:pt idx="2">
                  <c:v>0.28399999999999997</c:v>
                </c:pt>
                <c:pt idx="3">
                  <c:v>0.27200000000000002</c:v>
                </c:pt>
                <c:pt idx="4">
                  <c:v>0.19800000000000001</c:v>
                </c:pt>
                <c:pt idx="5">
                  <c:v>0.16700000000000001</c:v>
                </c:pt>
                <c:pt idx="6">
                  <c:v>9.2499999999999999E-2</c:v>
                </c:pt>
                <c:pt idx="7">
                  <c:v>0.111</c:v>
                </c:pt>
                <c:pt idx="8">
                  <c:v>7.6999999999999999E-2</c:v>
                </c:pt>
                <c:pt idx="9">
                  <c:v>9.0999999999999998E-2</c:v>
                </c:pt>
                <c:pt idx="10">
                  <c:v>6.4000000000000001E-2</c:v>
                </c:pt>
                <c:pt idx="11">
                  <c:v>7.4999999999999997E-2</c:v>
                </c:pt>
                <c:pt idx="12">
                  <c:v>4.9000000000000002E-2</c:v>
                </c:pt>
                <c:pt idx="13">
                  <c:v>5.1999999999999998E-2</c:v>
                </c:pt>
                <c:pt idx="14">
                  <c:v>3.7499999999999999E-2</c:v>
                </c:pt>
                <c:pt idx="15">
                  <c:v>4.1000000000000002E-2</c:v>
                </c:pt>
                <c:pt idx="16">
                  <c:v>0.03</c:v>
                </c:pt>
                <c:pt idx="17">
                  <c:v>3.1E-2</c:v>
                </c:pt>
                <c:pt idx="18">
                  <c:v>2.5999999999999999E-2</c:v>
                </c:pt>
                <c:pt idx="19">
                  <c:v>2.9000000000000001E-2</c:v>
                </c:pt>
                <c:pt idx="20">
                  <c:v>2.7E-2</c:v>
                </c:pt>
                <c:pt idx="21">
                  <c:v>3.9E-2</c:v>
                </c:pt>
                <c:pt idx="22">
                  <c:v>5.7000000000000002E-2</c:v>
                </c:pt>
                <c:pt idx="23">
                  <c:v>7.1999999999999995E-2</c:v>
                </c:pt>
                <c:pt idx="24">
                  <c:v>3.4000000000000002E-2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6E8A-4CE4-8D96-D71F851DF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104448"/>
        <c:axId val="548105024"/>
      </c:scatterChart>
      <c:valAx>
        <c:axId val="54810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05024"/>
        <c:crosses val="autoZero"/>
        <c:crossBetween val="midCat"/>
      </c:valAx>
      <c:valAx>
        <c:axId val="54810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0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YR_3_11Aout2020 / ePDF peaks height  / 2sec exp time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7328703703703704"/>
          <c:w val="0.88396062992125979"/>
          <c:h val="0.631928769320501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Sheet1!$C$3:$C$27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1D8-402F-841F-B688DD36261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peak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Sheet1!$D$3:$D$27</c:f>
              <c:numCache>
                <c:formatCode>General</c:formatCode>
                <c:ptCount val="25"/>
                <c:pt idx="1">
                  <c:v>1.3819999999999999</c:v>
                </c:pt>
                <c:pt idx="2">
                  <c:v>1.46</c:v>
                </c:pt>
                <c:pt idx="3">
                  <c:v>1.214</c:v>
                </c:pt>
                <c:pt idx="4">
                  <c:v>1.0840000000000001</c:v>
                </c:pt>
                <c:pt idx="5">
                  <c:v>0.78600000000000003</c:v>
                </c:pt>
                <c:pt idx="6">
                  <c:v>0.53700000000000003</c:v>
                </c:pt>
                <c:pt idx="7">
                  <c:v>0.53600000000000003</c:v>
                </c:pt>
                <c:pt idx="8">
                  <c:v>0.45800000000000002</c:v>
                </c:pt>
                <c:pt idx="9">
                  <c:v>0.45</c:v>
                </c:pt>
                <c:pt idx="10">
                  <c:v>0.39800000000000002</c:v>
                </c:pt>
                <c:pt idx="11">
                  <c:v>0.36599999999999999</c:v>
                </c:pt>
                <c:pt idx="12">
                  <c:v>0.29199999999999998</c:v>
                </c:pt>
                <c:pt idx="13">
                  <c:v>0.26500000000000001</c:v>
                </c:pt>
                <c:pt idx="14">
                  <c:v>0.20599999999999999</c:v>
                </c:pt>
                <c:pt idx="15">
                  <c:v>0.19800000000000001</c:v>
                </c:pt>
                <c:pt idx="16">
                  <c:v>0.14699999999999999</c:v>
                </c:pt>
                <c:pt idx="17">
                  <c:v>0.14099999999999999</c:v>
                </c:pt>
                <c:pt idx="18">
                  <c:v>0.11700000000000001</c:v>
                </c:pt>
                <c:pt idx="19">
                  <c:v>0.123</c:v>
                </c:pt>
                <c:pt idx="20">
                  <c:v>9.5000000000000001E-2</c:v>
                </c:pt>
                <c:pt idx="21">
                  <c:v>0.10100000000000001</c:v>
                </c:pt>
                <c:pt idx="22">
                  <c:v>6.9000000000000006E-2</c:v>
                </c:pt>
                <c:pt idx="23">
                  <c:v>6.8000000000000005E-2</c:v>
                </c:pt>
                <c:pt idx="24">
                  <c:v>4.3999999999999997E-2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1D8-402F-841F-B688DD36261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Sheet1!$E$3:$E$27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21D8-402F-841F-B688DD36261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peak 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Sheet1!$F$3:$F$27</c:f>
              <c:numCache>
                <c:formatCode>General</c:formatCode>
                <c:ptCount val="25"/>
                <c:pt idx="1">
                  <c:v>0.28799999999999998</c:v>
                </c:pt>
                <c:pt idx="2">
                  <c:v>0.30099999999999999</c:v>
                </c:pt>
                <c:pt idx="3">
                  <c:v>0.439</c:v>
                </c:pt>
                <c:pt idx="4">
                  <c:v>0.23799999999999999</c:v>
                </c:pt>
                <c:pt idx="5">
                  <c:v>0.17399999999999999</c:v>
                </c:pt>
                <c:pt idx="6">
                  <c:v>0.114</c:v>
                </c:pt>
                <c:pt idx="7">
                  <c:v>0.113</c:v>
                </c:pt>
                <c:pt idx="8">
                  <c:v>9.5000000000000001E-2</c:v>
                </c:pt>
                <c:pt idx="9">
                  <c:v>9.1999999999999998E-2</c:v>
                </c:pt>
                <c:pt idx="10">
                  <c:v>8.1000000000000003E-2</c:v>
                </c:pt>
                <c:pt idx="11">
                  <c:v>7.3999999999999996E-2</c:v>
                </c:pt>
                <c:pt idx="12">
                  <c:v>5.8000000000000003E-2</c:v>
                </c:pt>
                <c:pt idx="13">
                  <c:v>5.1999999999999998E-2</c:v>
                </c:pt>
                <c:pt idx="14">
                  <c:v>4.2000000000000003E-2</c:v>
                </c:pt>
                <c:pt idx="15">
                  <c:v>3.9E-2</c:v>
                </c:pt>
                <c:pt idx="16">
                  <c:v>3.3000000000000002E-2</c:v>
                </c:pt>
                <c:pt idx="17">
                  <c:v>0.03</c:v>
                </c:pt>
                <c:pt idx="18">
                  <c:v>2.9000000000000001E-2</c:v>
                </c:pt>
                <c:pt idx="19">
                  <c:v>2.9000000000000001E-2</c:v>
                </c:pt>
                <c:pt idx="20">
                  <c:v>2.7E-2</c:v>
                </c:pt>
                <c:pt idx="21">
                  <c:v>2.7E-2</c:v>
                </c:pt>
                <c:pt idx="22">
                  <c:v>2.5999999999999999E-2</c:v>
                </c:pt>
                <c:pt idx="23">
                  <c:v>2.5000000000000001E-2</c:v>
                </c:pt>
                <c:pt idx="24">
                  <c:v>2.5999999999999999E-2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21D8-402F-841F-B688DD362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106752"/>
        <c:axId val="548107328"/>
      </c:scatterChart>
      <c:valAx>
        <c:axId val="54810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07328"/>
        <c:crosses val="autoZero"/>
        <c:crossBetween val="midCat"/>
      </c:valAx>
      <c:valAx>
        <c:axId val="54810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0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YR_3_11Aout2020 / ePDF peaks height  / 2sec exp time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7328703703703704"/>
          <c:w val="0.88396062992125979"/>
          <c:h val="0.631928769320501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Sheet1!$C$3:$C$27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1D8-402F-841F-B688DD36261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peak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Sheet1!$D$3:$D$27</c:f>
              <c:numCache>
                <c:formatCode>General</c:formatCode>
                <c:ptCount val="25"/>
                <c:pt idx="1">
                  <c:v>1.3819999999999999</c:v>
                </c:pt>
                <c:pt idx="2">
                  <c:v>1.46</c:v>
                </c:pt>
                <c:pt idx="3">
                  <c:v>1.214</c:v>
                </c:pt>
                <c:pt idx="4">
                  <c:v>1.0840000000000001</c:v>
                </c:pt>
                <c:pt idx="5">
                  <c:v>0.78600000000000003</c:v>
                </c:pt>
                <c:pt idx="6">
                  <c:v>0.53700000000000003</c:v>
                </c:pt>
                <c:pt idx="7">
                  <c:v>0.53600000000000003</c:v>
                </c:pt>
                <c:pt idx="8">
                  <c:v>0.45800000000000002</c:v>
                </c:pt>
                <c:pt idx="9">
                  <c:v>0.45</c:v>
                </c:pt>
                <c:pt idx="10">
                  <c:v>0.39800000000000002</c:v>
                </c:pt>
                <c:pt idx="11">
                  <c:v>0.36599999999999999</c:v>
                </c:pt>
                <c:pt idx="12">
                  <c:v>0.29199999999999998</c:v>
                </c:pt>
                <c:pt idx="13">
                  <c:v>0.26500000000000001</c:v>
                </c:pt>
                <c:pt idx="14">
                  <c:v>0.20599999999999999</c:v>
                </c:pt>
                <c:pt idx="15">
                  <c:v>0.19800000000000001</c:v>
                </c:pt>
                <c:pt idx="16">
                  <c:v>0.14699999999999999</c:v>
                </c:pt>
                <c:pt idx="17">
                  <c:v>0.14099999999999999</c:v>
                </c:pt>
                <c:pt idx="18">
                  <c:v>0.11700000000000001</c:v>
                </c:pt>
                <c:pt idx="19">
                  <c:v>0.123</c:v>
                </c:pt>
                <c:pt idx="20">
                  <c:v>9.5000000000000001E-2</c:v>
                </c:pt>
                <c:pt idx="21">
                  <c:v>0.10100000000000001</c:v>
                </c:pt>
                <c:pt idx="22">
                  <c:v>6.9000000000000006E-2</c:v>
                </c:pt>
                <c:pt idx="23">
                  <c:v>6.8000000000000005E-2</c:v>
                </c:pt>
                <c:pt idx="24">
                  <c:v>4.3999999999999997E-2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1D8-402F-841F-B688DD36261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Sheet1!$E$3:$E$27</c:f>
              <c:numCache>
                <c:formatCode>General</c:formatCode>
                <c:ptCount val="25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21D8-402F-841F-B688DD36261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peak 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Sheet1!$F$3:$F$27</c:f>
              <c:numCache>
                <c:formatCode>General</c:formatCode>
                <c:ptCount val="25"/>
                <c:pt idx="1">
                  <c:v>0.28799999999999998</c:v>
                </c:pt>
                <c:pt idx="2">
                  <c:v>0.30099999999999999</c:v>
                </c:pt>
                <c:pt idx="3">
                  <c:v>0.439</c:v>
                </c:pt>
                <c:pt idx="4">
                  <c:v>0.23799999999999999</c:v>
                </c:pt>
                <c:pt idx="5">
                  <c:v>0.17399999999999999</c:v>
                </c:pt>
                <c:pt idx="6">
                  <c:v>0.114</c:v>
                </c:pt>
                <c:pt idx="7">
                  <c:v>0.113</c:v>
                </c:pt>
                <c:pt idx="8">
                  <c:v>9.5000000000000001E-2</c:v>
                </c:pt>
                <c:pt idx="9">
                  <c:v>9.1999999999999998E-2</c:v>
                </c:pt>
                <c:pt idx="10">
                  <c:v>8.1000000000000003E-2</c:v>
                </c:pt>
                <c:pt idx="11">
                  <c:v>7.3999999999999996E-2</c:v>
                </c:pt>
                <c:pt idx="12">
                  <c:v>5.8000000000000003E-2</c:v>
                </c:pt>
                <c:pt idx="13">
                  <c:v>5.1999999999999998E-2</c:v>
                </c:pt>
                <c:pt idx="14">
                  <c:v>4.2000000000000003E-2</c:v>
                </c:pt>
                <c:pt idx="15">
                  <c:v>3.9E-2</c:v>
                </c:pt>
                <c:pt idx="16">
                  <c:v>3.3000000000000002E-2</c:v>
                </c:pt>
                <c:pt idx="17">
                  <c:v>0.03</c:v>
                </c:pt>
                <c:pt idx="18">
                  <c:v>2.9000000000000001E-2</c:v>
                </c:pt>
                <c:pt idx="19">
                  <c:v>2.9000000000000001E-2</c:v>
                </c:pt>
                <c:pt idx="20">
                  <c:v>2.7E-2</c:v>
                </c:pt>
                <c:pt idx="21">
                  <c:v>2.7E-2</c:v>
                </c:pt>
                <c:pt idx="22">
                  <c:v>2.5999999999999999E-2</c:v>
                </c:pt>
                <c:pt idx="23">
                  <c:v>2.5000000000000001E-2</c:v>
                </c:pt>
                <c:pt idx="24">
                  <c:v>2.5999999999999999E-2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21D8-402F-841F-B688DD362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790400"/>
        <c:axId val="548107904"/>
      </c:scatterChart>
      <c:valAx>
        <c:axId val="57479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07904"/>
        <c:crosses val="autoZero"/>
        <c:crossBetween val="midCat"/>
      </c:valAx>
      <c:valAx>
        <c:axId val="54810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90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2CB37-5249-4ABC-A040-D216EAC51DBE}" type="datetimeFigureOut">
              <a:rPr lang="es-ES" smtClean="0"/>
              <a:t>08/10/2020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5ECC-DC77-4516-9FCD-36D5E30D36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64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6C00-0B3C-4B4C-9253-5F9D46855104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A0EC-EE3E-457C-B7B5-17D81DB0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cid:021426BD-CB12-4694-8C55-E45BF2A43CDE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cid:021426BD-CB12-4694-8C55-E45BF2A43CDE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cid:021426BD-CB12-4694-8C55-E45BF2A43C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cid:021426BD-CB12-4694-8C55-E45BF2A43CDE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cid:021426BD-CB12-4694-8C55-E45BF2A43CDE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3733800" cy="409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:\OngoingProject\Gill\YR_3_11Aout2020 export\15.42.13 Scanning Acquire-1-Acquire B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48834" y="1075691"/>
            <a:ext cx="4114800" cy="42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7539257" y="663533"/>
            <a:ext cx="394370" cy="3788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9186" y="13334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4567" y="39902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39257" y="1390850"/>
            <a:ext cx="0" cy="287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3118" y="228600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YR3-ePDF Analysis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6725" y="5681304"/>
            <a:ext cx="4114800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s-ES" sz="11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Each  distance   has   0.275 microns   approximately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00600" y="2930670"/>
            <a:ext cx="2184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 </a:t>
            </a:r>
            <a:r>
              <a:rPr lang="es-ES" sz="1400" b="1" dirty="0" smtClean="0">
                <a:solidFill>
                  <a:schemeClr val="bg1"/>
                </a:solidFill>
              </a:rPr>
              <a:t>29  </a:t>
            </a:r>
            <a:r>
              <a:rPr lang="es-ES" sz="1400" b="1" dirty="0" err="1" smtClean="0">
                <a:solidFill>
                  <a:schemeClr val="bg1"/>
                </a:solidFill>
              </a:rPr>
              <a:t>analysis</a:t>
            </a:r>
            <a:r>
              <a:rPr lang="es-ES" sz="1400" b="1" dirty="0" smtClean="0">
                <a:solidFill>
                  <a:schemeClr val="bg1"/>
                </a:solidFill>
              </a:rPr>
              <a:t>  </a:t>
            </a:r>
            <a:r>
              <a:rPr lang="es-ES" sz="1400" b="1" dirty="0" err="1" smtClean="0">
                <a:solidFill>
                  <a:schemeClr val="bg1"/>
                </a:solidFill>
              </a:rPr>
              <a:t>points</a:t>
            </a:r>
            <a:r>
              <a:rPr lang="es-ES" sz="1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sz="1400" b="1" dirty="0" err="1" smtClean="0">
                <a:solidFill>
                  <a:schemeClr val="bg1"/>
                </a:solidFill>
              </a:rPr>
              <a:t>from</a:t>
            </a:r>
            <a:r>
              <a:rPr lang="es-ES" sz="1400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s-ES" sz="1400" b="1" dirty="0" err="1" smtClean="0">
                <a:solidFill>
                  <a:schemeClr val="bg1"/>
                </a:solidFill>
              </a:rPr>
              <a:t>surface</a:t>
            </a:r>
            <a:r>
              <a:rPr lang="es-ES" sz="1400" b="1" dirty="0" smtClean="0">
                <a:solidFill>
                  <a:schemeClr val="bg1"/>
                </a:solidFill>
              </a:rPr>
              <a:t>  </a:t>
            </a:r>
            <a:r>
              <a:rPr lang="es-ES" sz="1400" b="1" dirty="0" err="1" smtClean="0">
                <a:solidFill>
                  <a:schemeClr val="bg1"/>
                </a:solidFill>
              </a:rPr>
              <a:t>to</a:t>
            </a:r>
            <a:r>
              <a:rPr lang="es-ES" sz="1400" b="1" dirty="0" smtClean="0">
                <a:solidFill>
                  <a:schemeClr val="bg1"/>
                </a:solidFill>
              </a:rPr>
              <a:t>   8  </a:t>
            </a:r>
            <a:r>
              <a:rPr lang="es-ES" sz="1400" b="1" dirty="0" err="1" smtClean="0">
                <a:solidFill>
                  <a:schemeClr val="bg1"/>
                </a:solidFill>
              </a:rPr>
              <a:t>micron</a:t>
            </a:r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</a:rPr>
              <a:t>deep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" name="2 Flecha derecha"/>
          <p:cNvSpPr/>
          <p:nvPr/>
        </p:nvSpPr>
        <p:spPr>
          <a:xfrm flipH="1">
            <a:off x="7615635" y="2930670"/>
            <a:ext cx="369284" cy="3322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>
            <a:off x="6038632" y="2043684"/>
            <a:ext cx="366839" cy="3322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22051" y="1194999"/>
            <a:ext cx="146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OBSIDIAN  SURFACE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6" name="7 Imagen" descr="cid:021426BD-CB12-4694-8C55-E45BF2A43CDE"/>
          <p:cNvPicPr/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1641004" cy="29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0 CuadroTexto"/>
          <p:cNvSpPr txBox="1"/>
          <p:nvPr/>
        </p:nvSpPr>
        <p:spPr>
          <a:xfrm>
            <a:off x="4823780" y="5591175"/>
            <a:ext cx="4191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Only the first Si-O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1.6 Å, 2.4 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?, O- O 2.7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and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Si-Si 3.2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distances  are distinguishable   in all SiO2  polymorphs 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aPratim\Downloads\CIF\Alabama\02_19 CCD Acquire_1sec_tif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2000"/>
            <a:ext cx="76295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40241" y="745592"/>
            <a:ext cx="0" cy="5257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7187" y="762000"/>
            <a:ext cx="0" cy="525780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6168402"/>
            <a:ext cx="630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First Peak </a:t>
            </a:r>
            <a:r>
              <a:rPr lang="en-US" sz="1400" dirty="0" smtClean="0"/>
              <a:t>position (red </a:t>
            </a:r>
            <a:r>
              <a:rPr lang="en-US" sz="1400" dirty="0" smtClean="0"/>
              <a:t>line) Stay in the sample Place</a:t>
            </a:r>
          </a:p>
          <a:p>
            <a:r>
              <a:rPr lang="en-US" sz="1400" dirty="0" smtClean="0"/>
              <a:t>Second </a:t>
            </a:r>
            <a:r>
              <a:rPr lang="en-US" sz="1400" dirty="0" smtClean="0"/>
              <a:t>Peak position </a:t>
            </a:r>
            <a:r>
              <a:rPr lang="en-US" sz="1400" dirty="0" smtClean="0"/>
              <a:t>(blue line) have small systematic shift once we go from 2 to 29</a:t>
            </a:r>
            <a:endParaRPr lang="en-US" sz="1400" dirty="0"/>
          </a:p>
        </p:txBody>
      </p:sp>
      <p:sp>
        <p:nvSpPr>
          <p:cNvPr id="8" name="TextBox 5"/>
          <p:cNvSpPr txBox="1"/>
          <p:nvPr/>
        </p:nvSpPr>
        <p:spPr>
          <a:xfrm>
            <a:off x="2362199" y="170452"/>
            <a:ext cx="455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YR3-ePDF Analysis  from  29 different locations</a:t>
            </a:r>
            <a:endParaRPr lang="en-US" dirty="0"/>
          </a:p>
        </p:txBody>
      </p:sp>
      <p:pic>
        <p:nvPicPr>
          <p:cNvPr id="10" name="Picture 2" descr="C:\Software\Stavros_Work\Archaeology\Gill\YR-3_dataprocessing\SAED3\Position1\110901CCDAcquire_tif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0"/>
            <a:ext cx="1362075" cy="14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7 Imagen" descr="cid:021426BD-CB12-4694-8C55-E45BF2A43CDE"/>
          <p:cNvPicPr/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7570"/>
            <a:ext cx="1641004" cy="29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0 CuadroTexto"/>
          <p:cNvSpPr txBox="1"/>
          <p:nvPr/>
        </p:nvSpPr>
        <p:spPr>
          <a:xfrm>
            <a:off x="4823780" y="5591175"/>
            <a:ext cx="4191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Only the first Si-O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1.6 Å, 2.4 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?, O- O 2.7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and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Si-Si 3.2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distances  are distinguishable   in all SiO2  polymorphs 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9496" y="5483453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Si-O 1.6 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7399" y="5485823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Narrow" pitchFamily="34" charset="0"/>
                <a:cs typeface="Times New Roman" pitchFamily="18" charset="0"/>
              </a:rPr>
              <a:t>O- O 2.7 Å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3200" y="6123205"/>
            <a:ext cx="529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Height of the first Peak (red arrow) drops once we go from 2 to 29</a:t>
            </a:r>
          </a:p>
          <a:p>
            <a:r>
              <a:rPr lang="en-US" sz="1200" dirty="0" smtClean="0"/>
              <a:t>Height of the second peak (green arrow) increases once we go from 2 to 29</a:t>
            </a:r>
          </a:p>
          <a:p>
            <a:r>
              <a:rPr lang="en-US" sz="1200" dirty="0" smtClean="0"/>
              <a:t>Height of the third Peak (blue arrow) increases once we go from 2 to 29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5165" y="647263"/>
            <a:ext cx="8852635" cy="3991054"/>
            <a:chOff x="1277240" y="638135"/>
            <a:chExt cx="6924765" cy="39910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40" y="638135"/>
              <a:ext cx="6924765" cy="3991054"/>
            </a:xfrm>
            <a:prstGeom prst="rect">
              <a:avLst/>
            </a:prstGeom>
          </p:spPr>
        </p:pic>
        <p:sp>
          <p:nvSpPr>
            <p:cNvPr id="15" name="Up Arrow 14"/>
            <p:cNvSpPr/>
            <p:nvPr/>
          </p:nvSpPr>
          <p:spPr>
            <a:xfrm>
              <a:off x="2324888" y="2972914"/>
              <a:ext cx="35763" cy="29455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flipH="1" flipV="1">
              <a:off x="2479862" y="2563236"/>
              <a:ext cx="35763" cy="170836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/>
            <p:cNvSpPr/>
            <p:nvPr/>
          </p:nvSpPr>
          <p:spPr>
            <a:xfrm flipV="1">
              <a:off x="2682522" y="2048272"/>
              <a:ext cx="35763" cy="169292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23118" y="84918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YR3-ePDF Analysis</a:t>
            </a:r>
            <a:endParaRPr lang="en-US" dirty="0"/>
          </a:p>
        </p:txBody>
      </p:sp>
      <p:sp>
        <p:nvSpPr>
          <p:cNvPr id="13" name="Rectangle 3"/>
          <p:cNvSpPr/>
          <p:nvPr/>
        </p:nvSpPr>
        <p:spPr>
          <a:xfrm>
            <a:off x="1063641" y="826294"/>
            <a:ext cx="490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Si-O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1600200" y="2237601"/>
            <a:ext cx="255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?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899098" y="168038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O-O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029200" y="4800600"/>
            <a:ext cx="3596768" cy="116955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C00000"/>
                </a:solidFill>
              </a:rPr>
              <a:t>Coordination number </a:t>
            </a:r>
            <a:r>
              <a:rPr lang="en-US" sz="1400" b="1" dirty="0" smtClean="0"/>
              <a:t>variation of   Si-O, </a:t>
            </a:r>
            <a:r>
              <a:rPr lang="en-US" sz="1400" b="1" dirty="0" smtClean="0"/>
              <a:t>O-O, Si-Si PDF </a:t>
            </a:r>
            <a:r>
              <a:rPr lang="en-US" sz="1400" b="1" dirty="0" smtClean="0"/>
              <a:t>peaks are roughly equivalent to their peak height ; this  varies with distance from surface,  reveals possible true variation of hydration layer from surface of the sample </a:t>
            </a:r>
            <a:endParaRPr lang="en-US" sz="1400" b="1" dirty="0"/>
          </a:p>
        </p:txBody>
      </p:sp>
      <p:pic>
        <p:nvPicPr>
          <p:cNvPr id="14" name="7 Imagen" descr="cid:021426BD-CB12-4694-8C55-E45BF2A43CDE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5" y="6356382"/>
            <a:ext cx="1985614" cy="359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10 CuadroTexto"/>
          <p:cNvSpPr txBox="1"/>
          <p:nvPr/>
        </p:nvSpPr>
        <p:spPr>
          <a:xfrm>
            <a:off x="245843" y="5123765"/>
            <a:ext cx="4191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Only the first Si-O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1.6 Å, 2.4 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?, O- O 2.7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and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Si-Si 3.2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distances  are distinguishable   in all SiO2  polymorphs 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697BF81-AA9D-4473-8C57-9BA54DE17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31691"/>
              </p:ext>
            </p:extLst>
          </p:nvPr>
        </p:nvGraphicFramePr>
        <p:xfrm>
          <a:off x="1190625" y="990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05CC08CB-33BE-4A51-924F-360220F4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22962"/>
              </p:ext>
            </p:extLst>
          </p:nvPr>
        </p:nvGraphicFramePr>
        <p:xfrm>
          <a:off x="4114800" y="3936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85800" y="30480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e-PDF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</a:t>
            </a:r>
            <a:r>
              <a:rPr lang="es-E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s-E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15" y="2767012"/>
            <a:ext cx="1066800" cy="9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/>
          <p:nvPr/>
        </p:nvSpPr>
        <p:spPr>
          <a:xfrm>
            <a:off x="2362200" y="1541561"/>
            <a:ext cx="2151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Si-O  coordination number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42315" y="3429000"/>
            <a:ext cx="1919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O-O   coordination number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5410200" y="4418111"/>
            <a:ext cx="2151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Si-O  coordination number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200400" y="6400800"/>
            <a:ext cx="1919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Si-Si   coordination number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V="1">
            <a:off x="1698152" y="3079497"/>
            <a:ext cx="283048" cy="3209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2328604" y="1876426"/>
            <a:ext cx="262196" cy="257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915831" y="1219200"/>
            <a:ext cx="2910968" cy="116955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 err="1" smtClean="0">
                <a:solidFill>
                  <a:srgbClr val="C00000"/>
                </a:solidFill>
              </a:rPr>
              <a:t>Coordination</a:t>
            </a:r>
            <a:r>
              <a:rPr lang="es-ES" sz="1400" b="1" dirty="0" smtClean="0">
                <a:solidFill>
                  <a:srgbClr val="C00000"/>
                </a:solidFill>
              </a:rPr>
              <a:t> </a:t>
            </a:r>
            <a:r>
              <a:rPr lang="es-ES" sz="1400" b="1" dirty="0" err="1" smtClean="0">
                <a:solidFill>
                  <a:srgbClr val="C00000"/>
                </a:solidFill>
              </a:rPr>
              <a:t>number</a:t>
            </a:r>
            <a:r>
              <a:rPr lang="es-ES" sz="1400" b="1" dirty="0" smtClean="0">
                <a:solidFill>
                  <a:srgbClr val="C00000"/>
                </a:solidFill>
              </a:rPr>
              <a:t> </a:t>
            </a:r>
            <a:r>
              <a:rPr lang="es-ES" sz="1400" b="1" dirty="0" err="1" smtClean="0"/>
              <a:t>variation</a:t>
            </a:r>
            <a:r>
              <a:rPr lang="es-ES" sz="1400" b="1" dirty="0" smtClean="0"/>
              <a:t> of     Si-O </a:t>
            </a:r>
            <a:r>
              <a:rPr lang="es-ES" sz="1400" b="1" dirty="0" err="1" smtClean="0"/>
              <a:t>with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distance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from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surface</a:t>
            </a:r>
            <a:r>
              <a:rPr lang="es-ES" sz="1400" b="1" dirty="0" smtClean="0"/>
              <a:t>,  </a:t>
            </a:r>
            <a:r>
              <a:rPr lang="es-ES" sz="1400" b="1" dirty="0" err="1" smtClean="0"/>
              <a:t>reveals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possible</a:t>
            </a:r>
            <a:r>
              <a:rPr lang="es-ES" sz="1400" b="1" dirty="0" smtClean="0"/>
              <a:t> true </a:t>
            </a:r>
            <a:r>
              <a:rPr lang="es-ES" sz="1400" b="1" dirty="0" err="1" smtClean="0"/>
              <a:t>variation</a:t>
            </a:r>
            <a:r>
              <a:rPr lang="es-ES" sz="1400" b="1" dirty="0" smtClean="0"/>
              <a:t> of </a:t>
            </a:r>
            <a:r>
              <a:rPr lang="es-ES" sz="1400" b="1" dirty="0" err="1" smtClean="0"/>
              <a:t>hydration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layer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from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surface</a:t>
            </a:r>
            <a:r>
              <a:rPr lang="es-ES" sz="1400" b="1" dirty="0" smtClean="0"/>
              <a:t> of </a:t>
            </a:r>
            <a:r>
              <a:rPr lang="es-ES" sz="1400" b="1" dirty="0" err="1" smtClean="0"/>
              <a:t>the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sample</a:t>
            </a:r>
            <a:r>
              <a:rPr lang="es-ES" sz="1400" b="1" dirty="0" smtClean="0"/>
              <a:t> </a:t>
            </a:r>
            <a:endParaRPr lang="es-ES" sz="1400" b="1" dirty="0"/>
          </a:p>
        </p:txBody>
      </p:sp>
      <p:pic>
        <p:nvPicPr>
          <p:cNvPr id="14" name="7 Imagen" descr="cid:021426BD-CB12-4694-8C55-E45BF2A43CDE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6" y="6176680"/>
            <a:ext cx="1985614" cy="359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10 CuadroTexto"/>
          <p:cNvSpPr txBox="1"/>
          <p:nvPr/>
        </p:nvSpPr>
        <p:spPr>
          <a:xfrm>
            <a:off x="152400" y="4418111"/>
            <a:ext cx="3840658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Only the first Si-O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1.6 Å, 2.4 Å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?, O- O 2.7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and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Si-Si 3.2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Å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distances  are distinguishable   in all SiO2 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polymorphs</a:t>
            </a:r>
          </a:p>
          <a:p>
            <a:pPr algn="just"/>
            <a:endParaRPr lang="en-US" sz="800" b="1" dirty="0" smtClean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  <a:p>
            <a:pPr algn="just"/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Each  distance   has   0.275 microns  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approximately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endParaRPr lang="en-US" sz="800" b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:\OngoingProject\Gill\YR_3_11Aout2020 export\15.42.13 Scanning Acquire-1-Acquire BF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6017" y="3093336"/>
            <a:ext cx="5126183" cy="31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05CC08CB-33BE-4A51-924F-360220F4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529806"/>
              </p:ext>
            </p:extLst>
          </p:nvPr>
        </p:nvGraphicFramePr>
        <p:xfrm>
          <a:off x="1141268" y="30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8"/>
          <p:cNvCxnSpPr/>
          <p:nvPr/>
        </p:nvCxnSpPr>
        <p:spPr>
          <a:xfrm>
            <a:off x="1369868" y="4105275"/>
            <a:ext cx="39624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6068" y="4953000"/>
            <a:ext cx="39624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590187"/>
            <a:ext cx="1066800" cy="9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477000" y="4572000"/>
            <a:ext cx="211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Number</a:t>
            </a:r>
            <a:r>
              <a:rPr lang="es-ES" b="1" dirty="0" smtClean="0"/>
              <a:t> 6 : 1,65 </a:t>
            </a:r>
            <a:r>
              <a:rPr lang="es-ES" b="1" dirty="0" smtClean="0">
                <a:latin typeface="Symbol" pitchFamily="18" charset="2"/>
              </a:rPr>
              <a:t>m</a:t>
            </a:r>
          </a:p>
          <a:p>
            <a:r>
              <a:rPr lang="es-ES" b="1" dirty="0" err="1" smtClean="0"/>
              <a:t>Number</a:t>
            </a:r>
            <a:r>
              <a:rPr lang="es-ES" b="1" dirty="0" smtClean="0"/>
              <a:t> 15 :  4,12 </a:t>
            </a:r>
            <a:r>
              <a:rPr lang="es-ES" b="1" dirty="0">
                <a:latin typeface="Symbol" pitchFamily="18" charset="2"/>
              </a:rPr>
              <a:t>m</a:t>
            </a:r>
            <a:endParaRPr lang="es-ES" b="1" dirty="0" smtClean="0"/>
          </a:p>
          <a:p>
            <a:r>
              <a:rPr lang="es-ES" b="1" dirty="0" err="1" smtClean="0"/>
              <a:t>Number</a:t>
            </a:r>
            <a:r>
              <a:rPr lang="es-ES" b="1" dirty="0" smtClean="0"/>
              <a:t>  13: 3.57 </a:t>
            </a:r>
            <a:r>
              <a:rPr lang="es-ES" b="1" dirty="0">
                <a:latin typeface="Symbol" pitchFamily="18" charset="2"/>
              </a:rPr>
              <a:t>m</a:t>
            </a:r>
            <a:endParaRPr lang="es-ES" b="1" dirty="0"/>
          </a:p>
        </p:txBody>
      </p:sp>
      <p:pic>
        <p:nvPicPr>
          <p:cNvPr id="12" name="7 Imagen" descr="cid:021426BD-CB12-4694-8C55-E45BF2A43CDE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6" y="6372719"/>
            <a:ext cx="1805104" cy="326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14 Conector recto de flecha"/>
          <p:cNvCxnSpPr/>
          <p:nvPr/>
        </p:nvCxnSpPr>
        <p:spPr>
          <a:xfrm flipH="1">
            <a:off x="2276475" y="1619252"/>
            <a:ext cx="131098" cy="257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478010" y="1928813"/>
            <a:ext cx="131098" cy="257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4827105" y="894726"/>
            <a:ext cx="396240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First</a:t>
            </a:r>
            <a:r>
              <a:rPr lang="es-ES" sz="1600" b="1" dirty="0" smtClean="0">
                <a:solidFill>
                  <a:schemeClr val="bg1"/>
                </a:solidFill>
              </a:rPr>
              <a:t>  </a:t>
            </a:r>
            <a:r>
              <a:rPr lang="es-ES" sz="1600" b="1" dirty="0" err="1" smtClean="0">
                <a:solidFill>
                  <a:schemeClr val="bg1"/>
                </a:solidFill>
              </a:rPr>
              <a:t>inflection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point</a:t>
            </a:r>
            <a:r>
              <a:rPr lang="es-ES" sz="1600" b="1" dirty="0" smtClean="0">
                <a:solidFill>
                  <a:schemeClr val="bg1"/>
                </a:solidFill>
              </a:rPr>
              <a:t> (red </a:t>
            </a:r>
            <a:r>
              <a:rPr lang="es-ES" sz="1600" b="1" dirty="0" err="1" smtClean="0">
                <a:solidFill>
                  <a:schemeClr val="bg1"/>
                </a:solidFill>
              </a:rPr>
              <a:t>arrow</a:t>
            </a:r>
            <a:r>
              <a:rPr lang="es-ES" sz="1600" b="1" dirty="0" smtClean="0">
                <a:solidFill>
                  <a:schemeClr val="bg1"/>
                </a:solidFill>
              </a:rPr>
              <a:t> at 1,65 </a:t>
            </a:r>
            <a:r>
              <a:rPr lang="es-ES" sz="1600" b="1" dirty="0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s-ES" sz="16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Saturation</a:t>
            </a:r>
            <a:r>
              <a:rPr lang="es-ES" sz="1600" b="1" dirty="0" smtClean="0">
                <a:solidFill>
                  <a:schemeClr val="bg1"/>
                </a:solidFill>
              </a:rPr>
              <a:t>  </a:t>
            </a:r>
            <a:r>
              <a:rPr lang="es-ES" sz="1600" b="1" dirty="0" err="1" smtClean="0">
                <a:solidFill>
                  <a:schemeClr val="bg1"/>
                </a:solidFill>
              </a:rPr>
              <a:t>layer</a:t>
            </a:r>
            <a:r>
              <a:rPr lang="es-ES" sz="1600" b="1" dirty="0" smtClean="0">
                <a:solidFill>
                  <a:schemeClr val="bg1"/>
                </a:solidFill>
              </a:rPr>
              <a:t> ? </a:t>
            </a:r>
          </a:p>
          <a:p>
            <a:pPr algn="ctr"/>
            <a:endParaRPr lang="es-E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End</a:t>
            </a:r>
            <a:r>
              <a:rPr lang="es-ES" sz="1600" b="1" dirty="0" smtClean="0">
                <a:solidFill>
                  <a:schemeClr val="bg1"/>
                </a:solidFill>
              </a:rPr>
              <a:t>  </a:t>
            </a:r>
            <a:r>
              <a:rPr lang="es-ES" sz="1600" b="1" dirty="0" err="1" smtClean="0">
                <a:solidFill>
                  <a:schemeClr val="bg1"/>
                </a:solidFill>
              </a:rPr>
              <a:t>hydration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layer</a:t>
            </a:r>
            <a:r>
              <a:rPr lang="es-ES" sz="1600" b="1" dirty="0" smtClean="0">
                <a:solidFill>
                  <a:schemeClr val="bg1"/>
                </a:solidFill>
              </a:rPr>
              <a:t> (</a:t>
            </a:r>
            <a:r>
              <a:rPr lang="es-ES" sz="1600" b="1" dirty="0" err="1" smtClean="0">
                <a:solidFill>
                  <a:schemeClr val="bg1"/>
                </a:solidFill>
              </a:rPr>
              <a:t>blue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arrow</a:t>
            </a:r>
            <a:r>
              <a:rPr lang="es-ES" sz="16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blue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arrow</a:t>
            </a:r>
            <a:r>
              <a:rPr lang="es-ES" sz="1600" b="1" dirty="0" smtClean="0">
                <a:solidFill>
                  <a:schemeClr val="bg1"/>
                </a:solidFill>
              </a:rPr>
              <a:t> 4,12 </a:t>
            </a:r>
            <a:r>
              <a:rPr lang="es-ES" sz="1600" b="1" dirty="0">
                <a:solidFill>
                  <a:schemeClr val="bg1"/>
                </a:solidFill>
                <a:latin typeface="Symbol" pitchFamily="18" charset="2"/>
              </a:rPr>
              <a:t>m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139443" y="5103911"/>
            <a:ext cx="229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12.000  YEARS OF HISTORY ?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2" descr="C:\Software\Stavros_Work\Archaeology\Gill\YR-3_dataprocessing\SAED3\Position1\110901CCDAcquire_tif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2988320"/>
            <a:ext cx="1362075" cy="14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382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Pratim Das</dc:creator>
  <cp:lastModifiedBy>Partha Pratim Das</cp:lastModifiedBy>
  <cp:revision>25</cp:revision>
  <dcterms:created xsi:type="dcterms:W3CDTF">2020-10-06T15:14:29Z</dcterms:created>
  <dcterms:modified xsi:type="dcterms:W3CDTF">2020-10-08T14:11:01Z</dcterms:modified>
</cp:coreProperties>
</file>