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3244850" cx="5765800"/>
  <p:notesSz cx="5765800" cy="3244850"/>
  <p:embeddedFontLst>
    <p:embeddedFont>
      <p:font typeface="Tahoma"/>
      <p:regular r:id="rId32"/>
      <p:bold r:id="rId33"/>
    </p:embeddedFont>
    <p:embeddedFont>
      <p:font typeface="Source Sans Pr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2D31E5D-6FA4-49EB-840A-3CF3E6ABD470}">
  <a:tblStyle styleId="{32D31E5D-6FA4-49EB-840A-3CF3E6ABD47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Tahoma-bold.fntdata"/><Relationship Id="rId10" Type="http://schemas.openxmlformats.org/officeDocument/2006/relationships/slide" Target="slides/slide4.xml"/><Relationship Id="rId32" Type="http://schemas.openxmlformats.org/officeDocument/2006/relationships/font" Target="fonts/Tahoma-regular.fntdata"/><Relationship Id="rId13" Type="http://schemas.openxmlformats.org/officeDocument/2006/relationships/slide" Target="slides/slide7.xml"/><Relationship Id="rId35" Type="http://schemas.openxmlformats.org/officeDocument/2006/relationships/font" Target="fonts/SourceSansPro-bold.fntdata"/><Relationship Id="rId12" Type="http://schemas.openxmlformats.org/officeDocument/2006/relationships/slide" Target="slides/slide6.xml"/><Relationship Id="rId34" Type="http://schemas.openxmlformats.org/officeDocument/2006/relationships/font" Target="fonts/SourceSansPro-regular.fntdata"/><Relationship Id="rId15" Type="http://schemas.openxmlformats.org/officeDocument/2006/relationships/slide" Target="slides/slide9.xml"/><Relationship Id="rId37" Type="http://schemas.openxmlformats.org/officeDocument/2006/relationships/font" Target="fonts/SourceSansPro-boldItalic.fntdata"/><Relationship Id="rId14" Type="http://schemas.openxmlformats.org/officeDocument/2006/relationships/slide" Target="slides/slide8.xml"/><Relationship Id="rId36" Type="http://schemas.openxmlformats.org/officeDocument/2006/relationships/font" Target="fonts/SourceSansPro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41e5075b8_0_48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41e5075b8_0_48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41e5075b8_0_56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41e5075b8_0_56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41e5075b8_0_64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41e5075b8_0_64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41e5075b8_0_69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41e5075b8_0_69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41e5075b8_0_82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441e5075b8_0_82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41e5075b8_0_93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441e5075b8_0_93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41e5075b8_0_101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41e5075b8_0_101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41e5075b8_0_106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41e5075b8_0_106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441e5075b8_0_115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441e5075b8_0_115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441e5075b8_0_126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441e5075b8_0_126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54a7d5aee_0_0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54a7d5aee_0_0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441e5075b8_0_140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441e5075b8_0_140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441e5075b8_0_133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441e5075b8_0_133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441e5075b8_0_148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441e5075b8_0_148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41e5075b8_0_158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441e5075b8_0_158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441e5075b8_0_175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441e5075b8_0_175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441e5075b8_0_181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441e5075b8_0_181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54a7d5aee_0_8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54a7d5aee_0_8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41e5075b8_0_3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41e5075b8_0_3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41e5075b8_0_11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41e5075b8_0_11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41e5075b8_0_24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41e5075b8_0_24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41e5075b8_0_34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41e5075b8_0_34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4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41e5075b8_0_40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41e5075b8_0_40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idx="11" type="ftr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4151376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95300" y="72527"/>
            <a:ext cx="5575198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136017" y="661644"/>
            <a:ext cx="3792220" cy="9734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4151376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ctrTitle"/>
          </p:nvPr>
        </p:nvSpPr>
        <p:spPr>
          <a:xfrm>
            <a:off x="95300" y="72527"/>
            <a:ext cx="5575198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" name="Google Shape;24;p4"/>
          <p:cNvSpPr txBox="1"/>
          <p:nvPr>
            <p:ph idx="1" type="subTitle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4151376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showMasterSp="0">
  <p:cSld name="Title Only"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0" y="0"/>
            <a:ext cx="5760085" cy="3240405"/>
          </a:xfrm>
          <a:custGeom>
            <a:rect b="b" l="l" r="r" t="t"/>
            <a:pathLst>
              <a:path extrusionOk="0" h="3240405" w="5760085">
                <a:moveTo>
                  <a:pt x="0" y="3239998"/>
                </a:moveTo>
                <a:lnTo>
                  <a:pt x="5759996" y="3239998"/>
                </a:lnTo>
                <a:lnTo>
                  <a:pt x="5759996" y="0"/>
                </a:lnTo>
                <a:lnTo>
                  <a:pt x="0" y="0"/>
                </a:lnTo>
                <a:lnTo>
                  <a:pt x="0" y="32399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" name="Google Shape;30;p5"/>
          <p:cNvSpPr/>
          <p:nvPr/>
        </p:nvSpPr>
        <p:spPr>
          <a:xfrm>
            <a:off x="281089" y="429298"/>
            <a:ext cx="65265" cy="6526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" name="Google Shape;31;p5"/>
          <p:cNvSpPr/>
          <p:nvPr/>
        </p:nvSpPr>
        <p:spPr>
          <a:xfrm>
            <a:off x="281089" y="639330"/>
            <a:ext cx="65265" cy="6526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" name="Google Shape;32;p5"/>
          <p:cNvSpPr/>
          <p:nvPr/>
        </p:nvSpPr>
        <p:spPr>
          <a:xfrm>
            <a:off x="281089" y="849363"/>
            <a:ext cx="65265" cy="6526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" name="Google Shape;33;p5"/>
          <p:cNvSpPr txBox="1"/>
          <p:nvPr>
            <p:ph type="title"/>
          </p:nvPr>
        </p:nvSpPr>
        <p:spPr>
          <a:xfrm>
            <a:off x="95300" y="72527"/>
            <a:ext cx="5575198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4151376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95300" y="72527"/>
            <a:ext cx="5575198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4151376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5760085" cy="3240405"/>
          </a:xfrm>
          <a:custGeom>
            <a:rect b="b" l="l" r="r" t="t"/>
            <a:pathLst>
              <a:path extrusionOk="0" h="3240405" w="5760085">
                <a:moveTo>
                  <a:pt x="0" y="3239998"/>
                </a:moveTo>
                <a:lnTo>
                  <a:pt x="5759996" y="3239998"/>
                </a:lnTo>
                <a:lnTo>
                  <a:pt x="5759996" y="0"/>
                </a:lnTo>
                <a:lnTo>
                  <a:pt x="0" y="0"/>
                </a:lnTo>
                <a:lnTo>
                  <a:pt x="0" y="32399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95300" y="72527"/>
            <a:ext cx="5575198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36017" y="661644"/>
            <a:ext cx="3792220" cy="9734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4151376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/>
        </p:nvSpPr>
        <p:spPr>
          <a:xfrm>
            <a:off x="1608975" y="625475"/>
            <a:ext cx="2606700" cy="9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83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Рекурсія.</a:t>
            </a:r>
            <a:endParaRPr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83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Динамічне програмування</a:t>
            </a:r>
            <a:endParaRPr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" name="Google Shape;49;p7"/>
          <p:cNvSpPr txBox="1"/>
          <p:nvPr/>
        </p:nvSpPr>
        <p:spPr>
          <a:xfrm>
            <a:off x="1892725" y="1704820"/>
            <a:ext cx="19743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"/>
          <p:cNvSpPr txBox="1"/>
          <p:nvPr/>
        </p:nvSpPr>
        <p:spPr>
          <a:xfrm>
            <a:off x="170800" y="43075"/>
            <a:ext cx="52986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Друга стратегія</a:t>
            </a:r>
            <a:r>
              <a:rPr lang="en-US">
                <a:solidFill>
                  <a:srgbClr val="FFFFFF"/>
                </a:solidFill>
              </a:rPr>
              <a:t> (рекурсія із запам’ятовуванням)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1" name="Google Shape;221;p16"/>
          <p:cNvSpPr txBox="1"/>
          <p:nvPr/>
        </p:nvSpPr>
        <p:spPr>
          <a:xfrm>
            <a:off x="94400" y="532950"/>
            <a:ext cx="5590800" cy="26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Знову переберемо довжину першої відрізаної частини</a:t>
            </a:r>
            <a:endParaRPr>
              <a:solidFill>
                <a:srgbClr val="FFFFFF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Наша відповідь - ціна цієї частини плюс ціна оптимального розрізання решти стержню (рахуємо рекурсивно)</a:t>
            </a:r>
            <a:endParaRPr>
              <a:solidFill>
                <a:srgbClr val="FFFFFF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Кожен раз, коли ми вперше порахували відповідь для заданої довжини - записуємо її у масив.</a:t>
            </a:r>
            <a:endParaRPr>
              <a:solidFill>
                <a:srgbClr val="FFFFFF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Коли нам треба вдруге, втретє і т.д порахувати відповідь для даної довжини - дістаємо її із масива.</a:t>
            </a:r>
            <a:endParaRPr>
              <a:solidFill>
                <a:srgbClr val="FFFFFF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Складність - </a:t>
            </a:r>
            <a:r>
              <a:rPr i="1"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US" sz="11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aseline="30000" lang="en-US" sz="1200">
                <a:solidFill>
                  <a:srgbClr val="FF0000"/>
                </a:solidFill>
              </a:rPr>
              <a:t>2</a:t>
            </a:r>
            <a:r>
              <a:rPr lang="en-US" sz="11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lang="en-US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/>
          <p:nvPr/>
        </p:nvSpPr>
        <p:spPr>
          <a:xfrm>
            <a:off x="170800" y="43075"/>
            <a:ext cx="52986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Третя стратегія</a:t>
            </a:r>
            <a:r>
              <a:rPr lang="en-US">
                <a:solidFill>
                  <a:srgbClr val="FFFFFF"/>
                </a:solidFill>
              </a:rPr>
              <a:t> (ітеративна)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7" name="Google Shape;227;p17"/>
          <p:cNvSpPr txBox="1"/>
          <p:nvPr/>
        </p:nvSpPr>
        <p:spPr>
          <a:xfrm>
            <a:off x="94400" y="532950"/>
            <a:ext cx="5590800" cy="26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Відповідь для стержня довжини 1 рахується тривіально. Запишемо її у масив</a:t>
            </a:r>
            <a:endParaRPr>
              <a:solidFill>
                <a:srgbClr val="FFFFFF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Для решти довжин n в нас є вибір</a:t>
            </a:r>
            <a:endParaRPr>
              <a:solidFill>
                <a:srgbClr val="FFFFFF"/>
              </a:solidFill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-US">
                <a:solidFill>
                  <a:srgbClr val="FFFFFF"/>
                </a:solidFill>
              </a:rPr>
              <a:t>Не розрізаємо стержень. Відповідь очевидна.</a:t>
            </a:r>
            <a:endParaRPr>
              <a:solidFill>
                <a:srgbClr val="FFFFFF"/>
              </a:solidFill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-US">
                <a:solidFill>
                  <a:srgbClr val="FFFFFF"/>
                </a:solidFill>
              </a:rPr>
              <a:t>Розрізаємо стержень. Перебираємо довжину першого шматка l. Відповідь для цього розрізу - cost[l] +            opt[n - l]</a:t>
            </a:r>
            <a:endParaRPr>
              <a:solidFill>
                <a:srgbClr val="FFFFFF"/>
              </a:solidFill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-US">
                <a:solidFill>
                  <a:srgbClr val="FFFFFF"/>
                </a:solidFill>
              </a:rPr>
              <a:t>Серед усіх цих варіантів обираємо оптимальний (найдорожчий)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chemeClr val="lt1"/>
                </a:solidFill>
              </a:rPr>
              <a:t>Складність - </a:t>
            </a:r>
            <a:r>
              <a:rPr i="1"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US" sz="11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aseline="30000" lang="en-US" sz="1200">
                <a:solidFill>
                  <a:srgbClr val="FF0000"/>
                </a:solidFill>
              </a:rPr>
              <a:t>2</a:t>
            </a:r>
            <a:r>
              <a:rPr lang="en-US" sz="11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lang="en-US">
                <a:solidFill>
                  <a:schemeClr val="lt1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/>
          <p:nvPr/>
        </p:nvSpPr>
        <p:spPr>
          <a:xfrm>
            <a:off x="170800" y="43075"/>
            <a:ext cx="52986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Edit distance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3" name="Google Shape;233;p18"/>
          <p:cNvSpPr txBox="1"/>
          <p:nvPr/>
        </p:nvSpPr>
        <p:spPr>
          <a:xfrm>
            <a:off x="94400" y="532950"/>
            <a:ext cx="5590800" cy="26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Є два рядки, що представляють собою ДНК.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Потрібно оцінити, наскільки вони є схожими між собою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Зручна метрика - відстань редагування (edit distance)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Дозволяється додавати символ до першого рядка, видаляти символ із першого рядка, замінювати символ із першого рядка.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Додавання і видалення коштують 2 умовні одиниці, заміна коштує 1 умовну одиницю.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Яка мінімальна ціна трансформації?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"/>
          <p:cNvSpPr txBox="1"/>
          <p:nvPr/>
        </p:nvSpPr>
        <p:spPr>
          <a:xfrm>
            <a:off x="170800" y="43075"/>
            <a:ext cx="52986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Приклади</a:t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239" name="Google Shape;239;p19"/>
          <p:cNvGraphicFramePr/>
          <p:nvPr/>
        </p:nvGraphicFramePr>
        <p:xfrm>
          <a:off x="274853" y="62748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{32D31E5D-6FA4-49EB-840A-3CF3E6ABD470}</a:tableStyleId>
              </a:tblPr>
              <a:tblGrid>
                <a:gridCol w="227975"/>
                <a:gridCol w="184775"/>
                <a:gridCol w="145425"/>
                <a:gridCol w="145425"/>
                <a:gridCol w="145425"/>
                <a:gridCol w="145425"/>
                <a:gridCol w="145425"/>
                <a:gridCol w="145425"/>
                <a:gridCol w="145425"/>
                <a:gridCol w="145425"/>
                <a:gridCol w="184775"/>
              </a:tblGrid>
              <a:tr h="346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5565" marR="0" rtl="0" algn="l">
                        <a:lnSpc>
                          <a:spcPct val="106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A</a:t>
                      </a:r>
                      <a:endParaRPr sz="11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  <a:p>
                      <a:pPr indent="0" lvl="0" marL="75565" marR="0" rtl="0" algn="l">
                        <a:lnSpc>
                          <a:spcPct val="10000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T</a:t>
                      </a:r>
                      <a:endParaRPr sz="11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0" marB="0" marR="0" marL="0"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CE57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6195" marR="0" rtl="0" algn="l">
                        <a:lnSpc>
                          <a:spcPct val="106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A</a:t>
                      </a:r>
                      <a:endParaRPr sz="11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A</a:t>
                      </a:r>
                      <a:endParaRPr sz="11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0" marB="0" marR="0" marL="0"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CE57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6195" marR="0" rtl="0" algn="l">
                        <a:lnSpc>
                          <a:spcPct val="106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C</a:t>
                      </a:r>
                      <a:endParaRPr sz="11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A</a:t>
                      </a:r>
                      <a:endParaRPr sz="11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0" marB="0" marR="0" marL="0"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CE57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6195" marR="0" rtl="0" algn="l">
                        <a:lnSpc>
                          <a:spcPct val="106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A</a:t>
                      </a:r>
                      <a:endParaRPr sz="11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G</a:t>
                      </a:r>
                      <a:endParaRPr sz="11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0" marB="0" marR="0" marL="0"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CE57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6195" marR="0" rtl="0" algn="l">
                        <a:lnSpc>
                          <a:spcPct val="106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G</a:t>
                      </a:r>
                      <a:endParaRPr sz="11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G</a:t>
                      </a:r>
                      <a:endParaRPr sz="11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0" marB="0" marR="0" marL="0"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CE57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6195" marR="0" rtl="0" algn="l">
                        <a:lnSpc>
                          <a:spcPct val="106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T</a:t>
                      </a:r>
                      <a:endParaRPr sz="11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T</a:t>
                      </a:r>
                      <a:endParaRPr sz="11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0" marB="0" marR="0" marL="0"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CE57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6195" marR="0" rtl="0" algn="l">
                        <a:lnSpc>
                          <a:spcPct val="106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T</a:t>
                      </a:r>
                      <a:endParaRPr sz="11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C</a:t>
                      </a:r>
                      <a:endParaRPr sz="11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0" marB="0" marR="0" marL="0"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CE57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6195" marR="0" rtl="0" algn="l">
                        <a:lnSpc>
                          <a:spcPct val="106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A</a:t>
                      </a:r>
                      <a:endParaRPr sz="11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A</a:t>
                      </a:r>
                      <a:endParaRPr sz="11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0" marB="0" marR="0" marL="0"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CE57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6195" marR="0" rtl="0" algn="l">
                        <a:lnSpc>
                          <a:spcPct val="106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C</a:t>
                      </a:r>
                      <a:endParaRPr sz="11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-</a:t>
                      </a:r>
                      <a:endParaRPr sz="11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0" marB="0" marR="0" marL="0"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CE57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6195" marR="0" rtl="0" algn="l">
                        <a:lnSpc>
                          <a:spcPct val="106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C</a:t>
                      </a:r>
                      <a:endParaRPr sz="11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-</a:t>
                      </a:r>
                      <a:endParaRPr sz="11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0" marB="0" marR="0" marL="0"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CE57F"/>
                    </a:solidFill>
                  </a:tcPr>
                </a:tc>
              </a:tr>
            </a:tbl>
          </a:graphicData>
        </a:graphic>
      </p:graphicFrame>
      <p:sp>
        <p:nvSpPr>
          <p:cNvPr id="240" name="Google Shape;240;p19"/>
          <p:cNvSpPr txBox="1"/>
          <p:nvPr/>
        </p:nvSpPr>
        <p:spPr>
          <a:xfrm>
            <a:off x="505625" y="983600"/>
            <a:ext cx="19557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</a:rPr>
              <a:t>1  0 1 1  0 0  1 0 2 2 </a:t>
            </a:r>
            <a:r>
              <a:rPr lang="en-US" sz="1200">
                <a:solidFill>
                  <a:srgbClr val="FF0000"/>
                </a:solidFill>
              </a:rPr>
              <a:t>= 8 </a:t>
            </a:r>
            <a:r>
              <a:rPr lang="en-US" sz="1200">
                <a:solidFill>
                  <a:srgbClr val="FFFFFF"/>
                </a:solidFill>
              </a:rPr>
              <a:t>  </a:t>
            </a:r>
            <a:endParaRPr sz="1200">
              <a:solidFill>
                <a:srgbClr val="FFFFFF"/>
              </a:solidFill>
            </a:endParaRPr>
          </a:p>
        </p:txBody>
      </p:sp>
      <p:graphicFrame>
        <p:nvGraphicFramePr>
          <p:cNvPr id="241" name="Google Shape;241;p19"/>
          <p:cNvGraphicFramePr/>
          <p:nvPr/>
        </p:nvGraphicFramePr>
        <p:xfrm>
          <a:off x="502835" y="14462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{32D31E5D-6FA4-49EB-840A-3CF3E6ABD470}</a:tableStyleId>
              </a:tblPr>
              <a:tblGrid>
                <a:gridCol w="184775"/>
                <a:gridCol w="145425"/>
                <a:gridCol w="145425"/>
                <a:gridCol w="145425"/>
                <a:gridCol w="145425"/>
                <a:gridCol w="145425"/>
                <a:gridCol w="145425"/>
                <a:gridCol w="145425"/>
                <a:gridCol w="145425"/>
                <a:gridCol w="184775"/>
                <a:gridCol w="227975"/>
              </a:tblGrid>
              <a:tr h="346675">
                <a:tc>
                  <a:txBody>
                    <a:bodyPr>
                      <a:noAutofit/>
                    </a:bodyPr>
                    <a:lstStyle/>
                    <a:p>
                      <a:pPr indent="0" lvl="0" marL="75565" marR="0" rtl="0" algn="l">
                        <a:lnSpc>
                          <a:spcPct val="106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A</a:t>
                      </a:r>
                      <a:endParaRPr sz="11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  <a:p>
                      <a:pPr indent="0" lvl="0" marL="75565" marR="0" rtl="0" algn="l">
                        <a:lnSpc>
                          <a:spcPct val="10000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T</a:t>
                      </a:r>
                      <a:endParaRPr sz="11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0" marB="0" marR="0" marL="0"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CE57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6195" marR="0" rtl="0" algn="l">
                        <a:lnSpc>
                          <a:spcPct val="106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A</a:t>
                      </a:r>
                      <a:endParaRPr sz="11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A</a:t>
                      </a:r>
                      <a:endParaRPr sz="11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0" marB="0" marR="0" marL="0"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CE57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6195" marR="0" rtl="0" algn="l">
                        <a:lnSpc>
                          <a:spcPct val="106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C</a:t>
                      </a:r>
                      <a:endParaRPr sz="11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-</a:t>
                      </a:r>
                      <a:endParaRPr sz="11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0" marB="0" marR="0" marL="0"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CE57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6195" marR="0" rtl="0" algn="l">
                        <a:lnSpc>
                          <a:spcPct val="106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A</a:t>
                      </a:r>
                      <a:endParaRPr sz="11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A</a:t>
                      </a:r>
                      <a:endParaRPr sz="11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0" marB="0" marR="0" marL="0"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CE57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6195" marR="0" rtl="0" algn="l">
                        <a:lnSpc>
                          <a:spcPct val="106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G</a:t>
                      </a:r>
                      <a:endParaRPr sz="11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G</a:t>
                      </a:r>
                      <a:endParaRPr sz="11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0" marB="0" marR="0" marL="0"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CE57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6195" marR="0" rtl="0" algn="l">
                        <a:lnSpc>
                          <a:spcPct val="106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T</a:t>
                      </a:r>
                      <a:endParaRPr sz="11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G</a:t>
                      </a:r>
                      <a:endParaRPr sz="11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0" marB="0" marR="0" marL="0"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CE57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6195" marR="0" rtl="0" algn="l">
                        <a:lnSpc>
                          <a:spcPct val="106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T</a:t>
                      </a:r>
                      <a:endParaRPr sz="11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T</a:t>
                      </a:r>
                      <a:endParaRPr sz="11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0" marB="0" marR="0" marL="0"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CE57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6195" marR="0" rtl="0" algn="l">
                        <a:lnSpc>
                          <a:spcPct val="106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A</a:t>
                      </a:r>
                      <a:endParaRPr sz="11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-</a:t>
                      </a:r>
                      <a:endParaRPr sz="11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0" marB="0" marR="0" marL="0"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CE57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6195" marR="0" rtl="0" algn="l">
                        <a:lnSpc>
                          <a:spcPct val="106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C</a:t>
                      </a:r>
                      <a:endParaRPr sz="11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C</a:t>
                      </a:r>
                      <a:endParaRPr sz="11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0" marB="0" marR="0" marL="0"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CE57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6195" marR="0" rtl="0" algn="l">
                        <a:lnSpc>
                          <a:spcPct val="106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C</a:t>
                      </a:r>
                      <a:endParaRPr sz="11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A</a:t>
                      </a:r>
                      <a:endParaRPr sz="11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0" marB="0" marR="0" marL="0"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CE57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42" name="Google Shape;242;p19"/>
          <p:cNvSpPr txBox="1"/>
          <p:nvPr/>
        </p:nvSpPr>
        <p:spPr>
          <a:xfrm>
            <a:off x="502825" y="1861500"/>
            <a:ext cx="30000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</a:rPr>
              <a:t>1  0 2 0  0 1  0 2 0 1 </a:t>
            </a:r>
            <a:r>
              <a:rPr lang="en-US" sz="1200">
                <a:solidFill>
                  <a:srgbClr val="FF0000"/>
                </a:solidFill>
              </a:rPr>
              <a:t>= 7</a:t>
            </a:r>
            <a:r>
              <a:rPr lang="en-US" sz="1200">
                <a:solidFill>
                  <a:srgbClr val="FFFFFF"/>
                </a:solidFill>
              </a:rPr>
              <a:t>  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"/>
          <p:cNvSpPr txBox="1"/>
          <p:nvPr/>
        </p:nvSpPr>
        <p:spPr>
          <a:xfrm>
            <a:off x="170800" y="43075"/>
            <a:ext cx="52986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Рекурсивний розв’язок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8" name="Google Shape;248;p20"/>
          <p:cNvSpPr txBox="1"/>
          <p:nvPr/>
        </p:nvSpPr>
        <p:spPr>
          <a:xfrm>
            <a:off x="94400" y="532950"/>
            <a:ext cx="5590800" cy="26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Ідея: нехай ми дивимось на суфікс першого рядка, що починається із символа з індексом i; також ми дивимось </a:t>
            </a:r>
            <a:r>
              <a:rPr lang="en-US">
                <a:solidFill>
                  <a:schemeClr val="lt1"/>
                </a:solidFill>
              </a:rPr>
              <a:t>на суфікс другого рядка, що починається із символа з індексом j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>
                <a:solidFill>
                  <a:schemeClr val="lt1"/>
                </a:solidFill>
              </a:rPr>
              <a:t>Пара (i; j) - стан нашої рекурсії.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>
                <a:solidFill>
                  <a:schemeClr val="lt1"/>
                </a:solidFill>
              </a:rPr>
              <a:t>В нас є три варіанти: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-US">
                <a:solidFill>
                  <a:schemeClr val="lt1"/>
                </a:solidFill>
              </a:rPr>
              <a:t>Видалити символ із першого рядка - заплатити ціну 2, перейти в стан (i + 1, j)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-US">
                <a:solidFill>
                  <a:schemeClr val="lt1"/>
                </a:solidFill>
              </a:rPr>
              <a:t>Додати символ до першого рядка - заплатити ціну 2, перейти в стан (i, j + 1)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-US">
                <a:solidFill>
                  <a:schemeClr val="lt1"/>
                </a:solidFill>
              </a:rPr>
              <a:t>Спробувати співставити поточні символи - можливо заплатити ціну 1, перейти в стан (i + 1, j + 1)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/>
          <p:nvPr/>
        </p:nvSpPr>
        <p:spPr>
          <a:xfrm>
            <a:off x="170800" y="43075"/>
            <a:ext cx="52986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Рекурсивний розв’язок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4" name="Google Shape;254;p21"/>
          <p:cNvSpPr txBox="1"/>
          <p:nvPr/>
        </p:nvSpPr>
        <p:spPr>
          <a:xfrm>
            <a:off x="94400" y="532950"/>
            <a:ext cx="5590800" cy="26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-US">
                <a:solidFill>
                  <a:srgbClr val="FFFFFF"/>
                </a:solidFill>
              </a:rPr>
              <a:t>База рекурсії - один або обидва рядки повністю оглянуті.</a:t>
            </a:r>
            <a:endParaRPr>
              <a:solidFill>
                <a:srgbClr val="FFFFFF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Щоб знайти відповідь - викликаємо рекурсію від стану (0; 0)</a:t>
            </a:r>
            <a:endParaRPr>
              <a:solidFill>
                <a:srgbClr val="FFFFFF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>
                <a:solidFill>
                  <a:schemeClr val="lt1"/>
                </a:solidFill>
              </a:rPr>
              <a:t>Працює занадто довго! (</a:t>
            </a:r>
            <a:r>
              <a:rPr i="1"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US" sz="11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(3</a:t>
            </a:r>
            <a:r>
              <a:rPr baseline="30000" i="1" lang="en-US" sz="1200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n+m</a:t>
            </a:r>
            <a:r>
              <a:rPr lang="en-US" sz="11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lang="en-US">
                <a:solidFill>
                  <a:schemeClr val="lt1"/>
                </a:solidFill>
              </a:rPr>
              <a:t>)</a:t>
            </a:r>
            <a:endParaRPr>
              <a:solidFill>
                <a:schemeClr val="lt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>
                <a:solidFill>
                  <a:schemeClr val="lt1"/>
                </a:solidFill>
              </a:rPr>
              <a:t>Якщо додати кешування - працює дуже швидко! (</a:t>
            </a:r>
            <a:r>
              <a:rPr i="1"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US" sz="11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1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m*</a:t>
            </a:r>
            <a:r>
              <a:rPr i="1"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11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lang="en-US">
                <a:solidFill>
                  <a:schemeClr val="lt1"/>
                </a:solidFill>
              </a:rPr>
              <a:t>)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"/>
          <p:cNvSpPr txBox="1"/>
          <p:nvPr/>
        </p:nvSpPr>
        <p:spPr>
          <a:xfrm>
            <a:off x="170800" y="43075"/>
            <a:ext cx="52986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Ітеративний розв’язок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0" name="Google Shape;260;p22"/>
          <p:cNvSpPr txBox="1"/>
          <p:nvPr/>
        </p:nvSpPr>
        <p:spPr>
          <a:xfrm>
            <a:off x="94400" y="532950"/>
            <a:ext cx="5590800" cy="26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Ідея аналогічна із рекурсією: нехай ми дивимось на суфікс першого рядка, що починається із символа з індексом i; також ми дивимось </a:t>
            </a:r>
            <a:r>
              <a:rPr lang="en-US">
                <a:solidFill>
                  <a:schemeClr val="lt1"/>
                </a:solidFill>
              </a:rPr>
              <a:t>на суфікс другого рядка, що починається із символа з індексом j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>
                <a:solidFill>
                  <a:schemeClr val="lt1"/>
                </a:solidFill>
              </a:rPr>
              <a:t>В цей раз замість рекурсивних викликів одразу записуватимемо відповідь у табличку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5" name="Google Shape;265;p23"/>
          <p:cNvGraphicFramePr/>
          <p:nvPr/>
        </p:nvGraphicFramePr>
        <p:xfrm>
          <a:off x="1023367" y="2059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{32D31E5D-6FA4-49EB-840A-3CF3E6ABD470}</a:tableStyleId>
              </a:tblPr>
              <a:tblGrid>
                <a:gridCol w="194950"/>
                <a:gridCol w="330825"/>
                <a:gridCol w="330825"/>
                <a:gridCol w="330825"/>
                <a:gridCol w="330825"/>
                <a:gridCol w="330825"/>
                <a:gridCol w="330825"/>
                <a:gridCol w="330825"/>
                <a:gridCol w="330825"/>
                <a:gridCol w="330825"/>
                <a:gridCol w="330825"/>
                <a:gridCol w="286375"/>
              </a:tblGrid>
              <a:tr h="107550">
                <a:tc>
                  <a:txBody>
                    <a:bodyPr>
                      <a:noAutofit/>
                    </a:bodyPr>
                    <a:lstStyle/>
                    <a:p>
                      <a:pPr indent="0" lvl="0" marL="755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T</a:t>
                      </a:r>
                      <a:endParaRPr sz="6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190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16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↓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107550">
                <a:tc>
                  <a:txBody>
                    <a:bodyPr>
                      <a:noAutofit/>
                    </a:bodyPr>
                    <a:lstStyle/>
                    <a:p>
                      <a:pPr indent="0" lvl="0" marL="755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A</a:t>
                      </a:r>
                      <a:endParaRPr sz="6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190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14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↓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107550">
                <a:tc>
                  <a:txBody>
                    <a:bodyPr>
                      <a:noAutofit/>
                    </a:bodyPr>
                    <a:lstStyle/>
                    <a:p>
                      <a:pPr indent="0" lvl="0" marL="755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A</a:t>
                      </a:r>
                      <a:endParaRPr sz="6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190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12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↓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107550">
                <a:tc>
                  <a:txBody>
                    <a:bodyPr>
                      <a:noAutofit/>
                    </a:bodyPr>
                    <a:lstStyle/>
                    <a:p>
                      <a:pPr indent="0" lvl="0" marL="755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G</a:t>
                      </a:r>
                      <a:endParaRPr sz="6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190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10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↓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107550">
                <a:tc>
                  <a:txBody>
                    <a:bodyPr>
                      <a:noAutofit/>
                    </a:bodyPr>
                    <a:lstStyle/>
                    <a:p>
                      <a:pPr indent="0" lvl="0" marL="755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G</a:t>
                      </a:r>
                      <a:endParaRPr sz="6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190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00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8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↓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107550">
                <a:tc>
                  <a:txBody>
                    <a:bodyPr>
                      <a:noAutofit/>
                    </a:bodyPr>
                    <a:lstStyle/>
                    <a:p>
                      <a:pPr indent="0" lvl="0" marL="755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T</a:t>
                      </a:r>
                      <a:endParaRPr sz="6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190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00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6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↓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107550">
                <a:tc>
                  <a:txBody>
                    <a:bodyPr>
                      <a:noAutofit/>
                    </a:bodyPr>
                    <a:lstStyle/>
                    <a:p>
                      <a:pPr indent="0" lvl="0" marL="755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C</a:t>
                      </a:r>
                      <a:endParaRPr sz="6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190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00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4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↓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107550">
                <a:tc>
                  <a:txBody>
                    <a:bodyPr>
                      <a:noAutofit/>
                    </a:bodyPr>
                    <a:lstStyle/>
                    <a:p>
                      <a:pPr indent="0" lvl="0" marL="755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A</a:t>
                      </a:r>
                      <a:endParaRPr sz="6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190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00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↓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107550">
                <a:tc>
                  <a:txBody>
                    <a:bodyPr>
                      <a:noAutofit/>
                    </a:bodyPr>
                    <a:lstStyle/>
                    <a:p>
                      <a:pPr indent="0" lvl="0" marL="755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-</a:t>
                      </a:r>
                      <a:endParaRPr sz="6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190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81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→−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81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18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→−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81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16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→−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81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14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→−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81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12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→−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81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10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→−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7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8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→−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7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6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→−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7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4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→−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7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→−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0</a:t>
                      </a:r>
                      <a:endParaRPr sz="6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66" name="Google Shape;266;p23"/>
          <p:cNvSpPr txBox="1"/>
          <p:nvPr/>
        </p:nvSpPr>
        <p:spPr>
          <a:xfrm>
            <a:off x="1220725" y="0"/>
            <a:ext cx="3572700" cy="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</a:rPr>
              <a:t>A           A         C         A          G         T         T         A         C          C        -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67" name="Google Shape;267;p23"/>
          <p:cNvSpPr txBox="1"/>
          <p:nvPr/>
        </p:nvSpPr>
        <p:spPr>
          <a:xfrm>
            <a:off x="92800" y="1233500"/>
            <a:ext cx="5673000" cy="13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Останній стовпчик - випадок порівняння порожнього рядка із суфіксами другого рядка. Потрібно використовувати вставку символів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Останній рядок - випадок порівняння суфіксів першого рядка із порожнім другим. Потрібно використовувати видалення символів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4"/>
          <p:cNvSpPr txBox="1"/>
          <p:nvPr/>
        </p:nvSpPr>
        <p:spPr>
          <a:xfrm>
            <a:off x="1220725" y="0"/>
            <a:ext cx="3572700" cy="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</a:rPr>
              <a:t>A           A         C         A          G         T         T         A         C          C        -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73" name="Google Shape;273;p24"/>
          <p:cNvSpPr txBox="1"/>
          <p:nvPr/>
        </p:nvSpPr>
        <p:spPr>
          <a:xfrm>
            <a:off x="92800" y="1233500"/>
            <a:ext cx="5673000" cy="13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Ітеруємось з нижнього лівого кутка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chemeClr val="lt1"/>
                </a:solidFill>
              </a:rPr>
              <a:t>cost[i][j] = min(cost[i + 1][j] + 2,</a:t>
            </a:r>
            <a:endParaRPr>
              <a:solidFill>
                <a:schemeClr val="dk1"/>
              </a:solidFill>
            </a:endParaRPr>
          </a:p>
          <a:p>
            <a:pPr indent="0" lvl="0" marL="457200" marR="486408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cost[i][j + 1] + 2,  cost[i + 1][j + 1] + x)</a:t>
            </a:r>
            <a:endParaRPr>
              <a:solidFill>
                <a:schemeClr val="lt1"/>
              </a:solidFill>
            </a:endParaRPr>
          </a:p>
          <a:p>
            <a:pPr indent="-317500" lvl="0" marL="457200" marR="486408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>
                <a:solidFill>
                  <a:schemeClr val="lt1"/>
                </a:solidFill>
              </a:rPr>
              <a:t>x = 0 якщо символи співпадають, інакше x = 1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274" name="Google Shape;274;p24"/>
          <p:cNvGraphicFramePr/>
          <p:nvPr/>
        </p:nvGraphicFramePr>
        <p:xfrm>
          <a:off x="1003855" y="2655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{32D31E5D-6FA4-49EB-840A-3CF3E6ABD470}</a:tableStyleId>
              </a:tblPr>
              <a:tblGrid>
                <a:gridCol w="194950"/>
                <a:gridCol w="330825"/>
                <a:gridCol w="330825"/>
                <a:gridCol w="330825"/>
                <a:gridCol w="330825"/>
                <a:gridCol w="330825"/>
                <a:gridCol w="330825"/>
                <a:gridCol w="330825"/>
                <a:gridCol w="330825"/>
                <a:gridCol w="330825"/>
                <a:gridCol w="330825"/>
                <a:gridCol w="286375"/>
              </a:tblGrid>
              <a:tr h="107550">
                <a:tc>
                  <a:txBody>
                    <a:bodyPr>
                      <a:noAutofit/>
                    </a:bodyPr>
                    <a:lstStyle/>
                    <a:p>
                      <a:pPr indent="0" lvl="0" marL="755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T</a:t>
                      </a:r>
                      <a:endParaRPr sz="6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190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16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↓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107550">
                <a:tc>
                  <a:txBody>
                    <a:bodyPr>
                      <a:noAutofit/>
                    </a:bodyPr>
                    <a:lstStyle/>
                    <a:p>
                      <a:pPr indent="0" lvl="0" marL="755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A</a:t>
                      </a:r>
                      <a:endParaRPr sz="6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190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14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↓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107550">
                <a:tc>
                  <a:txBody>
                    <a:bodyPr>
                      <a:noAutofit/>
                    </a:bodyPr>
                    <a:lstStyle/>
                    <a:p>
                      <a:pPr indent="0" lvl="0" marL="755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A</a:t>
                      </a:r>
                      <a:endParaRPr sz="6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190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12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↓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107550">
                <a:tc>
                  <a:txBody>
                    <a:bodyPr>
                      <a:noAutofit/>
                    </a:bodyPr>
                    <a:lstStyle/>
                    <a:p>
                      <a:pPr indent="0" lvl="0" marL="755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G</a:t>
                      </a:r>
                      <a:endParaRPr sz="6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190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10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↓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107550">
                <a:tc>
                  <a:txBody>
                    <a:bodyPr>
                      <a:noAutofit/>
                    </a:bodyPr>
                    <a:lstStyle/>
                    <a:p>
                      <a:pPr indent="0" lvl="0" marL="755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G</a:t>
                      </a:r>
                      <a:endParaRPr sz="6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190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00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8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↓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107550">
                <a:tc>
                  <a:txBody>
                    <a:bodyPr>
                      <a:noAutofit/>
                    </a:bodyPr>
                    <a:lstStyle/>
                    <a:p>
                      <a:pPr indent="0" lvl="0" marL="755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T</a:t>
                      </a:r>
                      <a:endParaRPr sz="6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190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00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6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↓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107550">
                <a:tc>
                  <a:txBody>
                    <a:bodyPr>
                      <a:noAutofit/>
                    </a:bodyPr>
                    <a:lstStyle/>
                    <a:p>
                      <a:pPr indent="0" lvl="0" marL="755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C</a:t>
                      </a:r>
                      <a:endParaRPr sz="6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190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00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4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↓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107550">
                <a:tc>
                  <a:txBody>
                    <a:bodyPr>
                      <a:noAutofit/>
                    </a:bodyPr>
                    <a:lstStyle/>
                    <a:p>
                      <a:pPr indent="0" lvl="0" marL="755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A</a:t>
                      </a:r>
                      <a:endParaRPr sz="6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190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00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00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↓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107550">
                <a:tc>
                  <a:txBody>
                    <a:bodyPr>
                      <a:noAutofit/>
                    </a:bodyPr>
                    <a:lstStyle/>
                    <a:p>
                      <a:pPr indent="0" lvl="0" marL="755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-</a:t>
                      </a:r>
                      <a:endParaRPr sz="6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190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81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→−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81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18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→−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81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16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→−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81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14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→−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81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12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→−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81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10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→−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7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8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→−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7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6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→−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7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4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→−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2032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→−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0</a:t>
                      </a:r>
                      <a:endParaRPr sz="6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5"/>
          <p:cNvSpPr txBox="1"/>
          <p:nvPr/>
        </p:nvSpPr>
        <p:spPr>
          <a:xfrm>
            <a:off x="1220725" y="0"/>
            <a:ext cx="3572700" cy="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</a:rPr>
              <a:t>A           A         C         A          G         T         T         A         C          C        -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80" name="Google Shape;280;p25"/>
          <p:cNvSpPr txBox="1"/>
          <p:nvPr/>
        </p:nvSpPr>
        <p:spPr>
          <a:xfrm>
            <a:off x="92800" y="1233500"/>
            <a:ext cx="5673000" cy="13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Ітеруємось з нижнього лівого кутка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chemeClr val="lt1"/>
                </a:solidFill>
              </a:rPr>
              <a:t>cost[i][j] = min(cost[i + 1][j] + 2,</a:t>
            </a:r>
            <a:endParaRPr>
              <a:solidFill>
                <a:schemeClr val="dk1"/>
              </a:solidFill>
            </a:endParaRPr>
          </a:p>
          <a:p>
            <a:pPr indent="0" lvl="0" marL="457200" marR="486408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cost[i][j + 1] + 2,  cost[i + 1][j + 1] + x)</a:t>
            </a:r>
            <a:endParaRPr>
              <a:solidFill>
                <a:schemeClr val="lt1"/>
              </a:solidFill>
            </a:endParaRPr>
          </a:p>
          <a:p>
            <a:pPr indent="-317500" lvl="0" marL="457200" marR="486408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>
                <a:solidFill>
                  <a:schemeClr val="lt1"/>
                </a:solidFill>
              </a:rPr>
              <a:t>x = 0 якщо символи співпадають, інакше x = 1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281" name="Google Shape;281;p25"/>
          <p:cNvGraphicFramePr/>
          <p:nvPr/>
        </p:nvGraphicFramePr>
        <p:xfrm>
          <a:off x="1034505" y="2655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{32D31E5D-6FA4-49EB-840A-3CF3E6ABD470}</a:tableStyleId>
              </a:tblPr>
              <a:tblGrid>
                <a:gridCol w="194950"/>
                <a:gridCol w="330825"/>
                <a:gridCol w="330825"/>
                <a:gridCol w="330825"/>
                <a:gridCol w="330825"/>
                <a:gridCol w="330825"/>
                <a:gridCol w="330825"/>
                <a:gridCol w="330825"/>
                <a:gridCol w="330825"/>
                <a:gridCol w="330825"/>
                <a:gridCol w="330825"/>
                <a:gridCol w="286375"/>
              </a:tblGrid>
              <a:tr h="107550">
                <a:tc>
                  <a:txBody>
                    <a:bodyPr>
                      <a:noAutofit/>
                    </a:bodyPr>
                    <a:lstStyle/>
                    <a:p>
                      <a:pPr indent="0" lvl="0" marL="755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T</a:t>
                      </a:r>
                      <a:endParaRPr sz="6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190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16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↓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107550">
                <a:tc>
                  <a:txBody>
                    <a:bodyPr>
                      <a:noAutofit/>
                    </a:bodyPr>
                    <a:lstStyle/>
                    <a:p>
                      <a:pPr indent="0" lvl="0" marL="755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A</a:t>
                      </a:r>
                      <a:endParaRPr sz="6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190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14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↓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107550">
                <a:tc>
                  <a:txBody>
                    <a:bodyPr>
                      <a:noAutofit/>
                    </a:bodyPr>
                    <a:lstStyle/>
                    <a:p>
                      <a:pPr indent="0" lvl="0" marL="755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A</a:t>
                      </a:r>
                      <a:endParaRPr sz="6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190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12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↓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107550">
                <a:tc>
                  <a:txBody>
                    <a:bodyPr>
                      <a:noAutofit/>
                    </a:bodyPr>
                    <a:lstStyle/>
                    <a:p>
                      <a:pPr indent="0" lvl="0" marL="755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G</a:t>
                      </a:r>
                      <a:endParaRPr sz="6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190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10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↓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107550">
                <a:tc>
                  <a:txBody>
                    <a:bodyPr>
                      <a:noAutofit/>
                    </a:bodyPr>
                    <a:lstStyle/>
                    <a:p>
                      <a:pPr indent="0" lvl="0" marL="755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G</a:t>
                      </a:r>
                      <a:endParaRPr sz="6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190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00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8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↓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107550">
                <a:tc>
                  <a:txBody>
                    <a:bodyPr>
                      <a:noAutofit/>
                    </a:bodyPr>
                    <a:lstStyle/>
                    <a:p>
                      <a:pPr indent="0" lvl="0" marL="755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T</a:t>
                      </a:r>
                      <a:endParaRPr sz="6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190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00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6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↓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107550">
                <a:tc>
                  <a:txBody>
                    <a:bodyPr>
                      <a:noAutofit/>
                    </a:bodyPr>
                    <a:lstStyle/>
                    <a:p>
                      <a:pPr indent="0" lvl="0" marL="755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C</a:t>
                      </a:r>
                      <a:endParaRPr sz="6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190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00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4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↓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107550">
                <a:tc>
                  <a:txBody>
                    <a:bodyPr>
                      <a:noAutofit/>
                    </a:bodyPr>
                    <a:lstStyle/>
                    <a:p>
                      <a:pPr indent="0" lvl="0" marL="755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A</a:t>
                      </a:r>
                      <a:endParaRPr sz="6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190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00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3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00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00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↓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107550">
                <a:tc>
                  <a:txBody>
                    <a:bodyPr>
                      <a:noAutofit/>
                    </a:bodyPr>
                    <a:lstStyle/>
                    <a:p>
                      <a:pPr indent="0" lvl="0" marL="755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-</a:t>
                      </a:r>
                      <a:endParaRPr sz="6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190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81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→−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81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18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→−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81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16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→−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81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14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→−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81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12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→−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81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10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→−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7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8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→−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7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6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→−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2032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4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→−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2032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→−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0</a:t>
                      </a:r>
                      <a:endParaRPr sz="6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/>
        </p:nvSpPr>
        <p:spPr>
          <a:xfrm>
            <a:off x="170800" y="43075"/>
            <a:ext cx="52986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Задача №1. Знаходження факторіалу цілого невід’ємного числа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" name="Google Shape;55;p8"/>
          <p:cNvSpPr txBox="1"/>
          <p:nvPr/>
        </p:nvSpPr>
        <p:spPr>
          <a:xfrm>
            <a:off x="94400" y="532950"/>
            <a:ext cx="5590800" cy="26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n! = 1 * 2 * 3 * … * n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0! = 1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1! = 1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2! = 2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3! = 6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…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6! = 720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6"/>
          <p:cNvSpPr txBox="1"/>
          <p:nvPr/>
        </p:nvSpPr>
        <p:spPr>
          <a:xfrm>
            <a:off x="1220725" y="0"/>
            <a:ext cx="3572700" cy="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</a:rPr>
              <a:t>A           A         C         A          G         T         T         A         C          C        -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87" name="Google Shape;287;p26"/>
          <p:cNvSpPr txBox="1"/>
          <p:nvPr/>
        </p:nvSpPr>
        <p:spPr>
          <a:xfrm>
            <a:off x="92800" y="1233500"/>
            <a:ext cx="5673000" cy="13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Ітеруємось з нижнього лівого кутка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chemeClr val="lt1"/>
                </a:solidFill>
              </a:rPr>
              <a:t>cost[i][j] = min(cost[i + 1][j] + 2,</a:t>
            </a:r>
            <a:endParaRPr>
              <a:solidFill>
                <a:schemeClr val="dk1"/>
              </a:solidFill>
            </a:endParaRPr>
          </a:p>
          <a:p>
            <a:pPr indent="0" lvl="0" marL="457200" marR="486408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cost[i][j + 1] + 2,  cost[i + 1][j + 1] + x)</a:t>
            </a:r>
            <a:endParaRPr>
              <a:solidFill>
                <a:schemeClr val="lt1"/>
              </a:solidFill>
            </a:endParaRPr>
          </a:p>
          <a:p>
            <a:pPr indent="-317500" lvl="0" marL="457200" marR="486408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>
                <a:solidFill>
                  <a:schemeClr val="lt1"/>
                </a:solidFill>
              </a:rPr>
              <a:t>x = 0 якщо символи співпадають, інакше x = 1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288" name="Google Shape;288;p26"/>
          <p:cNvGraphicFramePr/>
          <p:nvPr/>
        </p:nvGraphicFramePr>
        <p:xfrm>
          <a:off x="988105" y="2655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{32D31E5D-6FA4-49EB-840A-3CF3E6ABD470}</a:tableStyleId>
              </a:tblPr>
              <a:tblGrid>
                <a:gridCol w="194950"/>
                <a:gridCol w="330825"/>
                <a:gridCol w="330825"/>
                <a:gridCol w="330825"/>
                <a:gridCol w="330825"/>
                <a:gridCol w="330825"/>
                <a:gridCol w="330825"/>
                <a:gridCol w="330825"/>
                <a:gridCol w="330825"/>
                <a:gridCol w="330825"/>
                <a:gridCol w="330825"/>
                <a:gridCol w="286375"/>
              </a:tblGrid>
              <a:tr h="107550">
                <a:tc>
                  <a:txBody>
                    <a:bodyPr>
                      <a:noAutofit/>
                    </a:bodyPr>
                    <a:lstStyle/>
                    <a:p>
                      <a:pPr indent="0" lvl="0" marL="755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T</a:t>
                      </a:r>
                      <a:endParaRPr sz="6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190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16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↓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107550">
                <a:tc>
                  <a:txBody>
                    <a:bodyPr>
                      <a:noAutofit/>
                    </a:bodyPr>
                    <a:lstStyle/>
                    <a:p>
                      <a:pPr indent="0" lvl="0" marL="755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A</a:t>
                      </a:r>
                      <a:endParaRPr sz="6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190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14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↓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107550">
                <a:tc>
                  <a:txBody>
                    <a:bodyPr>
                      <a:noAutofit/>
                    </a:bodyPr>
                    <a:lstStyle/>
                    <a:p>
                      <a:pPr indent="0" lvl="0" marL="755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A</a:t>
                      </a:r>
                      <a:endParaRPr sz="6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190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12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↓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107550">
                <a:tc>
                  <a:txBody>
                    <a:bodyPr>
                      <a:noAutofit/>
                    </a:bodyPr>
                    <a:lstStyle/>
                    <a:p>
                      <a:pPr indent="0" lvl="0" marL="755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G</a:t>
                      </a:r>
                      <a:endParaRPr sz="6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190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10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↓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107550">
                <a:tc>
                  <a:txBody>
                    <a:bodyPr>
                      <a:noAutofit/>
                    </a:bodyPr>
                    <a:lstStyle/>
                    <a:p>
                      <a:pPr indent="0" lvl="0" marL="755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G</a:t>
                      </a:r>
                      <a:endParaRPr sz="6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190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00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8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↓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107550">
                <a:tc>
                  <a:txBody>
                    <a:bodyPr>
                      <a:noAutofit/>
                    </a:bodyPr>
                    <a:lstStyle/>
                    <a:p>
                      <a:pPr indent="0" lvl="0" marL="755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T</a:t>
                      </a:r>
                      <a:endParaRPr sz="6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190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00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6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↓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107550">
                <a:tc>
                  <a:txBody>
                    <a:bodyPr>
                      <a:noAutofit/>
                    </a:bodyPr>
                    <a:lstStyle/>
                    <a:p>
                      <a:pPr indent="0" lvl="0" marL="755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C</a:t>
                      </a:r>
                      <a:endParaRPr sz="6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190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00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4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↓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107550">
                <a:tc>
                  <a:txBody>
                    <a:bodyPr>
                      <a:noAutofit/>
                    </a:bodyPr>
                    <a:lstStyle/>
                    <a:p>
                      <a:pPr indent="0" lvl="0" marL="755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A</a:t>
                      </a:r>
                      <a:endParaRPr sz="6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190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00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4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00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3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00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00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↓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107550">
                <a:tc>
                  <a:txBody>
                    <a:bodyPr>
                      <a:noAutofit/>
                    </a:bodyPr>
                    <a:lstStyle/>
                    <a:p>
                      <a:pPr indent="0" lvl="0" marL="755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-</a:t>
                      </a:r>
                      <a:endParaRPr sz="6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190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81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→−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81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18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→−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81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16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→−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81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14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→−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81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12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→−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81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10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→−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7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8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→−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2032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6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→−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2032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4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→−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2032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→−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0</a:t>
                      </a:r>
                      <a:endParaRPr sz="6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7"/>
          <p:cNvSpPr txBox="1"/>
          <p:nvPr/>
        </p:nvSpPr>
        <p:spPr>
          <a:xfrm>
            <a:off x="1220725" y="0"/>
            <a:ext cx="3572700" cy="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</a:rPr>
              <a:t>A           A         C         A          G         T         T         A         C          C        -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94" name="Google Shape;294;p27"/>
          <p:cNvSpPr txBox="1"/>
          <p:nvPr/>
        </p:nvSpPr>
        <p:spPr>
          <a:xfrm>
            <a:off x="92800" y="1233500"/>
            <a:ext cx="5673000" cy="13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Ітеруємось з нижнього лівого кутка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chemeClr val="lt1"/>
                </a:solidFill>
              </a:rPr>
              <a:t>cost[i][j] = min(cost[i + 1][j] + 2,</a:t>
            </a:r>
            <a:endParaRPr>
              <a:solidFill>
                <a:schemeClr val="dk1"/>
              </a:solidFill>
            </a:endParaRPr>
          </a:p>
          <a:p>
            <a:pPr indent="0" lvl="0" marL="457200" marR="486408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cost[i][j + 1] + 2,  cost[i + 1][j + 1] + x)</a:t>
            </a:r>
            <a:endParaRPr>
              <a:solidFill>
                <a:schemeClr val="lt1"/>
              </a:solidFill>
            </a:endParaRPr>
          </a:p>
          <a:p>
            <a:pPr indent="-317500" lvl="0" marL="457200" marR="486408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>
                <a:solidFill>
                  <a:schemeClr val="lt1"/>
                </a:solidFill>
              </a:rPr>
              <a:t>x = 0 якщо символи співпадають, інакше x = 1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295" name="Google Shape;295;p27"/>
          <p:cNvGraphicFramePr/>
          <p:nvPr/>
        </p:nvGraphicFramePr>
        <p:xfrm>
          <a:off x="988117" y="2655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{32D31E5D-6FA4-49EB-840A-3CF3E6ABD470}</a:tableStyleId>
              </a:tblPr>
              <a:tblGrid>
                <a:gridCol w="194950"/>
                <a:gridCol w="330825"/>
                <a:gridCol w="330825"/>
                <a:gridCol w="330825"/>
                <a:gridCol w="330825"/>
                <a:gridCol w="330825"/>
                <a:gridCol w="330825"/>
                <a:gridCol w="330825"/>
                <a:gridCol w="330825"/>
                <a:gridCol w="330825"/>
                <a:gridCol w="330825"/>
                <a:gridCol w="286375"/>
              </a:tblGrid>
              <a:tr h="107550">
                <a:tc>
                  <a:txBody>
                    <a:bodyPr>
                      <a:noAutofit/>
                    </a:bodyPr>
                    <a:lstStyle/>
                    <a:p>
                      <a:pPr indent="0" lvl="0" marL="755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T</a:t>
                      </a:r>
                      <a:endParaRPr sz="6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190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16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↓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107550">
                <a:tc>
                  <a:txBody>
                    <a:bodyPr>
                      <a:noAutofit/>
                    </a:bodyPr>
                    <a:lstStyle/>
                    <a:p>
                      <a:pPr indent="0" lvl="0" marL="755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A</a:t>
                      </a:r>
                      <a:endParaRPr sz="6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190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14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↓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107550">
                <a:tc>
                  <a:txBody>
                    <a:bodyPr>
                      <a:noAutofit/>
                    </a:bodyPr>
                    <a:lstStyle/>
                    <a:p>
                      <a:pPr indent="0" lvl="0" marL="755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A</a:t>
                      </a:r>
                      <a:endParaRPr sz="6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190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12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↓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107550">
                <a:tc>
                  <a:txBody>
                    <a:bodyPr>
                      <a:noAutofit/>
                    </a:bodyPr>
                    <a:lstStyle/>
                    <a:p>
                      <a:pPr indent="0" lvl="0" marL="755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G</a:t>
                      </a:r>
                      <a:endParaRPr sz="6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190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10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↓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107550">
                <a:tc>
                  <a:txBody>
                    <a:bodyPr>
                      <a:noAutofit/>
                    </a:bodyPr>
                    <a:lstStyle/>
                    <a:p>
                      <a:pPr indent="0" lvl="0" marL="755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G</a:t>
                      </a:r>
                      <a:endParaRPr sz="6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190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00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8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↓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107550">
                <a:tc>
                  <a:txBody>
                    <a:bodyPr>
                      <a:noAutofit/>
                    </a:bodyPr>
                    <a:lstStyle/>
                    <a:p>
                      <a:pPr indent="0" lvl="0" marL="755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T</a:t>
                      </a:r>
                      <a:endParaRPr sz="6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190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00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6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↓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107550">
                <a:tc>
                  <a:txBody>
                    <a:bodyPr>
                      <a:noAutofit/>
                    </a:bodyPr>
                    <a:lstStyle/>
                    <a:p>
                      <a:pPr indent="0" lvl="0" marL="755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C</a:t>
                      </a:r>
                      <a:endParaRPr sz="6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190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00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4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↓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107550">
                <a:tc>
                  <a:txBody>
                    <a:bodyPr>
                      <a:noAutofit/>
                    </a:bodyPr>
                    <a:lstStyle/>
                    <a:p>
                      <a:pPr indent="0" lvl="0" marL="755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A</a:t>
                      </a:r>
                      <a:endParaRPr sz="6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190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2032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6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→−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00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4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00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3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00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00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↓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107550">
                <a:tc>
                  <a:txBody>
                    <a:bodyPr>
                      <a:noAutofit/>
                    </a:bodyPr>
                    <a:lstStyle/>
                    <a:p>
                      <a:pPr indent="0" lvl="0" marL="755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-</a:t>
                      </a:r>
                      <a:endParaRPr sz="6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190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81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→−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81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18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→−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81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16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→−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81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14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→−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81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12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→−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81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10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→−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2032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8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→−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2032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6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→−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2032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4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→−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2032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→−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0</a:t>
                      </a:r>
                      <a:endParaRPr sz="6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8"/>
          <p:cNvSpPr txBox="1"/>
          <p:nvPr/>
        </p:nvSpPr>
        <p:spPr>
          <a:xfrm>
            <a:off x="1220725" y="0"/>
            <a:ext cx="3572700" cy="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</a:rPr>
              <a:t>A           A         C         A          G         T         T         A         C          C        -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301" name="Google Shape;301;p28"/>
          <p:cNvSpPr txBox="1"/>
          <p:nvPr/>
        </p:nvSpPr>
        <p:spPr>
          <a:xfrm>
            <a:off x="92800" y="1233500"/>
            <a:ext cx="5673000" cy="13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Ітеруємось з нижнього лівого кутка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chemeClr val="lt1"/>
                </a:solidFill>
              </a:rPr>
              <a:t>cost[i][j] = min(cost[i + 1][j] + 2,</a:t>
            </a:r>
            <a:endParaRPr>
              <a:solidFill>
                <a:schemeClr val="dk1"/>
              </a:solidFill>
            </a:endParaRPr>
          </a:p>
          <a:p>
            <a:pPr indent="0" lvl="0" marL="457200" marR="486408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cost[i][j + 1] + 2,  cost[i + 1][j + 1] + x)</a:t>
            </a:r>
            <a:endParaRPr>
              <a:solidFill>
                <a:schemeClr val="lt1"/>
              </a:solidFill>
            </a:endParaRPr>
          </a:p>
          <a:p>
            <a:pPr indent="-317500" lvl="0" marL="457200" marR="486408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>
                <a:solidFill>
                  <a:schemeClr val="lt1"/>
                </a:solidFill>
              </a:rPr>
              <a:t>x = 0 якщо символи співпадають, інакше x = 1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302" name="Google Shape;302;p28"/>
          <p:cNvGraphicFramePr/>
          <p:nvPr/>
        </p:nvGraphicFramePr>
        <p:xfrm>
          <a:off x="1034505" y="2655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{32D31E5D-6FA4-49EB-840A-3CF3E6ABD470}</a:tableStyleId>
              </a:tblPr>
              <a:tblGrid>
                <a:gridCol w="194950"/>
                <a:gridCol w="330825"/>
                <a:gridCol w="330825"/>
                <a:gridCol w="330825"/>
                <a:gridCol w="330825"/>
                <a:gridCol w="330825"/>
                <a:gridCol w="330825"/>
                <a:gridCol w="330825"/>
                <a:gridCol w="330825"/>
                <a:gridCol w="330825"/>
                <a:gridCol w="330825"/>
                <a:gridCol w="286375"/>
              </a:tblGrid>
              <a:tr h="107550">
                <a:tc>
                  <a:txBody>
                    <a:bodyPr>
                      <a:noAutofit/>
                    </a:bodyPr>
                    <a:lstStyle/>
                    <a:p>
                      <a:pPr indent="0" lvl="0" marL="755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T</a:t>
                      </a:r>
                      <a:endParaRPr sz="6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190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7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7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00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6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7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6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7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↓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7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9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00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8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00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9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81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11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↓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81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13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3619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14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↓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16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↓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107550">
                <a:tc>
                  <a:txBody>
                    <a:bodyPr>
                      <a:noAutofit/>
                    </a:bodyPr>
                    <a:lstStyle/>
                    <a:p>
                      <a:pPr indent="0" lvl="0" marL="755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A</a:t>
                      </a:r>
                      <a:endParaRPr sz="6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190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7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8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00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6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7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5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00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5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7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7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00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8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00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8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7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9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81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11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3619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12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↓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14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↓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107550">
                <a:tc>
                  <a:txBody>
                    <a:bodyPr>
                      <a:noAutofit/>
                    </a:bodyPr>
                    <a:lstStyle/>
                    <a:p>
                      <a:pPr indent="0" lvl="0" marL="755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A</a:t>
                      </a:r>
                      <a:endParaRPr sz="6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190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81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10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00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8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7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6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→−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00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4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7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5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00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6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00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7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7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7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7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9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3619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10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↓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12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↓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107550">
                <a:tc>
                  <a:txBody>
                    <a:bodyPr>
                      <a:noAutofit/>
                    </a:bodyPr>
                    <a:lstStyle/>
                    <a:p>
                      <a:pPr indent="0" lvl="0" marL="755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G</a:t>
                      </a:r>
                      <a:endParaRPr sz="6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190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81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12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10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7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8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00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6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7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4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00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4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00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5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7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6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7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7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8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↓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10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↓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107550">
                <a:tc>
                  <a:txBody>
                    <a:bodyPr>
                      <a:noAutofit/>
                    </a:bodyPr>
                    <a:lstStyle/>
                    <a:p>
                      <a:pPr indent="0" lvl="0" marL="755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G</a:t>
                      </a:r>
                      <a:endParaRPr sz="6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190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81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13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→−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1206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11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→−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7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9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→−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2032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7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→−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7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5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00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4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00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3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7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4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7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5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6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↓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00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8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↓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107550">
                <a:tc>
                  <a:txBody>
                    <a:bodyPr>
                      <a:noAutofit/>
                    </a:bodyPr>
                    <a:lstStyle/>
                    <a:p>
                      <a:pPr indent="0" lvl="0" marL="755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T</a:t>
                      </a:r>
                      <a:endParaRPr sz="6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190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81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15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13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81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11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→−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2032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9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→−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7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7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→−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00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5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00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3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7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7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3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4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↓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00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6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↓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107550">
                <a:tc>
                  <a:txBody>
                    <a:bodyPr>
                      <a:noAutofit/>
                    </a:bodyPr>
                    <a:lstStyle/>
                    <a:p>
                      <a:pPr indent="0" lvl="0" marL="755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C</a:t>
                      </a:r>
                      <a:endParaRPr sz="6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190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81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16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→−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1206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14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→−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81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12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11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7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9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00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7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00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5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7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3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→−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7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00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00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4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↓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107550">
                <a:tc>
                  <a:txBody>
                    <a:bodyPr>
                      <a:noAutofit/>
                    </a:bodyPr>
                    <a:lstStyle/>
                    <a:p>
                      <a:pPr indent="0" lvl="0" marL="755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A</a:t>
                      </a:r>
                      <a:endParaRPr sz="6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190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81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18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16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81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14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→−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12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81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1O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→−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2032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8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→−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2032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6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→−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7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4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7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3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00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00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↓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107550">
                <a:tc>
                  <a:txBody>
                    <a:bodyPr>
                      <a:noAutofit/>
                    </a:bodyPr>
                    <a:lstStyle/>
                    <a:p>
                      <a:pPr indent="0" lvl="0" marL="755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-</a:t>
                      </a:r>
                      <a:endParaRPr sz="6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190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81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→−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1206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18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→−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81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16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→−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1206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14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→−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81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12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→−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1206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10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→−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2032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8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→−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7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6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→−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7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4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→−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2032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→−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0</a:t>
                      </a:r>
                      <a:endParaRPr sz="6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9"/>
          <p:cNvSpPr txBox="1"/>
          <p:nvPr/>
        </p:nvSpPr>
        <p:spPr>
          <a:xfrm>
            <a:off x="1220725" y="0"/>
            <a:ext cx="3572700" cy="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</a:rPr>
              <a:t>A           A         C         A          G         T         T         A         C          C        -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308" name="Google Shape;308;p29"/>
          <p:cNvSpPr txBox="1"/>
          <p:nvPr/>
        </p:nvSpPr>
        <p:spPr>
          <a:xfrm>
            <a:off x="92800" y="1233500"/>
            <a:ext cx="5673000" cy="13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486408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Фінальна ціна - у комірці [0][0]</a:t>
            </a:r>
            <a:endParaRPr>
              <a:solidFill>
                <a:srgbClr val="FFFFFF"/>
              </a:solidFill>
            </a:endParaRPr>
          </a:p>
          <a:p>
            <a:pPr indent="-317500" lvl="0" marL="457200" marR="486408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Якщо йти по стрілочкам - можна відновити операції</a:t>
            </a:r>
            <a:endParaRPr>
              <a:solidFill>
                <a:srgbClr val="FFFFFF"/>
              </a:solidFill>
            </a:endParaRPr>
          </a:p>
          <a:p>
            <a:pPr indent="-317500" lvl="0" marL="457200" marR="486408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Час виконання - O(m*n)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309" name="Google Shape;309;p29"/>
          <p:cNvGraphicFramePr/>
          <p:nvPr/>
        </p:nvGraphicFramePr>
        <p:xfrm>
          <a:off x="1034505" y="2655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{32D31E5D-6FA4-49EB-840A-3CF3E6ABD470}</a:tableStyleId>
              </a:tblPr>
              <a:tblGrid>
                <a:gridCol w="194950"/>
                <a:gridCol w="330825"/>
                <a:gridCol w="330825"/>
                <a:gridCol w="330825"/>
                <a:gridCol w="330825"/>
                <a:gridCol w="330825"/>
                <a:gridCol w="330825"/>
                <a:gridCol w="330825"/>
                <a:gridCol w="330825"/>
                <a:gridCol w="330825"/>
                <a:gridCol w="330825"/>
                <a:gridCol w="286375"/>
              </a:tblGrid>
              <a:tr h="107550">
                <a:tc>
                  <a:txBody>
                    <a:bodyPr>
                      <a:noAutofit/>
                    </a:bodyPr>
                    <a:lstStyle/>
                    <a:p>
                      <a:pPr indent="0" lvl="0" marL="755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T</a:t>
                      </a:r>
                      <a:endParaRPr sz="6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190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7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7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00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6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7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6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7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↓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7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9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00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8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00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9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81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11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↓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81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13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3619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14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↓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16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↓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107550">
                <a:tc>
                  <a:txBody>
                    <a:bodyPr>
                      <a:noAutofit/>
                    </a:bodyPr>
                    <a:lstStyle/>
                    <a:p>
                      <a:pPr indent="0" lvl="0" marL="755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A</a:t>
                      </a:r>
                      <a:endParaRPr sz="6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190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7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8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00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6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7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5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00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5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7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7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00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8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00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8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7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9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81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11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3619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12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↓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14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↓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107550">
                <a:tc>
                  <a:txBody>
                    <a:bodyPr>
                      <a:noAutofit/>
                    </a:bodyPr>
                    <a:lstStyle/>
                    <a:p>
                      <a:pPr indent="0" lvl="0" marL="755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A</a:t>
                      </a:r>
                      <a:endParaRPr sz="6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190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81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10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00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8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7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6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→−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00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4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7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5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00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6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00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7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7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7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7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9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3619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10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↓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12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↓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107550">
                <a:tc>
                  <a:txBody>
                    <a:bodyPr>
                      <a:noAutofit/>
                    </a:bodyPr>
                    <a:lstStyle/>
                    <a:p>
                      <a:pPr indent="0" lvl="0" marL="755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G</a:t>
                      </a:r>
                      <a:endParaRPr sz="6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190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81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12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10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7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8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00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6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7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4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00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4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00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5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7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6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7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7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8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↓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10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↓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107550">
                <a:tc>
                  <a:txBody>
                    <a:bodyPr>
                      <a:noAutofit/>
                    </a:bodyPr>
                    <a:lstStyle/>
                    <a:p>
                      <a:pPr indent="0" lvl="0" marL="755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G</a:t>
                      </a:r>
                      <a:endParaRPr sz="6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190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81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13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→−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1206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11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→−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7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9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→−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2032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7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→−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7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5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00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4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00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3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7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4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7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5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6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↓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00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8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↓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107550">
                <a:tc>
                  <a:txBody>
                    <a:bodyPr>
                      <a:noAutofit/>
                    </a:bodyPr>
                    <a:lstStyle/>
                    <a:p>
                      <a:pPr indent="0" lvl="0" marL="755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T</a:t>
                      </a:r>
                      <a:endParaRPr sz="6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190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81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15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13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81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11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→−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2032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9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→−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7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7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→−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00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5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00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3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7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7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3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4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↓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00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6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↓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107550">
                <a:tc>
                  <a:txBody>
                    <a:bodyPr>
                      <a:noAutofit/>
                    </a:bodyPr>
                    <a:lstStyle/>
                    <a:p>
                      <a:pPr indent="0" lvl="0" marL="755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C</a:t>
                      </a:r>
                      <a:endParaRPr sz="6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190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81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16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→−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1206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14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→−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81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12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11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7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9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00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7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00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5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7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3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→−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7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00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</a:t>
                      </a:r>
                      <a:r>
                        <a:rPr i="1" lang="en-US" sz="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00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4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↓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107550">
                <a:tc>
                  <a:txBody>
                    <a:bodyPr>
                      <a:noAutofit/>
                    </a:bodyPr>
                    <a:lstStyle/>
                    <a:p>
                      <a:pPr indent="0" lvl="0" marL="755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A</a:t>
                      </a:r>
                      <a:endParaRPr sz="6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190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81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18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16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81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14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→−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12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81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1O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→−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2032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8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→−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2032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6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→−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7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4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7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3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00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00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↓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107550">
                <a:tc>
                  <a:txBody>
                    <a:bodyPr>
                      <a:noAutofit/>
                    </a:bodyPr>
                    <a:lstStyle/>
                    <a:p>
                      <a:pPr indent="0" lvl="0" marL="755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-</a:t>
                      </a:r>
                      <a:endParaRPr sz="6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190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81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→−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1206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18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→−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81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16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→−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1206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14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→−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81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12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→−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1206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10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→−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2032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8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→−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7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6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→−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7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4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→−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2032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</a:t>
                      </a:r>
                      <a:r>
                        <a:rPr i="1" lang="en-US" sz="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→−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rgbClr val="FFFFFF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0</a:t>
                      </a:r>
                      <a:endParaRPr sz="6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1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0"/>
          <p:cNvSpPr txBox="1"/>
          <p:nvPr/>
        </p:nvSpPr>
        <p:spPr>
          <a:xfrm>
            <a:off x="170800" y="43075"/>
            <a:ext cx="52986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Деякі інші приклади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5" name="Google Shape;315;p30"/>
          <p:cNvSpPr txBox="1"/>
          <p:nvPr/>
        </p:nvSpPr>
        <p:spPr>
          <a:xfrm>
            <a:off x="94400" y="532950"/>
            <a:ext cx="5590800" cy="26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lang="en-US" sz="1200">
                <a:solidFill>
                  <a:srgbClr val="FFFFFF"/>
                </a:solidFill>
              </a:rPr>
              <a:t>Є два зображення, що перетинаються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-US" sz="1200">
                <a:solidFill>
                  <a:srgbClr val="FFFFFF"/>
                </a:solidFill>
              </a:rPr>
              <a:t>Як їх найкраще за все зшити?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-US" sz="1200">
                <a:solidFill>
                  <a:srgbClr val="FFFFFF"/>
                </a:solidFill>
              </a:rPr>
              <a:t>Варіант розв’язку - розрізаємо зображення вздовж невидимого “шву”. Задача аналогічна знаходженню edit distance!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316" name="Google Shape;316;p30"/>
          <p:cNvSpPr/>
          <p:nvPr/>
        </p:nvSpPr>
        <p:spPr>
          <a:xfrm>
            <a:off x="610100" y="1409307"/>
            <a:ext cx="4112400" cy="1656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1"/>
          <p:cNvSpPr txBox="1"/>
          <p:nvPr/>
        </p:nvSpPr>
        <p:spPr>
          <a:xfrm>
            <a:off x="170800" y="43075"/>
            <a:ext cx="52986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Деякі інші приклади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2" name="Google Shape;322;p31"/>
          <p:cNvSpPr txBox="1"/>
          <p:nvPr/>
        </p:nvSpPr>
        <p:spPr>
          <a:xfrm>
            <a:off x="94400" y="532950"/>
            <a:ext cx="5590800" cy="26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-US" sz="1200">
                <a:solidFill>
                  <a:srgbClr val="FFFFFF"/>
                </a:solidFill>
              </a:rPr>
              <a:t>Seam carving - особливий алгоритм стискання зображень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-US" sz="1200">
                <a:solidFill>
                  <a:srgbClr val="FFFFFF"/>
                </a:solidFill>
              </a:rPr>
              <a:t>Демо: http://nparashuram.com/seamcarving/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/>
        </p:nvSpPr>
        <p:spPr>
          <a:xfrm>
            <a:off x="170800" y="43075"/>
            <a:ext cx="52986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Рекурсивна функція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" name="Google Shape;61;p9"/>
          <p:cNvSpPr txBox="1"/>
          <p:nvPr/>
        </p:nvSpPr>
        <p:spPr>
          <a:xfrm>
            <a:off x="94400" y="532950"/>
            <a:ext cx="5590800" cy="26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Функція, що викликає сама себе (найчастіше за все - з іншими значеннями параметрів)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Має бути скінченою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Рекурентний перехід: n! = (n - 1)! * n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База рекурсії: 0! = 1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Скінченість забезпечується правильними переходом та базою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-US">
                <a:solidFill>
                  <a:srgbClr val="FFFFFF"/>
                </a:solidFill>
              </a:rPr>
              <a:t>n! = (n + 1)! / (n + 1) - поганий перехід при базі 0! = 1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/>
        </p:nvSpPr>
        <p:spPr>
          <a:xfrm>
            <a:off x="170800" y="43075"/>
            <a:ext cx="52986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Числа Фібоначчі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" name="Google Shape;67;p10"/>
          <p:cNvSpPr txBox="1"/>
          <p:nvPr/>
        </p:nvSpPr>
        <p:spPr>
          <a:xfrm>
            <a:off x="94400" y="532950"/>
            <a:ext cx="5590800" cy="26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-US">
                <a:solidFill>
                  <a:srgbClr val="FFFFFF"/>
                </a:solidFill>
              </a:rPr>
              <a:t>F(0) = 0</a:t>
            </a:r>
            <a:endParaRPr>
              <a:solidFill>
                <a:srgbClr val="FFFFFF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F(1) = 1</a:t>
            </a:r>
            <a:endParaRPr>
              <a:solidFill>
                <a:srgbClr val="FFFFFF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F(n) = F(n - 1) + F(n - 2), n &gt;1</a:t>
            </a:r>
            <a:endParaRPr>
              <a:solidFill>
                <a:srgbClr val="FFFFFF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Декілька перших членів: 0, 1, 1, 2, 3, 5, 8, 13, 21…</a:t>
            </a:r>
            <a:endParaRPr>
              <a:solidFill>
                <a:srgbClr val="FFFFFF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Можна знаходити рекурсивно!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/>
        </p:nvSpPr>
        <p:spPr>
          <a:xfrm>
            <a:off x="170800" y="43075"/>
            <a:ext cx="52986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Дерево викликів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" name="Google Shape;73;p11"/>
          <p:cNvSpPr txBox="1"/>
          <p:nvPr/>
        </p:nvSpPr>
        <p:spPr>
          <a:xfrm>
            <a:off x="94400" y="532950"/>
            <a:ext cx="5590800" cy="26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4" name="Google Shape;74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0800" y="374650"/>
            <a:ext cx="3429000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/>
        </p:nvSpPr>
        <p:spPr>
          <a:xfrm>
            <a:off x="170800" y="43075"/>
            <a:ext cx="52986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Оцінка часу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" name="Google Shape;80;p12"/>
          <p:cNvSpPr txBox="1"/>
          <p:nvPr/>
        </p:nvSpPr>
        <p:spPr>
          <a:xfrm>
            <a:off x="94400" y="532950"/>
            <a:ext cx="5590800" cy="26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Назвемо елементарною операцією додавання</a:t>
            </a:r>
            <a:endParaRPr>
              <a:solidFill>
                <a:srgbClr val="FFFFFF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Кількість елементарних операцій росте дуже швидко!</a:t>
            </a:r>
            <a:endParaRPr>
              <a:solidFill>
                <a:srgbClr val="FFFFFF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Для того щоб знайти 80-те число Фібоначі, потрібно виконати </a:t>
            </a:r>
            <a:r>
              <a:rPr lang="en-US">
                <a:solidFill>
                  <a:srgbClr val="FFFFFF"/>
                </a:solidFill>
              </a:rPr>
              <a:t>99194853094755496 </a:t>
            </a:r>
            <a:r>
              <a:rPr lang="en-US">
                <a:solidFill>
                  <a:srgbClr val="FFFFFF"/>
                </a:solidFill>
              </a:rPr>
              <a:t>елементарних операцій!</a:t>
            </a:r>
            <a:endParaRPr>
              <a:solidFill>
                <a:srgbClr val="FFFFFF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Така програма працюватиме на сучасних комп’ютерах роками (у прямому сенсі)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/>
        </p:nvSpPr>
        <p:spPr>
          <a:xfrm>
            <a:off x="170800" y="43075"/>
            <a:ext cx="52986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Ідея оптимізації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94400" y="532950"/>
            <a:ext cx="5590800" cy="26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Ми обраховуємо одні і ті самі значення багато разів.</a:t>
            </a:r>
            <a:endParaRPr>
              <a:solidFill>
                <a:srgbClr val="FFFFFF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Це можна не робити</a:t>
            </a:r>
            <a:endParaRPr>
              <a:solidFill>
                <a:srgbClr val="FFFFFF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Як тільки ми порахували значення один раз - запишемо його у масив</a:t>
            </a:r>
            <a:endParaRPr>
              <a:solidFill>
                <a:srgbClr val="FFFFFF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У наступний раз ми не будемо його перераховувати, а дістанемо з масиву</a:t>
            </a:r>
            <a:endParaRPr>
              <a:solidFill>
                <a:srgbClr val="FFFFFF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Така програма виконає близько 80 додавань і працює миттєво!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95300" y="72525"/>
            <a:ext cx="35004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Розрізання стержню</a:t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141080" y="702128"/>
            <a:ext cx="1944370" cy="144145"/>
          </a:xfrm>
          <a:custGeom>
            <a:rect b="b" l="l" r="r" t="t"/>
            <a:pathLst>
              <a:path extrusionOk="0" h="144144" w="1944370">
                <a:moveTo>
                  <a:pt x="1872022" y="0"/>
                </a:moveTo>
                <a:lnTo>
                  <a:pt x="71999" y="0"/>
                </a:lnTo>
                <a:lnTo>
                  <a:pt x="43973" y="5658"/>
                </a:lnTo>
                <a:lnTo>
                  <a:pt x="21088" y="21088"/>
                </a:lnTo>
                <a:lnTo>
                  <a:pt x="5658" y="43973"/>
                </a:lnTo>
                <a:lnTo>
                  <a:pt x="0" y="71999"/>
                </a:lnTo>
                <a:lnTo>
                  <a:pt x="5658" y="100025"/>
                </a:lnTo>
                <a:lnTo>
                  <a:pt x="21088" y="122911"/>
                </a:lnTo>
                <a:lnTo>
                  <a:pt x="43973" y="138341"/>
                </a:lnTo>
                <a:lnTo>
                  <a:pt x="71999" y="143999"/>
                </a:lnTo>
                <a:lnTo>
                  <a:pt x="1872022" y="143999"/>
                </a:lnTo>
                <a:lnTo>
                  <a:pt x="1900047" y="138341"/>
                </a:lnTo>
                <a:lnTo>
                  <a:pt x="1922933" y="122911"/>
                </a:lnTo>
                <a:lnTo>
                  <a:pt x="1938363" y="100025"/>
                </a:lnTo>
                <a:lnTo>
                  <a:pt x="1944021" y="71999"/>
                </a:lnTo>
                <a:lnTo>
                  <a:pt x="1938363" y="43973"/>
                </a:lnTo>
                <a:lnTo>
                  <a:pt x="1922933" y="21088"/>
                </a:lnTo>
                <a:lnTo>
                  <a:pt x="1900047" y="5658"/>
                </a:lnTo>
                <a:lnTo>
                  <a:pt x="1872022" y="0"/>
                </a:lnTo>
                <a:close/>
              </a:path>
            </a:pathLst>
          </a:custGeom>
          <a:solidFill>
            <a:srgbClr val="BCE57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3" name="Google Shape;93;p14"/>
          <p:cNvSpPr/>
          <p:nvPr/>
        </p:nvSpPr>
        <p:spPr>
          <a:xfrm>
            <a:off x="141080" y="702128"/>
            <a:ext cx="1944370" cy="144145"/>
          </a:xfrm>
          <a:custGeom>
            <a:rect b="b" l="l" r="r" t="t"/>
            <a:pathLst>
              <a:path extrusionOk="0" h="144144" w="1944370">
                <a:moveTo>
                  <a:pt x="71999" y="143999"/>
                </a:moveTo>
                <a:lnTo>
                  <a:pt x="1872022" y="143999"/>
                </a:lnTo>
                <a:lnTo>
                  <a:pt x="1900047" y="138341"/>
                </a:lnTo>
                <a:lnTo>
                  <a:pt x="1922933" y="122911"/>
                </a:lnTo>
                <a:lnTo>
                  <a:pt x="1938363" y="100025"/>
                </a:lnTo>
                <a:lnTo>
                  <a:pt x="1944021" y="71999"/>
                </a:lnTo>
                <a:lnTo>
                  <a:pt x="1938363" y="43973"/>
                </a:lnTo>
                <a:lnTo>
                  <a:pt x="1922933" y="21088"/>
                </a:lnTo>
                <a:lnTo>
                  <a:pt x="1900047" y="5658"/>
                </a:lnTo>
                <a:lnTo>
                  <a:pt x="1872022" y="0"/>
                </a:lnTo>
                <a:lnTo>
                  <a:pt x="71999" y="0"/>
                </a:lnTo>
                <a:lnTo>
                  <a:pt x="43973" y="5658"/>
                </a:lnTo>
                <a:lnTo>
                  <a:pt x="21088" y="21088"/>
                </a:lnTo>
                <a:lnTo>
                  <a:pt x="5658" y="43973"/>
                </a:lnTo>
                <a:lnTo>
                  <a:pt x="0" y="71999"/>
                </a:lnTo>
                <a:lnTo>
                  <a:pt x="5658" y="100025"/>
                </a:lnTo>
                <a:lnTo>
                  <a:pt x="21088" y="122911"/>
                </a:lnTo>
                <a:lnTo>
                  <a:pt x="43973" y="138341"/>
                </a:lnTo>
                <a:lnTo>
                  <a:pt x="71999" y="14399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4" name="Google Shape;94;p14"/>
          <p:cNvSpPr/>
          <p:nvPr/>
        </p:nvSpPr>
        <p:spPr>
          <a:xfrm>
            <a:off x="210550" y="699598"/>
            <a:ext cx="77060" cy="1490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5" name="Google Shape;95;p14"/>
          <p:cNvSpPr/>
          <p:nvPr/>
        </p:nvSpPr>
        <p:spPr>
          <a:xfrm>
            <a:off x="390552" y="699598"/>
            <a:ext cx="77060" cy="1490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6" name="Google Shape;96;p14"/>
          <p:cNvSpPr/>
          <p:nvPr/>
        </p:nvSpPr>
        <p:spPr>
          <a:xfrm>
            <a:off x="570554" y="699598"/>
            <a:ext cx="77060" cy="1490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7" name="Google Shape;97;p14"/>
          <p:cNvSpPr/>
          <p:nvPr/>
        </p:nvSpPr>
        <p:spPr>
          <a:xfrm>
            <a:off x="750556" y="699598"/>
            <a:ext cx="77060" cy="1490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8" name="Google Shape;98;p14"/>
          <p:cNvSpPr/>
          <p:nvPr/>
        </p:nvSpPr>
        <p:spPr>
          <a:xfrm>
            <a:off x="930559" y="699598"/>
            <a:ext cx="77060" cy="14906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" name="Google Shape;99;p14"/>
          <p:cNvSpPr/>
          <p:nvPr/>
        </p:nvSpPr>
        <p:spPr>
          <a:xfrm>
            <a:off x="1110560" y="699598"/>
            <a:ext cx="77060" cy="1490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0" name="Google Shape;100;p14"/>
          <p:cNvSpPr/>
          <p:nvPr/>
        </p:nvSpPr>
        <p:spPr>
          <a:xfrm>
            <a:off x="1290563" y="699598"/>
            <a:ext cx="77060" cy="1490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1" name="Google Shape;101;p14"/>
          <p:cNvSpPr/>
          <p:nvPr/>
        </p:nvSpPr>
        <p:spPr>
          <a:xfrm>
            <a:off x="1470565" y="699598"/>
            <a:ext cx="77060" cy="1490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2" name="Google Shape;102;p14"/>
          <p:cNvSpPr/>
          <p:nvPr/>
        </p:nvSpPr>
        <p:spPr>
          <a:xfrm>
            <a:off x="1650568" y="699598"/>
            <a:ext cx="77060" cy="1490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3" name="Google Shape;103;p14"/>
          <p:cNvSpPr/>
          <p:nvPr/>
        </p:nvSpPr>
        <p:spPr>
          <a:xfrm>
            <a:off x="1830570" y="699598"/>
            <a:ext cx="77060" cy="14906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" name="Google Shape;104;p14"/>
          <p:cNvSpPr/>
          <p:nvPr/>
        </p:nvSpPr>
        <p:spPr>
          <a:xfrm>
            <a:off x="2010572" y="699598"/>
            <a:ext cx="77060" cy="1490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5" name="Google Shape;105;p14"/>
          <p:cNvSpPr txBox="1"/>
          <p:nvPr/>
        </p:nvSpPr>
        <p:spPr>
          <a:xfrm>
            <a:off x="125853" y="382225"/>
            <a:ext cx="52581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Починаємо із стержня довжини n...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1" lang="en-US" sz="1100">
                <a:solidFill>
                  <a:schemeClr val="lt1"/>
                </a:solidFill>
              </a:rPr>
              <a:t>. . . </a:t>
            </a:r>
            <a:r>
              <a:rPr lang="en-US" sz="11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і розрізаємо його на декілька менших шматків (цілої довжини)</a:t>
            </a:r>
            <a:endParaRPr sz="1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141080" y="1197073"/>
            <a:ext cx="324485" cy="144145"/>
          </a:xfrm>
          <a:custGeom>
            <a:rect b="b" l="l" r="r" t="t"/>
            <a:pathLst>
              <a:path extrusionOk="0" h="144144" w="324484">
                <a:moveTo>
                  <a:pt x="252001" y="0"/>
                </a:moveTo>
                <a:lnTo>
                  <a:pt x="71999" y="0"/>
                </a:lnTo>
                <a:lnTo>
                  <a:pt x="43973" y="5658"/>
                </a:lnTo>
                <a:lnTo>
                  <a:pt x="21088" y="21088"/>
                </a:lnTo>
                <a:lnTo>
                  <a:pt x="5658" y="43973"/>
                </a:lnTo>
                <a:lnTo>
                  <a:pt x="0" y="71999"/>
                </a:lnTo>
                <a:lnTo>
                  <a:pt x="5658" y="100025"/>
                </a:lnTo>
                <a:lnTo>
                  <a:pt x="21088" y="122911"/>
                </a:lnTo>
                <a:lnTo>
                  <a:pt x="43973" y="138341"/>
                </a:lnTo>
                <a:lnTo>
                  <a:pt x="71999" y="143999"/>
                </a:lnTo>
                <a:lnTo>
                  <a:pt x="252001" y="143999"/>
                </a:lnTo>
                <a:lnTo>
                  <a:pt x="280027" y="138341"/>
                </a:lnTo>
                <a:lnTo>
                  <a:pt x="302913" y="122911"/>
                </a:lnTo>
                <a:lnTo>
                  <a:pt x="318343" y="100025"/>
                </a:lnTo>
                <a:lnTo>
                  <a:pt x="324001" y="71999"/>
                </a:lnTo>
                <a:lnTo>
                  <a:pt x="318343" y="43973"/>
                </a:lnTo>
                <a:lnTo>
                  <a:pt x="302913" y="21088"/>
                </a:lnTo>
                <a:lnTo>
                  <a:pt x="280027" y="5658"/>
                </a:lnTo>
                <a:lnTo>
                  <a:pt x="252001" y="0"/>
                </a:lnTo>
                <a:close/>
              </a:path>
            </a:pathLst>
          </a:custGeom>
          <a:solidFill>
            <a:srgbClr val="BCE57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7" name="Google Shape;107;p14"/>
          <p:cNvSpPr/>
          <p:nvPr/>
        </p:nvSpPr>
        <p:spPr>
          <a:xfrm>
            <a:off x="141080" y="1197073"/>
            <a:ext cx="324485" cy="144145"/>
          </a:xfrm>
          <a:custGeom>
            <a:rect b="b" l="l" r="r" t="t"/>
            <a:pathLst>
              <a:path extrusionOk="0" h="144144" w="324484">
                <a:moveTo>
                  <a:pt x="71999" y="143999"/>
                </a:moveTo>
                <a:lnTo>
                  <a:pt x="252001" y="143999"/>
                </a:lnTo>
                <a:lnTo>
                  <a:pt x="280027" y="138341"/>
                </a:lnTo>
                <a:lnTo>
                  <a:pt x="302913" y="122911"/>
                </a:lnTo>
                <a:lnTo>
                  <a:pt x="318343" y="100025"/>
                </a:lnTo>
                <a:lnTo>
                  <a:pt x="324001" y="71999"/>
                </a:lnTo>
                <a:lnTo>
                  <a:pt x="318343" y="43973"/>
                </a:lnTo>
                <a:lnTo>
                  <a:pt x="302913" y="21088"/>
                </a:lnTo>
                <a:lnTo>
                  <a:pt x="280027" y="5658"/>
                </a:lnTo>
                <a:lnTo>
                  <a:pt x="252001" y="0"/>
                </a:lnTo>
                <a:lnTo>
                  <a:pt x="71999" y="0"/>
                </a:lnTo>
                <a:lnTo>
                  <a:pt x="43973" y="5658"/>
                </a:lnTo>
                <a:lnTo>
                  <a:pt x="21088" y="21088"/>
                </a:lnTo>
                <a:lnTo>
                  <a:pt x="5658" y="43973"/>
                </a:lnTo>
                <a:lnTo>
                  <a:pt x="0" y="71999"/>
                </a:lnTo>
                <a:lnTo>
                  <a:pt x="5658" y="100025"/>
                </a:lnTo>
                <a:lnTo>
                  <a:pt x="21088" y="122911"/>
                </a:lnTo>
                <a:lnTo>
                  <a:pt x="43973" y="138341"/>
                </a:lnTo>
                <a:lnTo>
                  <a:pt x="71999" y="14399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8" name="Google Shape;108;p14"/>
          <p:cNvSpPr/>
          <p:nvPr/>
        </p:nvSpPr>
        <p:spPr>
          <a:xfrm>
            <a:off x="210550" y="1194542"/>
            <a:ext cx="77060" cy="1490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9" name="Google Shape;109;p14"/>
          <p:cNvSpPr/>
          <p:nvPr/>
        </p:nvSpPr>
        <p:spPr>
          <a:xfrm>
            <a:off x="390552" y="1194542"/>
            <a:ext cx="77060" cy="1490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0" name="Google Shape;110;p14"/>
          <p:cNvSpPr/>
          <p:nvPr/>
        </p:nvSpPr>
        <p:spPr>
          <a:xfrm>
            <a:off x="501085" y="1197073"/>
            <a:ext cx="324485" cy="144145"/>
          </a:xfrm>
          <a:custGeom>
            <a:rect b="b" l="l" r="r" t="t"/>
            <a:pathLst>
              <a:path extrusionOk="0" h="144144" w="324484">
                <a:moveTo>
                  <a:pt x="252001" y="0"/>
                </a:moveTo>
                <a:lnTo>
                  <a:pt x="71999" y="0"/>
                </a:lnTo>
                <a:lnTo>
                  <a:pt x="43973" y="5658"/>
                </a:lnTo>
                <a:lnTo>
                  <a:pt x="21087" y="21088"/>
                </a:lnTo>
                <a:lnTo>
                  <a:pt x="5658" y="43973"/>
                </a:lnTo>
                <a:lnTo>
                  <a:pt x="0" y="71999"/>
                </a:lnTo>
                <a:lnTo>
                  <a:pt x="5658" y="100025"/>
                </a:lnTo>
                <a:lnTo>
                  <a:pt x="21087" y="122911"/>
                </a:lnTo>
                <a:lnTo>
                  <a:pt x="43973" y="138341"/>
                </a:lnTo>
                <a:lnTo>
                  <a:pt x="71999" y="143999"/>
                </a:lnTo>
                <a:lnTo>
                  <a:pt x="252001" y="143999"/>
                </a:lnTo>
                <a:lnTo>
                  <a:pt x="280027" y="138341"/>
                </a:lnTo>
                <a:lnTo>
                  <a:pt x="302913" y="122911"/>
                </a:lnTo>
                <a:lnTo>
                  <a:pt x="318343" y="100025"/>
                </a:lnTo>
                <a:lnTo>
                  <a:pt x="324001" y="71999"/>
                </a:lnTo>
                <a:lnTo>
                  <a:pt x="318343" y="43973"/>
                </a:lnTo>
                <a:lnTo>
                  <a:pt x="302913" y="21088"/>
                </a:lnTo>
                <a:lnTo>
                  <a:pt x="280027" y="5658"/>
                </a:lnTo>
                <a:lnTo>
                  <a:pt x="252001" y="0"/>
                </a:lnTo>
                <a:close/>
              </a:path>
            </a:pathLst>
          </a:custGeom>
          <a:solidFill>
            <a:srgbClr val="BCE57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1" name="Google Shape;111;p14"/>
          <p:cNvSpPr/>
          <p:nvPr/>
        </p:nvSpPr>
        <p:spPr>
          <a:xfrm>
            <a:off x="501085" y="1197073"/>
            <a:ext cx="324485" cy="144145"/>
          </a:xfrm>
          <a:custGeom>
            <a:rect b="b" l="l" r="r" t="t"/>
            <a:pathLst>
              <a:path extrusionOk="0" h="144144" w="324484">
                <a:moveTo>
                  <a:pt x="71999" y="143999"/>
                </a:moveTo>
                <a:lnTo>
                  <a:pt x="252001" y="143999"/>
                </a:lnTo>
                <a:lnTo>
                  <a:pt x="280027" y="138341"/>
                </a:lnTo>
                <a:lnTo>
                  <a:pt x="302913" y="122911"/>
                </a:lnTo>
                <a:lnTo>
                  <a:pt x="318343" y="100025"/>
                </a:lnTo>
                <a:lnTo>
                  <a:pt x="324001" y="71999"/>
                </a:lnTo>
                <a:lnTo>
                  <a:pt x="318343" y="43973"/>
                </a:lnTo>
                <a:lnTo>
                  <a:pt x="302913" y="21088"/>
                </a:lnTo>
                <a:lnTo>
                  <a:pt x="280027" y="5658"/>
                </a:lnTo>
                <a:lnTo>
                  <a:pt x="252001" y="0"/>
                </a:lnTo>
                <a:lnTo>
                  <a:pt x="71999" y="0"/>
                </a:lnTo>
                <a:lnTo>
                  <a:pt x="43973" y="5658"/>
                </a:lnTo>
                <a:lnTo>
                  <a:pt x="21087" y="21088"/>
                </a:lnTo>
                <a:lnTo>
                  <a:pt x="5658" y="43973"/>
                </a:lnTo>
                <a:lnTo>
                  <a:pt x="0" y="71999"/>
                </a:lnTo>
                <a:lnTo>
                  <a:pt x="5658" y="100025"/>
                </a:lnTo>
                <a:lnTo>
                  <a:pt x="21087" y="122911"/>
                </a:lnTo>
                <a:lnTo>
                  <a:pt x="43973" y="138341"/>
                </a:lnTo>
                <a:lnTo>
                  <a:pt x="71999" y="14399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2" name="Google Shape;112;p14"/>
          <p:cNvSpPr/>
          <p:nvPr/>
        </p:nvSpPr>
        <p:spPr>
          <a:xfrm>
            <a:off x="570554" y="1194542"/>
            <a:ext cx="77060" cy="1490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3" name="Google Shape;113;p14"/>
          <p:cNvSpPr/>
          <p:nvPr/>
        </p:nvSpPr>
        <p:spPr>
          <a:xfrm>
            <a:off x="750556" y="1194542"/>
            <a:ext cx="77060" cy="1490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4" name="Google Shape;114;p14"/>
          <p:cNvSpPr/>
          <p:nvPr/>
        </p:nvSpPr>
        <p:spPr>
          <a:xfrm>
            <a:off x="861089" y="1197073"/>
            <a:ext cx="504190" cy="144145"/>
          </a:xfrm>
          <a:custGeom>
            <a:rect b="b" l="l" r="r" t="t"/>
            <a:pathLst>
              <a:path extrusionOk="0" h="144144" w="504190">
                <a:moveTo>
                  <a:pt x="432004" y="0"/>
                </a:moveTo>
                <a:lnTo>
                  <a:pt x="71999" y="0"/>
                </a:lnTo>
                <a:lnTo>
                  <a:pt x="43974" y="5658"/>
                </a:lnTo>
                <a:lnTo>
                  <a:pt x="21088" y="21088"/>
                </a:lnTo>
                <a:lnTo>
                  <a:pt x="5658" y="43973"/>
                </a:lnTo>
                <a:lnTo>
                  <a:pt x="0" y="71999"/>
                </a:lnTo>
                <a:lnTo>
                  <a:pt x="5658" y="100025"/>
                </a:lnTo>
                <a:lnTo>
                  <a:pt x="21088" y="122911"/>
                </a:lnTo>
                <a:lnTo>
                  <a:pt x="43974" y="138341"/>
                </a:lnTo>
                <a:lnTo>
                  <a:pt x="71999" y="143999"/>
                </a:lnTo>
                <a:lnTo>
                  <a:pt x="432004" y="143999"/>
                </a:lnTo>
                <a:lnTo>
                  <a:pt x="460029" y="138341"/>
                </a:lnTo>
                <a:lnTo>
                  <a:pt x="482915" y="122911"/>
                </a:lnTo>
                <a:lnTo>
                  <a:pt x="498346" y="100025"/>
                </a:lnTo>
                <a:lnTo>
                  <a:pt x="504004" y="71999"/>
                </a:lnTo>
                <a:lnTo>
                  <a:pt x="498346" y="43973"/>
                </a:lnTo>
                <a:lnTo>
                  <a:pt x="482915" y="21088"/>
                </a:lnTo>
                <a:lnTo>
                  <a:pt x="460029" y="5658"/>
                </a:lnTo>
                <a:lnTo>
                  <a:pt x="432004" y="0"/>
                </a:lnTo>
                <a:close/>
              </a:path>
            </a:pathLst>
          </a:custGeom>
          <a:solidFill>
            <a:srgbClr val="BCE57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5" name="Google Shape;115;p14"/>
          <p:cNvSpPr/>
          <p:nvPr/>
        </p:nvSpPr>
        <p:spPr>
          <a:xfrm>
            <a:off x="861089" y="1197073"/>
            <a:ext cx="504190" cy="144145"/>
          </a:xfrm>
          <a:custGeom>
            <a:rect b="b" l="l" r="r" t="t"/>
            <a:pathLst>
              <a:path extrusionOk="0" h="144144" w="504190">
                <a:moveTo>
                  <a:pt x="71999" y="143999"/>
                </a:moveTo>
                <a:lnTo>
                  <a:pt x="432004" y="143999"/>
                </a:lnTo>
                <a:lnTo>
                  <a:pt x="460029" y="138341"/>
                </a:lnTo>
                <a:lnTo>
                  <a:pt x="482915" y="122911"/>
                </a:lnTo>
                <a:lnTo>
                  <a:pt x="498346" y="100025"/>
                </a:lnTo>
                <a:lnTo>
                  <a:pt x="504004" y="71999"/>
                </a:lnTo>
                <a:lnTo>
                  <a:pt x="498346" y="43973"/>
                </a:lnTo>
                <a:lnTo>
                  <a:pt x="482915" y="21088"/>
                </a:lnTo>
                <a:lnTo>
                  <a:pt x="460029" y="5658"/>
                </a:lnTo>
                <a:lnTo>
                  <a:pt x="432004" y="0"/>
                </a:lnTo>
                <a:lnTo>
                  <a:pt x="71999" y="0"/>
                </a:lnTo>
                <a:lnTo>
                  <a:pt x="43974" y="5658"/>
                </a:lnTo>
                <a:lnTo>
                  <a:pt x="21088" y="21088"/>
                </a:lnTo>
                <a:lnTo>
                  <a:pt x="5658" y="43973"/>
                </a:lnTo>
                <a:lnTo>
                  <a:pt x="0" y="71999"/>
                </a:lnTo>
                <a:lnTo>
                  <a:pt x="5658" y="100025"/>
                </a:lnTo>
                <a:lnTo>
                  <a:pt x="21088" y="122911"/>
                </a:lnTo>
                <a:lnTo>
                  <a:pt x="43974" y="138341"/>
                </a:lnTo>
                <a:lnTo>
                  <a:pt x="71999" y="14399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6" name="Google Shape;116;p14"/>
          <p:cNvSpPr/>
          <p:nvPr/>
        </p:nvSpPr>
        <p:spPr>
          <a:xfrm>
            <a:off x="930559" y="1194542"/>
            <a:ext cx="77060" cy="14906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7" name="Google Shape;117;p14"/>
          <p:cNvSpPr/>
          <p:nvPr/>
        </p:nvSpPr>
        <p:spPr>
          <a:xfrm>
            <a:off x="1110560" y="1194542"/>
            <a:ext cx="77060" cy="1490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8" name="Google Shape;118;p14"/>
          <p:cNvSpPr/>
          <p:nvPr/>
        </p:nvSpPr>
        <p:spPr>
          <a:xfrm>
            <a:off x="1290563" y="1194542"/>
            <a:ext cx="77060" cy="1490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9" name="Google Shape;119;p14"/>
          <p:cNvSpPr/>
          <p:nvPr/>
        </p:nvSpPr>
        <p:spPr>
          <a:xfrm>
            <a:off x="1401096" y="1197073"/>
            <a:ext cx="504190" cy="144145"/>
          </a:xfrm>
          <a:custGeom>
            <a:rect b="b" l="l" r="r" t="t"/>
            <a:pathLst>
              <a:path extrusionOk="0" h="144144" w="504189">
                <a:moveTo>
                  <a:pt x="432004" y="0"/>
                </a:moveTo>
                <a:lnTo>
                  <a:pt x="71999" y="0"/>
                </a:lnTo>
                <a:lnTo>
                  <a:pt x="43974" y="5658"/>
                </a:lnTo>
                <a:lnTo>
                  <a:pt x="21088" y="21088"/>
                </a:lnTo>
                <a:lnTo>
                  <a:pt x="5658" y="43973"/>
                </a:lnTo>
                <a:lnTo>
                  <a:pt x="0" y="71999"/>
                </a:lnTo>
                <a:lnTo>
                  <a:pt x="5658" y="100025"/>
                </a:lnTo>
                <a:lnTo>
                  <a:pt x="21088" y="122911"/>
                </a:lnTo>
                <a:lnTo>
                  <a:pt x="43974" y="138341"/>
                </a:lnTo>
                <a:lnTo>
                  <a:pt x="71999" y="143999"/>
                </a:lnTo>
                <a:lnTo>
                  <a:pt x="432004" y="143999"/>
                </a:lnTo>
                <a:lnTo>
                  <a:pt x="460030" y="138341"/>
                </a:lnTo>
                <a:lnTo>
                  <a:pt x="482916" y="122911"/>
                </a:lnTo>
                <a:lnTo>
                  <a:pt x="498346" y="100025"/>
                </a:lnTo>
                <a:lnTo>
                  <a:pt x="504004" y="71999"/>
                </a:lnTo>
                <a:lnTo>
                  <a:pt x="498346" y="43973"/>
                </a:lnTo>
                <a:lnTo>
                  <a:pt x="482916" y="21088"/>
                </a:lnTo>
                <a:lnTo>
                  <a:pt x="460030" y="5658"/>
                </a:lnTo>
                <a:lnTo>
                  <a:pt x="432004" y="0"/>
                </a:lnTo>
                <a:close/>
              </a:path>
            </a:pathLst>
          </a:custGeom>
          <a:solidFill>
            <a:srgbClr val="BCE57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0" name="Google Shape;120;p14"/>
          <p:cNvSpPr/>
          <p:nvPr/>
        </p:nvSpPr>
        <p:spPr>
          <a:xfrm>
            <a:off x="1401096" y="1197073"/>
            <a:ext cx="504190" cy="144145"/>
          </a:xfrm>
          <a:custGeom>
            <a:rect b="b" l="l" r="r" t="t"/>
            <a:pathLst>
              <a:path extrusionOk="0" h="144144" w="504189">
                <a:moveTo>
                  <a:pt x="71999" y="143999"/>
                </a:moveTo>
                <a:lnTo>
                  <a:pt x="432004" y="143999"/>
                </a:lnTo>
                <a:lnTo>
                  <a:pt x="460030" y="138341"/>
                </a:lnTo>
                <a:lnTo>
                  <a:pt x="482916" y="122911"/>
                </a:lnTo>
                <a:lnTo>
                  <a:pt x="498346" y="100025"/>
                </a:lnTo>
                <a:lnTo>
                  <a:pt x="504004" y="71999"/>
                </a:lnTo>
                <a:lnTo>
                  <a:pt x="498346" y="43973"/>
                </a:lnTo>
                <a:lnTo>
                  <a:pt x="482916" y="21088"/>
                </a:lnTo>
                <a:lnTo>
                  <a:pt x="460030" y="5658"/>
                </a:lnTo>
                <a:lnTo>
                  <a:pt x="432004" y="0"/>
                </a:lnTo>
                <a:lnTo>
                  <a:pt x="71999" y="0"/>
                </a:lnTo>
                <a:lnTo>
                  <a:pt x="43974" y="5658"/>
                </a:lnTo>
                <a:lnTo>
                  <a:pt x="21088" y="21088"/>
                </a:lnTo>
                <a:lnTo>
                  <a:pt x="5658" y="43973"/>
                </a:lnTo>
                <a:lnTo>
                  <a:pt x="0" y="71999"/>
                </a:lnTo>
                <a:lnTo>
                  <a:pt x="5658" y="100025"/>
                </a:lnTo>
                <a:lnTo>
                  <a:pt x="21088" y="122911"/>
                </a:lnTo>
                <a:lnTo>
                  <a:pt x="43974" y="138341"/>
                </a:lnTo>
                <a:lnTo>
                  <a:pt x="71999" y="14399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1" name="Google Shape;121;p14"/>
          <p:cNvSpPr/>
          <p:nvPr/>
        </p:nvSpPr>
        <p:spPr>
          <a:xfrm>
            <a:off x="1470565" y="1194542"/>
            <a:ext cx="77060" cy="1490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2" name="Google Shape;122;p14"/>
          <p:cNvSpPr/>
          <p:nvPr/>
        </p:nvSpPr>
        <p:spPr>
          <a:xfrm>
            <a:off x="1650567" y="1194542"/>
            <a:ext cx="77060" cy="1490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3" name="Google Shape;123;p14"/>
          <p:cNvSpPr/>
          <p:nvPr/>
        </p:nvSpPr>
        <p:spPr>
          <a:xfrm>
            <a:off x="1830570" y="1194542"/>
            <a:ext cx="77060" cy="14906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4" name="Google Shape;124;p14"/>
          <p:cNvSpPr/>
          <p:nvPr/>
        </p:nvSpPr>
        <p:spPr>
          <a:xfrm>
            <a:off x="1941103" y="1197073"/>
            <a:ext cx="864235" cy="144145"/>
          </a:xfrm>
          <a:custGeom>
            <a:rect b="b" l="l" r="r" t="t"/>
            <a:pathLst>
              <a:path extrusionOk="0" h="144144" w="864235">
                <a:moveTo>
                  <a:pt x="792008" y="0"/>
                </a:moveTo>
                <a:lnTo>
                  <a:pt x="71999" y="0"/>
                </a:lnTo>
                <a:lnTo>
                  <a:pt x="43973" y="5658"/>
                </a:lnTo>
                <a:lnTo>
                  <a:pt x="21088" y="21088"/>
                </a:lnTo>
                <a:lnTo>
                  <a:pt x="5658" y="43973"/>
                </a:lnTo>
                <a:lnTo>
                  <a:pt x="0" y="71999"/>
                </a:lnTo>
                <a:lnTo>
                  <a:pt x="5658" y="100025"/>
                </a:lnTo>
                <a:lnTo>
                  <a:pt x="21088" y="122911"/>
                </a:lnTo>
                <a:lnTo>
                  <a:pt x="43973" y="138341"/>
                </a:lnTo>
                <a:lnTo>
                  <a:pt x="71999" y="143999"/>
                </a:lnTo>
                <a:lnTo>
                  <a:pt x="792008" y="143999"/>
                </a:lnTo>
                <a:lnTo>
                  <a:pt x="820034" y="138341"/>
                </a:lnTo>
                <a:lnTo>
                  <a:pt x="842920" y="122911"/>
                </a:lnTo>
                <a:lnTo>
                  <a:pt x="858350" y="100025"/>
                </a:lnTo>
                <a:lnTo>
                  <a:pt x="864008" y="71999"/>
                </a:lnTo>
                <a:lnTo>
                  <a:pt x="858350" y="43973"/>
                </a:lnTo>
                <a:lnTo>
                  <a:pt x="842920" y="21088"/>
                </a:lnTo>
                <a:lnTo>
                  <a:pt x="820034" y="5658"/>
                </a:lnTo>
                <a:lnTo>
                  <a:pt x="792008" y="0"/>
                </a:lnTo>
                <a:close/>
              </a:path>
            </a:pathLst>
          </a:custGeom>
          <a:solidFill>
            <a:srgbClr val="BCE57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5" name="Google Shape;125;p14"/>
          <p:cNvSpPr/>
          <p:nvPr/>
        </p:nvSpPr>
        <p:spPr>
          <a:xfrm>
            <a:off x="1941103" y="1197073"/>
            <a:ext cx="864235" cy="144145"/>
          </a:xfrm>
          <a:custGeom>
            <a:rect b="b" l="l" r="r" t="t"/>
            <a:pathLst>
              <a:path extrusionOk="0" h="144144" w="864235">
                <a:moveTo>
                  <a:pt x="71999" y="143999"/>
                </a:moveTo>
                <a:lnTo>
                  <a:pt x="792008" y="143999"/>
                </a:lnTo>
                <a:lnTo>
                  <a:pt x="820034" y="138341"/>
                </a:lnTo>
                <a:lnTo>
                  <a:pt x="842920" y="122911"/>
                </a:lnTo>
                <a:lnTo>
                  <a:pt x="858350" y="100025"/>
                </a:lnTo>
                <a:lnTo>
                  <a:pt x="864008" y="71999"/>
                </a:lnTo>
                <a:lnTo>
                  <a:pt x="858350" y="43973"/>
                </a:lnTo>
                <a:lnTo>
                  <a:pt x="842920" y="21088"/>
                </a:lnTo>
                <a:lnTo>
                  <a:pt x="820034" y="5658"/>
                </a:lnTo>
                <a:lnTo>
                  <a:pt x="792008" y="0"/>
                </a:lnTo>
                <a:lnTo>
                  <a:pt x="71999" y="0"/>
                </a:lnTo>
                <a:lnTo>
                  <a:pt x="43973" y="5658"/>
                </a:lnTo>
                <a:lnTo>
                  <a:pt x="21088" y="21088"/>
                </a:lnTo>
                <a:lnTo>
                  <a:pt x="5658" y="43973"/>
                </a:lnTo>
                <a:lnTo>
                  <a:pt x="0" y="71999"/>
                </a:lnTo>
                <a:lnTo>
                  <a:pt x="5658" y="100025"/>
                </a:lnTo>
                <a:lnTo>
                  <a:pt x="21088" y="122911"/>
                </a:lnTo>
                <a:lnTo>
                  <a:pt x="43973" y="138341"/>
                </a:lnTo>
                <a:lnTo>
                  <a:pt x="71999" y="14399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6" name="Google Shape;126;p14"/>
          <p:cNvSpPr/>
          <p:nvPr/>
        </p:nvSpPr>
        <p:spPr>
          <a:xfrm>
            <a:off x="2010572" y="1194542"/>
            <a:ext cx="77060" cy="1490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7" name="Google Shape;127;p14"/>
          <p:cNvSpPr/>
          <p:nvPr/>
        </p:nvSpPr>
        <p:spPr>
          <a:xfrm>
            <a:off x="2190574" y="1194542"/>
            <a:ext cx="77060" cy="1490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8" name="Google Shape;128;p14"/>
          <p:cNvSpPr/>
          <p:nvPr/>
        </p:nvSpPr>
        <p:spPr>
          <a:xfrm>
            <a:off x="2370577" y="1194542"/>
            <a:ext cx="77060" cy="1490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9" name="Google Shape;129;p14"/>
          <p:cNvSpPr/>
          <p:nvPr/>
        </p:nvSpPr>
        <p:spPr>
          <a:xfrm>
            <a:off x="2550579" y="1194542"/>
            <a:ext cx="77060" cy="1490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0" name="Google Shape;130;p14"/>
          <p:cNvSpPr/>
          <p:nvPr/>
        </p:nvSpPr>
        <p:spPr>
          <a:xfrm>
            <a:off x="2730581" y="1194542"/>
            <a:ext cx="77060" cy="14906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1" name="Google Shape;131;p14"/>
          <p:cNvSpPr/>
          <p:nvPr/>
        </p:nvSpPr>
        <p:spPr>
          <a:xfrm>
            <a:off x="141080" y="1891178"/>
            <a:ext cx="324485" cy="144145"/>
          </a:xfrm>
          <a:custGeom>
            <a:rect b="b" l="l" r="r" t="t"/>
            <a:pathLst>
              <a:path extrusionOk="0" h="144144" w="324484">
                <a:moveTo>
                  <a:pt x="252001" y="0"/>
                </a:moveTo>
                <a:lnTo>
                  <a:pt x="71999" y="0"/>
                </a:lnTo>
                <a:lnTo>
                  <a:pt x="43973" y="5658"/>
                </a:lnTo>
                <a:lnTo>
                  <a:pt x="21088" y="21088"/>
                </a:lnTo>
                <a:lnTo>
                  <a:pt x="5658" y="43973"/>
                </a:lnTo>
                <a:lnTo>
                  <a:pt x="0" y="71999"/>
                </a:lnTo>
                <a:lnTo>
                  <a:pt x="5658" y="100025"/>
                </a:lnTo>
                <a:lnTo>
                  <a:pt x="21088" y="122911"/>
                </a:lnTo>
                <a:lnTo>
                  <a:pt x="43973" y="138341"/>
                </a:lnTo>
                <a:lnTo>
                  <a:pt x="71999" y="143999"/>
                </a:lnTo>
                <a:lnTo>
                  <a:pt x="252001" y="143999"/>
                </a:lnTo>
                <a:lnTo>
                  <a:pt x="280027" y="138341"/>
                </a:lnTo>
                <a:lnTo>
                  <a:pt x="302913" y="122911"/>
                </a:lnTo>
                <a:lnTo>
                  <a:pt x="318343" y="100025"/>
                </a:lnTo>
                <a:lnTo>
                  <a:pt x="324001" y="71999"/>
                </a:lnTo>
                <a:lnTo>
                  <a:pt x="318343" y="43973"/>
                </a:lnTo>
                <a:lnTo>
                  <a:pt x="302913" y="21088"/>
                </a:lnTo>
                <a:lnTo>
                  <a:pt x="280027" y="5658"/>
                </a:lnTo>
                <a:lnTo>
                  <a:pt x="252001" y="0"/>
                </a:lnTo>
                <a:close/>
              </a:path>
            </a:pathLst>
          </a:custGeom>
          <a:solidFill>
            <a:srgbClr val="BCE57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2" name="Google Shape;132;p14"/>
          <p:cNvSpPr/>
          <p:nvPr/>
        </p:nvSpPr>
        <p:spPr>
          <a:xfrm>
            <a:off x="141080" y="1891178"/>
            <a:ext cx="324485" cy="144145"/>
          </a:xfrm>
          <a:custGeom>
            <a:rect b="b" l="l" r="r" t="t"/>
            <a:pathLst>
              <a:path extrusionOk="0" h="144144" w="324484">
                <a:moveTo>
                  <a:pt x="71999" y="143999"/>
                </a:moveTo>
                <a:lnTo>
                  <a:pt x="252001" y="143999"/>
                </a:lnTo>
                <a:lnTo>
                  <a:pt x="280027" y="138341"/>
                </a:lnTo>
                <a:lnTo>
                  <a:pt x="302913" y="122911"/>
                </a:lnTo>
                <a:lnTo>
                  <a:pt x="318343" y="100025"/>
                </a:lnTo>
                <a:lnTo>
                  <a:pt x="324001" y="71999"/>
                </a:lnTo>
                <a:lnTo>
                  <a:pt x="318343" y="43973"/>
                </a:lnTo>
                <a:lnTo>
                  <a:pt x="302913" y="21088"/>
                </a:lnTo>
                <a:lnTo>
                  <a:pt x="280027" y="5658"/>
                </a:lnTo>
                <a:lnTo>
                  <a:pt x="252001" y="0"/>
                </a:lnTo>
                <a:lnTo>
                  <a:pt x="71999" y="0"/>
                </a:lnTo>
                <a:lnTo>
                  <a:pt x="43973" y="5658"/>
                </a:lnTo>
                <a:lnTo>
                  <a:pt x="21088" y="21088"/>
                </a:lnTo>
                <a:lnTo>
                  <a:pt x="5658" y="43973"/>
                </a:lnTo>
                <a:lnTo>
                  <a:pt x="0" y="71999"/>
                </a:lnTo>
                <a:lnTo>
                  <a:pt x="5658" y="100025"/>
                </a:lnTo>
                <a:lnTo>
                  <a:pt x="21088" y="122911"/>
                </a:lnTo>
                <a:lnTo>
                  <a:pt x="43973" y="138341"/>
                </a:lnTo>
                <a:lnTo>
                  <a:pt x="71999" y="14399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3" name="Google Shape;133;p14"/>
          <p:cNvSpPr/>
          <p:nvPr/>
        </p:nvSpPr>
        <p:spPr>
          <a:xfrm>
            <a:off x="210550" y="1888648"/>
            <a:ext cx="77060" cy="14906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4" name="Google Shape;134;p14"/>
          <p:cNvSpPr/>
          <p:nvPr/>
        </p:nvSpPr>
        <p:spPr>
          <a:xfrm>
            <a:off x="390552" y="1888648"/>
            <a:ext cx="77060" cy="14906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5" name="Google Shape;135;p14"/>
          <p:cNvSpPr/>
          <p:nvPr/>
        </p:nvSpPr>
        <p:spPr>
          <a:xfrm>
            <a:off x="969092" y="1891178"/>
            <a:ext cx="504190" cy="144145"/>
          </a:xfrm>
          <a:custGeom>
            <a:rect b="b" l="l" r="r" t="t"/>
            <a:pathLst>
              <a:path extrusionOk="0" h="144144" w="504190">
                <a:moveTo>
                  <a:pt x="432004" y="0"/>
                </a:moveTo>
                <a:lnTo>
                  <a:pt x="71999" y="0"/>
                </a:lnTo>
                <a:lnTo>
                  <a:pt x="43974" y="5658"/>
                </a:lnTo>
                <a:lnTo>
                  <a:pt x="21088" y="21088"/>
                </a:lnTo>
                <a:lnTo>
                  <a:pt x="5658" y="43973"/>
                </a:lnTo>
                <a:lnTo>
                  <a:pt x="0" y="71999"/>
                </a:lnTo>
                <a:lnTo>
                  <a:pt x="5658" y="100025"/>
                </a:lnTo>
                <a:lnTo>
                  <a:pt x="21088" y="122911"/>
                </a:lnTo>
                <a:lnTo>
                  <a:pt x="43974" y="138341"/>
                </a:lnTo>
                <a:lnTo>
                  <a:pt x="71999" y="143999"/>
                </a:lnTo>
                <a:lnTo>
                  <a:pt x="432004" y="143999"/>
                </a:lnTo>
                <a:lnTo>
                  <a:pt x="460029" y="138341"/>
                </a:lnTo>
                <a:lnTo>
                  <a:pt x="482915" y="122911"/>
                </a:lnTo>
                <a:lnTo>
                  <a:pt x="498346" y="100025"/>
                </a:lnTo>
                <a:lnTo>
                  <a:pt x="504004" y="71999"/>
                </a:lnTo>
                <a:lnTo>
                  <a:pt x="498346" y="43973"/>
                </a:lnTo>
                <a:lnTo>
                  <a:pt x="482915" y="21088"/>
                </a:lnTo>
                <a:lnTo>
                  <a:pt x="460029" y="5658"/>
                </a:lnTo>
                <a:lnTo>
                  <a:pt x="432004" y="0"/>
                </a:lnTo>
                <a:close/>
              </a:path>
            </a:pathLst>
          </a:custGeom>
          <a:solidFill>
            <a:srgbClr val="BCE57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6" name="Google Shape;136;p14"/>
          <p:cNvSpPr/>
          <p:nvPr/>
        </p:nvSpPr>
        <p:spPr>
          <a:xfrm>
            <a:off x="969092" y="1891178"/>
            <a:ext cx="504190" cy="144145"/>
          </a:xfrm>
          <a:custGeom>
            <a:rect b="b" l="l" r="r" t="t"/>
            <a:pathLst>
              <a:path extrusionOk="0" h="144144" w="504190">
                <a:moveTo>
                  <a:pt x="71999" y="143999"/>
                </a:moveTo>
                <a:lnTo>
                  <a:pt x="432004" y="143999"/>
                </a:lnTo>
                <a:lnTo>
                  <a:pt x="460029" y="138341"/>
                </a:lnTo>
                <a:lnTo>
                  <a:pt x="482915" y="122911"/>
                </a:lnTo>
                <a:lnTo>
                  <a:pt x="498346" y="100025"/>
                </a:lnTo>
                <a:lnTo>
                  <a:pt x="504004" y="71999"/>
                </a:lnTo>
                <a:lnTo>
                  <a:pt x="498346" y="43973"/>
                </a:lnTo>
                <a:lnTo>
                  <a:pt x="482915" y="21088"/>
                </a:lnTo>
                <a:lnTo>
                  <a:pt x="460029" y="5658"/>
                </a:lnTo>
                <a:lnTo>
                  <a:pt x="432004" y="0"/>
                </a:lnTo>
                <a:lnTo>
                  <a:pt x="71999" y="0"/>
                </a:lnTo>
                <a:lnTo>
                  <a:pt x="43974" y="5658"/>
                </a:lnTo>
                <a:lnTo>
                  <a:pt x="21088" y="21088"/>
                </a:lnTo>
                <a:lnTo>
                  <a:pt x="5658" y="43973"/>
                </a:lnTo>
                <a:lnTo>
                  <a:pt x="0" y="71999"/>
                </a:lnTo>
                <a:lnTo>
                  <a:pt x="5658" y="100025"/>
                </a:lnTo>
                <a:lnTo>
                  <a:pt x="21088" y="122911"/>
                </a:lnTo>
                <a:lnTo>
                  <a:pt x="43974" y="138341"/>
                </a:lnTo>
                <a:lnTo>
                  <a:pt x="71999" y="14399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7" name="Google Shape;137;p14"/>
          <p:cNvSpPr/>
          <p:nvPr/>
        </p:nvSpPr>
        <p:spPr>
          <a:xfrm>
            <a:off x="1038561" y="1888648"/>
            <a:ext cx="77060" cy="14906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8" name="Google Shape;138;p14"/>
          <p:cNvSpPr/>
          <p:nvPr/>
        </p:nvSpPr>
        <p:spPr>
          <a:xfrm>
            <a:off x="1218563" y="1888648"/>
            <a:ext cx="77060" cy="14906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9" name="Google Shape;139;p14"/>
          <p:cNvSpPr/>
          <p:nvPr/>
        </p:nvSpPr>
        <p:spPr>
          <a:xfrm>
            <a:off x="1398565" y="1888648"/>
            <a:ext cx="77060" cy="14906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0" name="Google Shape;140;p14"/>
          <p:cNvSpPr/>
          <p:nvPr/>
        </p:nvSpPr>
        <p:spPr>
          <a:xfrm>
            <a:off x="1941103" y="1891178"/>
            <a:ext cx="684530" cy="144145"/>
          </a:xfrm>
          <a:custGeom>
            <a:rect b="b" l="l" r="r" t="t"/>
            <a:pathLst>
              <a:path extrusionOk="0" h="144144" w="684530">
                <a:moveTo>
                  <a:pt x="612006" y="0"/>
                </a:moveTo>
                <a:lnTo>
                  <a:pt x="71999" y="0"/>
                </a:lnTo>
                <a:lnTo>
                  <a:pt x="43973" y="5658"/>
                </a:lnTo>
                <a:lnTo>
                  <a:pt x="21088" y="21088"/>
                </a:lnTo>
                <a:lnTo>
                  <a:pt x="5658" y="43973"/>
                </a:lnTo>
                <a:lnTo>
                  <a:pt x="0" y="71999"/>
                </a:lnTo>
                <a:lnTo>
                  <a:pt x="5658" y="100025"/>
                </a:lnTo>
                <a:lnTo>
                  <a:pt x="21088" y="122911"/>
                </a:lnTo>
                <a:lnTo>
                  <a:pt x="43973" y="138341"/>
                </a:lnTo>
                <a:lnTo>
                  <a:pt x="71999" y="143999"/>
                </a:lnTo>
                <a:lnTo>
                  <a:pt x="612006" y="143999"/>
                </a:lnTo>
                <a:lnTo>
                  <a:pt x="640032" y="138341"/>
                </a:lnTo>
                <a:lnTo>
                  <a:pt x="662918" y="122911"/>
                </a:lnTo>
                <a:lnTo>
                  <a:pt x="678348" y="100025"/>
                </a:lnTo>
                <a:lnTo>
                  <a:pt x="684006" y="71999"/>
                </a:lnTo>
                <a:lnTo>
                  <a:pt x="678348" y="43973"/>
                </a:lnTo>
                <a:lnTo>
                  <a:pt x="662918" y="21088"/>
                </a:lnTo>
                <a:lnTo>
                  <a:pt x="640032" y="5658"/>
                </a:lnTo>
                <a:lnTo>
                  <a:pt x="612006" y="0"/>
                </a:lnTo>
                <a:close/>
              </a:path>
            </a:pathLst>
          </a:custGeom>
          <a:solidFill>
            <a:srgbClr val="BCE57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1" name="Google Shape;141;p14"/>
          <p:cNvSpPr/>
          <p:nvPr/>
        </p:nvSpPr>
        <p:spPr>
          <a:xfrm>
            <a:off x="1941103" y="1891178"/>
            <a:ext cx="684530" cy="144145"/>
          </a:xfrm>
          <a:custGeom>
            <a:rect b="b" l="l" r="r" t="t"/>
            <a:pathLst>
              <a:path extrusionOk="0" h="144144" w="684530">
                <a:moveTo>
                  <a:pt x="71999" y="143999"/>
                </a:moveTo>
                <a:lnTo>
                  <a:pt x="612006" y="143999"/>
                </a:lnTo>
                <a:lnTo>
                  <a:pt x="640032" y="138341"/>
                </a:lnTo>
                <a:lnTo>
                  <a:pt x="662918" y="122911"/>
                </a:lnTo>
                <a:lnTo>
                  <a:pt x="678348" y="100025"/>
                </a:lnTo>
                <a:lnTo>
                  <a:pt x="684006" y="71999"/>
                </a:lnTo>
                <a:lnTo>
                  <a:pt x="678348" y="43973"/>
                </a:lnTo>
                <a:lnTo>
                  <a:pt x="662918" y="21088"/>
                </a:lnTo>
                <a:lnTo>
                  <a:pt x="640032" y="5658"/>
                </a:lnTo>
                <a:lnTo>
                  <a:pt x="612006" y="0"/>
                </a:lnTo>
                <a:lnTo>
                  <a:pt x="71999" y="0"/>
                </a:lnTo>
                <a:lnTo>
                  <a:pt x="43973" y="5658"/>
                </a:lnTo>
                <a:lnTo>
                  <a:pt x="21088" y="21088"/>
                </a:lnTo>
                <a:lnTo>
                  <a:pt x="5658" y="43973"/>
                </a:lnTo>
                <a:lnTo>
                  <a:pt x="0" y="71999"/>
                </a:lnTo>
                <a:lnTo>
                  <a:pt x="5658" y="100025"/>
                </a:lnTo>
                <a:lnTo>
                  <a:pt x="21088" y="122911"/>
                </a:lnTo>
                <a:lnTo>
                  <a:pt x="43973" y="138341"/>
                </a:lnTo>
                <a:lnTo>
                  <a:pt x="71999" y="14399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2" name="Google Shape;142;p14"/>
          <p:cNvSpPr/>
          <p:nvPr/>
        </p:nvSpPr>
        <p:spPr>
          <a:xfrm>
            <a:off x="2010572" y="1888648"/>
            <a:ext cx="77060" cy="14906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3" name="Google Shape;143;p14"/>
          <p:cNvSpPr/>
          <p:nvPr/>
        </p:nvSpPr>
        <p:spPr>
          <a:xfrm>
            <a:off x="2190574" y="1888648"/>
            <a:ext cx="77060" cy="14906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4" name="Google Shape;144;p14"/>
          <p:cNvSpPr/>
          <p:nvPr/>
        </p:nvSpPr>
        <p:spPr>
          <a:xfrm>
            <a:off x="2370577" y="1888648"/>
            <a:ext cx="77060" cy="14906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5" name="Google Shape;145;p14"/>
          <p:cNvSpPr/>
          <p:nvPr/>
        </p:nvSpPr>
        <p:spPr>
          <a:xfrm>
            <a:off x="2550579" y="1888648"/>
            <a:ext cx="77060" cy="14906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6" name="Google Shape;146;p14"/>
          <p:cNvSpPr txBox="1"/>
          <p:nvPr/>
        </p:nvSpPr>
        <p:spPr>
          <a:xfrm>
            <a:off x="125855" y="1543875"/>
            <a:ext cx="50859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0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Припустимо, що у кожного шматка - своя ціна</a:t>
            </a:r>
            <a:endParaRPr sz="1100">
              <a:latin typeface="Tahoma"/>
              <a:ea typeface="Tahoma"/>
              <a:cs typeface="Tahoma"/>
              <a:sym typeface="Tahoma"/>
            </a:endParaRPr>
          </a:p>
          <a:p>
            <a:pPr indent="0" lvl="0" marL="393065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= 1	           = 5	                = 8</a:t>
            </a:r>
            <a:endParaRPr sz="11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7" name="Google Shape;147;p14"/>
          <p:cNvSpPr/>
          <p:nvPr/>
        </p:nvSpPr>
        <p:spPr>
          <a:xfrm>
            <a:off x="3129118" y="1891178"/>
            <a:ext cx="864235" cy="144145"/>
          </a:xfrm>
          <a:custGeom>
            <a:rect b="b" l="l" r="r" t="t"/>
            <a:pathLst>
              <a:path extrusionOk="0" h="144144" w="864235">
                <a:moveTo>
                  <a:pt x="792008" y="0"/>
                </a:moveTo>
                <a:lnTo>
                  <a:pt x="71999" y="0"/>
                </a:lnTo>
                <a:lnTo>
                  <a:pt x="43974" y="5658"/>
                </a:lnTo>
                <a:lnTo>
                  <a:pt x="21088" y="21088"/>
                </a:lnTo>
                <a:lnTo>
                  <a:pt x="5658" y="43973"/>
                </a:lnTo>
                <a:lnTo>
                  <a:pt x="0" y="71999"/>
                </a:lnTo>
                <a:lnTo>
                  <a:pt x="5658" y="100025"/>
                </a:lnTo>
                <a:lnTo>
                  <a:pt x="21088" y="122911"/>
                </a:lnTo>
                <a:lnTo>
                  <a:pt x="43974" y="138341"/>
                </a:lnTo>
                <a:lnTo>
                  <a:pt x="71999" y="143999"/>
                </a:lnTo>
                <a:lnTo>
                  <a:pt x="792008" y="143999"/>
                </a:lnTo>
                <a:lnTo>
                  <a:pt x="820034" y="138341"/>
                </a:lnTo>
                <a:lnTo>
                  <a:pt x="842920" y="122911"/>
                </a:lnTo>
                <a:lnTo>
                  <a:pt x="858350" y="100025"/>
                </a:lnTo>
                <a:lnTo>
                  <a:pt x="864008" y="71999"/>
                </a:lnTo>
                <a:lnTo>
                  <a:pt x="858350" y="43973"/>
                </a:lnTo>
                <a:lnTo>
                  <a:pt x="842920" y="21088"/>
                </a:lnTo>
                <a:lnTo>
                  <a:pt x="820034" y="5658"/>
                </a:lnTo>
                <a:lnTo>
                  <a:pt x="792008" y="0"/>
                </a:lnTo>
                <a:close/>
              </a:path>
            </a:pathLst>
          </a:custGeom>
          <a:solidFill>
            <a:srgbClr val="BCE57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8" name="Google Shape;148;p14"/>
          <p:cNvSpPr/>
          <p:nvPr/>
        </p:nvSpPr>
        <p:spPr>
          <a:xfrm>
            <a:off x="3129118" y="1891178"/>
            <a:ext cx="864235" cy="144145"/>
          </a:xfrm>
          <a:custGeom>
            <a:rect b="b" l="l" r="r" t="t"/>
            <a:pathLst>
              <a:path extrusionOk="0" h="144144" w="864235">
                <a:moveTo>
                  <a:pt x="71999" y="143999"/>
                </a:moveTo>
                <a:lnTo>
                  <a:pt x="792008" y="143999"/>
                </a:lnTo>
                <a:lnTo>
                  <a:pt x="820034" y="138341"/>
                </a:lnTo>
                <a:lnTo>
                  <a:pt x="842920" y="122911"/>
                </a:lnTo>
                <a:lnTo>
                  <a:pt x="858350" y="100025"/>
                </a:lnTo>
                <a:lnTo>
                  <a:pt x="864008" y="71999"/>
                </a:lnTo>
                <a:lnTo>
                  <a:pt x="858350" y="43973"/>
                </a:lnTo>
                <a:lnTo>
                  <a:pt x="842920" y="21088"/>
                </a:lnTo>
                <a:lnTo>
                  <a:pt x="820034" y="5658"/>
                </a:lnTo>
                <a:lnTo>
                  <a:pt x="792008" y="0"/>
                </a:lnTo>
                <a:lnTo>
                  <a:pt x="71999" y="0"/>
                </a:lnTo>
                <a:lnTo>
                  <a:pt x="43974" y="5658"/>
                </a:lnTo>
                <a:lnTo>
                  <a:pt x="21088" y="21088"/>
                </a:lnTo>
                <a:lnTo>
                  <a:pt x="5658" y="43973"/>
                </a:lnTo>
                <a:lnTo>
                  <a:pt x="0" y="71999"/>
                </a:lnTo>
                <a:lnTo>
                  <a:pt x="5658" y="100025"/>
                </a:lnTo>
                <a:lnTo>
                  <a:pt x="21088" y="122911"/>
                </a:lnTo>
                <a:lnTo>
                  <a:pt x="43974" y="138341"/>
                </a:lnTo>
                <a:lnTo>
                  <a:pt x="71999" y="14399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9" name="Google Shape;149;p14"/>
          <p:cNvSpPr/>
          <p:nvPr/>
        </p:nvSpPr>
        <p:spPr>
          <a:xfrm>
            <a:off x="3198588" y="1888648"/>
            <a:ext cx="77060" cy="14906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0" name="Google Shape;150;p14"/>
          <p:cNvSpPr/>
          <p:nvPr/>
        </p:nvSpPr>
        <p:spPr>
          <a:xfrm>
            <a:off x="3378590" y="1888648"/>
            <a:ext cx="77060" cy="14906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1" name="Google Shape;151;p14"/>
          <p:cNvSpPr/>
          <p:nvPr/>
        </p:nvSpPr>
        <p:spPr>
          <a:xfrm>
            <a:off x="3558592" y="1888648"/>
            <a:ext cx="77060" cy="14906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2" name="Google Shape;152;p14"/>
          <p:cNvSpPr/>
          <p:nvPr/>
        </p:nvSpPr>
        <p:spPr>
          <a:xfrm>
            <a:off x="3738595" y="1888648"/>
            <a:ext cx="77060" cy="14906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3" name="Google Shape;153;p14"/>
          <p:cNvSpPr/>
          <p:nvPr/>
        </p:nvSpPr>
        <p:spPr>
          <a:xfrm>
            <a:off x="3918597" y="1888648"/>
            <a:ext cx="77060" cy="14906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4" name="Google Shape;154;p14"/>
          <p:cNvSpPr txBox="1"/>
          <p:nvPr/>
        </p:nvSpPr>
        <p:spPr>
          <a:xfrm>
            <a:off x="4034612" y="1857335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= 9</a:t>
            </a:r>
            <a:endParaRPr sz="11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5" name="Google Shape;155;p14"/>
          <p:cNvSpPr/>
          <p:nvPr/>
        </p:nvSpPr>
        <p:spPr>
          <a:xfrm>
            <a:off x="147354" y="2156037"/>
            <a:ext cx="324485" cy="144145"/>
          </a:xfrm>
          <a:custGeom>
            <a:rect b="b" l="l" r="r" t="t"/>
            <a:pathLst>
              <a:path extrusionOk="0" h="144144" w="324484">
                <a:moveTo>
                  <a:pt x="252001" y="0"/>
                </a:moveTo>
                <a:lnTo>
                  <a:pt x="71999" y="0"/>
                </a:lnTo>
                <a:lnTo>
                  <a:pt x="43973" y="5658"/>
                </a:lnTo>
                <a:lnTo>
                  <a:pt x="21088" y="21088"/>
                </a:lnTo>
                <a:lnTo>
                  <a:pt x="5658" y="43973"/>
                </a:lnTo>
                <a:lnTo>
                  <a:pt x="0" y="71999"/>
                </a:lnTo>
                <a:lnTo>
                  <a:pt x="5658" y="100025"/>
                </a:lnTo>
                <a:lnTo>
                  <a:pt x="21088" y="122911"/>
                </a:lnTo>
                <a:lnTo>
                  <a:pt x="43973" y="138341"/>
                </a:lnTo>
                <a:lnTo>
                  <a:pt x="71999" y="143999"/>
                </a:lnTo>
                <a:lnTo>
                  <a:pt x="252001" y="143999"/>
                </a:lnTo>
                <a:lnTo>
                  <a:pt x="280027" y="138341"/>
                </a:lnTo>
                <a:lnTo>
                  <a:pt x="302913" y="122911"/>
                </a:lnTo>
                <a:lnTo>
                  <a:pt x="318343" y="100025"/>
                </a:lnTo>
                <a:lnTo>
                  <a:pt x="324001" y="71999"/>
                </a:lnTo>
                <a:lnTo>
                  <a:pt x="318343" y="43973"/>
                </a:lnTo>
                <a:lnTo>
                  <a:pt x="302913" y="21088"/>
                </a:lnTo>
                <a:lnTo>
                  <a:pt x="280027" y="5658"/>
                </a:lnTo>
                <a:lnTo>
                  <a:pt x="252001" y="0"/>
                </a:lnTo>
                <a:close/>
              </a:path>
            </a:pathLst>
          </a:custGeom>
          <a:solidFill>
            <a:srgbClr val="BCE57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6" name="Google Shape;156;p14"/>
          <p:cNvSpPr/>
          <p:nvPr/>
        </p:nvSpPr>
        <p:spPr>
          <a:xfrm>
            <a:off x="147354" y="2156037"/>
            <a:ext cx="324485" cy="144145"/>
          </a:xfrm>
          <a:custGeom>
            <a:rect b="b" l="l" r="r" t="t"/>
            <a:pathLst>
              <a:path extrusionOk="0" h="144144" w="324484">
                <a:moveTo>
                  <a:pt x="71999" y="143999"/>
                </a:moveTo>
                <a:lnTo>
                  <a:pt x="252001" y="143999"/>
                </a:lnTo>
                <a:lnTo>
                  <a:pt x="280027" y="138341"/>
                </a:lnTo>
                <a:lnTo>
                  <a:pt x="302913" y="122911"/>
                </a:lnTo>
                <a:lnTo>
                  <a:pt x="318343" y="100025"/>
                </a:lnTo>
                <a:lnTo>
                  <a:pt x="324001" y="71999"/>
                </a:lnTo>
                <a:lnTo>
                  <a:pt x="318343" y="43973"/>
                </a:lnTo>
                <a:lnTo>
                  <a:pt x="302913" y="21088"/>
                </a:lnTo>
                <a:lnTo>
                  <a:pt x="280027" y="5658"/>
                </a:lnTo>
                <a:lnTo>
                  <a:pt x="252001" y="0"/>
                </a:lnTo>
                <a:lnTo>
                  <a:pt x="71999" y="0"/>
                </a:lnTo>
                <a:lnTo>
                  <a:pt x="43973" y="5658"/>
                </a:lnTo>
                <a:lnTo>
                  <a:pt x="21088" y="21088"/>
                </a:lnTo>
                <a:lnTo>
                  <a:pt x="5658" y="43973"/>
                </a:lnTo>
                <a:lnTo>
                  <a:pt x="0" y="71999"/>
                </a:lnTo>
                <a:lnTo>
                  <a:pt x="5658" y="100025"/>
                </a:lnTo>
                <a:lnTo>
                  <a:pt x="21088" y="122911"/>
                </a:lnTo>
                <a:lnTo>
                  <a:pt x="43973" y="138341"/>
                </a:lnTo>
                <a:lnTo>
                  <a:pt x="71999" y="14399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7" name="Google Shape;157;p14"/>
          <p:cNvSpPr/>
          <p:nvPr/>
        </p:nvSpPr>
        <p:spPr>
          <a:xfrm>
            <a:off x="216823" y="2153506"/>
            <a:ext cx="77060" cy="1490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8" name="Google Shape;158;p14"/>
          <p:cNvSpPr/>
          <p:nvPr/>
        </p:nvSpPr>
        <p:spPr>
          <a:xfrm>
            <a:off x="396825" y="2153506"/>
            <a:ext cx="77060" cy="14906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9" name="Google Shape;159;p14"/>
          <p:cNvSpPr/>
          <p:nvPr/>
        </p:nvSpPr>
        <p:spPr>
          <a:xfrm>
            <a:off x="507359" y="2156037"/>
            <a:ext cx="324485" cy="144145"/>
          </a:xfrm>
          <a:custGeom>
            <a:rect b="b" l="l" r="r" t="t"/>
            <a:pathLst>
              <a:path extrusionOk="0" h="144144" w="324484">
                <a:moveTo>
                  <a:pt x="252001" y="0"/>
                </a:moveTo>
                <a:lnTo>
                  <a:pt x="71999" y="0"/>
                </a:lnTo>
                <a:lnTo>
                  <a:pt x="43973" y="5658"/>
                </a:lnTo>
                <a:lnTo>
                  <a:pt x="21087" y="21088"/>
                </a:lnTo>
                <a:lnTo>
                  <a:pt x="5658" y="43973"/>
                </a:lnTo>
                <a:lnTo>
                  <a:pt x="0" y="71999"/>
                </a:lnTo>
                <a:lnTo>
                  <a:pt x="5658" y="100025"/>
                </a:lnTo>
                <a:lnTo>
                  <a:pt x="21087" y="122911"/>
                </a:lnTo>
                <a:lnTo>
                  <a:pt x="43973" y="138341"/>
                </a:lnTo>
                <a:lnTo>
                  <a:pt x="71999" y="143999"/>
                </a:lnTo>
                <a:lnTo>
                  <a:pt x="252001" y="143999"/>
                </a:lnTo>
                <a:lnTo>
                  <a:pt x="280027" y="138341"/>
                </a:lnTo>
                <a:lnTo>
                  <a:pt x="302913" y="122911"/>
                </a:lnTo>
                <a:lnTo>
                  <a:pt x="318343" y="100025"/>
                </a:lnTo>
                <a:lnTo>
                  <a:pt x="324001" y="71999"/>
                </a:lnTo>
                <a:lnTo>
                  <a:pt x="318343" y="43973"/>
                </a:lnTo>
                <a:lnTo>
                  <a:pt x="302913" y="21088"/>
                </a:lnTo>
                <a:lnTo>
                  <a:pt x="280027" y="5658"/>
                </a:lnTo>
                <a:lnTo>
                  <a:pt x="252001" y="0"/>
                </a:lnTo>
                <a:close/>
              </a:path>
            </a:pathLst>
          </a:custGeom>
          <a:solidFill>
            <a:srgbClr val="BCE57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0" name="Google Shape;160;p14"/>
          <p:cNvSpPr/>
          <p:nvPr/>
        </p:nvSpPr>
        <p:spPr>
          <a:xfrm>
            <a:off x="507359" y="2156037"/>
            <a:ext cx="324485" cy="144145"/>
          </a:xfrm>
          <a:custGeom>
            <a:rect b="b" l="l" r="r" t="t"/>
            <a:pathLst>
              <a:path extrusionOk="0" h="144144" w="324484">
                <a:moveTo>
                  <a:pt x="71999" y="143999"/>
                </a:moveTo>
                <a:lnTo>
                  <a:pt x="252001" y="143999"/>
                </a:lnTo>
                <a:lnTo>
                  <a:pt x="280027" y="138341"/>
                </a:lnTo>
                <a:lnTo>
                  <a:pt x="302913" y="122911"/>
                </a:lnTo>
                <a:lnTo>
                  <a:pt x="318343" y="100025"/>
                </a:lnTo>
                <a:lnTo>
                  <a:pt x="324001" y="71999"/>
                </a:lnTo>
                <a:lnTo>
                  <a:pt x="318343" y="43973"/>
                </a:lnTo>
                <a:lnTo>
                  <a:pt x="302913" y="21088"/>
                </a:lnTo>
                <a:lnTo>
                  <a:pt x="280027" y="5658"/>
                </a:lnTo>
                <a:lnTo>
                  <a:pt x="252001" y="0"/>
                </a:lnTo>
                <a:lnTo>
                  <a:pt x="71999" y="0"/>
                </a:lnTo>
                <a:lnTo>
                  <a:pt x="43973" y="5658"/>
                </a:lnTo>
                <a:lnTo>
                  <a:pt x="21087" y="21088"/>
                </a:lnTo>
                <a:lnTo>
                  <a:pt x="5658" y="43973"/>
                </a:lnTo>
                <a:lnTo>
                  <a:pt x="0" y="71999"/>
                </a:lnTo>
                <a:lnTo>
                  <a:pt x="5658" y="100025"/>
                </a:lnTo>
                <a:lnTo>
                  <a:pt x="21087" y="122911"/>
                </a:lnTo>
                <a:lnTo>
                  <a:pt x="43973" y="138341"/>
                </a:lnTo>
                <a:lnTo>
                  <a:pt x="71999" y="14399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1" name="Google Shape;161;p14"/>
          <p:cNvSpPr/>
          <p:nvPr/>
        </p:nvSpPr>
        <p:spPr>
          <a:xfrm>
            <a:off x="576828" y="2153506"/>
            <a:ext cx="77060" cy="1490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2" name="Google Shape;162;p14"/>
          <p:cNvSpPr/>
          <p:nvPr/>
        </p:nvSpPr>
        <p:spPr>
          <a:xfrm>
            <a:off x="756830" y="2153506"/>
            <a:ext cx="77060" cy="1490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3" name="Google Shape;163;p14"/>
          <p:cNvSpPr/>
          <p:nvPr/>
        </p:nvSpPr>
        <p:spPr>
          <a:xfrm>
            <a:off x="867363" y="2156037"/>
            <a:ext cx="504190" cy="144145"/>
          </a:xfrm>
          <a:custGeom>
            <a:rect b="b" l="l" r="r" t="t"/>
            <a:pathLst>
              <a:path extrusionOk="0" h="144144" w="504190">
                <a:moveTo>
                  <a:pt x="432004" y="0"/>
                </a:moveTo>
                <a:lnTo>
                  <a:pt x="71999" y="0"/>
                </a:lnTo>
                <a:lnTo>
                  <a:pt x="43974" y="5658"/>
                </a:lnTo>
                <a:lnTo>
                  <a:pt x="21088" y="21088"/>
                </a:lnTo>
                <a:lnTo>
                  <a:pt x="5658" y="43973"/>
                </a:lnTo>
                <a:lnTo>
                  <a:pt x="0" y="71999"/>
                </a:lnTo>
                <a:lnTo>
                  <a:pt x="5658" y="100025"/>
                </a:lnTo>
                <a:lnTo>
                  <a:pt x="21088" y="122911"/>
                </a:lnTo>
                <a:lnTo>
                  <a:pt x="43974" y="138341"/>
                </a:lnTo>
                <a:lnTo>
                  <a:pt x="71999" y="143999"/>
                </a:lnTo>
                <a:lnTo>
                  <a:pt x="432004" y="143999"/>
                </a:lnTo>
                <a:lnTo>
                  <a:pt x="460029" y="138341"/>
                </a:lnTo>
                <a:lnTo>
                  <a:pt x="482915" y="122911"/>
                </a:lnTo>
                <a:lnTo>
                  <a:pt x="498346" y="100025"/>
                </a:lnTo>
                <a:lnTo>
                  <a:pt x="504004" y="71999"/>
                </a:lnTo>
                <a:lnTo>
                  <a:pt x="498346" y="43973"/>
                </a:lnTo>
                <a:lnTo>
                  <a:pt x="482915" y="21088"/>
                </a:lnTo>
                <a:lnTo>
                  <a:pt x="460029" y="5658"/>
                </a:lnTo>
                <a:lnTo>
                  <a:pt x="432004" y="0"/>
                </a:lnTo>
                <a:close/>
              </a:path>
            </a:pathLst>
          </a:custGeom>
          <a:solidFill>
            <a:srgbClr val="BCE57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4" name="Google Shape;164;p14"/>
          <p:cNvSpPr/>
          <p:nvPr/>
        </p:nvSpPr>
        <p:spPr>
          <a:xfrm>
            <a:off x="867363" y="2156037"/>
            <a:ext cx="504190" cy="144145"/>
          </a:xfrm>
          <a:custGeom>
            <a:rect b="b" l="l" r="r" t="t"/>
            <a:pathLst>
              <a:path extrusionOk="0" h="144144" w="504190">
                <a:moveTo>
                  <a:pt x="71999" y="143999"/>
                </a:moveTo>
                <a:lnTo>
                  <a:pt x="432004" y="143999"/>
                </a:lnTo>
                <a:lnTo>
                  <a:pt x="460029" y="138341"/>
                </a:lnTo>
                <a:lnTo>
                  <a:pt x="482915" y="122911"/>
                </a:lnTo>
                <a:lnTo>
                  <a:pt x="498346" y="100025"/>
                </a:lnTo>
                <a:lnTo>
                  <a:pt x="504004" y="71999"/>
                </a:lnTo>
                <a:lnTo>
                  <a:pt x="498346" y="43973"/>
                </a:lnTo>
                <a:lnTo>
                  <a:pt x="482915" y="21088"/>
                </a:lnTo>
                <a:lnTo>
                  <a:pt x="460029" y="5658"/>
                </a:lnTo>
                <a:lnTo>
                  <a:pt x="432004" y="0"/>
                </a:lnTo>
                <a:lnTo>
                  <a:pt x="71999" y="0"/>
                </a:lnTo>
                <a:lnTo>
                  <a:pt x="43974" y="5658"/>
                </a:lnTo>
                <a:lnTo>
                  <a:pt x="21088" y="21088"/>
                </a:lnTo>
                <a:lnTo>
                  <a:pt x="5658" y="43973"/>
                </a:lnTo>
                <a:lnTo>
                  <a:pt x="0" y="71999"/>
                </a:lnTo>
                <a:lnTo>
                  <a:pt x="5658" y="100025"/>
                </a:lnTo>
                <a:lnTo>
                  <a:pt x="21088" y="122911"/>
                </a:lnTo>
                <a:lnTo>
                  <a:pt x="43974" y="138341"/>
                </a:lnTo>
                <a:lnTo>
                  <a:pt x="71999" y="14399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5" name="Google Shape;165;p14"/>
          <p:cNvSpPr/>
          <p:nvPr/>
        </p:nvSpPr>
        <p:spPr>
          <a:xfrm>
            <a:off x="936832" y="2153506"/>
            <a:ext cx="77060" cy="1490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6" name="Google Shape;166;p14"/>
          <p:cNvSpPr/>
          <p:nvPr/>
        </p:nvSpPr>
        <p:spPr>
          <a:xfrm>
            <a:off x="1116834" y="2153506"/>
            <a:ext cx="77060" cy="1490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7" name="Google Shape;167;p14"/>
          <p:cNvSpPr/>
          <p:nvPr/>
        </p:nvSpPr>
        <p:spPr>
          <a:xfrm>
            <a:off x="1296837" y="2153506"/>
            <a:ext cx="77060" cy="1490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8" name="Google Shape;168;p14"/>
          <p:cNvSpPr/>
          <p:nvPr/>
        </p:nvSpPr>
        <p:spPr>
          <a:xfrm>
            <a:off x="1407370" y="2156037"/>
            <a:ext cx="504190" cy="144145"/>
          </a:xfrm>
          <a:custGeom>
            <a:rect b="b" l="l" r="r" t="t"/>
            <a:pathLst>
              <a:path extrusionOk="0" h="144144" w="504189">
                <a:moveTo>
                  <a:pt x="432004" y="0"/>
                </a:moveTo>
                <a:lnTo>
                  <a:pt x="71999" y="0"/>
                </a:lnTo>
                <a:lnTo>
                  <a:pt x="43974" y="5658"/>
                </a:lnTo>
                <a:lnTo>
                  <a:pt x="21088" y="21088"/>
                </a:lnTo>
                <a:lnTo>
                  <a:pt x="5658" y="43973"/>
                </a:lnTo>
                <a:lnTo>
                  <a:pt x="0" y="71999"/>
                </a:lnTo>
                <a:lnTo>
                  <a:pt x="5658" y="100025"/>
                </a:lnTo>
                <a:lnTo>
                  <a:pt x="21088" y="122911"/>
                </a:lnTo>
                <a:lnTo>
                  <a:pt x="43974" y="138341"/>
                </a:lnTo>
                <a:lnTo>
                  <a:pt x="71999" y="143999"/>
                </a:lnTo>
                <a:lnTo>
                  <a:pt x="432004" y="143999"/>
                </a:lnTo>
                <a:lnTo>
                  <a:pt x="460030" y="138341"/>
                </a:lnTo>
                <a:lnTo>
                  <a:pt x="482916" y="122911"/>
                </a:lnTo>
                <a:lnTo>
                  <a:pt x="498346" y="100025"/>
                </a:lnTo>
                <a:lnTo>
                  <a:pt x="504004" y="71999"/>
                </a:lnTo>
                <a:lnTo>
                  <a:pt x="498346" y="43973"/>
                </a:lnTo>
                <a:lnTo>
                  <a:pt x="482916" y="21088"/>
                </a:lnTo>
                <a:lnTo>
                  <a:pt x="460030" y="5658"/>
                </a:lnTo>
                <a:lnTo>
                  <a:pt x="432004" y="0"/>
                </a:lnTo>
                <a:close/>
              </a:path>
            </a:pathLst>
          </a:custGeom>
          <a:solidFill>
            <a:srgbClr val="BCE57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9" name="Google Shape;169;p14"/>
          <p:cNvSpPr/>
          <p:nvPr/>
        </p:nvSpPr>
        <p:spPr>
          <a:xfrm>
            <a:off x="1407370" y="2156037"/>
            <a:ext cx="504190" cy="144145"/>
          </a:xfrm>
          <a:custGeom>
            <a:rect b="b" l="l" r="r" t="t"/>
            <a:pathLst>
              <a:path extrusionOk="0" h="144144" w="504189">
                <a:moveTo>
                  <a:pt x="71999" y="143999"/>
                </a:moveTo>
                <a:lnTo>
                  <a:pt x="432004" y="143999"/>
                </a:lnTo>
                <a:lnTo>
                  <a:pt x="460030" y="138341"/>
                </a:lnTo>
                <a:lnTo>
                  <a:pt x="482916" y="122911"/>
                </a:lnTo>
                <a:lnTo>
                  <a:pt x="498346" y="100025"/>
                </a:lnTo>
                <a:lnTo>
                  <a:pt x="504004" y="71999"/>
                </a:lnTo>
                <a:lnTo>
                  <a:pt x="498346" y="43973"/>
                </a:lnTo>
                <a:lnTo>
                  <a:pt x="482916" y="21088"/>
                </a:lnTo>
                <a:lnTo>
                  <a:pt x="460030" y="5658"/>
                </a:lnTo>
                <a:lnTo>
                  <a:pt x="432004" y="0"/>
                </a:lnTo>
                <a:lnTo>
                  <a:pt x="71999" y="0"/>
                </a:lnTo>
                <a:lnTo>
                  <a:pt x="43974" y="5658"/>
                </a:lnTo>
                <a:lnTo>
                  <a:pt x="21088" y="21088"/>
                </a:lnTo>
                <a:lnTo>
                  <a:pt x="5658" y="43973"/>
                </a:lnTo>
                <a:lnTo>
                  <a:pt x="0" y="71999"/>
                </a:lnTo>
                <a:lnTo>
                  <a:pt x="5658" y="100025"/>
                </a:lnTo>
                <a:lnTo>
                  <a:pt x="21088" y="122911"/>
                </a:lnTo>
                <a:lnTo>
                  <a:pt x="43974" y="138341"/>
                </a:lnTo>
                <a:lnTo>
                  <a:pt x="71999" y="14399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0" name="Google Shape;170;p14"/>
          <p:cNvSpPr/>
          <p:nvPr/>
        </p:nvSpPr>
        <p:spPr>
          <a:xfrm>
            <a:off x="1476839" y="2153506"/>
            <a:ext cx="77060" cy="1490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1" name="Google Shape;171;p14"/>
          <p:cNvSpPr/>
          <p:nvPr/>
        </p:nvSpPr>
        <p:spPr>
          <a:xfrm>
            <a:off x="1656841" y="2153506"/>
            <a:ext cx="77060" cy="1490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2" name="Google Shape;172;p14"/>
          <p:cNvSpPr/>
          <p:nvPr/>
        </p:nvSpPr>
        <p:spPr>
          <a:xfrm>
            <a:off x="1836843" y="2153506"/>
            <a:ext cx="77060" cy="1490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3" name="Google Shape;173;p14"/>
          <p:cNvSpPr/>
          <p:nvPr/>
        </p:nvSpPr>
        <p:spPr>
          <a:xfrm>
            <a:off x="1947377" y="2156037"/>
            <a:ext cx="864235" cy="144145"/>
          </a:xfrm>
          <a:custGeom>
            <a:rect b="b" l="l" r="r" t="t"/>
            <a:pathLst>
              <a:path extrusionOk="0" h="144144" w="864235">
                <a:moveTo>
                  <a:pt x="792008" y="0"/>
                </a:moveTo>
                <a:lnTo>
                  <a:pt x="71999" y="0"/>
                </a:lnTo>
                <a:lnTo>
                  <a:pt x="43973" y="5658"/>
                </a:lnTo>
                <a:lnTo>
                  <a:pt x="21088" y="21088"/>
                </a:lnTo>
                <a:lnTo>
                  <a:pt x="5658" y="43973"/>
                </a:lnTo>
                <a:lnTo>
                  <a:pt x="0" y="71999"/>
                </a:lnTo>
                <a:lnTo>
                  <a:pt x="5658" y="100025"/>
                </a:lnTo>
                <a:lnTo>
                  <a:pt x="21088" y="122911"/>
                </a:lnTo>
                <a:lnTo>
                  <a:pt x="43973" y="138341"/>
                </a:lnTo>
                <a:lnTo>
                  <a:pt x="71999" y="143999"/>
                </a:lnTo>
                <a:lnTo>
                  <a:pt x="792008" y="143999"/>
                </a:lnTo>
                <a:lnTo>
                  <a:pt x="820034" y="138341"/>
                </a:lnTo>
                <a:lnTo>
                  <a:pt x="842920" y="122911"/>
                </a:lnTo>
                <a:lnTo>
                  <a:pt x="858350" y="100025"/>
                </a:lnTo>
                <a:lnTo>
                  <a:pt x="864008" y="71999"/>
                </a:lnTo>
                <a:lnTo>
                  <a:pt x="858350" y="43973"/>
                </a:lnTo>
                <a:lnTo>
                  <a:pt x="842920" y="21088"/>
                </a:lnTo>
                <a:lnTo>
                  <a:pt x="820034" y="5658"/>
                </a:lnTo>
                <a:lnTo>
                  <a:pt x="792008" y="0"/>
                </a:lnTo>
                <a:close/>
              </a:path>
            </a:pathLst>
          </a:custGeom>
          <a:solidFill>
            <a:srgbClr val="BCE57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4" name="Google Shape;174;p14"/>
          <p:cNvSpPr/>
          <p:nvPr/>
        </p:nvSpPr>
        <p:spPr>
          <a:xfrm>
            <a:off x="1947377" y="2156037"/>
            <a:ext cx="864235" cy="144145"/>
          </a:xfrm>
          <a:custGeom>
            <a:rect b="b" l="l" r="r" t="t"/>
            <a:pathLst>
              <a:path extrusionOk="0" h="144144" w="864235">
                <a:moveTo>
                  <a:pt x="71999" y="143999"/>
                </a:moveTo>
                <a:lnTo>
                  <a:pt x="792008" y="143999"/>
                </a:lnTo>
                <a:lnTo>
                  <a:pt x="820034" y="138341"/>
                </a:lnTo>
                <a:lnTo>
                  <a:pt x="842920" y="122911"/>
                </a:lnTo>
                <a:lnTo>
                  <a:pt x="858350" y="100025"/>
                </a:lnTo>
                <a:lnTo>
                  <a:pt x="864008" y="71999"/>
                </a:lnTo>
                <a:lnTo>
                  <a:pt x="858350" y="43973"/>
                </a:lnTo>
                <a:lnTo>
                  <a:pt x="842920" y="21088"/>
                </a:lnTo>
                <a:lnTo>
                  <a:pt x="820034" y="5658"/>
                </a:lnTo>
                <a:lnTo>
                  <a:pt x="792008" y="0"/>
                </a:lnTo>
                <a:lnTo>
                  <a:pt x="71999" y="0"/>
                </a:lnTo>
                <a:lnTo>
                  <a:pt x="43973" y="5658"/>
                </a:lnTo>
                <a:lnTo>
                  <a:pt x="21088" y="21088"/>
                </a:lnTo>
                <a:lnTo>
                  <a:pt x="5658" y="43973"/>
                </a:lnTo>
                <a:lnTo>
                  <a:pt x="0" y="71999"/>
                </a:lnTo>
                <a:lnTo>
                  <a:pt x="5658" y="100025"/>
                </a:lnTo>
                <a:lnTo>
                  <a:pt x="21088" y="122911"/>
                </a:lnTo>
                <a:lnTo>
                  <a:pt x="43973" y="138341"/>
                </a:lnTo>
                <a:lnTo>
                  <a:pt x="71999" y="14399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5" name="Google Shape;175;p14"/>
          <p:cNvSpPr/>
          <p:nvPr/>
        </p:nvSpPr>
        <p:spPr>
          <a:xfrm>
            <a:off x="2016846" y="2153506"/>
            <a:ext cx="77060" cy="14906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6" name="Google Shape;176;p14"/>
          <p:cNvSpPr/>
          <p:nvPr/>
        </p:nvSpPr>
        <p:spPr>
          <a:xfrm>
            <a:off x="2196848" y="2153506"/>
            <a:ext cx="77060" cy="1490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7" name="Google Shape;177;p14"/>
          <p:cNvSpPr/>
          <p:nvPr/>
        </p:nvSpPr>
        <p:spPr>
          <a:xfrm>
            <a:off x="2376850" y="2153506"/>
            <a:ext cx="77060" cy="1490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8" name="Google Shape;178;p14"/>
          <p:cNvSpPr/>
          <p:nvPr/>
        </p:nvSpPr>
        <p:spPr>
          <a:xfrm>
            <a:off x="2556852" y="2153506"/>
            <a:ext cx="77060" cy="1490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9" name="Google Shape;179;p14"/>
          <p:cNvSpPr/>
          <p:nvPr/>
        </p:nvSpPr>
        <p:spPr>
          <a:xfrm>
            <a:off x="2736855" y="2153506"/>
            <a:ext cx="77060" cy="1490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0" name="Google Shape;180;p14"/>
          <p:cNvSpPr txBox="1"/>
          <p:nvPr/>
        </p:nvSpPr>
        <p:spPr>
          <a:xfrm>
            <a:off x="2854350" y="2116425"/>
            <a:ext cx="256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= 1 + 1 + 5 = 5 + 9 = </a:t>
            </a:r>
            <a:r>
              <a:rPr lang="en-US" sz="11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21</a:t>
            </a:r>
            <a:endParaRPr sz="11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1" name="Google Shape;181;p14"/>
          <p:cNvSpPr/>
          <p:nvPr/>
        </p:nvSpPr>
        <p:spPr>
          <a:xfrm>
            <a:off x="147354" y="2426674"/>
            <a:ext cx="504190" cy="144145"/>
          </a:xfrm>
          <a:custGeom>
            <a:rect b="b" l="l" r="r" t="t"/>
            <a:pathLst>
              <a:path extrusionOk="0" h="144144" w="504190">
                <a:moveTo>
                  <a:pt x="432004" y="0"/>
                </a:moveTo>
                <a:lnTo>
                  <a:pt x="71999" y="0"/>
                </a:lnTo>
                <a:lnTo>
                  <a:pt x="43973" y="5658"/>
                </a:lnTo>
                <a:lnTo>
                  <a:pt x="21088" y="21088"/>
                </a:lnTo>
                <a:lnTo>
                  <a:pt x="5658" y="43973"/>
                </a:lnTo>
                <a:lnTo>
                  <a:pt x="0" y="71999"/>
                </a:lnTo>
                <a:lnTo>
                  <a:pt x="5658" y="100025"/>
                </a:lnTo>
                <a:lnTo>
                  <a:pt x="21088" y="122911"/>
                </a:lnTo>
                <a:lnTo>
                  <a:pt x="43973" y="138341"/>
                </a:lnTo>
                <a:lnTo>
                  <a:pt x="71999" y="143999"/>
                </a:lnTo>
                <a:lnTo>
                  <a:pt x="432004" y="143999"/>
                </a:lnTo>
                <a:lnTo>
                  <a:pt x="460029" y="138341"/>
                </a:lnTo>
                <a:lnTo>
                  <a:pt x="482915" y="122911"/>
                </a:lnTo>
                <a:lnTo>
                  <a:pt x="498345" y="100025"/>
                </a:lnTo>
                <a:lnTo>
                  <a:pt x="504003" y="71999"/>
                </a:lnTo>
                <a:lnTo>
                  <a:pt x="498345" y="43973"/>
                </a:lnTo>
                <a:lnTo>
                  <a:pt x="482915" y="21088"/>
                </a:lnTo>
                <a:lnTo>
                  <a:pt x="460029" y="5658"/>
                </a:lnTo>
                <a:lnTo>
                  <a:pt x="432004" y="0"/>
                </a:lnTo>
                <a:close/>
              </a:path>
            </a:pathLst>
          </a:custGeom>
          <a:solidFill>
            <a:srgbClr val="BCE57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2" name="Google Shape;182;p14"/>
          <p:cNvSpPr/>
          <p:nvPr/>
        </p:nvSpPr>
        <p:spPr>
          <a:xfrm>
            <a:off x="147354" y="2426674"/>
            <a:ext cx="504190" cy="144145"/>
          </a:xfrm>
          <a:custGeom>
            <a:rect b="b" l="l" r="r" t="t"/>
            <a:pathLst>
              <a:path extrusionOk="0" h="144144" w="504190">
                <a:moveTo>
                  <a:pt x="71999" y="143999"/>
                </a:moveTo>
                <a:lnTo>
                  <a:pt x="432004" y="143999"/>
                </a:lnTo>
                <a:lnTo>
                  <a:pt x="460029" y="138341"/>
                </a:lnTo>
                <a:lnTo>
                  <a:pt x="482915" y="122911"/>
                </a:lnTo>
                <a:lnTo>
                  <a:pt x="498345" y="100025"/>
                </a:lnTo>
                <a:lnTo>
                  <a:pt x="504003" y="71999"/>
                </a:lnTo>
                <a:lnTo>
                  <a:pt x="498345" y="43973"/>
                </a:lnTo>
                <a:lnTo>
                  <a:pt x="482915" y="21088"/>
                </a:lnTo>
                <a:lnTo>
                  <a:pt x="460029" y="5658"/>
                </a:lnTo>
                <a:lnTo>
                  <a:pt x="432004" y="0"/>
                </a:lnTo>
                <a:lnTo>
                  <a:pt x="71999" y="0"/>
                </a:lnTo>
                <a:lnTo>
                  <a:pt x="43973" y="5658"/>
                </a:lnTo>
                <a:lnTo>
                  <a:pt x="21088" y="21088"/>
                </a:lnTo>
                <a:lnTo>
                  <a:pt x="5658" y="43973"/>
                </a:lnTo>
                <a:lnTo>
                  <a:pt x="0" y="71999"/>
                </a:lnTo>
                <a:lnTo>
                  <a:pt x="5658" y="100025"/>
                </a:lnTo>
                <a:lnTo>
                  <a:pt x="21088" y="122911"/>
                </a:lnTo>
                <a:lnTo>
                  <a:pt x="43973" y="138341"/>
                </a:lnTo>
                <a:lnTo>
                  <a:pt x="71999" y="14399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3" name="Google Shape;183;p14"/>
          <p:cNvSpPr/>
          <p:nvPr/>
        </p:nvSpPr>
        <p:spPr>
          <a:xfrm>
            <a:off x="216823" y="2424143"/>
            <a:ext cx="77060" cy="1490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4" name="Google Shape;184;p14"/>
          <p:cNvSpPr/>
          <p:nvPr/>
        </p:nvSpPr>
        <p:spPr>
          <a:xfrm>
            <a:off x="396825" y="2424143"/>
            <a:ext cx="77060" cy="14906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5" name="Google Shape;185;p14"/>
          <p:cNvSpPr/>
          <p:nvPr/>
        </p:nvSpPr>
        <p:spPr>
          <a:xfrm>
            <a:off x="576828" y="2424143"/>
            <a:ext cx="77060" cy="1490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6" name="Google Shape;186;p14"/>
          <p:cNvSpPr/>
          <p:nvPr/>
        </p:nvSpPr>
        <p:spPr>
          <a:xfrm>
            <a:off x="687361" y="2426674"/>
            <a:ext cx="504190" cy="144145"/>
          </a:xfrm>
          <a:custGeom>
            <a:rect b="b" l="l" r="r" t="t"/>
            <a:pathLst>
              <a:path extrusionOk="0" h="144144" w="504190">
                <a:moveTo>
                  <a:pt x="432004" y="0"/>
                </a:moveTo>
                <a:lnTo>
                  <a:pt x="71999" y="0"/>
                </a:lnTo>
                <a:lnTo>
                  <a:pt x="43974" y="5658"/>
                </a:lnTo>
                <a:lnTo>
                  <a:pt x="21088" y="21088"/>
                </a:lnTo>
                <a:lnTo>
                  <a:pt x="5658" y="43973"/>
                </a:lnTo>
                <a:lnTo>
                  <a:pt x="0" y="71999"/>
                </a:lnTo>
                <a:lnTo>
                  <a:pt x="5658" y="100025"/>
                </a:lnTo>
                <a:lnTo>
                  <a:pt x="21088" y="122911"/>
                </a:lnTo>
                <a:lnTo>
                  <a:pt x="43974" y="138341"/>
                </a:lnTo>
                <a:lnTo>
                  <a:pt x="71999" y="143999"/>
                </a:lnTo>
                <a:lnTo>
                  <a:pt x="432004" y="143999"/>
                </a:lnTo>
                <a:lnTo>
                  <a:pt x="460030" y="138341"/>
                </a:lnTo>
                <a:lnTo>
                  <a:pt x="482916" y="122911"/>
                </a:lnTo>
                <a:lnTo>
                  <a:pt x="498346" y="100025"/>
                </a:lnTo>
                <a:lnTo>
                  <a:pt x="504004" y="71999"/>
                </a:lnTo>
                <a:lnTo>
                  <a:pt x="498346" y="43973"/>
                </a:lnTo>
                <a:lnTo>
                  <a:pt x="482916" y="21088"/>
                </a:lnTo>
                <a:lnTo>
                  <a:pt x="460030" y="5658"/>
                </a:lnTo>
                <a:lnTo>
                  <a:pt x="432004" y="0"/>
                </a:lnTo>
                <a:close/>
              </a:path>
            </a:pathLst>
          </a:custGeom>
          <a:solidFill>
            <a:srgbClr val="BCE57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7" name="Google Shape;187;p14"/>
          <p:cNvSpPr/>
          <p:nvPr/>
        </p:nvSpPr>
        <p:spPr>
          <a:xfrm>
            <a:off x="687361" y="2426674"/>
            <a:ext cx="504190" cy="144145"/>
          </a:xfrm>
          <a:custGeom>
            <a:rect b="b" l="l" r="r" t="t"/>
            <a:pathLst>
              <a:path extrusionOk="0" h="144144" w="504190">
                <a:moveTo>
                  <a:pt x="71999" y="143999"/>
                </a:moveTo>
                <a:lnTo>
                  <a:pt x="432004" y="143999"/>
                </a:lnTo>
                <a:lnTo>
                  <a:pt x="460030" y="138341"/>
                </a:lnTo>
                <a:lnTo>
                  <a:pt x="482916" y="122911"/>
                </a:lnTo>
                <a:lnTo>
                  <a:pt x="498346" y="100025"/>
                </a:lnTo>
                <a:lnTo>
                  <a:pt x="504004" y="71999"/>
                </a:lnTo>
                <a:lnTo>
                  <a:pt x="498346" y="43973"/>
                </a:lnTo>
                <a:lnTo>
                  <a:pt x="482916" y="21088"/>
                </a:lnTo>
                <a:lnTo>
                  <a:pt x="460030" y="5658"/>
                </a:lnTo>
                <a:lnTo>
                  <a:pt x="432004" y="0"/>
                </a:lnTo>
                <a:lnTo>
                  <a:pt x="71999" y="0"/>
                </a:lnTo>
                <a:lnTo>
                  <a:pt x="43974" y="5658"/>
                </a:lnTo>
                <a:lnTo>
                  <a:pt x="21088" y="21088"/>
                </a:lnTo>
                <a:lnTo>
                  <a:pt x="5658" y="43973"/>
                </a:lnTo>
                <a:lnTo>
                  <a:pt x="0" y="71999"/>
                </a:lnTo>
                <a:lnTo>
                  <a:pt x="5658" y="100025"/>
                </a:lnTo>
                <a:lnTo>
                  <a:pt x="21088" y="122911"/>
                </a:lnTo>
                <a:lnTo>
                  <a:pt x="43974" y="138341"/>
                </a:lnTo>
                <a:lnTo>
                  <a:pt x="71999" y="14399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8" name="Google Shape;188;p14"/>
          <p:cNvSpPr/>
          <p:nvPr/>
        </p:nvSpPr>
        <p:spPr>
          <a:xfrm>
            <a:off x="756830" y="2424143"/>
            <a:ext cx="77060" cy="1490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9" name="Google Shape;189;p14"/>
          <p:cNvSpPr/>
          <p:nvPr/>
        </p:nvSpPr>
        <p:spPr>
          <a:xfrm>
            <a:off x="936832" y="2424143"/>
            <a:ext cx="77060" cy="1490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0" name="Google Shape;190;p14"/>
          <p:cNvSpPr/>
          <p:nvPr/>
        </p:nvSpPr>
        <p:spPr>
          <a:xfrm>
            <a:off x="1116834" y="2424143"/>
            <a:ext cx="77060" cy="1490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1" name="Google Shape;191;p14"/>
          <p:cNvSpPr/>
          <p:nvPr/>
        </p:nvSpPr>
        <p:spPr>
          <a:xfrm>
            <a:off x="1227368" y="2426674"/>
            <a:ext cx="504190" cy="144145"/>
          </a:xfrm>
          <a:custGeom>
            <a:rect b="b" l="l" r="r" t="t"/>
            <a:pathLst>
              <a:path extrusionOk="0" h="144144" w="504189">
                <a:moveTo>
                  <a:pt x="432004" y="0"/>
                </a:moveTo>
                <a:lnTo>
                  <a:pt x="71999" y="0"/>
                </a:lnTo>
                <a:lnTo>
                  <a:pt x="43973" y="5658"/>
                </a:lnTo>
                <a:lnTo>
                  <a:pt x="21088" y="21088"/>
                </a:lnTo>
                <a:lnTo>
                  <a:pt x="5658" y="43973"/>
                </a:lnTo>
                <a:lnTo>
                  <a:pt x="0" y="71999"/>
                </a:lnTo>
                <a:lnTo>
                  <a:pt x="5658" y="100025"/>
                </a:lnTo>
                <a:lnTo>
                  <a:pt x="21088" y="122911"/>
                </a:lnTo>
                <a:lnTo>
                  <a:pt x="43973" y="138341"/>
                </a:lnTo>
                <a:lnTo>
                  <a:pt x="71999" y="143999"/>
                </a:lnTo>
                <a:lnTo>
                  <a:pt x="432004" y="143999"/>
                </a:lnTo>
                <a:lnTo>
                  <a:pt x="460030" y="138341"/>
                </a:lnTo>
                <a:lnTo>
                  <a:pt x="482915" y="122911"/>
                </a:lnTo>
                <a:lnTo>
                  <a:pt x="498345" y="100025"/>
                </a:lnTo>
                <a:lnTo>
                  <a:pt x="504003" y="71999"/>
                </a:lnTo>
                <a:lnTo>
                  <a:pt x="498345" y="43973"/>
                </a:lnTo>
                <a:lnTo>
                  <a:pt x="482915" y="21088"/>
                </a:lnTo>
                <a:lnTo>
                  <a:pt x="460030" y="5658"/>
                </a:lnTo>
                <a:lnTo>
                  <a:pt x="432004" y="0"/>
                </a:lnTo>
                <a:close/>
              </a:path>
            </a:pathLst>
          </a:custGeom>
          <a:solidFill>
            <a:srgbClr val="BCE57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2" name="Google Shape;192;p14"/>
          <p:cNvSpPr/>
          <p:nvPr/>
        </p:nvSpPr>
        <p:spPr>
          <a:xfrm>
            <a:off x="1227368" y="2426674"/>
            <a:ext cx="504190" cy="144145"/>
          </a:xfrm>
          <a:custGeom>
            <a:rect b="b" l="l" r="r" t="t"/>
            <a:pathLst>
              <a:path extrusionOk="0" h="144144" w="504189">
                <a:moveTo>
                  <a:pt x="71999" y="143999"/>
                </a:moveTo>
                <a:lnTo>
                  <a:pt x="432004" y="143999"/>
                </a:lnTo>
                <a:lnTo>
                  <a:pt x="460030" y="138341"/>
                </a:lnTo>
                <a:lnTo>
                  <a:pt x="482915" y="122911"/>
                </a:lnTo>
                <a:lnTo>
                  <a:pt x="498345" y="100025"/>
                </a:lnTo>
                <a:lnTo>
                  <a:pt x="504003" y="71999"/>
                </a:lnTo>
                <a:lnTo>
                  <a:pt x="498345" y="43973"/>
                </a:lnTo>
                <a:lnTo>
                  <a:pt x="482915" y="21088"/>
                </a:lnTo>
                <a:lnTo>
                  <a:pt x="460030" y="5658"/>
                </a:lnTo>
                <a:lnTo>
                  <a:pt x="432004" y="0"/>
                </a:lnTo>
                <a:lnTo>
                  <a:pt x="71999" y="0"/>
                </a:lnTo>
                <a:lnTo>
                  <a:pt x="43973" y="5658"/>
                </a:lnTo>
                <a:lnTo>
                  <a:pt x="21088" y="21088"/>
                </a:lnTo>
                <a:lnTo>
                  <a:pt x="5658" y="43973"/>
                </a:lnTo>
                <a:lnTo>
                  <a:pt x="0" y="71999"/>
                </a:lnTo>
                <a:lnTo>
                  <a:pt x="5658" y="100025"/>
                </a:lnTo>
                <a:lnTo>
                  <a:pt x="21088" y="122911"/>
                </a:lnTo>
                <a:lnTo>
                  <a:pt x="43973" y="138341"/>
                </a:lnTo>
                <a:lnTo>
                  <a:pt x="71999" y="14399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3" name="Google Shape;193;p14"/>
          <p:cNvSpPr/>
          <p:nvPr/>
        </p:nvSpPr>
        <p:spPr>
          <a:xfrm>
            <a:off x="1296837" y="2424143"/>
            <a:ext cx="77060" cy="1490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4" name="Google Shape;194;p14"/>
          <p:cNvSpPr/>
          <p:nvPr/>
        </p:nvSpPr>
        <p:spPr>
          <a:xfrm>
            <a:off x="1476839" y="2424143"/>
            <a:ext cx="77060" cy="1490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5" name="Google Shape;195;p14"/>
          <p:cNvSpPr/>
          <p:nvPr/>
        </p:nvSpPr>
        <p:spPr>
          <a:xfrm>
            <a:off x="1656841" y="2424143"/>
            <a:ext cx="77060" cy="1490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6" name="Google Shape;196;p14"/>
          <p:cNvSpPr/>
          <p:nvPr/>
        </p:nvSpPr>
        <p:spPr>
          <a:xfrm>
            <a:off x="1767374" y="2426674"/>
            <a:ext cx="504190" cy="144145"/>
          </a:xfrm>
          <a:custGeom>
            <a:rect b="b" l="l" r="r" t="t"/>
            <a:pathLst>
              <a:path extrusionOk="0" h="144144" w="504189">
                <a:moveTo>
                  <a:pt x="432004" y="0"/>
                </a:moveTo>
                <a:lnTo>
                  <a:pt x="71999" y="0"/>
                </a:lnTo>
                <a:lnTo>
                  <a:pt x="43973" y="5658"/>
                </a:lnTo>
                <a:lnTo>
                  <a:pt x="21087" y="21088"/>
                </a:lnTo>
                <a:lnTo>
                  <a:pt x="5658" y="43973"/>
                </a:lnTo>
                <a:lnTo>
                  <a:pt x="0" y="71999"/>
                </a:lnTo>
                <a:lnTo>
                  <a:pt x="5658" y="100025"/>
                </a:lnTo>
                <a:lnTo>
                  <a:pt x="21087" y="122911"/>
                </a:lnTo>
                <a:lnTo>
                  <a:pt x="43973" y="138341"/>
                </a:lnTo>
                <a:lnTo>
                  <a:pt x="71999" y="143999"/>
                </a:lnTo>
                <a:lnTo>
                  <a:pt x="432004" y="143999"/>
                </a:lnTo>
                <a:lnTo>
                  <a:pt x="460029" y="138341"/>
                </a:lnTo>
                <a:lnTo>
                  <a:pt x="482915" y="122911"/>
                </a:lnTo>
                <a:lnTo>
                  <a:pt x="498345" y="100025"/>
                </a:lnTo>
                <a:lnTo>
                  <a:pt x="504003" y="71999"/>
                </a:lnTo>
                <a:lnTo>
                  <a:pt x="498345" y="43973"/>
                </a:lnTo>
                <a:lnTo>
                  <a:pt x="482915" y="21088"/>
                </a:lnTo>
                <a:lnTo>
                  <a:pt x="460029" y="5658"/>
                </a:lnTo>
                <a:lnTo>
                  <a:pt x="432004" y="0"/>
                </a:lnTo>
                <a:close/>
              </a:path>
            </a:pathLst>
          </a:custGeom>
          <a:solidFill>
            <a:srgbClr val="BCE57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7" name="Google Shape;197;p14"/>
          <p:cNvSpPr/>
          <p:nvPr/>
        </p:nvSpPr>
        <p:spPr>
          <a:xfrm>
            <a:off x="1767374" y="2426674"/>
            <a:ext cx="504190" cy="144145"/>
          </a:xfrm>
          <a:custGeom>
            <a:rect b="b" l="l" r="r" t="t"/>
            <a:pathLst>
              <a:path extrusionOk="0" h="144144" w="504189">
                <a:moveTo>
                  <a:pt x="71999" y="143999"/>
                </a:moveTo>
                <a:lnTo>
                  <a:pt x="432004" y="143999"/>
                </a:lnTo>
                <a:lnTo>
                  <a:pt x="460029" y="138341"/>
                </a:lnTo>
                <a:lnTo>
                  <a:pt x="482915" y="122911"/>
                </a:lnTo>
                <a:lnTo>
                  <a:pt x="498345" y="100025"/>
                </a:lnTo>
                <a:lnTo>
                  <a:pt x="504003" y="71999"/>
                </a:lnTo>
                <a:lnTo>
                  <a:pt x="498345" y="43973"/>
                </a:lnTo>
                <a:lnTo>
                  <a:pt x="482915" y="21088"/>
                </a:lnTo>
                <a:lnTo>
                  <a:pt x="460029" y="5658"/>
                </a:lnTo>
                <a:lnTo>
                  <a:pt x="432004" y="0"/>
                </a:lnTo>
                <a:lnTo>
                  <a:pt x="71999" y="0"/>
                </a:lnTo>
                <a:lnTo>
                  <a:pt x="43973" y="5658"/>
                </a:lnTo>
                <a:lnTo>
                  <a:pt x="21087" y="21088"/>
                </a:lnTo>
                <a:lnTo>
                  <a:pt x="5658" y="43973"/>
                </a:lnTo>
                <a:lnTo>
                  <a:pt x="0" y="71999"/>
                </a:lnTo>
                <a:lnTo>
                  <a:pt x="5658" y="100025"/>
                </a:lnTo>
                <a:lnTo>
                  <a:pt x="21087" y="122911"/>
                </a:lnTo>
                <a:lnTo>
                  <a:pt x="43973" y="138341"/>
                </a:lnTo>
                <a:lnTo>
                  <a:pt x="71999" y="14399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8" name="Google Shape;198;p14"/>
          <p:cNvSpPr/>
          <p:nvPr/>
        </p:nvSpPr>
        <p:spPr>
          <a:xfrm>
            <a:off x="1836843" y="2424143"/>
            <a:ext cx="77060" cy="1490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9" name="Google Shape;199;p14"/>
          <p:cNvSpPr/>
          <p:nvPr/>
        </p:nvSpPr>
        <p:spPr>
          <a:xfrm>
            <a:off x="2016845" y="2424143"/>
            <a:ext cx="77060" cy="14906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0" name="Google Shape;200;p14"/>
          <p:cNvSpPr/>
          <p:nvPr/>
        </p:nvSpPr>
        <p:spPr>
          <a:xfrm>
            <a:off x="2196848" y="2424143"/>
            <a:ext cx="77060" cy="1490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1" name="Google Shape;201;p14"/>
          <p:cNvSpPr/>
          <p:nvPr/>
        </p:nvSpPr>
        <p:spPr>
          <a:xfrm>
            <a:off x="2307381" y="2426674"/>
            <a:ext cx="504190" cy="144145"/>
          </a:xfrm>
          <a:custGeom>
            <a:rect b="b" l="l" r="r" t="t"/>
            <a:pathLst>
              <a:path extrusionOk="0" h="144144" w="504189">
                <a:moveTo>
                  <a:pt x="432004" y="0"/>
                </a:moveTo>
                <a:lnTo>
                  <a:pt x="71999" y="0"/>
                </a:lnTo>
                <a:lnTo>
                  <a:pt x="43974" y="5658"/>
                </a:lnTo>
                <a:lnTo>
                  <a:pt x="21088" y="21088"/>
                </a:lnTo>
                <a:lnTo>
                  <a:pt x="5658" y="43973"/>
                </a:lnTo>
                <a:lnTo>
                  <a:pt x="0" y="71999"/>
                </a:lnTo>
                <a:lnTo>
                  <a:pt x="5658" y="100025"/>
                </a:lnTo>
                <a:lnTo>
                  <a:pt x="21088" y="122911"/>
                </a:lnTo>
                <a:lnTo>
                  <a:pt x="43974" y="138341"/>
                </a:lnTo>
                <a:lnTo>
                  <a:pt x="71999" y="143999"/>
                </a:lnTo>
                <a:lnTo>
                  <a:pt x="432004" y="143999"/>
                </a:lnTo>
                <a:lnTo>
                  <a:pt x="460029" y="138341"/>
                </a:lnTo>
                <a:lnTo>
                  <a:pt x="482915" y="122911"/>
                </a:lnTo>
                <a:lnTo>
                  <a:pt x="498346" y="100025"/>
                </a:lnTo>
                <a:lnTo>
                  <a:pt x="504004" y="71999"/>
                </a:lnTo>
                <a:lnTo>
                  <a:pt x="498346" y="43973"/>
                </a:lnTo>
                <a:lnTo>
                  <a:pt x="482915" y="21088"/>
                </a:lnTo>
                <a:lnTo>
                  <a:pt x="460029" y="5658"/>
                </a:lnTo>
                <a:lnTo>
                  <a:pt x="432004" y="0"/>
                </a:lnTo>
                <a:close/>
              </a:path>
            </a:pathLst>
          </a:custGeom>
          <a:solidFill>
            <a:srgbClr val="BCE57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2" name="Google Shape;202;p14"/>
          <p:cNvSpPr/>
          <p:nvPr/>
        </p:nvSpPr>
        <p:spPr>
          <a:xfrm>
            <a:off x="2307381" y="2426674"/>
            <a:ext cx="504190" cy="144145"/>
          </a:xfrm>
          <a:custGeom>
            <a:rect b="b" l="l" r="r" t="t"/>
            <a:pathLst>
              <a:path extrusionOk="0" h="144144" w="504189">
                <a:moveTo>
                  <a:pt x="71999" y="143999"/>
                </a:moveTo>
                <a:lnTo>
                  <a:pt x="432004" y="143999"/>
                </a:lnTo>
                <a:lnTo>
                  <a:pt x="460029" y="138341"/>
                </a:lnTo>
                <a:lnTo>
                  <a:pt x="482915" y="122911"/>
                </a:lnTo>
                <a:lnTo>
                  <a:pt x="498346" y="100025"/>
                </a:lnTo>
                <a:lnTo>
                  <a:pt x="504004" y="71999"/>
                </a:lnTo>
                <a:lnTo>
                  <a:pt x="498346" y="43973"/>
                </a:lnTo>
                <a:lnTo>
                  <a:pt x="482915" y="21088"/>
                </a:lnTo>
                <a:lnTo>
                  <a:pt x="460029" y="5658"/>
                </a:lnTo>
                <a:lnTo>
                  <a:pt x="432004" y="0"/>
                </a:lnTo>
                <a:lnTo>
                  <a:pt x="71999" y="0"/>
                </a:lnTo>
                <a:lnTo>
                  <a:pt x="43974" y="5658"/>
                </a:lnTo>
                <a:lnTo>
                  <a:pt x="21088" y="21088"/>
                </a:lnTo>
                <a:lnTo>
                  <a:pt x="5658" y="43973"/>
                </a:lnTo>
                <a:lnTo>
                  <a:pt x="0" y="71999"/>
                </a:lnTo>
                <a:lnTo>
                  <a:pt x="5658" y="100025"/>
                </a:lnTo>
                <a:lnTo>
                  <a:pt x="21088" y="122911"/>
                </a:lnTo>
                <a:lnTo>
                  <a:pt x="43974" y="138341"/>
                </a:lnTo>
                <a:lnTo>
                  <a:pt x="71999" y="14399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3" name="Google Shape;203;p14"/>
          <p:cNvSpPr/>
          <p:nvPr/>
        </p:nvSpPr>
        <p:spPr>
          <a:xfrm>
            <a:off x="2376850" y="2424143"/>
            <a:ext cx="77060" cy="1490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4" name="Google Shape;204;p14"/>
          <p:cNvSpPr/>
          <p:nvPr/>
        </p:nvSpPr>
        <p:spPr>
          <a:xfrm>
            <a:off x="2556852" y="2424143"/>
            <a:ext cx="77060" cy="1490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5" name="Google Shape;205;p14"/>
          <p:cNvSpPr/>
          <p:nvPr/>
        </p:nvSpPr>
        <p:spPr>
          <a:xfrm>
            <a:off x="2736855" y="2424143"/>
            <a:ext cx="77060" cy="1490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6" name="Google Shape;206;p14"/>
          <p:cNvSpPr txBox="1"/>
          <p:nvPr/>
        </p:nvSpPr>
        <p:spPr>
          <a:xfrm>
            <a:off x="172027" y="2122200"/>
            <a:ext cx="26418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1       1       5	         5          9</a:t>
            </a:r>
            <a:endParaRPr sz="1100"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5	  5	    5	      5</a:t>
            </a:r>
            <a:endParaRPr sz="11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7" name="Google Shape;207;p14"/>
          <p:cNvSpPr txBox="1"/>
          <p:nvPr/>
        </p:nvSpPr>
        <p:spPr>
          <a:xfrm>
            <a:off x="2332024" y="2392843"/>
            <a:ext cx="9525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 sz="11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8" name="Google Shape;208;p14"/>
          <p:cNvSpPr txBox="1"/>
          <p:nvPr/>
        </p:nvSpPr>
        <p:spPr>
          <a:xfrm>
            <a:off x="2854350" y="2387075"/>
            <a:ext cx="18519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= 5 + 5 + 5 = 5 + 5 = </a:t>
            </a:r>
            <a:r>
              <a:rPr lang="en-US" sz="11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25</a:t>
            </a:r>
            <a:endParaRPr sz="11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9" name="Google Shape;209;p14"/>
          <p:cNvSpPr txBox="1"/>
          <p:nvPr/>
        </p:nvSpPr>
        <p:spPr>
          <a:xfrm>
            <a:off x="222275" y="2659725"/>
            <a:ext cx="44841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Як нам розрізати стержень?</a:t>
            </a:r>
            <a:endParaRPr sz="1100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Для стержня довжини n - </a:t>
            </a:r>
            <a:r>
              <a:rPr lang="en-US" sz="11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aseline="30000" i="1" lang="en-US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baseline="30000" i="1" lang="en-US" sz="1200">
                <a:solidFill>
                  <a:schemeClr val="lt1"/>
                </a:solidFill>
              </a:rPr>
              <a:t>−</a:t>
            </a:r>
            <a:r>
              <a:rPr baseline="30000" lang="en-US" sz="1200">
                <a:solidFill>
                  <a:schemeClr val="lt1"/>
                </a:solidFill>
              </a:rPr>
              <a:t>1</a:t>
            </a:r>
            <a:r>
              <a:rPr lang="en-US" sz="11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можливих розрізань</a:t>
            </a:r>
            <a:endParaRPr sz="11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"/>
          <p:cNvSpPr txBox="1"/>
          <p:nvPr/>
        </p:nvSpPr>
        <p:spPr>
          <a:xfrm>
            <a:off x="170800" y="43075"/>
            <a:ext cx="52986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Перша стратегія (повний перебір)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5" name="Google Shape;215;p15"/>
          <p:cNvSpPr txBox="1"/>
          <p:nvPr/>
        </p:nvSpPr>
        <p:spPr>
          <a:xfrm>
            <a:off x="94400" y="532950"/>
            <a:ext cx="5590800" cy="26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Переберемо довжину першої відрізаної частини</a:t>
            </a:r>
            <a:endParaRPr>
              <a:solidFill>
                <a:srgbClr val="FFFFFF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Наша відповідь - ціна цієї частини плюс ціна оптимального розрізання решти стержню (рахуємо рекурсивно)</a:t>
            </a:r>
            <a:endParaRPr>
              <a:solidFill>
                <a:srgbClr val="FFFFFF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Дерево рекурсії занадто велике - експоненційний час роботи.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