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T5toHduit/YZanpN8pX5pcwZ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206EA9-45C4-43D4-B6D8-5926D4A4BF77}">
  <a:tblStyle styleId="{6B206EA9-45C4-43D4-B6D8-5926D4A4BF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B7F0F5-34E9-4CC8-AFA2-C081926BE49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1968"/>
        <p:guide pos="756" orient="horz"/>
        <p:guide pos="1728"/>
        <p:guide pos="2016"/>
        <p:guide pos="2244" orient="horz"/>
        <p:guide pos="948" orient="horz"/>
        <p:guide pos="1872"/>
        <p:guide pos="2544"/>
        <p:guide pos="2100" orient="horz"/>
        <p:guide pos="228" orient="horz"/>
        <p:guide pos="2288" orient="horz"/>
        <p:guide pos="1632"/>
        <p:guide pos="1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a7098d8d6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a7098d8d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ba7098d8d6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a7098d8d6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ba7098d8d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ba7098d8d6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a7098d8d6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ba7098d8d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ba7098d8d6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b21debd8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bb21debd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bb21debd8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a7098d8d6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ba7098d8d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ba7098d8d6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a7098d8d6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ba7098d8d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ba7098d8d6_0_2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7098d8d6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a7098d8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ba7098d8d6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ca38b2e9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bca38b2e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bca38b2e9c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a7098d8d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ba7098d8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ba7098d8d6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a38b2e9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bca38b2e9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bca38b2e9c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a7098d8d6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a7098d8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ba7098d8d6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B8B8B"/>
              </a:buClr>
              <a:buSzPts val="2400"/>
              <a:buNone/>
              <a:defRPr>
                <a:solidFill>
                  <a:srgbClr val="8B8B8B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Winner Presentation Template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" name="Google Shape;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ge Chapter Head">
  <p:cSld name="Huge Chapter Head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bb_arrow.png" id="21" name="Google Shape;21;p25"/>
          <p:cNvSpPr/>
          <p:nvPr/>
        </p:nvSpPr>
        <p:spPr>
          <a:xfrm flipH="1">
            <a:off x="8088630" y="3718467"/>
            <a:ext cx="201168" cy="18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bb_arrow.png" id="25" name="Google Shape;25;p26"/>
          <p:cNvSpPr/>
          <p:nvPr/>
        </p:nvSpPr>
        <p:spPr>
          <a:xfrm>
            <a:off x="563880" y="610649"/>
            <a:ext cx="201168" cy="18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 sz="2000">
                <a:solidFill>
                  <a:srgbClr val="8B8B8B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descr="bb_arrow.png" id="29" name="Google Shape;29;p27"/>
          <p:cNvSpPr/>
          <p:nvPr/>
        </p:nvSpPr>
        <p:spPr>
          <a:xfrm>
            <a:off x="463296" y="3461007"/>
            <a:ext cx="201168" cy="18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457200" y="120015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4648200" y="120015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descr="bb_arrow.png" id="34" name="Google Shape;34;p28"/>
          <p:cNvSpPr/>
          <p:nvPr/>
        </p:nvSpPr>
        <p:spPr>
          <a:xfrm>
            <a:off x="563880" y="610649"/>
            <a:ext cx="201168" cy="18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457200" y="96559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457200" y="1445419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9" name="Google Shape;39;p29"/>
          <p:cNvSpPr txBox="1"/>
          <p:nvPr>
            <p:ph idx="3" type="body"/>
          </p:nvPr>
        </p:nvSpPr>
        <p:spPr>
          <a:xfrm>
            <a:off x="4645031" y="96559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4" type="body"/>
          </p:nvPr>
        </p:nvSpPr>
        <p:spPr>
          <a:xfrm>
            <a:off x="4645031" y="1445419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descr="bb_arrow.png" id="41" name="Google Shape;41;p29"/>
          <p:cNvSpPr/>
          <p:nvPr/>
        </p:nvSpPr>
        <p:spPr>
          <a:xfrm>
            <a:off x="563880" y="610649"/>
            <a:ext cx="201168" cy="18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704851" y="470395"/>
            <a:ext cx="2703516" cy="783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738756" y="470039"/>
            <a:ext cx="4593838" cy="3945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704851" y="1254561"/>
            <a:ext cx="2703516" cy="316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descr="bb_arrow.png" id="48" name="Google Shape;48;p31"/>
          <p:cNvSpPr/>
          <p:nvPr/>
        </p:nvSpPr>
        <p:spPr>
          <a:xfrm>
            <a:off x="425196" y="786102"/>
            <a:ext cx="201168" cy="18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08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143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>
            <p:ph type="title"/>
          </p:nvPr>
        </p:nvSpPr>
        <p:spPr>
          <a:xfrm>
            <a:off x="1219200" y="1789173"/>
            <a:ext cx="6705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360000" spcFirstLastPara="1" rIns="91425" wrap="square" tIns="360000">
            <a:noAutofit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>
                <a:solidFill>
                  <a:srgbClr val="202124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LLM - Detect AI Generated Text</a:t>
            </a:r>
            <a:endParaRPr sz="2900">
              <a:solidFill>
                <a:srgbClr val="202124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3rd Place Solution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2249104" y="3179519"/>
            <a:ext cx="46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nlp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7098d8d6_0_188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ba7098d8d6_0_188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2ba7098d8d6_0_188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Deberta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7" name="Google Shape;147;g2ba7098d8d6_0_18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8" name="Google Shape;148;g2ba7098d8d6_0_188"/>
          <p:cNvGraphicFramePr/>
          <p:nvPr/>
        </p:nvGraphicFramePr>
        <p:xfrm>
          <a:off x="687550" y="70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{C2B7F0F5-34E9-4CC8-AFA2-C081926BE49F}</a:tableStyleId>
              </a:tblPr>
              <a:tblGrid>
                <a:gridCol w="1165150"/>
                <a:gridCol w="606500"/>
                <a:gridCol w="942975"/>
                <a:gridCol w="619125"/>
                <a:gridCol w="2228850"/>
                <a:gridCol w="704850"/>
                <a:gridCol w="781050"/>
              </a:tblGrid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Experiment name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Dataset Size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Training Time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Max Length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Finetuning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Final Ensemble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Private Score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exp179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0.8366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exp184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512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0.8469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exp200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0.8428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exp222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0.8366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exp475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500k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510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0.9534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exp477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exp475, 1 layer+head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0.9627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exp478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exp475, 4 layers+head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0.9589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exp489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1.04m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1050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0.9674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exp492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exp489, 1 layer+head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exp510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exp489, 1 layer+head, seed42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0.9654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exp512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45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exp489, 1 layer+head, 3 epochs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0.9606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exp500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1.138m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1260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0.9612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exp507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1.04m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600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0.9440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exp511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11k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45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1024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exp507, 1 layer+head, 3 epochs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0.9418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exp489+AUC head finetuning (Simplified Model)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1.04m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1050 minutes+60 minutes 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0.9767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a7098d8d6_0_146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ba7098d8d6_0_146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2ba7098d8d6_0_146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TF-IDF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7" name="Google Shape;157;g2ba7098d8d6_0_146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g2ba7098d8d6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00" y="860148"/>
            <a:ext cx="2230357" cy="33034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a7098d8d6_0_146"/>
          <p:cNvSpPr txBox="1"/>
          <p:nvPr/>
        </p:nvSpPr>
        <p:spPr>
          <a:xfrm>
            <a:off x="304800" y="773000"/>
            <a:ext cx="59784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Pipeline is identical to the one shared in public notebooks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Persuade essays with holistic_essay_score &gt; 4 were added to tokenizer training data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1k test set pseudo-labels from essays models were added to models training data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iterations and catboost weight in ensemble were increased 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a7098d8d6_0_160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ba7098d8d6_0_16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2ba7098d8d6_0_160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Final Ensemble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8" name="Google Shape;168;g2ba7098d8d6_0_16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2ba7098d8d6_0_160"/>
          <p:cNvSpPr txBox="1"/>
          <p:nvPr/>
        </p:nvSpPr>
        <p:spPr>
          <a:xfrm>
            <a:off x="304800" y="733350"/>
            <a:ext cx="85971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Simple average were used for essay and pile models, then: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1. Weighted average of tfidf and essay-models predictions, only where essay-models were confident</a:t>
            </a: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(predicted probability &lt; 0.1 or &gt; 0.9)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2. Weighted average of step 1 and pile-models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Distance based post processing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dimensionality reduction with umap (</a:t>
            </a: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tfidf vectors)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○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predictions were scaled </a:t>
            </a:r>
            <a:r>
              <a:rPr b="0" i="0" lang="en-US" sz="1300" u="none" cap="none" strike="noStrike">
                <a:solidFill>
                  <a:srgbClr val="3C404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by </a:t>
            </a:r>
            <a:r>
              <a:rPr b="0" i="0" lang="en-US" sz="1300" u="none" cap="none" strike="noStrike">
                <a:solidFill>
                  <a:srgbClr val="3C40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(distance to human written essays) / (distance to generated essays) with clipping 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b21debd8a_0_1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bb21debd8a_0_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2bb21debd8a_0_1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Final Ensemble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8" name="Google Shape;178;g2bb21debd8a_0_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79" name="Google Shape;179;g2bb21debd8a_0_1"/>
          <p:cNvGraphicFramePr/>
          <p:nvPr/>
        </p:nvGraphicFramePr>
        <p:xfrm>
          <a:off x="562525" y="9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{C2B7F0F5-34E9-4CC8-AFA2-C081926BE49F}</a:tableStyleId>
              </a:tblPr>
              <a:tblGrid>
                <a:gridCol w="1969025"/>
                <a:gridCol w="1969025"/>
                <a:gridCol w="1969025"/>
                <a:gridCol w="19690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Training Time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Inference Time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Private/Public Score</a:t>
                      </a:r>
                      <a:endParaRPr b="1"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Deobfuscator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34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Transformers Ensemble 1, lb 0.936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0.866882/0.936051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Transformers Ensemble 2, lb 0.959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3570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160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0.967873/0.959737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Tfidf Pipeline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180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180 minutes (training during inference)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0.927937/0.960957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Final Ensemble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3844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460 minutes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0.974994/0.976738</a:t>
                      </a:r>
                      <a:endParaRPr sz="1000" u="none" cap="none" strike="noStrike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a7098d8d6_0_178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ba7098d8d6_0_178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2ba7098d8d6_0_178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8" name="Google Shape;188;g2ba7098d8d6_0_17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2ba7098d8d6_0_178"/>
          <p:cNvSpPr txBox="1"/>
          <p:nvPr/>
        </p:nvSpPr>
        <p:spPr>
          <a:xfrm>
            <a:off x="304800" y="796275"/>
            <a:ext cx="85971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deberta-v3-large model trained on 1m pile/pajama continuations (exp489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ROC-AUC finetuned head using bayesian optimization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Restarts for optimization with bounds +-0.1 from best weights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0.9767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0.9569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private/public score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vs </a:t>
            </a:r>
            <a:r>
              <a:rPr lang="en-US">
                <a:solidFill>
                  <a:srgbClr val="3C4043"/>
                </a:solidFill>
                <a:latin typeface="Verdana"/>
                <a:ea typeface="Verdana"/>
                <a:cs typeface="Verdana"/>
                <a:sym typeface="Verdana"/>
              </a:rPr>
              <a:t>0.9749/0.9767 private/public score of selected submission</a:t>
            </a:r>
            <a:endParaRPr>
              <a:solidFill>
                <a:srgbClr val="3C40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nference time ~20 minutes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vs ~7 hours of selected submission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0"/>
          <p:cNvSpPr/>
          <p:nvPr/>
        </p:nvSpPr>
        <p:spPr>
          <a:xfrm flipH="1" rot="5400000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2541799" y="1484862"/>
            <a:ext cx="3921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 and Answer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1140575" y="761945"/>
            <a:ext cx="474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Solution Summary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Essays Trained Models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Pile Trained Models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TF-IDF Pipeline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Final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Ensemble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44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AutoNum type="arabicPeriod"/>
            </a:pPr>
            <a:r>
              <a:rPr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 Model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8" name="Google Shape;68;p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a7098d8d6_0_226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g2ba7098d8d6_0_226"/>
          <p:cNvSpPr/>
          <p:nvPr/>
        </p:nvSpPr>
        <p:spPr>
          <a:xfrm>
            <a:off x="225430" y="129350"/>
            <a:ext cx="196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6" name="Google Shape;76;g2ba7098d8d6_0_226"/>
          <p:cNvCxnSpPr/>
          <p:nvPr/>
        </p:nvCxnSpPr>
        <p:spPr>
          <a:xfrm>
            <a:off x="309750" y="39730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g2ba7098d8d6_0_226"/>
          <p:cNvSpPr txBox="1"/>
          <p:nvPr/>
        </p:nvSpPr>
        <p:spPr>
          <a:xfrm>
            <a:off x="309750" y="575200"/>
            <a:ext cx="61371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main components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essays-trained deberta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pile-trained deberta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tfidf pipeline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Deobfuscator preprocessing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for deberta input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for texts with number of errors higher than 15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steps ensemble and distance-based postprocessing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" name="Google Shape;78;g2ba7098d8d6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775" y="465188"/>
            <a:ext cx="2298075" cy="42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Essays-T</a:t>
            </a: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rained Models</a:t>
            </a:r>
            <a:r>
              <a:rPr b="1" i="0" lang="en-US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6" name="Google Shape;86;p6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"/>
          <p:cNvSpPr txBox="1"/>
          <p:nvPr/>
        </p:nvSpPr>
        <p:spPr>
          <a:xfrm>
            <a:off x="624350" y="976175"/>
            <a:ext cx="28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304800" y="620275"/>
            <a:ext cx="59934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and custom generated data mix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Persuade essays from all prompts and small number of Project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Gutenberg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books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Prompt LLM to rephrase given essay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Essay Level/Sentence Level/Partially Rephrased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Generated text is more diverse and have context about source text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highlight>
                  <a:srgbClr val="FFFFFF"/>
                </a:highlight>
              </a:rPr>
              <a:t>Around 200k samples generated in total, 11k samples selected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Starting with </a:t>
            </a:r>
            <a:r>
              <a:rPr lang="en-US" sz="1800">
                <a:highlight>
                  <a:srgbClr val="FFFFFF"/>
                </a:highlight>
              </a:rPr>
              <a:t>@alejopaullier data, iteratively add samples on which model perform worst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89" name="Google Shape;89;p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050" y="620275"/>
            <a:ext cx="2550401" cy="39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7098d8d6_0_123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ba7098d8d6_0_12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g2ba7098d8d6_0_123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Essays-Trained Models - Challenges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8" name="Google Shape;98;g2ba7098d8d6_0_12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g2ba7098d8d6_0_123"/>
          <p:cNvSpPr txBox="1"/>
          <p:nvPr/>
        </p:nvSpPr>
        <p:spPr>
          <a:xfrm>
            <a:off x="304800" y="733375"/>
            <a:ext cx="85971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pays too much attention to grammatical errors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typo could flip predicted probability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transformations that does not solve the problem: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Adding errors to generated set - probably shifts distribution even 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further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 on fully corrected texts - probably loss of valuable information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 rephrased essays and books mixin improved model performance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Deobfuscator (only during inference)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improved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 performance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ca38b2e9c_0_16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bca38b2e9c_0_16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g2bca38b2e9c_0_16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Essays-Trained Models - Results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8" name="Google Shape;108;g2bca38b2e9c_0_16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g2bca38b2e9c_0_16"/>
          <p:cNvSpPr txBox="1"/>
          <p:nvPr/>
        </p:nvSpPr>
        <p:spPr>
          <a:xfrm>
            <a:off x="304800" y="674850"/>
            <a:ext cx="4853700" cy="23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 finetuned models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Simple average of model predictions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 model has 0.9128/0.8469 public/private LB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0" name="Google Shape;110;g2bca38b2e9c_0_16"/>
          <p:cNvGraphicFramePr/>
          <p:nvPr/>
        </p:nvGraphicFramePr>
        <p:xfrm>
          <a:off x="5856025" y="7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{6B206EA9-45C4-43D4-B6D8-5926D4A4BF77}</a:tableStyleId>
              </a:tblPr>
              <a:tblGrid>
                <a:gridCol w="1430025"/>
                <a:gridCol w="807925"/>
                <a:gridCol w="807925"/>
              </a:tblGrid>
              <a:tr h="38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Experiment</a:t>
                      </a:r>
                      <a:endParaRPr b="1"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Private Score</a:t>
                      </a:r>
                      <a:endParaRPr b="1"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 Score</a:t>
                      </a:r>
                      <a:endParaRPr b="1"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exp179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0.8366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0.9150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exp179+deobfuscator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0.8422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0.9258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exp184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0.8469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0.9129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exp200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0.8428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0.9183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exp200+deobfuscator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0.8417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0.9262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exp222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0.8366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0.9177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exp222+deobfuscator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0.8456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0.9273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Ensemble 4 models+deobfuscator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0.8669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C404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0.9361</a:t>
                      </a:r>
                      <a:endParaRPr sz="1000">
                        <a:solidFill>
                          <a:srgbClr val="3C404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7098d8d6_0_55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2ba7098d8d6_0_55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Pile-Trained Models -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8" name="Google Shape;118;g2ba7098d8d6_0_5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2ba7098d8d6_0_55"/>
          <p:cNvSpPr txBox="1"/>
          <p:nvPr/>
        </p:nvSpPr>
        <p:spPr>
          <a:xfrm>
            <a:off x="304800" y="707075"/>
            <a:ext cx="85971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were generated as continuation of truncated text from Pile/SlimPajama datasets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number of words (from 60 to 150) were used as prompt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sampling parameters were used for each prompt batch: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temperature in range 0.8 - 1.5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min_p in range 0.01-0.07 OR top_p in range </a:t>
            </a: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0.8 - 0.95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repetition_penalty in range 0-0.1 AND presense_penalty in range 0-1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38 different LLMs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Persuade finetuned Mistral 7b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500k generated texts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ca38b2e9c_0_36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2bca38b2e9c_0_36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Pile-Trained Models -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7" name="Google Shape;127;g2bca38b2e9c_0_36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g2bca38b2e9c_0_36" title="Number of Generated Samples: 564k, Total Models Used: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688" y="707075"/>
            <a:ext cx="6404623" cy="41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a7098d8d6_0_131"/>
          <p:cNvSpPr txBox="1"/>
          <p:nvPr/>
        </p:nvSpPr>
        <p:spPr>
          <a:xfrm>
            <a:off x="1219200" y="1227473"/>
            <a:ext cx="582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ba7098d8d6_0_13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2ba7098d8d6_0_131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Pile-Trained Models -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7" name="Google Shape;137;g2ba7098d8d6_0_13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2ba7098d8d6_0_131"/>
          <p:cNvSpPr txBox="1"/>
          <p:nvPr/>
        </p:nvSpPr>
        <p:spPr>
          <a:xfrm>
            <a:off x="304800" y="748225"/>
            <a:ext cx="85971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models were trained with different versions of data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500k, 1m, 1.138m samples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 models were finetuned on 11k dataset with 20-23 layers frozen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256/1512 train/inference sentence length,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epochs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time shift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 time is ~20 hours with 1m samples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best model has 0.9564/0.9674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public/private LB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Ensemble of 8 models has </a:t>
            </a:r>
            <a:r>
              <a:rPr lang="en-US" sz="1800">
                <a:solidFill>
                  <a:srgbClr val="3C4043"/>
                </a:solidFill>
                <a:latin typeface="Verdana"/>
                <a:ea typeface="Verdana"/>
                <a:cs typeface="Verdana"/>
                <a:sym typeface="Verdana"/>
              </a:rPr>
              <a:t>0.9597/0.9678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public/private LB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2012-07-01T20:21:58Z</dcterms:created>
  <dc:creator>Chris</dc:creator>
</cp:coreProperties>
</file>