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372DDE-9401-9EF8-CFF7-8A9C5B5403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624FD-433F-4D30-EE65-A550F004DB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04AA4-DB5C-4E6B-B6ED-4B66B972D677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7E0B1-BB4E-6C5A-3525-79C0FC79BA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968CB-6041-E364-401E-AAB04A2080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57B11-F22A-4317-B0D4-AABF5ED522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1164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9C66-A492-A4E1-AB45-5E71B2D91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519CC-7536-FE09-83FF-92C88010E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8A2CC-792C-2F37-A9DB-565895EF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7EEC-0C50-4E1A-942E-062AC160A3F1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7F4B-982E-DCA7-16C5-73526491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6A03A-B33F-5A7A-A5C0-D43A4103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D399-CC4C-43DF-9A98-841FF9FFBE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805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6153-1384-B47A-F058-33F89EC5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E2331-92A2-D9AE-9ED4-418795743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972C2-20CA-F96F-88FB-FA387A61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7EEC-0C50-4E1A-942E-062AC160A3F1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9F702-810B-B64C-8CCD-2531DA96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09A53-3AA4-DE79-BF12-956B8AF5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D399-CC4C-43DF-9A98-841FF9FFBE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706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4D5D0B-E43C-6C7D-6FAB-E6E2AEB93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07D78-C276-F475-43D3-FE27577FD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24061-4324-7F04-A00C-5ED65A04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7EEC-0C50-4E1A-942E-062AC160A3F1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5FCCA-C2A0-1C37-256D-D791468C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888EC-53DA-E77E-4F87-4FFC33A9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D399-CC4C-43DF-9A98-841FF9FFBE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221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6C40-F7C1-62F8-2003-F3279A89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150"/>
            <a:ext cx="10515600" cy="95156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5441-5277-0CE7-4779-DA44F0487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608"/>
            <a:ext cx="10515600" cy="5086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B5C35-1E4F-51B9-F8D0-485AFAC7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7EEC-0C50-4E1A-942E-062AC160A3F1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DDEF-05C2-9314-4673-CA218959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2DD0-AA36-6F0F-537E-3D5D60E9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D399-CC4C-43DF-9A98-841FF9FFBE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789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BB9C-1432-FD72-3279-CBAF317F5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E2F09-1EB0-7987-3389-2F72E032E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3C6F1-2A93-CF56-68A4-691EF3ED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7EEC-0C50-4E1A-942E-062AC160A3F1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65B23-4A86-EDD2-CDFF-ADB2EF5E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5984-5F38-D2C9-B17B-F55F54A1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D399-CC4C-43DF-9A98-841FF9FFBE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407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005D-182D-4187-B9D7-3326B1D63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89A-F52E-C934-A9CB-C6765D851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1BA50-6849-8829-55F2-738FFF085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7B97D-4E86-8BE5-5FA0-06D2713A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7EEC-0C50-4E1A-942E-062AC160A3F1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6E27B-3FA1-6011-EF5B-0B2F87DA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7FA5C-7042-A34E-3C3D-2EE5606D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D399-CC4C-43DF-9A98-841FF9FFBE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091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781B-F196-D507-DEA2-A4308B34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40D67-B54A-D054-8E88-078784CB8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0FF3C-435F-CFA7-C4F5-21CD358EE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81D70-316E-216E-324F-FC3188A75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8CB87-CE4C-A9DE-03A2-312D9CDDF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E1C278-B285-3080-4EB1-18AEFAAF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7EEC-0C50-4E1A-942E-062AC160A3F1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7627B-B64A-E063-69D6-131753E2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0CACB-A82C-A325-86AE-367E50D4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D399-CC4C-43DF-9A98-841FF9FFBE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252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A987-B9C5-1C4C-4B7F-13B9285E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D740C-05B2-E9EB-34E4-79C3D370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7EEC-0C50-4E1A-942E-062AC160A3F1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EDC34-8A22-B284-65AC-EB2AA052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5370C-20D6-B6EF-27DF-DCE8EA1A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D399-CC4C-43DF-9A98-841FF9FFBE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964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3C48F-D3BB-34E1-8D8D-ADCDCED9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7EEC-0C50-4E1A-942E-062AC160A3F1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21826-6ACE-0051-E606-0D4381FC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845DF-4FCE-8C10-C396-E22F6853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D399-CC4C-43DF-9A98-841FF9FFBE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062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9282-9203-45B9-AC8C-EA0AF3A3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4B13-8552-BB28-C6C6-82F7E3CA7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F1D20-15D0-AD30-279D-9031BCF34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74666-1D54-C3FB-0C7C-82C7E9D0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7EEC-0C50-4E1A-942E-062AC160A3F1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EFBF4-1370-327C-40B3-020073B1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C57F0-98AB-F7D6-651A-D920C899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D399-CC4C-43DF-9A98-841FF9FFBE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922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BC64-AF83-4A26-D1BB-A499D01F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8130D-682B-524D-D203-D5A8DDA5D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C2105-7320-D70A-47C8-27A3C3334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34018-CAF9-D5C9-6A5B-992D1CB6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7EEC-0C50-4E1A-942E-062AC160A3F1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EE103-5F6E-396C-E0F5-5CE9E14B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BB1EC-22E9-62E6-B162-43D22032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D399-CC4C-43DF-9A98-841FF9FFBE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802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BFE6A-1ED5-E207-E4AC-39050B65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B961F-BDA0-24A1-4274-25D5EBF1C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CEB33-BE04-10C8-F7D2-0CC95296A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67EEC-0C50-4E1A-942E-062AC160A3F1}" type="datetimeFigureOut">
              <a:rPr lang="en-SG" smtClean="0"/>
              <a:t>19/7/2023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85927-E0BE-E092-C550-CB79C649A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8E0D-791C-F7CE-0CD0-5193CA56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1D399-CC4C-43DF-9A98-841FF9FFBE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971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5" Type="http://schemas.openxmlformats.org/officeDocument/2006/relationships/image" Target="../media/image30.png"/><Relationship Id="rId10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F8FB-D5A5-B8E5-7767-775445958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Computing distance of a point to triangle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2B6A5-6BB9-CF93-B667-AF74BF372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ycw</a:t>
            </a:r>
            <a:endParaRPr lang="en-US" dirty="0"/>
          </a:p>
          <a:p>
            <a:r>
              <a:rPr lang="en-US" dirty="0"/>
              <a:t>20230719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5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F2254-796E-EA84-6204-B7F87DD5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Barycentric coordinates of a point on a line</a:t>
            </a:r>
            <a:endParaRPr lang="en-SG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CD74389-79E2-A743-BC17-E8DB383D3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" r="2" b="8283"/>
          <a:stretch/>
        </p:blipFill>
        <p:spPr bwMode="auto">
          <a:xfrm>
            <a:off x="375894" y="2348878"/>
            <a:ext cx="4992806" cy="306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30" name="Content Placeholder 1029">
                <a:extLst>
                  <a:ext uri="{FF2B5EF4-FFF2-40B4-BE49-F238E27FC236}">
                    <a16:creationId xmlns:a16="http://schemas.microsoft.com/office/drawing/2014/main" id="{CABEBE6F-8A9C-8787-EDA9-753E9260C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935" y="2926699"/>
                <a:ext cx="6764784" cy="3069010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sz="18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sz="1800" b="0" dirty="0"/>
                  <a:t> are the barycentric coordinates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800" b="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sz="18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weights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respectively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give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800" b="0" dirty="0"/>
              </a:p>
              <a:p>
                <a:r>
                  <a:rPr lang="en-US" sz="1800" b="0" dirty="0"/>
                  <a:t>Barycentric regions gives the Voronoi regions for a line.</a:t>
                </a:r>
              </a:p>
              <a:p>
                <a:r>
                  <a:rPr lang="en-US" sz="1800" b="0" dirty="0"/>
                  <a:t>The signs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sz="18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sz="1800" b="0" dirty="0"/>
                  <a:t> can be used to determine the Voronoi region point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800" b="0" dirty="0"/>
                  <a:t> is located.</a:t>
                </a:r>
              </a:p>
            </p:txBody>
          </p:sp>
        </mc:Choice>
        <mc:Fallback>
          <p:sp>
            <p:nvSpPr>
              <p:cNvPr id="1030" name="Content Placeholder 1029">
                <a:extLst>
                  <a:ext uri="{FF2B5EF4-FFF2-40B4-BE49-F238E27FC236}">
                    <a16:creationId xmlns:a16="http://schemas.microsoft.com/office/drawing/2014/main" id="{CABEBE6F-8A9C-8787-EDA9-753E9260C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935" y="2926699"/>
                <a:ext cx="6764784" cy="3069010"/>
              </a:xfrm>
              <a:blipFill>
                <a:blip r:embed="rId3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EE9501-ABEE-8F68-752B-1038B345A134}"/>
                  </a:ext>
                </a:extLst>
              </p:cNvPr>
              <p:cNvSpPr txBox="1"/>
              <p:nvPr/>
            </p:nvSpPr>
            <p:spPr>
              <a:xfrm>
                <a:off x="5371915" y="2749159"/>
                <a:ext cx="44839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EE9501-ABEE-8F68-752B-1038B345A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915" y="2749159"/>
                <a:ext cx="44839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35A086-0CAC-CA7B-8BF3-7AF40E699351}"/>
                  </a:ext>
                </a:extLst>
              </p:cNvPr>
              <p:cNvSpPr txBox="1"/>
              <p:nvPr/>
            </p:nvSpPr>
            <p:spPr>
              <a:xfrm>
                <a:off x="584932" y="2823525"/>
                <a:ext cx="10612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</m:oMath>
                  </m:oMathPara>
                </a14:m>
                <a:endParaRPr lang="en-US" sz="1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35A086-0CAC-CA7B-8BF3-7AF40E699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32" y="2823525"/>
                <a:ext cx="106127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05C730-D408-A867-DF1A-7FF2763AFA2D}"/>
                  </a:ext>
                </a:extLst>
              </p:cNvPr>
              <p:cNvSpPr txBox="1"/>
              <p:nvPr/>
            </p:nvSpPr>
            <p:spPr>
              <a:xfrm>
                <a:off x="2430442" y="2820163"/>
                <a:ext cx="10612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</m:oMath>
                  </m:oMathPara>
                </a14:m>
                <a:endParaRPr lang="en-US" sz="1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05C730-D408-A867-DF1A-7FF2763AF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442" y="2820163"/>
                <a:ext cx="106127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5463EF-52BD-1B2B-66A5-9EA56D8BDB31}"/>
                  </a:ext>
                </a:extLst>
              </p:cNvPr>
              <p:cNvSpPr txBox="1"/>
              <p:nvPr/>
            </p:nvSpPr>
            <p:spPr>
              <a:xfrm>
                <a:off x="4177664" y="2820775"/>
                <a:ext cx="10612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 </m:t>
                      </m:r>
                    </m:oMath>
                  </m:oMathPara>
                </a14:m>
                <a:endParaRPr lang="en-US" sz="1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5463EF-52BD-1B2B-66A5-9EA56D8BD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664" y="2820775"/>
                <a:ext cx="106127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89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F2254-796E-EA84-6204-B7F87DD5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Distance of a point to a line</a:t>
            </a:r>
            <a:endParaRPr lang="en-SG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EE9501-ABEE-8F68-752B-1038B345A134}"/>
                  </a:ext>
                </a:extLst>
              </p:cNvPr>
              <p:cNvSpPr txBox="1"/>
              <p:nvPr/>
            </p:nvSpPr>
            <p:spPr>
              <a:xfrm>
                <a:off x="6764823" y="2531432"/>
                <a:ext cx="1455899" cy="490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1400" b="0" i="1" smtClean="0">
                        <a:latin typeface="+mj-lt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+mj-lt"/>
                          </a:rPr>
                        </m:ctrlPr>
                      </m:fPr>
                      <m:num>
                        <m:acc>
                          <m:accPr>
                            <m:chr m:val="⃑"/>
                            <m:ctrlPr>
                              <a:rPr lang="en-US" sz="1400" b="0" i="1" smtClean="0">
                                <a:latin typeface="+mj-lt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+mj-lt"/>
                              </a:rPr>
                              <m:t>𝐴𝐵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+mj-lt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sz="1400" i="1">
                                    <a:latin typeface="+mj-lt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+mj-lt"/>
                                  </a:rPr>
                                  <m:t>𝐴𝐵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sz="1400" b="0" dirty="0">
                    <a:latin typeface="+mj-lt"/>
                  </a:rPr>
                  <a:t> =</a:t>
                </a:r>
                <a:r>
                  <a:rPr lang="en-US" sz="1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+mj-lt"/>
                          </a:rPr>
                        </m:ctrlPr>
                      </m:fPr>
                      <m:num>
                        <m:acc>
                          <m:accPr>
                            <m:chr m:val="⃑"/>
                            <m:ctrlPr>
                              <a:rPr lang="en-US" sz="1400" i="1">
                                <a:latin typeface="+mj-lt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+mj-lt"/>
                              </a:rPr>
                              <m:t>𝐴𝐵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+mj-lt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+mj-lt"/>
                              </a:rPr>
                              <m:t>𝐴𝐵</m:t>
                            </m:r>
                          </m:sub>
                        </m:sSub>
                      </m:den>
                    </m:f>
                  </m:oMath>
                </a14:m>
                <a:endParaRPr lang="en-US" sz="1400" b="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EE9501-ABEE-8F68-752B-1038B345A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823" y="2531432"/>
                <a:ext cx="1455899" cy="4902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159CB7-C715-4497-B725-FDE8454D004C}"/>
              </a:ext>
            </a:extLst>
          </p:cNvPr>
          <p:cNvCxnSpPr/>
          <p:nvPr/>
        </p:nvCxnSpPr>
        <p:spPr>
          <a:xfrm>
            <a:off x="1722268" y="4651899"/>
            <a:ext cx="577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FB6B71-E892-A10E-DBBA-2459D74D1DBD}"/>
                  </a:ext>
                </a:extLst>
              </p:cNvPr>
              <p:cNvSpPr txBox="1"/>
              <p:nvPr/>
            </p:nvSpPr>
            <p:spPr>
              <a:xfrm>
                <a:off x="1754449" y="4634143"/>
                <a:ext cx="512686" cy="304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SG" sz="1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FB6B71-E892-A10E-DBBA-2459D74D1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49" y="4634143"/>
                <a:ext cx="512686" cy="304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F746CD4E-EE95-B751-A197-19EE4B38F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81" y="2245686"/>
            <a:ext cx="5474417" cy="373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520FBC-F2FB-3BF2-8EFE-F547F24174B6}"/>
                  </a:ext>
                </a:extLst>
              </p:cNvPr>
              <p:cNvSpPr txBox="1"/>
              <p:nvPr/>
            </p:nvSpPr>
            <p:spPr>
              <a:xfrm>
                <a:off x="6769040" y="3135636"/>
                <a:ext cx="3735354" cy="531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𝐴𝑂</m:t>
                              </m:r>
                            </m:e>
                          </m:acc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200" dirty="0"/>
                            <m:t> 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𝐴𝑂</m:t>
                              </m:r>
                            </m:e>
                          </m:acc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1200" b="0" dirty="0">
                  <a:latin typeface="+mj-lt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520FBC-F2FB-3BF2-8EFE-F547F2417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040" y="3135636"/>
                <a:ext cx="3735354" cy="5318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CD2E2F-93BC-A58D-41F3-6CEBBC6E9D27}"/>
                  </a:ext>
                </a:extLst>
              </p:cNvPr>
              <p:cNvSpPr txBox="1"/>
              <p:nvPr/>
            </p:nvSpPr>
            <p:spPr>
              <a:xfrm>
                <a:off x="1976836" y="3078164"/>
                <a:ext cx="485238" cy="300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</m:oMath>
                  </m:oMathPara>
                </a14:m>
                <a:endParaRPr lang="en-SG" sz="1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CD2E2F-93BC-A58D-41F3-6CEBBC6E9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836" y="3078164"/>
                <a:ext cx="485238" cy="3005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15DA0F-1A24-1322-EF54-DDD2A1556A0D}"/>
                  </a:ext>
                </a:extLst>
              </p:cNvPr>
              <p:cNvSpPr txBox="1"/>
              <p:nvPr/>
            </p:nvSpPr>
            <p:spPr>
              <a:xfrm>
                <a:off x="3665073" y="3494531"/>
                <a:ext cx="485238" cy="300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𝑂𝐵</m:t>
                          </m:r>
                        </m:e>
                      </m:acc>
                    </m:oMath>
                  </m:oMathPara>
                </a14:m>
                <a:endParaRPr lang="en-SG" sz="1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15DA0F-1A24-1322-EF54-DDD2A1556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073" y="3494531"/>
                <a:ext cx="485238" cy="3005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6883A1-068D-3CCA-C393-B9046414E250}"/>
                  </a:ext>
                </a:extLst>
              </p:cNvPr>
              <p:cNvSpPr txBox="1"/>
              <p:nvPr/>
            </p:nvSpPr>
            <p:spPr>
              <a:xfrm>
                <a:off x="6769040" y="3857164"/>
                <a:ext cx="3735354" cy="531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𝑂𝐵</m:t>
                              </m:r>
                            </m:e>
                          </m:acc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1200" dirty="0"/>
                            <m:t> 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𝑂𝐵</m:t>
                              </m:r>
                            </m:e>
                          </m:acc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1200" b="0" dirty="0">
                  <a:latin typeface="+mj-lt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6883A1-068D-3CCA-C393-B9046414E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040" y="3857164"/>
                <a:ext cx="3735354" cy="5318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379503F-68E1-28D6-1877-FCC7EFFD0901}"/>
              </a:ext>
            </a:extLst>
          </p:cNvPr>
          <p:cNvSpPr txBox="1"/>
          <p:nvPr/>
        </p:nvSpPr>
        <p:spPr>
          <a:xfrm>
            <a:off x="5850979" y="2090453"/>
            <a:ext cx="457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point O, find nearest distance to line AB.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F4AB68-E5BE-56E9-200F-7B81677217F5}"/>
                  </a:ext>
                </a:extLst>
              </p:cNvPr>
              <p:cNvSpPr txBox="1"/>
              <p:nvPr/>
            </p:nvSpPr>
            <p:spPr>
              <a:xfrm>
                <a:off x="498834" y="5278339"/>
                <a:ext cx="10612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</m:oMath>
                  </m:oMathPara>
                </a14:m>
                <a:endParaRPr lang="en-US" sz="1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F4AB68-E5BE-56E9-200F-7B8167721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34" y="5278339"/>
                <a:ext cx="106127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F34FA9-5A83-21EB-9E94-FFFE84E9CDB8}"/>
                  </a:ext>
                </a:extLst>
              </p:cNvPr>
              <p:cNvSpPr txBox="1"/>
              <p:nvPr/>
            </p:nvSpPr>
            <p:spPr>
              <a:xfrm>
                <a:off x="2344344" y="5274977"/>
                <a:ext cx="10612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</m:oMath>
                  </m:oMathPara>
                </a14:m>
                <a:endParaRPr lang="en-US" sz="1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F34FA9-5A83-21EB-9E94-FFFE84E9C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344" y="5274977"/>
                <a:ext cx="106127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E41600D-6B6D-5478-0F66-FA29F87CCBF2}"/>
                  </a:ext>
                </a:extLst>
              </p:cNvPr>
              <p:cNvSpPr txBox="1"/>
              <p:nvPr/>
            </p:nvSpPr>
            <p:spPr>
              <a:xfrm>
                <a:off x="4091566" y="5275589"/>
                <a:ext cx="10612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 </m:t>
                      </m:r>
                    </m:oMath>
                  </m:oMathPara>
                </a14:m>
                <a:endParaRPr lang="en-US" sz="1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E41600D-6B6D-5478-0F66-FA29F87CC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566" y="5275589"/>
                <a:ext cx="106127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964CC5-AC7D-0CE5-E476-14B030CB585A}"/>
                  </a:ext>
                </a:extLst>
              </p:cNvPr>
              <p:cNvSpPr txBox="1"/>
              <p:nvPr/>
            </p:nvSpPr>
            <p:spPr>
              <a:xfrm>
                <a:off x="5832021" y="4439617"/>
                <a:ext cx="5764567" cy="2481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Determine Voronoi region point O is located in.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 in R</a:t>
                </a:r>
                <a:r>
                  <a:rPr lang="en-US" baseline="-25000" dirty="0"/>
                  <a:t>A</a:t>
                </a:r>
                <a:r>
                  <a:rPr lang="en-US" dirty="0"/>
                  <a:t>, vertex A would be the nearest point to O: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𝑁𝐸𝐴𝑅𝐸𝑆𝑇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𝐴𝑂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 in R</a:t>
                </a:r>
                <a:r>
                  <a:rPr lang="en-US" baseline="-25000" dirty="0"/>
                  <a:t>B</a:t>
                </a:r>
                <a:r>
                  <a:rPr lang="en-US" dirty="0"/>
                  <a:t>, vertex B would be the nearest point to O: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𝑁𝐸𝐴𝑅𝐸𝑆𝑇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SG" dirty="0"/>
                  <a:t>If in R</a:t>
                </a:r>
                <a:r>
                  <a:rPr lang="en-SG" baseline="-25000" dirty="0"/>
                  <a:t>AB</a:t>
                </a:r>
                <a:r>
                  <a:rPr lang="en-SG" dirty="0"/>
                  <a:t>, point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b="0" dirty="0"/>
                  <a:t> would be nearest: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𝑁𝐸𝐴𝑅𝐸𝑆𝑇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𝑃𝑂</m:t>
                            </m:r>
                          </m:e>
                        </m:acc>
                      </m:e>
                    </m:d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:endParaRPr lang="en-SG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964CC5-AC7D-0CE5-E476-14B030CB5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021" y="4439617"/>
                <a:ext cx="5764567" cy="2481449"/>
              </a:xfrm>
              <a:prstGeom prst="rect">
                <a:avLst/>
              </a:prstGeom>
              <a:blipFill>
                <a:blip r:embed="rId12"/>
                <a:stretch>
                  <a:fillRect l="-952" t="-12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46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2254-796E-EA84-6204-B7F87DD5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Barycentric coordinates of a point in a triangle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0" name="Content Placeholder 1029">
                <a:extLst>
                  <a:ext uri="{FF2B5EF4-FFF2-40B4-BE49-F238E27FC236}">
                    <a16:creationId xmlns:a16="http://schemas.microsoft.com/office/drawing/2014/main" id="{CABEBE6F-8A9C-8787-EDA9-753E9260C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935" y="2926699"/>
                <a:ext cx="6764784" cy="3069010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800" b="0" dirty="0"/>
                  <a:t>Note that area of a triangle may be found using cross product, e.g.,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𝐴𝐵𝐶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𝐵𝐶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𝐵𝐶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𝐴𝐵𝐶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𝑂𝐵</m:t>
                            </m:r>
                          </m:e>
                        </m:acc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𝑂𝐶</m:t>
                            </m:r>
                          </m:e>
                        </m:acc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𝐴𝐵𝐶</m:t>
                            </m:r>
                          </m:sub>
                        </m:sSub>
                      </m:den>
                    </m:f>
                  </m:oMath>
                </a14:m>
                <a:endParaRPr lang="en-US" sz="18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𝐶𝐴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𝐶𝐴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𝐴𝐵𝐶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𝐴𝐵𝐶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𝐴𝐵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𝐴𝐵𝐶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𝐴𝐵𝐶</m:t>
                            </m:r>
                          </m:sub>
                        </m:sSub>
                      </m:den>
                    </m:f>
                  </m:oMath>
                </a14:m>
                <a:endParaRPr lang="en-US" sz="1800" b="0" dirty="0"/>
              </a:p>
            </p:txBody>
          </p:sp>
        </mc:Choice>
        <mc:Fallback>
          <p:sp>
            <p:nvSpPr>
              <p:cNvPr id="1030" name="Content Placeholder 1029">
                <a:extLst>
                  <a:ext uri="{FF2B5EF4-FFF2-40B4-BE49-F238E27FC236}">
                    <a16:creationId xmlns:a16="http://schemas.microsoft.com/office/drawing/2014/main" id="{CABEBE6F-8A9C-8787-EDA9-753E9260C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935" y="2926699"/>
                <a:ext cx="6764784" cy="3069010"/>
              </a:xfrm>
              <a:blipFill>
                <a:blip r:embed="rId2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EE9501-ABEE-8F68-752B-1038B345A134}"/>
                  </a:ext>
                </a:extLst>
              </p:cNvPr>
              <p:cNvSpPr txBox="1"/>
              <p:nvPr/>
            </p:nvSpPr>
            <p:spPr>
              <a:xfrm>
                <a:off x="5388005" y="1773459"/>
                <a:ext cx="35695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𝐶𝐴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EE9501-ABEE-8F68-752B-1038B345A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005" y="1773459"/>
                <a:ext cx="356956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C9329DEC-3BFB-50AA-A260-3DDE714FF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85" y="1728216"/>
            <a:ext cx="4785850" cy="226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A82EDC-9F19-5118-7926-5CB1656F8C2F}"/>
                  </a:ext>
                </a:extLst>
              </p:cNvPr>
              <p:cNvSpPr txBox="1"/>
              <p:nvPr/>
            </p:nvSpPr>
            <p:spPr>
              <a:xfrm>
                <a:off x="5388005" y="2227118"/>
                <a:ext cx="32801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𝐶𝐴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G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A82EDC-9F19-5118-7926-5CB1656F8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005" y="2227118"/>
                <a:ext cx="328012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17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2254-796E-EA84-6204-B7F87DD5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Barycentric regions for point O</a:t>
            </a:r>
            <a:endParaRPr lang="en-SG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CABEBE6F-8A9C-8787-EDA9-753E9260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8210" y="2058424"/>
            <a:ext cx="6764784" cy="3069010"/>
          </a:xfrm>
        </p:spPr>
        <p:txBody>
          <a:bodyPr anchor="ctr">
            <a:normAutofit/>
          </a:bodyPr>
          <a:lstStyle/>
          <a:p>
            <a:r>
              <a:rPr lang="en-US" sz="1800" b="0" dirty="0"/>
              <a:t>The barycentric region in which point O is located can be determined from the barycentric coordinates.</a:t>
            </a:r>
          </a:p>
          <a:p>
            <a:r>
              <a:rPr lang="en-US" sz="1800" dirty="0"/>
              <a:t>Note that barycentric regions are not mutually exclusive.</a:t>
            </a:r>
            <a:endParaRPr lang="en-US" sz="1800" b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BD2318-0EB0-2FD1-F190-C59E61F560F3}"/>
              </a:ext>
            </a:extLst>
          </p:cNvPr>
          <p:cNvGrpSpPr/>
          <p:nvPr/>
        </p:nvGrpSpPr>
        <p:grpSpPr>
          <a:xfrm>
            <a:off x="328473" y="2157585"/>
            <a:ext cx="5409737" cy="2969849"/>
            <a:chOff x="206868" y="2227118"/>
            <a:chExt cx="5409737" cy="2969849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AA0E81CC-62CC-9BE2-2969-91F9966168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18" t="28626" r="9272" b="14889"/>
            <a:stretch/>
          </p:blipFill>
          <p:spPr bwMode="auto">
            <a:xfrm>
              <a:off x="284085" y="2227118"/>
              <a:ext cx="5332520" cy="2969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AA8FC20-CF1E-CF13-8BF5-373C53BD1B0E}"/>
                    </a:ext>
                  </a:extLst>
                </p:cNvPr>
                <p:cNvSpPr txBox="1"/>
                <p:nvPr/>
              </p:nvSpPr>
              <p:spPr>
                <a:xfrm>
                  <a:off x="2058626" y="2915820"/>
                  <a:ext cx="106127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𝐶𝐴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&lt;0 </m:t>
                        </m:r>
                      </m:oMath>
                    </m:oMathPara>
                  </a14:m>
                  <a:endParaRPr lang="en-US" sz="14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AA8FC20-CF1E-CF13-8BF5-373C53BD1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8626" y="2915820"/>
                  <a:ext cx="1061271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C088960-7877-DE66-9687-BCC213A57BD9}"/>
                    </a:ext>
                  </a:extLst>
                </p:cNvPr>
                <p:cNvSpPr txBox="1"/>
                <p:nvPr/>
              </p:nvSpPr>
              <p:spPr>
                <a:xfrm>
                  <a:off x="206868" y="3404265"/>
                  <a:ext cx="106127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&lt;0 </m:t>
                        </m:r>
                      </m:oMath>
                    </m:oMathPara>
                  </a14:m>
                  <a:endParaRPr lang="en-US" sz="14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C088960-7877-DE66-9687-BCC213A57B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868" y="3404265"/>
                  <a:ext cx="106127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E8FE246-4B54-20A1-D7BF-2C8008B320B0}"/>
                    </a:ext>
                  </a:extLst>
                </p:cNvPr>
                <p:cNvSpPr txBox="1"/>
                <p:nvPr/>
              </p:nvSpPr>
              <p:spPr>
                <a:xfrm>
                  <a:off x="1758264" y="4220076"/>
                  <a:ext cx="106127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𝐵𝐶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&lt;0 </m:t>
                        </m:r>
                      </m:oMath>
                    </m:oMathPara>
                  </a14:m>
                  <a:endParaRPr lang="en-US" sz="14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E8FE246-4B54-20A1-D7BF-2C8008B320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8264" y="4220076"/>
                  <a:ext cx="106127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A49CC2A-969E-2F57-8D00-D7F829522436}"/>
                    </a:ext>
                  </a:extLst>
                </p:cNvPr>
                <p:cNvSpPr txBox="1"/>
                <p:nvPr/>
              </p:nvSpPr>
              <p:spPr>
                <a:xfrm>
                  <a:off x="1276258" y="3307924"/>
                  <a:ext cx="1061271" cy="7386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𝐶𝐴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≥0 </m:t>
                        </m:r>
                      </m:oMath>
                    </m:oMathPara>
                  </a14:m>
                  <a:endParaRPr lang="en-US" sz="14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sz="140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𝐵𝐶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sz="14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A49CC2A-969E-2F57-8D00-D7F8295224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6258" y="3307924"/>
                  <a:ext cx="1061271" cy="73866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8841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2254-796E-EA84-6204-B7F87DD5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Voronoi regions and barycentric regions</a:t>
            </a:r>
            <a:endParaRPr lang="en-SG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CABEBE6F-8A9C-8787-EDA9-753E9260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750049"/>
            <a:ext cx="5831298" cy="130321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800" b="0" dirty="0"/>
              <a:t>Problem statement:</a:t>
            </a:r>
          </a:p>
          <a:p>
            <a:r>
              <a:rPr lang="en-US" sz="1800" b="0" dirty="0"/>
              <a:t>Given point O and triangle ABC, find the nearest point on triangle to point O.</a:t>
            </a:r>
          </a:p>
          <a:p>
            <a:r>
              <a:rPr lang="en-US" sz="1800" b="0" dirty="0"/>
              <a:t>Determine the distance.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181EEB-0C0C-DB48-4A3A-F8B67DC89E48}"/>
              </a:ext>
            </a:extLst>
          </p:cNvPr>
          <p:cNvGrpSpPr/>
          <p:nvPr/>
        </p:nvGrpSpPr>
        <p:grpSpPr>
          <a:xfrm>
            <a:off x="264702" y="2495336"/>
            <a:ext cx="5602466" cy="2971800"/>
            <a:chOff x="760000" y="2157985"/>
            <a:chExt cx="5602466" cy="2971800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118D8211-227D-3F1D-2A84-6C3D06A489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2" t="28417" r="8381" b="15468"/>
            <a:stretch/>
          </p:blipFill>
          <p:spPr bwMode="auto">
            <a:xfrm>
              <a:off x="980841" y="2157985"/>
              <a:ext cx="5381625" cy="2971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942F538-C76E-1695-5DE4-2453F7FEFBDB}"/>
                    </a:ext>
                  </a:extLst>
                </p:cNvPr>
                <p:cNvSpPr txBox="1"/>
                <p:nvPr/>
              </p:nvSpPr>
              <p:spPr>
                <a:xfrm>
                  <a:off x="3122200" y="2408137"/>
                  <a:ext cx="106127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𝑪𝑨</m:t>
                            </m:r>
                          </m:sub>
                        </m:sSub>
                      </m:oMath>
                    </m:oMathPara>
                  </a14:m>
                  <a:endParaRPr lang="en-US" sz="14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942F538-C76E-1695-5DE4-2453F7FEF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2200" y="2408137"/>
                  <a:ext cx="1061271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8620B75-830B-8747-D014-424296DBA5C9}"/>
                    </a:ext>
                  </a:extLst>
                </p:cNvPr>
                <p:cNvSpPr txBox="1"/>
                <p:nvPr/>
              </p:nvSpPr>
              <p:spPr>
                <a:xfrm>
                  <a:off x="5138361" y="3722587"/>
                  <a:ext cx="106127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14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8620B75-830B-8747-D014-424296DBA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8361" y="3722587"/>
                  <a:ext cx="106127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03418F7-AFF8-12A6-F8D3-B70ACCACECA7}"/>
                    </a:ext>
                  </a:extLst>
                </p:cNvPr>
                <p:cNvSpPr txBox="1"/>
                <p:nvPr/>
              </p:nvSpPr>
              <p:spPr>
                <a:xfrm>
                  <a:off x="2912650" y="4501921"/>
                  <a:ext cx="106127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𝑩𝑪</m:t>
                            </m:r>
                          </m:sub>
                        </m:sSub>
                      </m:oMath>
                    </m:oMathPara>
                  </a14:m>
                  <a:endParaRPr lang="en-US" sz="14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03418F7-AFF8-12A6-F8D3-B70ACCACEC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2650" y="4501921"/>
                  <a:ext cx="106127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8CCAC36-E8A7-AECF-5374-8211096A34C7}"/>
                    </a:ext>
                  </a:extLst>
                </p:cNvPr>
                <p:cNvSpPr txBox="1"/>
                <p:nvPr/>
              </p:nvSpPr>
              <p:spPr>
                <a:xfrm>
                  <a:off x="760000" y="3332380"/>
                  <a:ext cx="106127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sub>
                        </m:sSub>
                      </m:oMath>
                    </m:oMathPara>
                  </a14:m>
                  <a:endParaRPr lang="en-US" sz="14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8CCAC36-E8A7-AECF-5374-8211096A34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000" y="3332380"/>
                  <a:ext cx="106127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5789BC3-E07D-4A96-9886-7E947939F053}"/>
                    </a:ext>
                  </a:extLst>
                </p:cNvPr>
                <p:cNvSpPr txBox="1"/>
                <p:nvPr/>
              </p:nvSpPr>
              <p:spPr>
                <a:xfrm>
                  <a:off x="980841" y="2283517"/>
                  <a:ext cx="106127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oMath>
                    </m:oMathPara>
                  </a14:m>
                  <a:endParaRPr lang="en-US" sz="14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5789BC3-E07D-4A96-9886-7E947939F0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841" y="2283517"/>
                  <a:ext cx="1061271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9C2D117-CEE4-7815-70C7-26285E305040}"/>
                    </a:ext>
                  </a:extLst>
                </p:cNvPr>
                <p:cNvSpPr txBox="1"/>
                <p:nvPr/>
              </p:nvSpPr>
              <p:spPr>
                <a:xfrm>
                  <a:off x="760000" y="4501920"/>
                  <a:ext cx="106127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oMath>
                    </m:oMathPara>
                  </a14:m>
                  <a:endParaRPr lang="en-US" sz="14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9C2D117-CEE4-7815-70C7-26285E3050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000" y="4501920"/>
                  <a:ext cx="106127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9DB8027-EEF1-73B6-876F-4D2DC515AB0A}"/>
                    </a:ext>
                  </a:extLst>
                </p:cNvPr>
                <p:cNvSpPr txBox="1"/>
                <p:nvPr/>
              </p:nvSpPr>
              <p:spPr>
                <a:xfrm>
                  <a:off x="2185985" y="3429000"/>
                  <a:ext cx="106127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𝑨𝑩𝑪</m:t>
                            </m:r>
                          </m:sub>
                        </m:sSub>
                      </m:oMath>
                    </m:oMathPara>
                  </a14:m>
                  <a:endParaRPr lang="en-US" sz="14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9DB8027-EEF1-73B6-876F-4D2DC515A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5985" y="3429000"/>
                  <a:ext cx="1061271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029">
                <a:extLst>
                  <a:ext uri="{FF2B5EF4-FFF2-40B4-BE49-F238E27FC236}">
                    <a16:creationId xmlns:a16="http://schemas.microsoft.com/office/drawing/2014/main" id="{24574C0D-7557-75A0-FB14-F2B6CA9A80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8009" y="3075097"/>
                <a:ext cx="5831298" cy="130321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Check if point O is in one of the vertex regions: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𝑪𝑨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𝑩𝑪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𝑪𝑨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6" name="Content Placeholder 1029">
                <a:extLst>
                  <a:ext uri="{FF2B5EF4-FFF2-40B4-BE49-F238E27FC236}">
                    <a16:creationId xmlns:a16="http://schemas.microsoft.com/office/drawing/2014/main" id="{24574C0D-7557-75A0-FB14-F2B6CA9A8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09" y="3075097"/>
                <a:ext cx="5831298" cy="1303215"/>
              </a:xfrm>
              <a:prstGeom prst="rect">
                <a:avLst/>
              </a:prstGeom>
              <a:blipFill>
                <a:blip r:embed="rId10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1029">
                <a:extLst>
                  <a:ext uri="{FF2B5EF4-FFF2-40B4-BE49-F238E27FC236}">
                    <a16:creationId xmlns:a16="http://schemas.microsoft.com/office/drawing/2014/main" id="{36D1D480-7F3A-D744-5234-9703094BF7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8009" y="4478177"/>
                <a:ext cx="5831298" cy="130321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/>
                  <a:t>2. Else, check if point O is in one of the edge regions: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𝑪𝑨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𝑪𝑨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𝑪𝑨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𝑪𝑨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7" name="Content Placeholder 1029">
                <a:extLst>
                  <a:ext uri="{FF2B5EF4-FFF2-40B4-BE49-F238E27FC236}">
                    <a16:creationId xmlns:a16="http://schemas.microsoft.com/office/drawing/2014/main" id="{36D1D480-7F3A-D744-5234-9703094B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09" y="4478177"/>
                <a:ext cx="5831298" cy="1303215"/>
              </a:xfrm>
              <a:prstGeom prst="rect">
                <a:avLst/>
              </a:prstGeom>
              <a:blipFill>
                <a:blip r:embed="rId11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029">
                <a:extLst>
                  <a:ext uri="{FF2B5EF4-FFF2-40B4-BE49-F238E27FC236}">
                    <a16:creationId xmlns:a16="http://schemas.microsoft.com/office/drawing/2014/main" id="{7CD33168-3EB5-BB82-5585-75BD0F1A0F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1" y="5657752"/>
                <a:ext cx="5831298" cy="130321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/>
                  <a:t>3. Else, point O is in the triangle. Assert that: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𝑩𝑪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𝑩𝑪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𝑪𝑨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8" name="Content Placeholder 1029">
                <a:extLst>
                  <a:ext uri="{FF2B5EF4-FFF2-40B4-BE49-F238E27FC236}">
                    <a16:creationId xmlns:a16="http://schemas.microsoft.com/office/drawing/2014/main" id="{7CD33168-3EB5-BB82-5585-75BD0F1A0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5657752"/>
                <a:ext cx="5831298" cy="1303215"/>
              </a:xfrm>
              <a:prstGeom prst="rect">
                <a:avLst/>
              </a:prstGeom>
              <a:blipFill>
                <a:blip r:embed="rId12"/>
                <a:stretch>
                  <a:fillRect l="-8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8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2254-796E-EA84-6204-B7F87DD5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Voronoi regions and barycentric regions</a:t>
            </a:r>
            <a:endParaRPr lang="en-SG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CABEBE6F-8A9C-8787-EDA9-753E9260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750049"/>
            <a:ext cx="5831298" cy="13032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0" dirty="0"/>
              <a:t>For nearest distance calculations: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181EEB-0C0C-DB48-4A3A-F8B67DC89E48}"/>
              </a:ext>
            </a:extLst>
          </p:cNvPr>
          <p:cNvGrpSpPr/>
          <p:nvPr/>
        </p:nvGrpSpPr>
        <p:grpSpPr>
          <a:xfrm>
            <a:off x="264702" y="2495336"/>
            <a:ext cx="5602466" cy="2971800"/>
            <a:chOff x="760000" y="2157985"/>
            <a:chExt cx="5602466" cy="2971800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118D8211-227D-3F1D-2A84-6C3D06A489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2" t="28417" r="8381" b="15468"/>
            <a:stretch/>
          </p:blipFill>
          <p:spPr bwMode="auto">
            <a:xfrm>
              <a:off x="980841" y="2157985"/>
              <a:ext cx="5381625" cy="2971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942F538-C76E-1695-5DE4-2453F7FEFBDB}"/>
                    </a:ext>
                  </a:extLst>
                </p:cNvPr>
                <p:cNvSpPr txBox="1"/>
                <p:nvPr/>
              </p:nvSpPr>
              <p:spPr>
                <a:xfrm>
                  <a:off x="3122200" y="2408137"/>
                  <a:ext cx="106127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𝑪𝑨</m:t>
                            </m:r>
                          </m:sub>
                        </m:sSub>
                      </m:oMath>
                    </m:oMathPara>
                  </a14:m>
                  <a:endParaRPr lang="en-US" sz="14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942F538-C76E-1695-5DE4-2453F7FEF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2200" y="2408137"/>
                  <a:ext cx="1061271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8620B75-830B-8747-D014-424296DBA5C9}"/>
                    </a:ext>
                  </a:extLst>
                </p:cNvPr>
                <p:cNvSpPr txBox="1"/>
                <p:nvPr/>
              </p:nvSpPr>
              <p:spPr>
                <a:xfrm>
                  <a:off x="5138361" y="3722587"/>
                  <a:ext cx="106127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14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8620B75-830B-8747-D014-424296DBA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8361" y="3722587"/>
                  <a:ext cx="106127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03418F7-AFF8-12A6-F8D3-B70ACCACECA7}"/>
                    </a:ext>
                  </a:extLst>
                </p:cNvPr>
                <p:cNvSpPr txBox="1"/>
                <p:nvPr/>
              </p:nvSpPr>
              <p:spPr>
                <a:xfrm>
                  <a:off x="2912650" y="4501921"/>
                  <a:ext cx="106127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𝑩𝑪</m:t>
                            </m:r>
                          </m:sub>
                        </m:sSub>
                      </m:oMath>
                    </m:oMathPara>
                  </a14:m>
                  <a:endParaRPr lang="en-US" sz="14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03418F7-AFF8-12A6-F8D3-B70ACCACEC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2650" y="4501921"/>
                  <a:ext cx="106127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8CCAC36-E8A7-AECF-5374-8211096A34C7}"/>
                    </a:ext>
                  </a:extLst>
                </p:cNvPr>
                <p:cNvSpPr txBox="1"/>
                <p:nvPr/>
              </p:nvSpPr>
              <p:spPr>
                <a:xfrm>
                  <a:off x="760000" y="3332380"/>
                  <a:ext cx="106127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sub>
                        </m:sSub>
                      </m:oMath>
                    </m:oMathPara>
                  </a14:m>
                  <a:endParaRPr lang="en-US" sz="14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8CCAC36-E8A7-AECF-5374-8211096A34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000" y="3332380"/>
                  <a:ext cx="106127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5789BC3-E07D-4A96-9886-7E947939F053}"/>
                    </a:ext>
                  </a:extLst>
                </p:cNvPr>
                <p:cNvSpPr txBox="1"/>
                <p:nvPr/>
              </p:nvSpPr>
              <p:spPr>
                <a:xfrm>
                  <a:off x="980841" y="2283517"/>
                  <a:ext cx="106127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oMath>
                    </m:oMathPara>
                  </a14:m>
                  <a:endParaRPr lang="en-US" sz="14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5789BC3-E07D-4A96-9886-7E947939F0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841" y="2283517"/>
                  <a:ext cx="1061271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9C2D117-CEE4-7815-70C7-26285E305040}"/>
                    </a:ext>
                  </a:extLst>
                </p:cNvPr>
                <p:cNvSpPr txBox="1"/>
                <p:nvPr/>
              </p:nvSpPr>
              <p:spPr>
                <a:xfrm>
                  <a:off x="760000" y="4501920"/>
                  <a:ext cx="106127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oMath>
                    </m:oMathPara>
                  </a14:m>
                  <a:endParaRPr lang="en-US" sz="14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9C2D117-CEE4-7815-70C7-26285E3050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000" y="4501920"/>
                  <a:ext cx="106127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9DB8027-EEF1-73B6-876F-4D2DC515AB0A}"/>
                    </a:ext>
                  </a:extLst>
                </p:cNvPr>
                <p:cNvSpPr txBox="1"/>
                <p:nvPr/>
              </p:nvSpPr>
              <p:spPr>
                <a:xfrm>
                  <a:off x="2185985" y="3429000"/>
                  <a:ext cx="106127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𝑨𝑩𝑪</m:t>
                            </m:r>
                          </m:sub>
                        </m:sSub>
                      </m:oMath>
                    </m:oMathPara>
                  </a14:m>
                  <a:endParaRPr lang="en-US" sz="14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9DB8027-EEF1-73B6-876F-4D2DC515A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5985" y="3429000"/>
                  <a:ext cx="1061271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029">
                <a:extLst>
                  <a:ext uri="{FF2B5EF4-FFF2-40B4-BE49-F238E27FC236}">
                    <a16:creationId xmlns:a16="http://schemas.microsoft.com/office/drawing/2014/main" id="{24574C0D-7557-75A0-FB14-F2B6CA9A80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8009" y="2585174"/>
                <a:ext cx="5831298" cy="130321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/>
                  <a:t>1. If point O is in one of the vertex regions, e.g.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endParaRPr lang="en-US" sz="1800" b="1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𝒅𝒊𝒔𝒕𝒂𝒏𝒄𝒆</m:t>
                    </m:r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𝑨𝑶</m:t>
                            </m:r>
                          </m:e>
                        </m:acc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6" name="Content Placeholder 1029">
                <a:extLst>
                  <a:ext uri="{FF2B5EF4-FFF2-40B4-BE49-F238E27FC236}">
                    <a16:creationId xmlns:a16="http://schemas.microsoft.com/office/drawing/2014/main" id="{24574C0D-7557-75A0-FB14-F2B6CA9A8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009" y="2585174"/>
                <a:ext cx="5831298" cy="1303215"/>
              </a:xfrm>
              <a:prstGeom prst="rect">
                <a:avLst/>
              </a:prstGeom>
              <a:blipFill>
                <a:blip r:embed="rId10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1029">
                <a:extLst>
                  <a:ext uri="{FF2B5EF4-FFF2-40B4-BE49-F238E27FC236}">
                    <a16:creationId xmlns:a16="http://schemas.microsoft.com/office/drawing/2014/main" id="{36D1D480-7F3A-D744-5234-9703094BF7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1" y="3823619"/>
                <a:ext cx="5831298" cy="130321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/>
                  <a:t>2. If point O is in one of the edge regions,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</a:p>
              <a:p>
                <a:pPr lvl="1"/>
                <a:r>
                  <a:rPr lang="en-US" sz="1400" b="1" dirty="0">
                    <a:solidFill>
                      <a:srgbClr val="FF0000"/>
                    </a:solidFill>
                  </a:rPr>
                  <a:t>P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1400" dirty="0"/>
                          <m:t> </m:t>
                        </m:r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</m:sub>
                    </m:sSub>
                    <m:r>
                      <a:rPr 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sz="1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𝒅𝒊𝒔𝒕𝒂𝒏𝒄𝒆</m:t>
                    </m:r>
                    <m:r>
                      <a:rPr lang="en-US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</m:acc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7" name="Content Placeholder 1029">
                <a:extLst>
                  <a:ext uri="{FF2B5EF4-FFF2-40B4-BE49-F238E27FC236}">
                    <a16:creationId xmlns:a16="http://schemas.microsoft.com/office/drawing/2014/main" id="{36D1D480-7F3A-D744-5234-9703094B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3823619"/>
                <a:ext cx="5831298" cy="1303215"/>
              </a:xfrm>
              <a:prstGeom prst="rect">
                <a:avLst/>
              </a:prstGeom>
              <a:blipFill>
                <a:blip r:embed="rId11"/>
                <a:stretch>
                  <a:fillRect l="-8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85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535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Office Theme</vt:lpstr>
      <vt:lpstr>Computing distance of a point to triangle</vt:lpstr>
      <vt:lpstr>Barycentric coordinates of a point on a line</vt:lpstr>
      <vt:lpstr>Distance of a point to a line</vt:lpstr>
      <vt:lpstr>Barycentric coordinates of a point in a triangle</vt:lpstr>
      <vt:lpstr>Barycentric regions for point O</vt:lpstr>
      <vt:lpstr>Voronoi regions and barycentric regions</vt:lpstr>
      <vt:lpstr>Voronoi regions and barycentric regions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Yew</dc:creator>
  <cp:lastModifiedBy>Ken Yew</cp:lastModifiedBy>
  <cp:revision>6</cp:revision>
  <dcterms:created xsi:type="dcterms:W3CDTF">2023-07-19T06:43:54Z</dcterms:created>
  <dcterms:modified xsi:type="dcterms:W3CDTF">2023-07-21T08:31:15Z</dcterms:modified>
</cp:coreProperties>
</file>