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B587-2836-7536-C586-17F6F7BCE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4E75E-3275-F254-9F85-327C6EE6D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191D-460E-834E-0B55-87B058A5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5896-916C-4C77-AFEE-95539CCF048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3819F-036D-C9C8-53DC-F11578B2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A274-93B0-D046-C39B-00395D87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3E9E-76AA-432D-8D4A-DABB11FC8D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274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28EF-0BAB-A64D-6C45-4033300D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D118E-E031-8802-FC9D-00DFBD7DB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EA405-A9A9-21C0-8FDA-A2B29207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5896-916C-4C77-AFEE-95539CCF048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9CAE1-D694-BC02-6F8C-E06C45B9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D827-ADD5-DDB6-14A7-AC0AE1BA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3E9E-76AA-432D-8D4A-DABB11FC8D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684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CEA2D-AD8F-44B7-8C97-9327F1907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CF5AD-9148-74CB-767B-FE410E9A7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A814-CCB5-A365-B771-1B63D523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5896-916C-4C77-AFEE-95539CCF048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5B8CB-9909-DC7A-3CB2-28AA9693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45A84-DA85-95B9-AB89-E067D9A6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3E9E-76AA-432D-8D4A-DABB11FC8D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925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4D29-2ECA-B38F-1A55-0956B4DE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020F9-02BA-D551-BD7B-771C2B8F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BE1A3-9E79-8135-B7C4-A10AF28B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5896-916C-4C77-AFEE-95539CCF048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E4AB-F90B-5916-DF01-B9FD214E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BF719-D145-A31D-0711-BAA19BD2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3E9E-76AA-432D-8D4A-DABB11FC8D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90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3D5E-B406-A31D-B79E-1A6FFCB3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1626-E313-6CC7-D09A-97C39E56E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9553D-7B33-248F-B415-8B8B4865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5896-916C-4C77-AFEE-95539CCF048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C1F73-B468-4D85-B85F-363596FB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587ED-1644-541F-39A8-28954A49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3E9E-76AA-432D-8D4A-DABB11FC8D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645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DB05-B1F5-65CF-CAA6-0DDE7D99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87DDE-19EF-CB1C-F2DC-169CA7616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90BDA-C35E-0135-32CD-2803B4794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810F9-88B5-FA9D-A32B-E2D31318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5896-916C-4C77-AFEE-95539CCF048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9F3F4-EE68-8442-4C57-D7550421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B0CFD-5325-B9DD-57A8-9F9C08AF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3E9E-76AA-432D-8D4A-DABB11FC8D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385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B171-D09C-34B6-B2C5-DFD7C1B9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C75BE-CE8F-3C12-B872-F205C7F3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29EEE-D399-0E18-7716-7A4631A47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AFAC4-2E8E-9804-587C-DE37C6E70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985B8-49AE-9BA6-B924-64EAD6A95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C07AA-1B7D-DF47-658E-A61478AC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5896-916C-4C77-AFEE-95539CCF048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6C26F-88D2-8275-2371-1902EBEF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30ED9-877D-114B-64D8-CDC85B58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3E9E-76AA-432D-8D4A-DABB11FC8D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59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5174-33CB-6F11-6AC0-6ABF76C4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B6142-33B5-F925-C182-72BD74DF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5896-916C-4C77-AFEE-95539CCF048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B245D-00C8-A450-46E9-B22440AF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0A7D6-4D35-993D-CA03-0C06AE96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3E9E-76AA-432D-8D4A-DABB11FC8D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08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F7150-DDF1-73A5-C7A2-9F9C4BF9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5896-916C-4C77-AFEE-95539CCF048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E60C5-4EAA-456F-2EB4-4EFA46CE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11DA6-2E5B-926C-B8E7-15DFD39E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3E9E-76AA-432D-8D4A-DABB11FC8D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94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6263-03F2-5452-A69C-E7B02639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7994-D77F-CE5A-253D-54634F38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F4AB1-3003-5508-FE19-5691DC444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86F7D-4B36-BFDB-57CB-5A4E996B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5896-916C-4C77-AFEE-95539CCF048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F6785-9F4A-5E03-050B-3F17A874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AB7BE-8A27-2194-7612-7DA0A815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3E9E-76AA-432D-8D4A-DABB11FC8D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28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6D5F-EB81-9BD9-28F2-E8C3F718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70DB7-F6FA-CDF0-B4C9-BE4D5C0AB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80888-BADF-DF96-DEFC-315847192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727C3-0B77-535C-F978-46820ECB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5896-916C-4C77-AFEE-95539CCF048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71E2-E22B-BAE8-C3D5-8A3AA168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67260-8236-5C73-BFD8-6A5CD5E4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3E9E-76AA-432D-8D4A-DABB11FC8D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678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EA839-2075-CCCC-D684-52225CE3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CEFE2-5315-2F16-6FF2-69096B22D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906D-9AE6-C9AD-1F10-4764A8DBE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25896-916C-4C77-AFEE-95539CCF048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9184-3781-4731-8665-3231B1093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9FBE7-8AD2-320C-6B21-DBAB65106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E9E-76AA-432D-8D4A-DABB11FC8D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31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x2d.org/files/ErinCatto_GJK_GDC2010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3330-950D-A29E-C9E0-D186C673C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GJK with distance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55D52-5E25-859D-63AF-830D60F81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ycw</a:t>
            </a:r>
            <a:endParaRPr lang="en-US" dirty="0"/>
          </a:p>
          <a:p>
            <a:r>
              <a:rPr lang="en-SG" dirty="0"/>
              <a:t>20230719</a:t>
            </a:r>
          </a:p>
        </p:txBody>
      </p:sp>
    </p:spTree>
    <p:extLst>
      <p:ext uri="{BB962C8B-B14F-4D97-AF65-F5344CB8AC3E}">
        <p14:creationId xmlns:p14="http://schemas.microsoft.com/office/powerpoint/2010/main" val="1313753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13DA0BDF-8609-47F1-1223-265DEBF64989}"/>
              </a:ext>
            </a:extLst>
          </p:cNvPr>
          <p:cNvSpPr/>
          <p:nvPr/>
        </p:nvSpPr>
        <p:spPr>
          <a:xfrm>
            <a:off x="5584054" y="3817398"/>
            <a:ext cx="816746" cy="55929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EC65A4-20EE-5EE6-DBC8-908346FDF94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Update simplex: S2D – regions of interest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47FA4-BB31-0188-8581-6773669CEF88}"/>
              </a:ext>
            </a:extLst>
          </p:cNvPr>
          <p:cNvSpPr txBox="1"/>
          <p:nvPr/>
        </p:nvSpPr>
        <p:spPr>
          <a:xfrm>
            <a:off x="1767176" y="6280150"/>
            <a:ext cx="24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Overlay Voronoi regions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BF69D-8419-E591-CC39-4F9FD426B27E}"/>
              </a:ext>
            </a:extLst>
          </p:cNvPr>
          <p:cNvSpPr txBox="1"/>
          <p:nvPr/>
        </p:nvSpPr>
        <p:spPr>
          <a:xfrm>
            <a:off x="6595888" y="6237634"/>
            <a:ext cx="528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Voronoi regions (grey) that we can totally not consider</a:t>
            </a:r>
            <a:endParaRPr lang="en-SG" dirty="0"/>
          </a:p>
        </p:txBody>
      </p:sp>
      <p:pic>
        <p:nvPicPr>
          <p:cNvPr id="8212" name="Picture 20">
            <a:extLst>
              <a:ext uri="{FF2B5EF4-FFF2-40B4-BE49-F238E27FC236}">
                <a16:creationId xmlns:a16="http://schemas.microsoft.com/office/drawing/2014/main" id="{7B911C32-1A97-5E56-F253-B4425A821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9" t="16250" r="25288" b="30972"/>
          <a:stretch/>
        </p:blipFill>
        <p:spPr bwMode="auto">
          <a:xfrm>
            <a:off x="990600" y="1843088"/>
            <a:ext cx="4421287" cy="410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6" name="Picture 24">
            <a:extLst>
              <a:ext uri="{FF2B5EF4-FFF2-40B4-BE49-F238E27FC236}">
                <a16:creationId xmlns:a16="http://schemas.microsoft.com/office/drawing/2014/main" id="{04CB8F3C-E22F-5ED0-E3C0-AF93379038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0" t="15000" r="30309" b="36181"/>
          <a:stretch/>
        </p:blipFill>
        <p:spPr bwMode="auto">
          <a:xfrm>
            <a:off x="6953249" y="1843088"/>
            <a:ext cx="4499359" cy="410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22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4314-9747-543E-C2AC-829DE74D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051"/>
            <a:ext cx="10515600" cy="889350"/>
          </a:xfrm>
        </p:spPr>
        <p:txBody>
          <a:bodyPr/>
          <a:lstStyle/>
          <a:p>
            <a:r>
              <a:rPr lang="en-US" dirty="0"/>
              <a:t>Update simplex: S2D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CA5E7-6FA8-AB93-7B73-8C225B90E4FC}"/>
                  </a:ext>
                </a:extLst>
              </p:cNvPr>
              <p:cNvSpPr txBox="1"/>
              <p:nvPr/>
            </p:nvSpPr>
            <p:spPr>
              <a:xfrm>
                <a:off x="5414708" y="1030407"/>
                <a:ext cx="62150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Assign </a:t>
                </a:r>
                <a14:m>
                  <m:oMath xmlns:m="http://schemas.openxmlformats.org/officeDocument/2006/math">
                    <m:r>
                      <a:rPr lang="en-US" b="1" i="0" smtClean="0"/>
                      <m:t>𝐀</m:t>
                    </m:r>
                    <m:r>
                      <a:rPr lang="en-US" b="0" i="1" smtClean="0"/>
                      <m:t>=</m:t>
                    </m:r>
                    <m:r>
                      <a:rPr lang="en-US" b="1" i="0" smtClean="0"/>
                      <m:t>𝐰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4 cases to be checked here.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CA5E7-6FA8-AB93-7B73-8C225B90E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708" y="1030407"/>
                <a:ext cx="6215084" cy="1200329"/>
              </a:xfrm>
              <a:prstGeom prst="rect">
                <a:avLst/>
              </a:prstGeom>
              <a:blipFill>
                <a:blip r:embed="rId2"/>
                <a:stretch>
                  <a:fillRect l="-588" t="-2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AD5009B-160F-1AF5-135B-3FB7895DDC4F}"/>
              </a:ext>
            </a:extLst>
          </p:cNvPr>
          <p:cNvSpPr txBox="1"/>
          <p:nvPr/>
        </p:nvSpPr>
        <p:spPr>
          <a:xfrm>
            <a:off x="6249879" y="1823773"/>
            <a:ext cx="19736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1: Origin in R</a:t>
            </a:r>
            <a:r>
              <a:rPr lang="en-US" baseline="-25000" dirty="0"/>
              <a:t>A</a:t>
            </a:r>
            <a:endParaRPr lang="en-SG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DC47D-77E4-97FC-D504-4DCCCD900D31}"/>
              </a:ext>
            </a:extLst>
          </p:cNvPr>
          <p:cNvSpPr txBox="1"/>
          <p:nvPr/>
        </p:nvSpPr>
        <p:spPr>
          <a:xfrm>
            <a:off x="9704772" y="1823773"/>
            <a:ext cx="20569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2: Origin in R</a:t>
            </a:r>
            <a:r>
              <a:rPr lang="en-US" baseline="-25000" dirty="0"/>
              <a:t>AB</a:t>
            </a:r>
            <a:endParaRPr lang="en-SG" baseline="-25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8A4659-E7C5-0B27-9D60-0121A719D9B2}"/>
              </a:ext>
            </a:extLst>
          </p:cNvPr>
          <p:cNvGrpSpPr/>
          <p:nvPr/>
        </p:nvGrpSpPr>
        <p:grpSpPr>
          <a:xfrm>
            <a:off x="8398260" y="1823773"/>
            <a:ext cx="1175029" cy="307777"/>
            <a:chOff x="2254929" y="1120873"/>
            <a:chExt cx="1340528" cy="30777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70E8B62-9FFD-7032-41DB-61245677AC37}"/>
                </a:ext>
              </a:extLst>
            </p:cNvPr>
            <p:cNvCxnSpPr/>
            <p:nvPr/>
          </p:nvCxnSpPr>
          <p:spPr>
            <a:xfrm>
              <a:off x="2254929" y="1288733"/>
              <a:ext cx="13405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577249-38EC-EAFD-561C-361677274F66}"/>
                </a:ext>
              </a:extLst>
            </p:cNvPr>
            <p:cNvSpPr txBox="1"/>
            <p:nvPr/>
          </p:nvSpPr>
          <p:spPr>
            <a:xfrm>
              <a:off x="2673105" y="1120873"/>
              <a:ext cx="47961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Else</a:t>
              </a:r>
              <a:endParaRPr lang="en-SG" sz="1400" b="1" i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0A9BCD-A901-A717-DDF5-D3EE61C16E35}"/>
                  </a:ext>
                </a:extLst>
              </p:cNvPr>
              <p:cNvSpPr txBox="1"/>
              <p:nvPr/>
            </p:nvSpPr>
            <p:spPr>
              <a:xfrm>
                <a:off x="7051057" y="3996406"/>
                <a:ext cx="3974833" cy="17511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1400" dirty="0"/>
                  <a:t>Condition: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sub>
                      </m:sSub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SG" sz="1400" dirty="0"/>
                  <a:t>Next search vector: 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</m:oMath>
                  </m:oMathPara>
                </a14:m>
                <a:endParaRPr lang="en-SG" sz="1400" dirty="0">
                  <a:solidFill>
                    <a:srgbClr val="FF0000"/>
                  </a:solidFill>
                </a:endParaRPr>
              </a:p>
              <a:p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sz="1400" dirty="0"/>
                  <a:t>Action: Remove B and C from simplex</a:t>
                </a:r>
                <a:endParaRPr lang="en-SG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0A9BCD-A901-A717-DDF5-D3EE61C16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57" y="3996406"/>
                <a:ext cx="3974833" cy="1751120"/>
              </a:xfrm>
              <a:prstGeom prst="rect">
                <a:avLst/>
              </a:prstGeom>
              <a:blipFill>
                <a:blip r:embed="rId3"/>
                <a:stretch>
                  <a:fillRect l="-2761" t="-348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ED4B05F-0FBB-9763-5B8B-3BC2614AAB31}"/>
              </a:ext>
            </a:extLst>
          </p:cNvPr>
          <p:cNvSpPr txBox="1"/>
          <p:nvPr/>
        </p:nvSpPr>
        <p:spPr>
          <a:xfrm>
            <a:off x="9704772" y="2748845"/>
            <a:ext cx="20533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3: Origin in R</a:t>
            </a:r>
            <a:r>
              <a:rPr lang="en-US" baseline="-25000" dirty="0"/>
              <a:t>CA</a:t>
            </a:r>
            <a:endParaRPr lang="en-SG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A621B8-941C-4334-BB82-8BFDF96D1EC2}"/>
              </a:ext>
            </a:extLst>
          </p:cNvPr>
          <p:cNvSpPr txBox="1"/>
          <p:nvPr/>
        </p:nvSpPr>
        <p:spPr>
          <a:xfrm>
            <a:off x="6249879" y="2708032"/>
            <a:ext cx="21387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4: Origin in R</a:t>
            </a:r>
            <a:r>
              <a:rPr lang="en-US" baseline="-25000" dirty="0"/>
              <a:t>ABC</a:t>
            </a:r>
            <a:endParaRPr lang="en-SG" baseline="-25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990266-1B62-24F6-6AA5-E5A03614ABF5}"/>
              </a:ext>
            </a:extLst>
          </p:cNvPr>
          <p:cNvCxnSpPr>
            <a:cxnSpLocks/>
          </p:cNvCxnSpPr>
          <p:nvPr/>
        </p:nvCxnSpPr>
        <p:spPr>
          <a:xfrm flipH="1">
            <a:off x="8460419" y="2933511"/>
            <a:ext cx="1112870" cy="49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CEF69A-E6B1-07BD-70D4-90BB91C7D108}"/>
              </a:ext>
            </a:extLst>
          </p:cNvPr>
          <p:cNvSpPr txBox="1"/>
          <p:nvPr/>
        </p:nvSpPr>
        <p:spPr>
          <a:xfrm>
            <a:off x="8828272" y="2764467"/>
            <a:ext cx="42040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i="1" dirty="0"/>
              <a:t>Else</a:t>
            </a:r>
            <a:endParaRPr lang="en-SG" sz="1400" b="1" i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E388BA-9362-CE3E-ABA9-CD8404B6484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0731431" y="2227798"/>
            <a:ext cx="1" cy="521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F315DD9-538E-BD37-F1F6-62EC86625887}"/>
              </a:ext>
            </a:extLst>
          </p:cNvPr>
          <p:cNvSpPr txBox="1"/>
          <p:nvPr/>
        </p:nvSpPr>
        <p:spPr>
          <a:xfrm>
            <a:off x="10494443" y="2317086"/>
            <a:ext cx="42040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i="1" dirty="0"/>
              <a:t>Else</a:t>
            </a:r>
            <a:endParaRPr lang="en-SG" sz="1400" b="1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311410-D564-E93B-A2D5-0329097F88FC}"/>
              </a:ext>
            </a:extLst>
          </p:cNvPr>
          <p:cNvSpPr txBox="1"/>
          <p:nvPr/>
        </p:nvSpPr>
        <p:spPr>
          <a:xfrm>
            <a:off x="7001394" y="3351787"/>
            <a:ext cx="197361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1: Origin in R</a:t>
            </a:r>
            <a:r>
              <a:rPr lang="en-US" baseline="-25000" dirty="0"/>
              <a:t>A</a:t>
            </a:r>
            <a:endParaRPr lang="en-SG" baseline="-25000" dirty="0"/>
          </a:p>
        </p:txBody>
      </p:sp>
      <p:pic>
        <p:nvPicPr>
          <p:cNvPr id="9226" name="Picture 10">
            <a:extLst>
              <a:ext uri="{FF2B5EF4-FFF2-40B4-BE49-F238E27FC236}">
                <a16:creationId xmlns:a16="http://schemas.microsoft.com/office/drawing/2014/main" id="{661F6071-A2D9-74B0-7CB6-21094ECC5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2" t="15025" r="29938" b="35663"/>
          <a:stretch/>
        </p:blipFill>
        <p:spPr bwMode="auto">
          <a:xfrm>
            <a:off x="1461257" y="1136948"/>
            <a:ext cx="3520565" cy="322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E36790D-4495-AD9F-E8FE-7B54F66EAE32}"/>
              </a:ext>
            </a:extLst>
          </p:cNvPr>
          <p:cNvSpPr txBox="1"/>
          <p:nvPr/>
        </p:nvSpPr>
        <p:spPr>
          <a:xfrm>
            <a:off x="6895281" y="6492929"/>
            <a:ext cx="3575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Refer: “Computing distance of a point to triangle.pptx”</a:t>
            </a:r>
            <a:endParaRPr lang="en-SG" sz="1200" i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1" name="Table 23">
                <a:extLst>
                  <a:ext uri="{FF2B5EF4-FFF2-40B4-BE49-F238E27FC236}">
                    <a16:creationId xmlns:a16="http://schemas.microsoft.com/office/drawing/2014/main" id="{01713C51-D23B-5B32-8F70-90FC508C42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76881"/>
                  </p:ext>
                </p:extLst>
              </p:nvPr>
            </p:nvGraphicFramePr>
            <p:xfrm>
              <a:off x="125161" y="4521246"/>
              <a:ext cx="4515802" cy="10355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7441">
                      <a:extLst>
                        <a:ext uri="{9D8B030D-6E8A-4147-A177-3AD203B41FA5}">
                          <a16:colId xmlns:a16="http://schemas.microsoft.com/office/drawing/2014/main" val="3025115155"/>
                        </a:ext>
                      </a:extLst>
                    </a:gridCol>
                    <a:gridCol w="1409573">
                      <a:extLst>
                        <a:ext uri="{9D8B030D-6E8A-4147-A177-3AD203B41FA5}">
                          <a16:colId xmlns:a16="http://schemas.microsoft.com/office/drawing/2014/main" val="1275397903"/>
                        </a:ext>
                      </a:extLst>
                    </a:gridCol>
                    <a:gridCol w="844359">
                      <a:extLst>
                        <a:ext uri="{9D8B030D-6E8A-4147-A177-3AD203B41FA5}">
                          <a16:colId xmlns:a16="http://schemas.microsoft.com/office/drawing/2014/main" val="1241497488"/>
                        </a:ext>
                      </a:extLst>
                    </a:gridCol>
                    <a:gridCol w="1404429">
                      <a:extLst>
                        <a:ext uri="{9D8B030D-6E8A-4147-A177-3AD203B41FA5}">
                          <a16:colId xmlns:a16="http://schemas.microsoft.com/office/drawing/2014/main" val="3933588791"/>
                        </a:ext>
                      </a:extLst>
                    </a:gridCol>
                  </a:tblGrid>
                  <a:tr h="517783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𝐴𝐵</m:t>
                                        </m:r>
                                      </m:e>
                                    </m:acc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  <m:t>𝐴𝐵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𝑃𝐸𝑅𝑃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</m:acc>
                                <m:r>
                                  <a:rPr lang="en-US" sz="105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acc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𝐶𝐴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𝑃𝐸𝑅𝑃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e>
                                </m:acc>
                                <m:r>
                                  <a:rPr lang="en-US" sz="105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34175639"/>
                      </a:ext>
                    </a:extLst>
                  </a:tr>
                  <a:tr h="517783"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𝑃𝐸𝑅𝑃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05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𝑃𝐸𝑅𝑃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05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50" i="1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𝑃𝐸𝑅𝑃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𝑃𝐸𝑅𝑃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𝑃𝐸𝑅𝑃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05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𝑃𝐸𝑅𝑃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22416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1" name="Table 23">
                <a:extLst>
                  <a:ext uri="{FF2B5EF4-FFF2-40B4-BE49-F238E27FC236}">
                    <a16:creationId xmlns:a16="http://schemas.microsoft.com/office/drawing/2014/main" id="{01713C51-D23B-5B32-8F70-90FC508C42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76881"/>
                  </p:ext>
                </p:extLst>
              </p:nvPr>
            </p:nvGraphicFramePr>
            <p:xfrm>
              <a:off x="125161" y="4521246"/>
              <a:ext cx="4515802" cy="10355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7441">
                      <a:extLst>
                        <a:ext uri="{9D8B030D-6E8A-4147-A177-3AD203B41FA5}">
                          <a16:colId xmlns:a16="http://schemas.microsoft.com/office/drawing/2014/main" val="3025115155"/>
                        </a:ext>
                      </a:extLst>
                    </a:gridCol>
                    <a:gridCol w="1409573">
                      <a:extLst>
                        <a:ext uri="{9D8B030D-6E8A-4147-A177-3AD203B41FA5}">
                          <a16:colId xmlns:a16="http://schemas.microsoft.com/office/drawing/2014/main" val="1275397903"/>
                        </a:ext>
                      </a:extLst>
                    </a:gridCol>
                    <a:gridCol w="844359">
                      <a:extLst>
                        <a:ext uri="{9D8B030D-6E8A-4147-A177-3AD203B41FA5}">
                          <a16:colId xmlns:a16="http://schemas.microsoft.com/office/drawing/2014/main" val="1241497488"/>
                        </a:ext>
                      </a:extLst>
                    </a:gridCol>
                    <a:gridCol w="1404429">
                      <a:extLst>
                        <a:ext uri="{9D8B030D-6E8A-4147-A177-3AD203B41FA5}">
                          <a16:colId xmlns:a16="http://schemas.microsoft.com/office/drawing/2014/main" val="3933588791"/>
                        </a:ext>
                      </a:extLst>
                    </a:gridCol>
                  </a:tblGrid>
                  <a:tr h="517783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85" r="-426950" b="-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1039" t="-1163" r="-160606" b="-10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67626" t="-585" r="-166906" b="-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21212" t="-1163" r="-43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175639"/>
                      </a:ext>
                    </a:extLst>
                  </a:tr>
                  <a:tr h="517783"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1039" t="-102353" r="-160606" b="-117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21212" t="-102353" r="-433" b="-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22416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993069C-6BCC-5FC8-BD16-9DF2E7960CBC}"/>
                  </a:ext>
                </a:extLst>
              </p:cNvPr>
              <p:cNvSpPr txBox="1"/>
              <p:nvPr/>
            </p:nvSpPr>
            <p:spPr>
              <a:xfrm>
                <a:off x="0" y="4140279"/>
                <a:ext cx="1323958" cy="283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𝑈𝑃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e>
                      </m:acc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SG" sz="11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993069C-6BCC-5FC8-BD16-9DF2E7960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40279"/>
                <a:ext cx="1323958" cy="2832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3" name="Table 62">
                <a:extLst>
                  <a:ext uri="{FF2B5EF4-FFF2-40B4-BE49-F238E27FC236}">
                    <a16:creationId xmlns:a16="http://schemas.microsoft.com/office/drawing/2014/main" id="{46CEFBE1-E8CF-7C7E-6CAC-075DF2647D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9635952"/>
                  </p:ext>
                </p:extLst>
              </p:nvPr>
            </p:nvGraphicFramePr>
            <p:xfrm>
              <a:off x="112809" y="5654496"/>
              <a:ext cx="6644355" cy="11325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6063">
                      <a:extLst>
                        <a:ext uri="{9D8B030D-6E8A-4147-A177-3AD203B41FA5}">
                          <a16:colId xmlns:a16="http://schemas.microsoft.com/office/drawing/2014/main" val="385203151"/>
                        </a:ext>
                      </a:extLst>
                    </a:gridCol>
                    <a:gridCol w="1908699">
                      <a:extLst>
                        <a:ext uri="{9D8B030D-6E8A-4147-A177-3AD203B41FA5}">
                          <a16:colId xmlns:a16="http://schemas.microsoft.com/office/drawing/2014/main" val="1615968321"/>
                        </a:ext>
                      </a:extLst>
                    </a:gridCol>
                    <a:gridCol w="1411550">
                      <a:extLst>
                        <a:ext uri="{9D8B030D-6E8A-4147-A177-3AD203B41FA5}">
                          <a16:colId xmlns:a16="http://schemas.microsoft.com/office/drawing/2014/main" val="1000751759"/>
                        </a:ext>
                      </a:extLst>
                    </a:gridCol>
                    <a:gridCol w="1958043">
                      <a:extLst>
                        <a:ext uri="{9D8B030D-6E8A-4147-A177-3AD203B41FA5}">
                          <a16:colId xmlns:a16="http://schemas.microsoft.com/office/drawing/2014/main" val="2949517376"/>
                        </a:ext>
                      </a:extLst>
                    </a:gridCol>
                  </a:tblGrid>
                  <a:tr h="58978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𝐴𝑂</m:t>
                                        </m:r>
                                      </m:e>
                                    </m:acc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050" dirty="0"/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05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050" i="1">
                                            <a:latin typeface="Cambria Math" panose="02040503050406030204" pitchFamily="18" charset="0"/>
                                          </a:rPr>
                                          <m:t>𝐴𝐵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  <m:t>𝐴𝐵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𝐴𝑂</m:t>
                                    </m:r>
                                  </m:e>
                                </m:acc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𝑂𝐴</m:t>
                                        </m:r>
                                      </m:e>
                                    </m:acc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050" dirty="0"/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05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𝐶𝐴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𝑂𝐴</m:t>
                                    </m:r>
                                  </m:e>
                                </m:acc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44970559"/>
                      </a:ext>
                    </a:extLst>
                  </a:tr>
                  <a:tr h="53517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𝑂𝐴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𝑂𝐵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𝐶𝐴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𝐴𝐵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𝑂𝐴</m:t>
                                            </m:r>
                                          </m:e>
                                        </m:acc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𝑂𝐵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𝑂𝐶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𝑂𝐴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𝐶𝐴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𝐴𝐵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𝑂𝐶</m:t>
                                            </m:r>
                                          </m:e>
                                        </m:acc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𝑂𝐴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366693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3" name="Table 62">
                <a:extLst>
                  <a:ext uri="{FF2B5EF4-FFF2-40B4-BE49-F238E27FC236}">
                    <a16:creationId xmlns:a16="http://schemas.microsoft.com/office/drawing/2014/main" id="{46CEFBE1-E8CF-7C7E-6CAC-075DF2647D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9635952"/>
                  </p:ext>
                </p:extLst>
              </p:nvPr>
            </p:nvGraphicFramePr>
            <p:xfrm>
              <a:off x="112809" y="5654496"/>
              <a:ext cx="6644355" cy="11325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6063">
                      <a:extLst>
                        <a:ext uri="{9D8B030D-6E8A-4147-A177-3AD203B41FA5}">
                          <a16:colId xmlns:a16="http://schemas.microsoft.com/office/drawing/2014/main" val="385203151"/>
                        </a:ext>
                      </a:extLst>
                    </a:gridCol>
                    <a:gridCol w="1908699">
                      <a:extLst>
                        <a:ext uri="{9D8B030D-6E8A-4147-A177-3AD203B41FA5}">
                          <a16:colId xmlns:a16="http://schemas.microsoft.com/office/drawing/2014/main" val="1615968321"/>
                        </a:ext>
                      </a:extLst>
                    </a:gridCol>
                    <a:gridCol w="1411550">
                      <a:extLst>
                        <a:ext uri="{9D8B030D-6E8A-4147-A177-3AD203B41FA5}">
                          <a16:colId xmlns:a16="http://schemas.microsoft.com/office/drawing/2014/main" val="1000751759"/>
                        </a:ext>
                      </a:extLst>
                    </a:gridCol>
                    <a:gridCol w="1958043">
                      <a:extLst>
                        <a:ext uri="{9D8B030D-6E8A-4147-A177-3AD203B41FA5}">
                          <a16:colId xmlns:a16="http://schemas.microsoft.com/office/drawing/2014/main" val="2949517376"/>
                        </a:ext>
                      </a:extLst>
                    </a:gridCol>
                  </a:tblGrid>
                  <a:tr h="5897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031" r="-387500" b="-93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71338" t="-1031" r="-176433" b="-93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32900" t="-1031" r="-139827" b="-93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38820" t="-1031" r="-311" b="-938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970559"/>
                      </a:ext>
                    </a:extLst>
                  </a:tr>
                  <a:tr h="5427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08889" r="-387500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71338" t="-108889" r="-176433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32900" t="-108889" r="-139827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38820" t="-108889" r="-311" b="-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6693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351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4314-9747-543E-C2AC-829DE74D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051"/>
            <a:ext cx="10515600" cy="889350"/>
          </a:xfrm>
        </p:spPr>
        <p:txBody>
          <a:bodyPr/>
          <a:lstStyle/>
          <a:p>
            <a:r>
              <a:rPr lang="en-US" dirty="0"/>
              <a:t>Update simplex: S2D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0A9BCD-A901-A717-DDF5-D3EE61C16E35}"/>
                  </a:ext>
                </a:extLst>
              </p:cNvPr>
              <p:cNvSpPr txBox="1"/>
              <p:nvPr/>
            </p:nvSpPr>
            <p:spPr>
              <a:xfrm>
                <a:off x="7347348" y="4232537"/>
                <a:ext cx="3867705" cy="2364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1400" dirty="0"/>
                  <a:t>Condition: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endParaRPr lang="en-SG" sz="1400" dirty="0"/>
              </a:p>
              <a:p>
                <a:r>
                  <a:rPr lang="en-SG" sz="1400" dirty="0"/>
                  <a:t>Next search vector: </a:t>
                </a:r>
              </a:p>
              <a:p>
                <a:pPr/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    =</m:t>
                    </m:r>
                    <m:acc>
                      <m:accPr>
                        <m:chr m:val="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𝐴𝑂</m:t>
                        </m:r>
                      </m:e>
                    </m:acc>
                    <m:r>
                      <m:rPr>
                        <m:nor/>
                      </m:rPr>
                      <a:rPr lang="en-US" sz="1400" b="0" dirty="0"/>
                      <m:t> 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𝐴𝑂</m:t>
                            </m:r>
                          </m:e>
                        </m:acc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𝐴𝑂</m:t>
                        </m:r>
                      </m:e>
                    </m:acc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𝐴𝐵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acc>
                      <m:accPr>
                        <m:chr m:val="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endParaRPr lang="en-SG" sz="1400" dirty="0">
                  <a:solidFill>
                    <a:srgbClr val="FF0000"/>
                  </a:solidFill>
                </a:endParaRPr>
              </a:p>
              <a:p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sz="1400" dirty="0"/>
                  <a:t>Action: Remove C from simplex</a:t>
                </a:r>
                <a:endParaRPr lang="en-SG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0A9BCD-A901-A717-DDF5-D3EE61C16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348" y="4232537"/>
                <a:ext cx="3867705" cy="2364815"/>
              </a:xfrm>
              <a:prstGeom prst="rect">
                <a:avLst/>
              </a:prstGeom>
              <a:blipFill>
                <a:blip r:embed="rId2"/>
                <a:stretch>
                  <a:fillRect l="-2835" t="-232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B86AD3F-1616-DA73-3EB6-CA3262CAD043}"/>
              </a:ext>
            </a:extLst>
          </p:cNvPr>
          <p:cNvSpPr txBox="1"/>
          <p:nvPr/>
        </p:nvSpPr>
        <p:spPr>
          <a:xfrm>
            <a:off x="8490931" y="722069"/>
            <a:ext cx="205697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2: Origin in R</a:t>
            </a:r>
            <a:r>
              <a:rPr lang="en-US" baseline="-25000" dirty="0"/>
              <a:t>AB</a:t>
            </a:r>
            <a:endParaRPr lang="en-SG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26844E-CCAB-90DE-4D2C-72C70D13ABD2}"/>
              </a:ext>
            </a:extLst>
          </p:cNvPr>
          <p:cNvSpPr txBox="1"/>
          <p:nvPr/>
        </p:nvSpPr>
        <p:spPr>
          <a:xfrm>
            <a:off x="7228585" y="1303642"/>
            <a:ext cx="21146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Case 2A: Origin on line AB</a:t>
            </a:r>
            <a:endParaRPr lang="en-SG" sz="1400" b="1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0A0BB-02B2-93B4-0082-EC39D0B6C966}"/>
              </a:ext>
            </a:extLst>
          </p:cNvPr>
          <p:cNvSpPr txBox="1"/>
          <p:nvPr/>
        </p:nvSpPr>
        <p:spPr>
          <a:xfrm>
            <a:off x="7228585" y="3735553"/>
            <a:ext cx="29479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Case 2B: Origin in R</a:t>
            </a:r>
            <a:r>
              <a:rPr lang="en-US" sz="1400" b="1" baseline="-25000" dirty="0"/>
              <a:t>AB</a:t>
            </a:r>
            <a:r>
              <a:rPr lang="en-US" sz="1400" b="1" dirty="0"/>
              <a:t> exclude line AB</a:t>
            </a:r>
            <a:endParaRPr lang="en-SG" sz="1400" b="1" baseline="-25000" dirty="0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88F0D495-9FB2-30A0-15EC-428A42077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1" t="14498" r="29462" b="35793"/>
          <a:stretch/>
        </p:blipFill>
        <p:spPr bwMode="auto">
          <a:xfrm>
            <a:off x="1398412" y="990122"/>
            <a:ext cx="3728622" cy="340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61BA2F-D3D9-CDE5-476F-F1A8486AFF11}"/>
                  </a:ext>
                </a:extLst>
              </p:cNvPr>
              <p:cNvSpPr txBox="1"/>
              <p:nvPr/>
            </p:nvSpPr>
            <p:spPr>
              <a:xfrm>
                <a:off x="7347348" y="1783178"/>
                <a:ext cx="4706969" cy="1780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1200" dirty="0"/>
                  <a:t>Condition: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𝐴𝑂</m:t>
                            </m:r>
                          </m:e>
                        </m:acc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𝑃𝐸𝑅𝑃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pt-BR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SG" sz="1200" dirty="0">
                  <a:solidFill>
                    <a:srgbClr val="FF0000"/>
                  </a:solidFill>
                </a:endParaRPr>
              </a:p>
              <a:p>
                <a:endParaRPr lang="en-US" sz="1200" dirty="0">
                  <a:ea typeface="Cambria Math" panose="02040503050406030204" pitchFamily="18" charset="0"/>
                </a:endParaRPr>
              </a:p>
              <a:p>
                <a:r>
                  <a:rPr lang="en-US" sz="1200" dirty="0">
                    <a:ea typeface="Cambria Math" panose="02040503050406030204" pitchFamily="18" charset="0"/>
                  </a:rPr>
                  <a:t>Equivalently: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𝐴𝑂</m:t>
                                </m:r>
                              </m:e>
                            </m:acc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𝑃𝐸𝑅𝑃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pt-BR" sz="1200" dirty="0"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𝑃𝐸𝑅𝑃</m:t>
                                </m:r>
                              </m:sub>
                            </m:sSub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𝑃𝐸𝑅𝑃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1200" dirty="0">
                  <a:ea typeface="Cambria Math" panose="02040503050406030204" pitchFamily="18" charset="0"/>
                </a:endParaRPr>
              </a:p>
              <a:p>
                <a:endParaRPr lang="en-SG" sz="1200" dirty="0"/>
              </a:p>
              <a:p>
                <a:r>
                  <a:rPr lang="en-SG" sz="1200" dirty="0"/>
                  <a:t>Results: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200" dirty="0"/>
                  <a:t>intersect = true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200" dirty="0"/>
                  <a:t>distance =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1200" dirty="0"/>
              </a:p>
              <a:p>
                <a:r>
                  <a:rPr lang="en-SG" sz="1200" dirty="0"/>
                  <a:t>Action: </a:t>
                </a:r>
                <a:r>
                  <a:rPr lang="en-SG" sz="1200" dirty="0">
                    <a:solidFill>
                      <a:srgbClr val="FF0000"/>
                    </a:solidFill>
                  </a:rPr>
                  <a:t>Terminate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61BA2F-D3D9-CDE5-476F-F1A8486AF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348" y="1783178"/>
                <a:ext cx="4706969" cy="1780616"/>
              </a:xfrm>
              <a:prstGeom prst="rect">
                <a:avLst/>
              </a:prstGeom>
              <a:blipFill>
                <a:blip r:embed="rId4"/>
                <a:stretch>
                  <a:fillRect l="-1943" t="-2055" b="-44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1AC1ED25-C81F-A7D6-6AD9-5A60472BE498}"/>
              </a:ext>
            </a:extLst>
          </p:cNvPr>
          <p:cNvSpPr txBox="1"/>
          <p:nvPr/>
        </p:nvSpPr>
        <p:spPr>
          <a:xfrm>
            <a:off x="6757164" y="6509560"/>
            <a:ext cx="3575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Refer: “Computing distance of a point to triangle.pptx”</a:t>
            </a:r>
            <a:endParaRPr lang="en-SG" sz="1200" i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7" name="Table 23">
                <a:extLst>
                  <a:ext uri="{FF2B5EF4-FFF2-40B4-BE49-F238E27FC236}">
                    <a16:creationId xmlns:a16="http://schemas.microsoft.com/office/drawing/2014/main" id="{2BDB0093-9597-59E1-8922-0A379C491E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836188"/>
                  </p:ext>
                </p:extLst>
              </p:nvPr>
            </p:nvGraphicFramePr>
            <p:xfrm>
              <a:off x="125161" y="4521246"/>
              <a:ext cx="4515802" cy="10355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7441">
                      <a:extLst>
                        <a:ext uri="{9D8B030D-6E8A-4147-A177-3AD203B41FA5}">
                          <a16:colId xmlns:a16="http://schemas.microsoft.com/office/drawing/2014/main" val="3025115155"/>
                        </a:ext>
                      </a:extLst>
                    </a:gridCol>
                    <a:gridCol w="1409573">
                      <a:extLst>
                        <a:ext uri="{9D8B030D-6E8A-4147-A177-3AD203B41FA5}">
                          <a16:colId xmlns:a16="http://schemas.microsoft.com/office/drawing/2014/main" val="1275397903"/>
                        </a:ext>
                      </a:extLst>
                    </a:gridCol>
                    <a:gridCol w="844359">
                      <a:extLst>
                        <a:ext uri="{9D8B030D-6E8A-4147-A177-3AD203B41FA5}">
                          <a16:colId xmlns:a16="http://schemas.microsoft.com/office/drawing/2014/main" val="1241497488"/>
                        </a:ext>
                      </a:extLst>
                    </a:gridCol>
                    <a:gridCol w="1404429">
                      <a:extLst>
                        <a:ext uri="{9D8B030D-6E8A-4147-A177-3AD203B41FA5}">
                          <a16:colId xmlns:a16="http://schemas.microsoft.com/office/drawing/2014/main" val="3933588791"/>
                        </a:ext>
                      </a:extLst>
                    </a:gridCol>
                  </a:tblGrid>
                  <a:tr h="517783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𝐴𝐵</m:t>
                                        </m:r>
                                      </m:e>
                                    </m:acc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  <m:t>𝐴𝐵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𝑃𝐸𝑅𝑃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</m:acc>
                                <m:r>
                                  <a:rPr lang="en-US" sz="105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acc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𝐶𝐴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𝑃𝐸𝑅𝑃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e>
                                </m:acc>
                                <m:r>
                                  <a:rPr lang="en-US" sz="105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34175639"/>
                      </a:ext>
                    </a:extLst>
                  </a:tr>
                  <a:tr h="517783"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𝑃𝐸𝑅𝑃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05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𝑃𝐸𝑅𝑃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05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50" i="1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𝑃𝐸𝑅𝑃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𝑃𝐸𝑅𝑃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𝑃𝐸𝑅𝑃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05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𝑃𝐸𝑅𝑃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22416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7" name="Table 23">
                <a:extLst>
                  <a:ext uri="{FF2B5EF4-FFF2-40B4-BE49-F238E27FC236}">
                    <a16:creationId xmlns:a16="http://schemas.microsoft.com/office/drawing/2014/main" id="{2BDB0093-9597-59E1-8922-0A379C491E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836188"/>
                  </p:ext>
                </p:extLst>
              </p:nvPr>
            </p:nvGraphicFramePr>
            <p:xfrm>
              <a:off x="125161" y="4521246"/>
              <a:ext cx="4515802" cy="10355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7441">
                      <a:extLst>
                        <a:ext uri="{9D8B030D-6E8A-4147-A177-3AD203B41FA5}">
                          <a16:colId xmlns:a16="http://schemas.microsoft.com/office/drawing/2014/main" val="3025115155"/>
                        </a:ext>
                      </a:extLst>
                    </a:gridCol>
                    <a:gridCol w="1409573">
                      <a:extLst>
                        <a:ext uri="{9D8B030D-6E8A-4147-A177-3AD203B41FA5}">
                          <a16:colId xmlns:a16="http://schemas.microsoft.com/office/drawing/2014/main" val="1275397903"/>
                        </a:ext>
                      </a:extLst>
                    </a:gridCol>
                    <a:gridCol w="844359">
                      <a:extLst>
                        <a:ext uri="{9D8B030D-6E8A-4147-A177-3AD203B41FA5}">
                          <a16:colId xmlns:a16="http://schemas.microsoft.com/office/drawing/2014/main" val="1241497488"/>
                        </a:ext>
                      </a:extLst>
                    </a:gridCol>
                    <a:gridCol w="1404429">
                      <a:extLst>
                        <a:ext uri="{9D8B030D-6E8A-4147-A177-3AD203B41FA5}">
                          <a16:colId xmlns:a16="http://schemas.microsoft.com/office/drawing/2014/main" val="3933588791"/>
                        </a:ext>
                      </a:extLst>
                    </a:gridCol>
                  </a:tblGrid>
                  <a:tr h="517783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85" r="-426950" b="-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1039" t="-1163" r="-160606" b="-10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67626" t="-585" r="-166906" b="-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21212" t="-1163" r="-43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175639"/>
                      </a:ext>
                    </a:extLst>
                  </a:tr>
                  <a:tr h="517783"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1039" t="-102353" r="-160606" b="-117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21212" t="-102353" r="-433" b="-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22416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7C1752-3050-799E-96AD-8422E75E2EC5}"/>
                  </a:ext>
                </a:extLst>
              </p:cNvPr>
              <p:cNvSpPr txBox="1"/>
              <p:nvPr/>
            </p:nvSpPr>
            <p:spPr>
              <a:xfrm>
                <a:off x="0" y="4140279"/>
                <a:ext cx="1323958" cy="283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𝑈𝑃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e>
                      </m:acc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SG" sz="11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7C1752-3050-799E-96AD-8422E75E2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40279"/>
                <a:ext cx="1323958" cy="2832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FDAE275C-C9C9-CE0B-9E80-08CC52E0CD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2585258"/>
                  </p:ext>
                </p:extLst>
              </p:nvPr>
            </p:nvGraphicFramePr>
            <p:xfrm>
              <a:off x="112809" y="5654496"/>
              <a:ext cx="6644355" cy="11325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6063">
                      <a:extLst>
                        <a:ext uri="{9D8B030D-6E8A-4147-A177-3AD203B41FA5}">
                          <a16:colId xmlns:a16="http://schemas.microsoft.com/office/drawing/2014/main" val="385203151"/>
                        </a:ext>
                      </a:extLst>
                    </a:gridCol>
                    <a:gridCol w="1908699">
                      <a:extLst>
                        <a:ext uri="{9D8B030D-6E8A-4147-A177-3AD203B41FA5}">
                          <a16:colId xmlns:a16="http://schemas.microsoft.com/office/drawing/2014/main" val="1615968321"/>
                        </a:ext>
                      </a:extLst>
                    </a:gridCol>
                    <a:gridCol w="1411550">
                      <a:extLst>
                        <a:ext uri="{9D8B030D-6E8A-4147-A177-3AD203B41FA5}">
                          <a16:colId xmlns:a16="http://schemas.microsoft.com/office/drawing/2014/main" val="1000751759"/>
                        </a:ext>
                      </a:extLst>
                    </a:gridCol>
                    <a:gridCol w="1958043">
                      <a:extLst>
                        <a:ext uri="{9D8B030D-6E8A-4147-A177-3AD203B41FA5}">
                          <a16:colId xmlns:a16="http://schemas.microsoft.com/office/drawing/2014/main" val="2949517376"/>
                        </a:ext>
                      </a:extLst>
                    </a:gridCol>
                  </a:tblGrid>
                  <a:tr h="58978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𝐴𝑂</m:t>
                                        </m:r>
                                      </m:e>
                                    </m:acc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050" dirty="0"/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05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050" i="1">
                                            <a:latin typeface="Cambria Math" panose="02040503050406030204" pitchFamily="18" charset="0"/>
                                          </a:rPr>
                                          <m:t>𝐴𝐵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  <m:t>𝐴𝐵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𝐴𝑂</m:t>
                                    </m:r>
                                  </m:e>
                                </m:acc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𝑂𝐴</m:t>
                                        </m:r>
                                      </m:e>
                                    </m:acc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050" dirty="0"/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05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𝐶𝐴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𝑂𝐴</m:t>
                                    </m:r>
                                  </m:e>
                                </m:acc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44970559"/>
                      </a:ext>
                    </a:extLst>
                  </a:tr>
                  <a:tr h="53517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𝑂𝐴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𝑂𝐵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𝐶𝐴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𝐴𝐵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𝑂𝐴</m:t>
                                            </m:r>
                                          </m:e>
                                        </m:acc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𝑂𝐵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𝑂𝐶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𝑂𝐴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𝐶𝐴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𝐴𝐵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𝑂𝐶</m:t>
                                            </m:r>
                                          </m:e>
                                        </m:acc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𝑂𝐴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366693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FDAE275C-C9C9-CE0B-9E80-08CC52E0CD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2585258"/>
                  </p:ext>
                </p:extLst>
              </p:nvPr>
            </p:nvGraphicFramePr>
            <p:xfrm>
              <a:off x="112809" y="5654496"/>
              <a:ext cx="6644355" cy="11325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6063">
                      <a:extLst>
                        <a:ext uri="{9D8B030D-6E8A-4147-A177-3AD203B41FA5}">
                          <a16:colId xmlns:a16="http://schemas.microsoft.com/office/drawing/2014/main" val="385203151"/>
                        </a:ext>
                      </a:extLst>
                    </a:gridCol>
                    <a:gridCol w="1908699">
                      <a:extLst>
                        <a:ext uri="{9D8B030D-6E8A-4147-A177-3AD203B41FA5}">
                          <a16:colId xmlns:a16="http://schemas.microsoft.com/office/drawing/2014/main" val="1615968321"/>
                        </a:ext>
                      </a:extLst>
                    </a:gridCol>
                    <a:gridCol w="1411550">
                      <a:extLst>
                        <a:ext uri="{9D8B030D-6E8A-4147-A177-3AD203B41FA5}">
                          <a16:colId xmlns:a16="http://schemas.microsoft.com/office/drawing/2014/main" val="1000751759"/>
                        </a:ext>
                      </a:extLst>
                    </a:gridCol>
                    <a:gridCol w="1958043">
                      <a:extLst>
                        <a:ext uri="{9D8B030D-6E8A-4147-A177-3AD203B41FA5}">
                          <a16:colId xmlns:a16="http://schemas.microsoft.com/office/drawing/2014/main" val="2949517376"/>
                        </a:ext>
                      </a:extLst>
                    </a:gridCol>
                  </a:tblGrid>
                  <a:tr h="5897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031" r="-387500" b="-93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71338" t="-1031" r="-176433" b="-93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32900" t="-1031" r="-139827" b="-93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38820" t="-1031" r="-311" b="-938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970559"/>
                      </a:ext>
                    </a:extLst>
                  </a:tr>
                  <a:tr h="5427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08889" r="-387500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71338" t="-108889" r="-176433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32900" t="-108889" r="-139827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38820" t="-108889" r="-311" b="-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6693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269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4314-9747-543E-C2AC-829DE74D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051"/>
            <a:ext cx="10515600" cy="889350"/>
          </a:xfrm>
        </p:spPr>
        <p:txBody>
          <a:bodyPr/>
          <a:lstStyle/>
          <a:p>
            <a:r>
              <a:rPr lang="en-US" dirty="0"/>
              <a:t>Update simplex: S2D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0A9BCD-A901-A717-DDF5-D3EE61C16E35}"/>
                  </a:ext>
                </a:extLst>
              </p:cNvPr>
              <p:cNvSpPr txBox="1"/>
              <p:nvPr/>
            </p:nvSpPr>
            <p:spPr>
              <a:xfrm>
                <a:off x="7344133" y="4182869"/>
                <a:ext cx="3676679" cy="2325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1400" dirty="0"/>
                  <a:t>Condition: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endParaRPr lang="en-SG" sz="1400" dirty="0"/>
              </a:p>
              <a:p>
                <a:r>
                  <a:rPr lang="en-SG" sz="1400" dirty="0"/>
                  <a:t>Next search vector: 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𝑂𝐴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𝐶𝐴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𝑂𝐴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     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𝐶𝐴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𝐶𝐴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acc>
                        <m:accPr>
                          <m:chr m:val="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𝑂𝐴</m:t>
                          </m:r>
                        </m:e>
                      </m:acc>
                    </m:oMath>
                  </m:oMathPara>
                </a14:m>
                <a:endParaRPr lang="en-SG" sz="1400" dirty="0">
                  <a:solidFill>
                    <a:srgbClr val="FF0000"/>
                  </a:solidFill>
                </a:endParaRPr>
              </a:p>
              <a:p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sz="1400" dirty="0"/>
                  <a:t>Action: Remove B from simplex</a:t>
                </a:r>
                <a:endParaRPr lang="en-SG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0A9BCD-A901-A717-DDF5-D3EE61C16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133" y="4182869"/>
                <a:ext cx="3676679" cy="2325188"/>
              </a:xfrm>
              <a:prstGeom prst="rect">
                <a:avLst/>
              </a:prstGeom>
              <a:blipFill>
                <a:blip r:embed="rId2"/>
                <a:stretch>
                  <a:fillRect l="-2985" t="-23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B86AD3F-1616-DA73-3EB6-CA3262CAD043}"/>
              </a:ext>
            </a:extLst>
          </p:cNvPr>
          <p:cNvSpPr txBox="1"/>
          <p:nvPr/>
        </p:nvSpPr>
        <p:spPr>
          <a:xfrm>
            <a:off x="8279504" y="723572"/>
            <a:ext cx="205331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3: Origin in R</a:t>
            </a:r>
            <a:r>
              <a:rPr lang="en-US" baseline="-25000" dirty="0"/>
              <a:t>CA</a:t>
            </a:r>
            <a:endParaRPr lang="en-SG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26844E-CCAB-90DE-4D2C-72C70D13ABD2}"/>
              </a:ext>
            </a:extLst>
          </p:cNvPr>
          <p:cNvSpPr txBox="1"/>
          <p:nvPr/>
        </p:nvSpPr>
        <p:spPr>
          <a:xfrm>
            <a:off x="7272786" y="1231061"/>
            <a:ext cx="21082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Case 3A: Origin on line CA</a:t>
            </a:r>
            <a:endParaRPr lang="en-SG" sz="1400" b="1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0A0BB-02B2-93B4-0082-EC39D0B6C966}"/>
              </a:ext>
            </a:extLst>
          </p:cNvPr>
          <p:cNvSpPr txBox="1"/>
          <p:nvPr/>
        </p:nvSpPr>
        <p:spPr>
          <a:xfrm>
            <a:off x="7272786" y="3721892"/>
            <a:ext cx="29319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Case 3B: Origin in R</a:t>
            </a:r>
            <a:r>
              <a:rPr lang="en-US" sz="1400" b="1" baseline="-25000" dirty="0"/>
              <a:t>CA</a:t>
            </a:r>
            <a:r>
              <a:rPr lang="en-US" sz="1400" b="1" dirty="0"/>
              <a:t> exclude line CA</a:t>
            </a:r>
            <a:endParaRPr lang="en-SG" sz="1400" b="1" baseline="-25000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F013555F-371E-EDC1-8748-D00C5DBC21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2" t="14886" r="29701" b="35404"/>
          <a:stretch/>
        </p:blipFill>
        <p:spPr bwMode="auto">
          <a:xfrm>
            <a:off x="1494084" y="1021962"/>
            <a:ext cx="3719744" cy="340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1711C7-2332-9745-853F-6340F063B59B}"/>
                  </a:ext>
                </a:extLst>
              </p:cNvPr>
              <p:cNvSpPr txBox="1"/>
              <p:nvPr/>
            </p:nvSpPr>
            <p:spPr>
              <a:xfrm>
                <a:off x="7344133" y="1740057"/>
                <a:ext cx="4222812" cy="1780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1200" dirty="0"/>
                  <a:t>Condition: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𝐶𝐴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𝑃𝐸𝑅𝑃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pt-BR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ea typeface="Cambria Math" panose="02040503050406030204" pitchFamily="18" charset="0"/>
                </a:endParaRPr>
              </a:p>
              <a:p>
                <a:endParaRPr lang="en-US" sz="1200" dirty="0">
                  <a:ea typeface="Cambria Math" panose="02040503050406030204" pitchFamily="18" charset="0"/>
                </a:endParaRPr>
              </a:p>
              <a:p>
                <a:r>
                  <a:rPr lang="en-US" sz="1200" dirty="0">
                    <a:ea typeface="Cambria Math" panose="02040503050406030204" pitchFamily="18" charset="0"/>
                  </a:rPr>
                  <a:t>Equivalently: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𝑃𝐸𝑅𝑃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pt-BR" sz="1200" dirty="0"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𝑃𝐸𝑅𝑃</m:t>
                                </m:r>
                              </m:sub>
                            </m:sSub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𝑃𝐸𝑅𝑃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1200" dirty="0">
                  <a:ea typeface="Cambria Math" panose="02040503050406030204" pitchFamily="18" charset="0"/>
                </a:endParaRPr>
              </a:p>
              <a:p>
                <a:endParaRPr lang="en-SG" sz="1200" dirty="0"/>
              </a:p>
              <a:p>
                <a:r>
                  <a:rPr lang="en-SG" sz="1200" dirty="0"/>
                  <a:t>Results: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200" dirty="0"/>
                  <a:t>intersect = true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200" dirty="0"/>
                  <a:t>distance =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1200" dirty="0"/>
              </a:p>
              <a:p>
                <a:r>
                  <a:rPr lang="en-SG" sz="1200" dirty="0"/>
                  <a:t>Action: </a:t>
                </a:r>
                <a:r>
                  <a:rPr lang="en-SG" sz="1200" dirty="0">
                    <a:solidFill>
                      <a:srgbClr val="FF0000"/>
                    </a:solidFill>
                  </a:rPr>
                  <a:t>Terminate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1711C7-2332-9745-853F-6340F063B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133" y="1740057"/>
                <a:ext cx="4222812" cy="1780616"/>
              </a:xfrm>
              <a:prstGeom prst="rect">
                <a:avLst/>
              </a:prstGeom>
              <a:blipFill>
                <a:blip r:embed="rId4"/>
                <a:stretch>
                  <a:fillRect l="-2312" t="-1706" b="-44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608BC44-82E6-F01A-451B-7540AA9E3363}"/>
              </a:ext>
            </a:extLst>
          </p:cNvPr>
          <p:cNvSpPr txBox="1"/>
          <p:nvPr/>
        </p:nvSpPr>
        <p:spPr>
          <a:xfrm>
            <a:off x="6757164" y="6509560"/>
            <a:ext cx="3575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Refer: “Computing distance of a point to triangle.pptx”</a:t>
            </a:r>
            <a:endParaRPr lang="en-SG" sz="1200" i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 23">
                <a:extLst>
                  <a:ext uri="{FF2B5EF4-FFF2-40B4-BE49-F238E27FC236}">
                    <a16:creationId xmlns:a16="http://schemas.microsoft.com/office/drawing/2014/main" id="{4951B804-CCCE-1710-2B2E-A71021DC4C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5421135"/>
                  </p:ext>
                </p:extLst>
              </p:nvPr>
            </p:nvGraphicFramePr>
            <p:xfrm>
              <a:off x="125161" y="4521246"/>
              <a:ext cx="4515802" cy="10355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7441">
                      <a:extLst>
                        <a:ext uri="{9D8B030D-6E8A-4147-A177-3AD203B41FA5}">
                          <a16:colId xmlns:a16="http://schemas.microsoft.com/office/drawing/2014/main" val="3025115155"/>
                        </a:ext>
                      </a:extLst>
                    </a:gridCol>
                    <a:gridCol w="1409573">
                      <a:extLst>
                        <a:ext uri="{9D8B030D-6E8A-4147-A177-3AD203B41FA5}">
                          <a16:colId xmlns:a16="http://schemas.microsoft.com/office/drawing/2014/main" val="1275397903"/>
                        </a:ext>
                      </a:extLst>
                    </a:gridCol>
                    <a:gridCol w="844359">
                      <a:extLst>
                        <a:ext uri="{9D8B030D-6E8A-4147-A177-3AD203B41FA5}">
                          <a16:colId xmlns:a16="http://schemas.microsoft.com/office/drawing/2014/main" val="1241497488"/>
                        </a:ext>
                      </a:extLst>
                    </a:gridCol>
                    <a:gridCol w="1404429">
                      <a:extLst>
                        <a:ext uri="{9D8B030D-6E8A-4147-A177-3AD203B41FA5}">
                          <a16:colId xmlns:a16="http://schemas.microsoft.com/office/drawing/2014/main" val="3933588791"/>
                        </a:ext>
                      </a:extLst>
                    </a:gridCol>
                  </a:tblGrid>
                  <a:tr h="517783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𝐴𝐵</m:t>
                                        </m:r>
                                      </m:e>
                                    </m:acc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  <m:t>𝐴𝐵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𝑃𝐸𝑅𝑃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</m:acc>
                                <m:r>
                                  <a:rPr lang="en-US" sz="105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acc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𝐶𝐴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𝑃𝐸𝑅𝑃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e>
                                </m:acc>
                                <m:r>
                                  <a:rPr lang="en-US" sz="105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34175639"/>
                      </a:ext>
                    </a:extLst>
                  </a:tr>
                  <a:tr h="517783"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𝑃𝐸𝑅𝑃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05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𝑃𝐸𝑅𝑃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05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50" i="1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𝑃𝐸𝑅𝑃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𝑃𝐸𝑅𝑃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𝑃𝐸𝑅𝑃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05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𝑃𝐸𝑅𝑃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22416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 23">
                <a:extLst>
                  <a:ext uri="{FF2B5EF4-FFF2-40B4-BE49-F238E27FC236}">
                    <a16:creationId xmlns:a16="http://schemas.microsoft.com/office/drawing/2014/main" id="{4951B804-CCCE-1710-2B2E-A71021DC4C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5421135"/>
                  </p:ext>
                </p:extLst>
              </p:nvPr>
            </p:nvGraphicFramePr>
            <p:xfrm>
              <a:off x="125161" y="4521246"/>
              <a:ext cx="4515802" cy="10355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7441">
                      <a:extLst>
                        <a:ext uri="{9D8B030D-6E8A-4147-A177-3AD203B41FA5}">
                          <a16:colId xmlns:a16="http://schemas.microsoft.com/office/drawing/2014/main" val="3025115155"/>
                        </a:ext>
                      </a:extLst>
                    </a:gridCol>
                    <a:gridCol w="1409573">
                      <a:extLst>
                        <a:ext uri="{9D8B030D-6E8A-4147-A177-3AD203B41FA5}">
                          <a16:colId xmlns:a16="http://schemas.microsoft.com/office/drawing/2014/main" val="1275397903"/>
                        </a:ext>
                      </a:extLst>
                    </a:gridCol>
                    <a:gridCol w="844359">
                      <a:extLst>
                        <a:ext uri="{9D8B030D-6E8A-4147-A177-3AD203B41FA5}">
                          <a16:colId xmlns:a16="http://schemas.microsoft.com/office/drawing/2014/main" val="1241497488"/>
                        </a:ext>
                      </a:extLst>
                    </a:gridCol>
                    <a:gridCol w="1404429">
                      <a:extLst>
                        <a:ext uri="{9D8B030D-6E8A-4147-A177-3AD203B41FA5}">
                          <a16:colId xmlns:a16="http://schemas.microsoft.com/office/drawing/2014/main" val="3933588791"/>
                        </a:ext>
                      </a:extLst>
                    </a:gridCol>
                  </a:tblGrid>
                  <a:tr h="517783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85" r="-426950" b="-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1039" t="-1163" r="-160606" b="-10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67626" t="-585" r="-166906" b="-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21212" t="-1163" r="-43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175639"/>
                      </a:ext>
                    </a:extLst>
                  </a:tr>
                  <a:tr h="517783"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1039" t="-102353" r="-160606" b="-117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21212" t="-102353" r="-433" b="-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22416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A8C181A-5784-15EF-7E28-8FFF5A90B987}"/>
                  </a:ext>
                </a:extLst>
              </p:cNvPr>
              <p:cNvSpPr txBox="1"/>
              <p:nvPr/>
            </p:nvSpPr>
            <p:spPr>
              <a:xfrm>
                <a:off x="0" y="4140279"/>
                <a:ext cx="1323958" cy="283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𝑈𝑃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e>
                      </m:acc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SG" sz="11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A8C181A-5784-15EF-7E28-8FFF5A90B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40279"/>
                <a:ext cx="1323958" cy="2832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4F578AD-889A-EF84-0EBD-BB6E35FA8C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0534840"/>
                  </p:ext>
                </p:extLst>
              </p:nvPr>
            </p:nvGraphicFramePr>
            <p:xfrm>
              <a:off x="112809" y="5654496"/>
              <a:ext cx="6644355" cy="11325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6063">
                      <a:extLst>
                        <a:ext uri="{9D8B030D-6E8A-4147-A177-3AD203B41FA5}">
                          <a16:colId xmlns:a16="http://schemas.microsoft.com/office/drawing/2014/main" val="385203151"/>
                        </a:ext>
                      </a:extLst>
                    </a:gridCol>
                    <a:gridCol w="1908699">
                      <a:extLst>
                        <a:ext uri="{9D8B030D-6E8A-4147-A177-3AD203B41FA5}">
                          <a16:colId xmlns:a16="http://schemas.microsoft.com/office/drawing/2014/main" val="1615968321"/>
                        </a:ext>
                      </a:extLst>
                    </a:gridCol>
                    <a:gridCol w="1411550">
                      <a:extLst>
                        <a:ext uri="{9D8B030D-6E8A-4147-A177-3AD203B41FA5}">
                          <a16:colId xmlns:a16="http://schemas.microsoft.com/office/drawing/2014/main" val="1000751759"/>
                        </a:ext>
                      </a:extLst>
                    </a:gridCol>
                    <a:gridCol w="1958043">
                      <a:extLst>
                        <a:ext uri="{9D8B030D-6E8A-4147-A177-3AD203B41FA5}">
                          <a16:colId xmlns:a16="http://schemas.microsoft.com/office/drawing/2014/main" val="2949517376"/>
                        </a:ext>
                      </a:extLst>
                    </a:gridCol>
                  </a:tblGrid>
                  <a:tr h="58978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𝐴𝑂</m:t>
                                        </m:r>
                                      </m:e>
                                    </m:acc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050" dirty="0"/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05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050" i="1">
                                            <a:latin typeface="Cambria Math" panose="02040503050406030204" pitchFamily="18" charset="0"/>
                                          </a:rPr>
                                          <m:t>𝐴𝐵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  <m:t>𝐴𝐵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𝐴𝑂</m:t>
                                    </m:r>
                                  </m:e>
                                </m:acc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𝑂𝐴</m:t>
                                        </m:r>
                                      </m:e>
                                    </m:acc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050" dirty="0"/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05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𝐶𝐴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𝑂𝐴</m:t>
                                    </m:r>
                                  </m:e>
                                </m:acc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44970559"/>
                      </a:ext>
                    </a:extLst>
                  </a:tr>
                  <a:tr h="53517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𝑂𝐴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𝑂𝐵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𝐶𝐴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𝐴𝐵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𝑂𝐴</m:t>
                                            </m:r>
                                          </m:e>
                                        </m:acc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𝑂𝐵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𝑂𝐶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𝑂𝐴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𝐶𝐴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𝐴𝐵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𝑂𝐶</m:t>
                                            </m:r>
                                          </m:e>
                                        </m:acc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𝑂𝐴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366693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4F578AD-889A-EF84-0EBD-BB6E35FA8C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0534840"/>
                  </p:ext>
                </p:extLst>
              </p:nvPr>
            </p:nvGraphicFramePr>
            <p:xfrm>
              <a:off x="112809" y="5654496"/>
              <a:ext cx="6644355" cy="11325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6063">
                      <a:extLst>
                        <a:ext uri="{9D8B030D-6E8A-4147-A177-3AD203B41FA5}">
                          <a16:colId xmlns:a16="http://schemas.microsoft.com/office/drawing/2014/main" val="385203151"/>
                        </a:ext>
                      </a:extLst>
                    </a:gridCol>
                    <a:gridCol w="1908699">
                      <a:extLst>
                        <a:ext uri="{9D8B030D-6E8A-4147-A177-3AD203B41FA5}">
                          <a16:colId xmlns:a16="http://schemas.microsoft.com/office/drawing/2014/main" val="1615968321"/>
                        </a:ext>
                      </a:extLst>
                    </a:gridCol>
                    <a:gridCol w="1411550">
                      <a:extLst>
                        <a:ext uri="{9D8B030D-6E8A-4147-A177-3AD203B41FA5}">
                          <a16:colId xmlns:a16="http://schemas.microsoft.com/office/drawing/2014/main" val="1000751759"/>
                        </a:ext>
                      </a:extLst>
                    </a:gridCol>
                    <a:gridCol w="1958043">
                      <a:extLst>
                        <a:ext uri="{9D8B030D-6E8A-4147-A177-3AD203B41FA5}">
                          <a16:colId xmlns:a16="http://schemas.microsoft.com/office/drawing/2014/main" val="2949517376"/>
                        </a:ext>
                      </a:extLst>
                    </a:gridCol>
                  </a:tblGrid>
                  <a:tr h="5897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031" r="-387500" b="-93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71338" t="-1031" r="-176433" b="-93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32900" t="-1031" r="-139827" b="-93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38820" t="-1031" r="-311" b="-938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970559"/>
                      </a:ext>
                    </a:extLst>
                  </a:tr>
                  <a:tr h="5427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08889" r="-387500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71338" t="-108889" r="-176433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32900" t="-108889" r="-139827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38820" t="-108889" r="-311" b="-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6693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81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4314-9747-543E-C2AC-829DE74D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051"/>
            <a:ext cx="10515600" cy="889350"/>
          </a:xfrm>
        </p:spPr>
        <p:txBody>
          <a:bodyPr/>
          <a:lstStyle/>
          <a:p>
            <a:r>
              <a:rPr lang="en-US" dirty="0"/>
              <a:t>Update simplex: S2D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6AD3F-1616-DA73-3EB6-CA3262CAD043}"/>
              </a:ext>
            </a:extLst>
          </p:cNvPr>
          <p:cNvSpPr txBox="1"/>
          <p:nvPr/>
        </p:nvSpPr>
        <p:spPr>
          <a:xfrm>
            <a:off x="6412637" y="1809287"/>
            <a:ext cx="213872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4: Origin in R</a:t>
            </a:r>
            <a:r>
              <a:rPr lang="en-US" baseline="-25000" dirty="0"/>
              <a:t>ABC</a:t>
            </a:r>
            <a:endParaRPr lang="en-SG" baseline="-25000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F013555F-371E-EDC1-8748-D00C5DBC21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2" t="14886" r="29701" b="35404"/>
          <a:stretch/>
        </p:blipFill>
        <p:spPr bwMode="auto">
          <a:xfrm>
            <a:off x="1575114" y="1014537"/>
            <a:ext cx="3719744" cy="340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1711C7-2332-9745-853F-6340F063B59B}"/>
                  </a:ext>
                </a:extLst>
              </p:cNvPr>
              <p:cNvSpPr txBox="1"/>
              <p:nvPr/>
            </p:nvSpPr>
            <p:spPr>
              <a:xfrm>
                <a:off x="6564585" y="2379838"/>
                <a:ext cx="2390534" cy="1508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1400" dirty="0"/>
                  <a:t>Assert: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≥0,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endParaRPr lang="en-SG" sz="1400" dirty="0"/>
              </a:p>
              <a:p>
                <a:r>
                  <a:rPr lang="en-SG" sz="1400" dirty="0"/>
                  <a:t>Results: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400" dirty="0"/>
                  <a:t>intersect = true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400" dirty="0"/>
                  <a:t>distance =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1400" dirty="0"/>
              </a:p>
              <a:p>
                <a:r>
                  <a:rPr lang="en-SG" sz="1400" dirty="0"/>
                  <a:t>Action: </a:t>
                </a:r>
                <a:r>
                  <a:rPr lang="en-SG" sz="1400" dirty="0">
                    <a:solidFill>
                      <a:srgbClr val="FF0000"/>
                    </a:solidFill>
                  </a:rPr>
                  <a:t>Terminate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1711C7-2332-9745-853F-6340F063B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585" y="2379838"/>
                <a:ext cx="2390534" cy="1508105"/>
              </a:xfrm>
              <a:prstGeom prst="rect">
                <a:avLst/>
              </a:prstGeom>
              <a:blipFill>
                <a:blip r:embed="rId3"/>
                <a:stretch>
                  <a:fillRect l="-4592" t="-3629" b="-60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AC2F4C5-12D1-C66F-50A3-B785F534DC52}"/>
              </a:ext>
            </a:extLst>
          </p:cNvPr>
          <p:cNvSpPr txBox="1"/>
          <p:nvPr/>
        </p:nvSpPr>
        <p:spPr>
          <a:xfrm>
            <a:off x="6757164" y="6509560"/>
            <a:ext cx="3575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Refer: “Computing distance of a point to triangle.pptx”</a:t>
            </a:r>
            <a:endParaRPr lang="en-SG" sz="1200" i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E7D982F4-D219-D09B-E5C5-F28FD20E28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5421135"/>
                  </p:ext>
                </p:extLst>
              </p:nvPr>
            </p:nvGraphicFramePr>
            <p:xfrm>
              <a:off x="125161" y="4521246"/>
              <a:ext cx="4515802" cy="10355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7441">
                      <a:extLst>
                        <a:ext uri="{9D8B030D-6E8A-4147-A177-3AD203B41FA5}">
                          <a16:colId xmlns:a16="http://schemas.microsoft.com/office/drawing/2014/main" val="3025115155"/>
                        </a:ext>
                      </a:extLst>
                    </a:gridCol>
                    <a:gridCol w="1409573">
                      <a:extLst>
                        <a:ext uri="{9D8B030D-6E8A-4147-A177-3AD203B41FA5}">
                          <a16:colId xmlns:a16="http://schemas.microsoft.com/office/drawing/2014/main" val="1275397903"/>
                        </a:ext>
                      </a:extLst>
                    </a:gridCol>
                    <a:gridCol w="844359">
                      <a:extLst>
                        <a:ext uri="{9D8B030D-6E8A-4147-A177-3AD203B41FA5}">
                          <a16:colId xmlns:a16="http://schemas.microsoft.com/office/drawing/2014/main" val="1241497488"/>
                        </a:ext>
                      </a:extLst>
                    </a:gridCol>
                    <a:gridCol w="1404429">
                      <a:extLst>
                        <a:ext uri="{9D8B030D-6E8A-4147-A177-3AD203B41FA5}">
                          <a16:colId xmlns:a16="http://schemas.microsoft.com/office/drawing/2014/main" val="3933588791"/>
                        </a:ext>
                      </a:extLst>
                    </a:gridCol>
                  </a:tblGrid>
                  <a:tr h="517783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𝐴𝐵</m:t>
                                        </m:r>
                                      </m:e>
                                    </m:acc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  <m:t>𝐴𝐵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𝑃𝐸𝑅𝑃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</m:acc>
                                <m:r>
                                  <a:rPr lang="en-US" sz="105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acc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𝐶𝐴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𝑃𝐸𝑅𝑃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e>
                                </m:acc>
                                <m:r>
                                  <a:rPr lang="en-US" sz="105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34175639"/>
                      </a:ext>
                    </a:extLst>
                  </a:tr>
                  <a:tr h="517783"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𝑃𝐸𝑅𝑃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05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𝑃𝐸𝑅𝑃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05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50" i="1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𝑃𝐸𝑅𝑃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𝑃𝐸𝑅𝑃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𝑃𝐸𝑅𝑃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05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𝑃𝐸𝑅𝑃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22416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E7D982F4-D219-D09B-E5C5-F28FD20E28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5421135"/>
                  </p:ext>
                </p:extLst>
              </p:nvPr>
            </p:nvGraphicFramePr>
            <p:xfrm>
              <a:off x="125161" y="4521246"/>
              <a:ext cx="4515802" cy="10355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7441">
                      <a:extLst>
                        <a:ext uri="{9D8B030D-6E8A-4147-A177-3AD203B41FA5}">
                          <a16:colId xmlns:a16="http://schemas.microsoft.com/office/drawing/2014/main" val="3025115155"/>
                        </a:ext>
                      </a:extLst>
                    </a:gridCol>
                    <a:gridCol w="1409573">
                      <a:extLst>
                        <a:ext uri="{9D8B030D-6E8A-4147-A177-3AD203B41FA5}">
                          <a16:colId xmlns:a16="http://schemas.microsoft.com/office/drawing/2014/main" val="1275397903"/>
                        </a:ext>
                      </a:extLst>
                    </a:gridCol>
                    <a:gridCol w="844359">
                      <a:extLst>
                        <a:ext uri="{9D8B030D-6E8A-4147-A177-3AD203B41FA5}">
                          <a16:colId xmlns:a16="http://schemas.microsoft.com/office/drawing/2014/main" val="1241497488"/>
                        </a:ext>
                      </a:extLst>
                    </a:gridCol>
                    <a:gridCol w="1404429">
                      <a:extLst>
                        <a:ext uri="{9D8B030D-6E8A-4147-A177-3AD203B41FA5}">
                          <a16:colId xmlns:a16="http://schemas.microsoft.com/office/drawing/2014/main" val="3933588791"/>
                        </a:ext>
                      </a:extLst>
                    </a:gridCol>
                  </a:tblGrid>
                  <a:tr h="517783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85" r="-426950" b="-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1039" t="-1163" r="-160606" b="-10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67626" t="-585" r="-166906" b="-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1212" t="-1163" r="-43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175639"/>
                      </a:ext>
                    </a:extLst>
                  </a:tr>
                  <a:tr h="517783"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1039" t="-102353" r="-160606" b="-117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1212" t="-102353" r="-433" b="-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22416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762AFA-D5C0-44B1-7FC2-223D8625B8DF}"/>
                  </a:ext>
                </a:extLst>
              </p:cNvPr>
              <p:cNvSpPr txBox="1"/>
              <p:nvPr/>
            </p:nvSpPr>
            <p:spPr>
              <a:xfrm>
                <a:off x="0" y="4140279"/>
                <a:ext cx="1323958" cy="283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𝑈𝑃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e>
                      </m:acc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SG" sz="11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762AFA-D5C0-44B1-7FC2-223D8625B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40279"/>
                <a:ext cx="1323958" cy="283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040D8E1B-337B-42FA-4E9A-E0ADD8D690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0534840"/>
                  </p:ext>
                </p:extLst>
              </p:nvPr>
            </p:nvGraphicFramePr>
            <p:xfrm>
              <a:off x="112809" y="5654496"/>
              <a:ext cx="6644355" cy="11325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6063">
                      <a:extLst>
                        <a:ext uri="{9D8B030D-6E8A-4147-A177-3AD203B41FA5}">
                          <a16:colId xmlns:a16="http://schemas.microsoft.com/office/drawing/2014/main" val="385203151"/>
                        </a:ext>
                      </a:extLst>
                    </a:gridCol>
                    <a:gridCol w="1908699">
                      <a:extLst>
                        <a:ext uri="{9D8B030D-6E8A-4147-A177-3AD203B41FA5}">
                          <a16:colId xmlns:a16="http://schemas.microsoft.com/office/drawing/2014/main" val="1615968321"/>
                        </a:ext>
                      </a:extLst>
                    </a:gridCol>
                    <a:gridCol w="1411550">
                      <a:extLst>
                        <a:ext uri="{9D8B030D-6E8A-4147-A177-3AD203B41FA5}">
                          <a16:colId xmlns:a16="http://schemas.microsoft.com/office/drawing/2014/main" val="1000751759"/>
                        </a:ext>
                      </a:extLst>
                    </a:gridCol>
                    <a:gridCol w="1958043">
                      <a:extLst>
                        <a:ext uri="{9D8B030D-6E8A-4147-A177-3AD203B41FA5}">
                          <a16:colId xmlns:a16="http://schemas.microsoft.com/office/drawing/2014/main" val="2949517376"/>
                        </a:ext>
                      </a:extLst>
                    </a:gridCol>
                  </a:tblGrid>
                  <a:tr h="58978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𝐴𝑂</m:t>
                                        </m:r>
                                      </m:e>
                                    </m:acc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050" dirty="0"/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05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050" i="1">
                                            <a:latin typeface="Cambria Math" panose="02040503050406030204" pitchFamily="18" charset="0"/>
                                          </a:rPr>
                                          <m:t>𝐴𝐵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  <m:t>𝐴𝐵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𝐴𝑂</m:t>
                                    </m:r>
                                  </m:e>
                                </m:acc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⃑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𝑂𝐴</m:t>
                                        </m:r>
                                      </m:e>
                                    </m:acc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050" dirty="0"/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05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𝐶𝐴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𝑂𝐴</m:t>
                                    </m:r>
                                  </m:e>
                                </m:acc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44970559"/>
                      </a:ext>
                    </a:extLst>
                  </a:tr>
                  <a:tr h="53517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𝑂𝐴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𝑂𝐵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𝐶𝐴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𝐴𝐵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𝑂𝐴</m:t>
                                            </m:r>
                                          </m:e>
                                        </m:acc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𝑂𝐵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𝑂𝐶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𝑂𝐴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𝐶𝐴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105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sz="105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05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𝐴𝐵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𝑂𝐶</m:t>
                                            </m:r>
                                          </m:e>
                                        </m:acc>
                                        <m:r>
                                          <a:rPr lang="en-US" sz="10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𝑂𝐴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05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366693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040D8E1B-337B-42FA-4E9A-E0ADD8D690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0534840"/>
                  </p:ext>
                </p:extLst>
              </p:nvPr>
            </p:nvGraphicFramePr>
            <p:xfrm>
              <a:off x="112809" y="5654496"/>
              <a:ext cx="6644355" cy="11325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6063">
                      <a:extLst>
                        <a:ext uri="{9D8B030D-6E8A-4147-A177-3AD203B41FA5}">
                          <a16:colId xmlns:a16="http://schemas.microsoft.com/office/drawing/2014/main" val="385203151"/>
                        </a:ext>
                      </a:extLst>
                    </a:gridCol>
                    <a:gridCol w="1908699">
                      <a:extLst>
                        <a:ext uri="{9D8B030D-6E8A-4147-A177-3AD203B41FA5}">
                          <a16:colId xmlns:a16="http://schemas.microsoft.com/office/drawing/2014/main" val="1615968321"/>
                        </a:ext>
                      </a:extLst>
                    </a:gridCol>
                    <a:gridCol w="1411550">
                      <a:extLst>
                        <a:ext uri="{9D8B030D-6E8A-4147-A177-3AD203B41FA5}">
                          <a16:colId xmlns:a16="http://schemas.microsoft.com/office/drawing/2014/main" val="1000751759"/>
                        </a:ext>
                      </a:extLst>
                    </a:gridCol>
                    <a:gridCol w="1958043">
                      <a:extLst>
                        <a:ext uri="{9D8B030D-6E8A-4147-A177-3AD203B41FA5}">
                          <a16:colId xmlns:a16="http://schemas.microsoft.com/office/drawing/2014/main" val="2949517376"/>
                        </a:ext>
                      </a:extLst>
                    </a:gridCol>
                  </a:tblGrid>
                  <a:tr h="5897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31" r="-387500" b="-93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71338" t="-1031" r="-176433" b="-93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32900" t="-1031" r="-139827" b="-93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38820" t="-1031" r="-311" b="-938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970559"/>
                      </a:ext>
                    </a:extLst>
                  </a:tr>
                  <a:tr h="5427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8889" r="-387500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71338" t="-108889" r="-176433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32900" t="-108889" r="-139827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38820" t="-108889" r="-311" b="-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6693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103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EC67-934B-0998-4241-4F32BFC6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57" y="2766218"/>
            <a:ext cx="2733675" cy="1325563"/>
          </a:xfrm>
        </p:spPr>
        <p:txBody>
          <a:bodyPr/>
          <a:lstStyle/>
          <a:p>
            <a:r>
              <a:rPr lang="en-US" dirty="0"/>
              <a:t>Summary</a:t>
            </a:r>
            <a:endParaRPr lang="en-SG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2325FEE-E563-25B9-24BD-5EA63F8D2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9" y="250825"/>
            <a:ext cx="5954104" cy="66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35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8E8B-FDB6-CD13-710D-E44C1D31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64" y="239713"/>
            <a:ext cx="5299022" cy="1325563"/>
          </a:xfrm>
        </p:spPr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difference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DE0DE-9A9A-3740-630E-107252398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064" y="1690688"/>
            <a:ext cx="529902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B38EA-A89C-7201-01F0-D668BBECD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859" y="114300"/>
            <a:ext cx="5878298" cy="6419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87F4F2-1D21-709F-9481-1E58C15CC81D}"/>
              </a:ext>
            </a:extLst>
          </p:cNvPr>
          <p:cNvSpPr txBox="1"/>
          <p:nvPr/>
        </p:nvSpPr>
        <p:spPr>
          <a:xfrm>
            <a:off x="971550" y="6257925"/>
            <a:ext cx="401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4"/>
              </a:rPr>
              <a:t>ErinCatto_GJK_GDC2010.pdf (box2d.org)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010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0C07A-D974-FB75-B436-919A9E0A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25395" cy="920420"/>
          </a:xfrm>
        </p:spPr>
        <p:txBody>
          <a:bodyPr>
            <a:normAutofit/>
          </a:bodyPr>
          <a:lstStyle/>
          <a:p>
            <a:r>
              <a:rPr lang="en-US" dirty="0"/>
              <a:t>Find support point: Search vector</a:t>
            </a:r>
            <a:endParaRPr lang="en-SG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2ACD28-6A8A-DDDB-DA0C-2BEB592C8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8923"/>
            <a:ext cx="10312152" cy="92042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The start point of the search vector is always selected to be the point on the simplex that is nearest to the origin.</a:t>
            </a:r>
          </a:p>
          <a:p>
            <a:r>
              <a:rPr lang="en-US" sz="2000" dirty="0"/>
              <a:t>The end point of the search vector is always the origin.</a:t>
            </a:r>
          </a:p>
          <a:p>
            <a:r>
              <a:rPr lang="en-US" sz="2000" b="1" dirty="0"/>
              <a:t>w</a:t>
            </a:r>
            <a:r>
              <a:rPr lang="en-US" sz="2000" dirty="0"/>
              <a:t> is the coordinates of the found support point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6722F-EB53-7B98-0D92-77246BEE48F0}"/>
              </a:ext>
            </a:extLst>
          </p:cNvPr>
          <p:cNvSpPr txBox="1"/>
          <p:nvPr/>
        </p:nvSpPr>
        <p:spPr>
          <a:xfrm>
            <a:off x="838200" y="5880113"/>
            <a:ext cx="9530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Assume origin does not coincide with the simplex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Note that </a:t>
            </a:r>
            <a:r>
              <a:rPr lang="en-US" sz="1600" b="1" dirty="0"/>
              <a:t>w</a:t>
            </a:r>
            <a:r>
              <a:rPr lang="en-US" sz="1600" dirty="0"/>
              <a:t> cannot lie in the area opposite of the search direction (grey area) (see next slide for reasoning)</a:t>
            </a:r>
            <a:endParaRPr lang="en-SG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A0A2-D102-C43D-B015-70404425A8E0}"/>
              </a:ext>
            </a:extLst>
          </p:cNvPr>
          <p:cNvSpPr txBox="1"/>
          <p:nvPr/>
        </p:nvSpPr>
        <p:spPr>
          <a:xfrm>
            <a:off x="3125767" y="5427131"/>
            <a:ext cx="15217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Point simplex case</a:t>
            </a:r>
            <a:endParaRPr lang="en-SG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F21FA-46EB-F5B3-5757-E34734EEB090}"/>
              </a:ext>
            </a:extLst>
          </p:cNvPr>
          <p:cNvSpPr txBox="1"/>
          <p:nvPr/>
        </p:nvSpPr>
        <p:spPr>
          <a:xfrm>
            <a:off x="7009451" y="5428681"/>
            <a:ext cx="144366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Line simplex case</a:t>
            </a:r>
            <a:endParaRPr lang="en-SG" sz="1400" dirty="0"/>
          </a:p>
        </p:txBody>
      </p:sp>
      <p:pic>
        <p:nvPicPr>
          <p:cNvPr id="9" name="Picture 16">
            <a:extLst>
              <a:ext uri="{FF2B5EF4-FFF2-40B4-BE49-F238E27FC236}">
                <a16:creationId xmlns:a16="http://schemas.microsoft.com/office/drawing/2014/main" id="{F2B972E7-5F58-1C2D-5860-1920A16CE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17" y="2226731"/>
            <a:ext cx="66960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88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7BF8-3CAF-68E8-C9D0-BFC228EC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Reasoning: </a:t>
            </a:r>
            <a:r>
              <a:rPr lang="en-US" sz="4400" dirty="0"/>
              <a:t>Next support point cannot lie in the area opposite of the search direction </a:t>
            </a:r>
            <a:endParaRPr lang="en-SG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4B1E0BA-71CC-7246-D08B-16A5D6708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424113"/>
            <a:ext cx="900112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38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0C07A-D974-FB75-B436-919A9E0A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519" y="150187"/>
            <a:ext cx="8625395" cy="920420"/>
          </a:xfrm>
        </p:spPr>
        <p:txBody>
          <a:bodyPr>
            <a:normAutofit/>
          </a:bodyPr>
          <a:lstStyle/>
          <a:p>
            <a:r>
              <a:rPr lang="en-US" dirty="0"/>
              <a:t>Find support point: Cases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1AED9C-47B3-E7CF-708C-6BF6B75E973C}"/>
                  </a:ext>
                </a:extLst>
              </p:cNvPr>
              <p:cNvSpPr txBox="1"/>
              <p:nvPr/>
            </p:nvSpPr>
            <p:spPr>
              <a:xfrm>
                <a:off x="3331127" y="4811466"/>
                <a:ext cx="2496774" cy="1777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1200" dirty="0"/>
                  <a:t>Condition: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⃑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⃑"/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pt-B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pt-B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ea typeface="Cambria Math" panose="02040503050406030204" pitchFamily="18" charset="0"/>
                </a:endParaRPr>
              </a:p>
              <a:p>
                <a:endParaRPr lang="en-SG" sz="1200" dirty="0"/>
              </a:p>
              <a:p>
                <a:r>
                  <a:rPr lang="en-SG" sz="1200" dirty="0"/>
                  <a:t>Equivalently: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pt-B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⃑"/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⃑"/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SG" sz="1200" dirty="0"/>
              </a:p>
              <a:p>
                <a:endParaRPr lang="en-SG" sz="1200" dirty="0"/>
              </a:p>
              <a:p>
                <a:r>
                  <a:rPr lang="en-SG" sz="1200" dirty="0"/>
                  <a:t>Results: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200" dirty="0"/>
                  <a:t>intersect = false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200" dirty="0"/>
                  <a:t>distance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SG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1200" dirty="0"/>
              </a:p>
              <a:p>
                <a:r>
                  <a:rPr lang="en-SG" sz="1200" dirty="0"/>
                  <a:t>Action: </a:t>
                </a:r>
                <a:r>
                  <a:rPr lang="en-SG" sz="1200" dirty="0">
                    <a:solidFill>
                      <a:srgbClr val="FF0000"/>
                    </a:solidFill>
                  </a:rPr>
                  <a:t>Terminate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1AED9C-47B3-E7CF-708C-6BF6B75E9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127" y="4811466"/>
                <a:ext cx="2496774" cy="1777346"/>
              </a:xfrm>
              <a:prstGeom prst="rect">
                <a:avLst/>
              </a:prstGeom>
              <a:blipFill>
                <a:blip r:embed="rId2"/>
                <a:stretch>
                  <a:fillRect l="-3659" r="-5366" b="-44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02EA616-F142-3F65-B0D8-65B20D008D9E}"/>
              </a:ext>
            </a:extLst>
          </p:cNvPr>
          <p:cNvSpPr txBox="1"/>
          <p:nvPr/>
        </p:nvSpPr>
        <p:spPr>
          <a:xfrm>
            <a:off x="1242297" y="1052433"/>
            <a:ext cx="7938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B6254-705E-89AD-6059-814C009F66BE}"/>
              </a:ext>
            </a:extLst>
          </p:cNvPr>
          <p:cNvSpPr txBox="1"/>
          <p:nvPr/>
        </p:nvSpPr>
        <p:spPr>
          <a:xfrm>
            <a:off x="3861015" y="1023544"/>
            <a:ext cx="7938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2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42A98-FB3C-18D2-6779-18E512FABA25}"/>
              </a:ext>
            </a:extLst>
          </p:cNvPr>
          <p:cNvSpPr txBox="1"/>
          <p:nvPr/>
        </p:nvSpPr>
        <p:spPr>
          <a:xfrm>
            <a:off x="6818023" y="999583"/>
            <a:ext cx="7938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3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5B9451-07D0-0A77-07F8-6CCB08BEE83A}"/>
                  </a:ext>
                </a:extLst>
              </p:cNvPr>
              <p:cNvSpPr txBox="1"/>
              <p:nvPr/>
            </p:nvSpPr>
            <p:spPr>
              <a:xfrm>
                <a:off x="6513220" y="4745208"/>
                <a:ext cx="1450590" cy="2146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1200" dirty="0"/>
                  <a:t>Condition: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⃑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⃑"/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pt-B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ea typeface="Cambria Math" panose="02040503050406030204" pitchFamily="18" charset="0"/>
                </a:endParaRPr>
              </a:p>
              <a:p>
                <a:endParaRPr lang="en-US" sz="1200" dirty="0">
                  <a:ea typeface="Cambria Math" panose="02040503050406030204" pitchFamily="18" charset="0"/>
                </a:endParaRPr>
              </a:p>
              <a:p>
                <a:r>
                  <a:rPr lang="en-US" sz="1200" dirty="0">
                    <a:ea typeface="Cambria Math" panose="02040503050406030204" pitchFamily="18" charset="0"/>
                  </a:rPr>
                  <a:t>Equivalently: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pt-B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⃑"/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200" dirty="0">
                    <a:ea typeface="Cambria Math" panose="02040503050406030204" pitchFamily="18" charset="0"/>
                  </a:rPr>
                  <a:t> and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pt-B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⃑"/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⃑"/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sz="1200" dirty="0">
                  <a:ea typeface="Cambria Math" panose="02040503050406030204" pitchFamily="18" charset="0"/>
                </a:endParaRPr>
              </a:p>
              <a:p>
                <a:endParaRPr lang="en-SG" sz="1200" dirty="0"/>
              </a:p>
              <a:p>
                <a:r>
                  <a:rPr lang="en-SG" sz="1200" dirty="0"/>
                  <a:t>Result: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200" dirty="0"/>
                  <a:t>intersect = false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200" dirty="0"/>
                  <a:t>distance = 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1200" dirty="0"/>
              </a:p>
              <a:p>
                <a:r>
                  <a:rPr lang="en-SG" sz="1200" dirty="0"/>
                  <a:t>Action: Continue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5B9451-07D0-0A77-07F8-6CCB08BE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220" y="4745208"/>
                <a:ext cx="1450590" cy="2146678"/>
              </a:xfrm>
              <a:prstGeom prst="rect">
                <a:avLst/>
              </a:prstGeom>
              <a:blipFill>
                <a:blip r:embed="rId3"/>
                <a:stretch>
                  <a:fillRect l="-6303" r="-10084" b="-339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1B83275-827D-E504-D256-687C499C903A}"/>
              </a:ext>
            </a:extLst>
          </p:cNvPr>
          <p:cNvSpPr txBox="1"/>
          <p:nvPr/>
        </p:nvSpPr>
        <p:spPr>
          <a:xfrm>
            <a:off x="7743498" y="6258858"/>
            <a:ext cx="168943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accent1">
                    <a:lumMod val="75000"/>
                  </a:schemeClr>
                </a:solidFill>
              </a:rPr>
              <a:t>Can be a terminating condition if distance is not required</a:t>
            </a:r>
            <a:endParaRPr lang="en-SG" sz="105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F328C1-C29D-D724-A958-F69435CBC23A}"/>
                  </a:ext>
                </a:extLst>
              </p:cNvPr>
              <p:cNvSpPr txBox="1"/>
              <p:nvPr/>
            </p:nvSpPr>
            <p:spPr>
              <a:xfrm>
                <a:off x="9706423" y="4790845"/>
                <a:ext cx="1054648" cy="140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1200" dirty="0"/>
                  <a:t>Assert: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⃑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⃑"/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≥−</m:t>
                    </m:r>
                    <m:r>
                      <a:rPr lang="pt-B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ea typeface="Cambria Math" panose="02040503050406030204" pitchFamily="18" charset="0"/>
                </a:endParaRPr>
              </a:p>
              <a:p>
                <a:endParaRPr lang="en-SG" sz="1200" dirty="0"/>
              </a:p>
              <a:p>
                <a:r>
                  <a:rPr lang="en-SG" sz="1200" dirty="0"/>
                  <a:t>Result: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200" dirty="0"/>
                  <a:t>intersect = 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200" dirty="0"/>
                  <a:t>distance = 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1200" dirty="0"/>
              </a:p>
              <a:p>
                <a:r>
                  <a:rPr lang="en-SG" sz="1200" dirty="0"/>
                  <a:t>Action: Continue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F328C1-C29D-D724-A958-F69435CBC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423" y="4790845"/>
                <a:ext cx="1054648" cy="1408014"/>
              </a:xfrm>
              <a:prstGeom prst="rect">
                <a:avLst/>
              </a:prstGeom>
              <a:blipFill>
                <a:blip r:embed="rId4"/>
                <a:stretch>
                  <a:fillRect l="-8671" r="-8671" b="-56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6CA307B-752A-518B-AAE2-2FACDAADA720}"/>
              </a:ext>
            </a:extLst>
          </p:cNvPr>
          <p:cNvSpPr txBox="1"/>
          <p:nvPr/>
        </p:nvSpPr>
        <p:spPr>
          <a:xfrm>
            <a:off x="10043125" y="999583"/>
            <a:ext cx="7938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4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A3C53D-6D0E-39AE-9F46-5990A0A6F46A}"/>
                  </a:ext>
                </a:extLst>
              </p:cNvPr>
              <p:cNvSpPr txBox="1"/>
              <p:nvPr/>
            </p:nvSpPr>
            <p:spPr>
              <a:xfrm>
                <a:off x="1021382" y="4885406"/>
                <a:ext cx="1490152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1200" dirty="0"/>
                  <a:t>Condition: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pt-B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pt-B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ea typeface="Cambria Math" panose="02040503050406030204" pitchFamily="18" charset="0"/>
                </a:endParaRPr>
              </a:p>
              <a:p>
                <a:endParaRPr lang="en-SG" sz="1200" dirty="0"/>
              </a:p>
              <a:p>
                <a:r>
                  <a:rPr lang="en-SG" sz="1200" dirty="0"/>
                  <a:t>Equivalently:</a:t>
                </a:r>
                <a:r>
                  <a:rPr lang="pt-BR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⃑"/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SG" sz="1200" dirty="0"/>
                  <a:t> &lt;</a:t>
                </a:r>
                <a:r>
                  <a:rPr lang="pt-BR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SG" sz="1200" baseline="30000" dirty="0"/>
                  <a:t>2</a:t>
                </a:r>
                <a:r>
                  <a:rPr lang="en-SG" sz="1200" dirty="0"/>
                  <a:t> </a:t>
                </a:r>
              </a:p>
              <a:p>
                <a:endParaRPr lang="en-SG" sz="1200" dirty="0"/>
              </a:p>
              <a:p>
                <a:r>
                  <a:rPr lang="en-SG" sz="1200" dirty="0"/>
                  <a:t>Results: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200" dirty="0"/>
                  <a:t>intersect = true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200" dirty="0"/>
                  <a:t>distance =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1200" dirty="0"/>
              </a:p>
              <a:p>
                <a:r>
                  <a:rPr lang="en-SG" sz="1200" dirty="0"/>
                  <a:t>Action: </a:t>
                </a:r>
                <a:r>
                  <a:rPr lang="en-SG" sz="1200" dirty="0">
                    <a:solidFill>
                      <a:srgbClr val="FF0000"/>
                    </a:solidFill>
                  </a:rPr>
                  <a:t>Terminate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A3C53D-6D0E-39AE-9F46-5990A0A6F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82" y="4885406"/>
                <a:ext cx="1490152" cy="1661993"/>
              </a:xfrm>
              <a:prstGeom prst="rect">
                <a:avLst/>
              </a:prstGeom>
              <a:blipFill>
                <a:blip r:embed="rId5"/>
                <a:stretch>
                  <a:fillRect l="-6557" t="-2930" r="-1230" b="-47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37CDF02-8DCA-2D5E-F4C4-20E7D1FF9FF5}"/>
              </a:ext>
            </a:extLst>
          </p:cNvPr>
          <p:cNvGrpSpPr/>
          <p:nvPr/>
        </p:nvGrpSpPr>
        <p:grpSpPr>
          <a:xfrm>
            <a:off x="2254929" y="1049849"/>
            <a:ext cx="1340528" cy="307777"/>
            <a:chOff x="2254929" y="1120873"/>
            <a:chExt cx="1340528" cy="30777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EAA7350-E52E-0300-484C-AECC08B12BCC}"/>
                </a:ext>
              </a:extLst>
            </p:cNvPr>
            <p:cNvCxnSpPr/>
            <p:nvPr/>
          </p:nvCxnSpPr>
          <p:spPr>
            <a:xfrm>
              <a:off x="2254929" y="1288733"/>
              <a:ext cx="13405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FBA42D-0B1D-A011-B09E-960C6504EAEE}"/>
                </a:ext>
              </a:extLst>
            </p:cNvPr>
            <p:cNvSpPr txBox="1"/>
            <p:nvPr/>
          </p:nvSpPr>
          <p:spPr>
            <a:xfrm>
              <a:off x="2673105" y="1120873"/>
              <a:ext cx="47961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Else</a:t>
              </a:r>
              <a:endParaRPr lang="en-SG" sz="1400" b="1" i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4FBB8A-62FD-293B-5E03-3F368660F06E}"/>
              </a:ext>
            </a:extLst>
          </p:cNvPr>
          <p:cNvGrpSpPr/>
          <p:nvPr/>
        </p:nvGrpSpPr>
        <p:grpSpPr>
          <a:xfrm>
            <a:off x="4944939" y="1023544"/>
            <a:ext cx="1340528" cy="307777"/>
            <a:chOff x="2254929" y="1120873"/>
            <a:chExt cx="1340528" cy="30777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E8A5595-E97C-8715-C52D-2C3887BA9A59}"/>
                </a:ext>
              </a:extLst>
            </p:cNvPr>
            <p:cNvCxnSpPr/>
            <p:nvPr/>
          </p:nvCxnSpPr>
          <p:spPr>
            <a:xfrm>
              <a:off x="2254929" y="1288733"/>
              <a:ext cx="13405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D41577-C299-39F1-9176-E3F50F6905DC}"/>
                </a:ext>
              </a:extLst>
            </p:cNvPr>
            <p:cNvSpPr txBox="1"/>
            <p:nvPr/>
          </p:nvSpPr>
          <p:spPr>
            <a:xfrm>
              <a:off x="2673105" y="1120873"/>
              <a:ext cx="47961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Else</a:t>
              </a:r>
              <a:endParaRPr lang="en-SG" sz="1400" b="1" i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822924-8D51-D6A5-1D87-C73C2816C379}"/>
              </a:ext>
            </a:extLst>
          </p:cNvPr>
          <p:cNvGrpSpPr/>
          <p:nvPr/>
        </p:nvGrpSpPr>
        <p:grpSpPr>
          <a:xfrm>
            <a:off x="8170041" y="997119"/>
            <a:ext cx="1340528" cy="307777"/>
            <a:chOff x="2254929" y="1120873"/>
            <a:chExt cx="1340528" cy="30777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25302D-2029-D39C-F4AE-9178FFECF6A1}"/>
                </a:ext>
              </a:extLst>
            </p:cNvPr>
            <p:cNvCxnSpPr/>
            <p:nvPr/>
          </p:nvCxnSpPr>
          <p:spPr>
            <a:xfrm>
              <a:off x="2254929" y="1288733"/>
              <a:ext cx="13405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4FFDF1-0EC8-E611-FA62-0BCD7AC5735D}"/>
                </a:ext>
              </a:extLst>
            </p:cNvPr>
            <p:cNvSpPr txBox="1"/>
            <p:nvPr/>
          </p:nvSpPr>
          <p:spPr>
            <a:xfrm>
              <a:off x="2673105" y="1120873"/>
              <a:ext cx="47961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Else</a:t>
              </a:r>
              <a:endParaRPr lang="en-SG" sz="1400" b="1" i="1" dirty="0"/>
            </a:p>
          </p:txBody>
        </p:sp>
      </p:grpSp>
      <p:pic>
        <p:nvPicPr>
          <p:cNvPr id="2068" name="Picture 20">
            <a:extLst>
              <a:ext uri="{FF2B5EF4-FFF2-40B4-BE49-F238E27FC236}">
                <a16:creationId xmlns:a16="http://schemas.microsoft.com/office/drawing/2014/main" id="{7C6A65B1-FD2E-0C00-FF70-F0EC06734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" y="1500841"/>
            <a:ext cx="119824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95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4314-9747-543E-C2AC-829DE74D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simplex: S0D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C18770-DA57-7A55-D558-8C13894EBD01}"/>
                  </a:ext>
                </a:extLst>
              </p:cNvPr>
              <p:cNvSpPr txBox="1"/>
              <p:nvPr/>
            </p:nvSpPr>
            <p:spPr>
              <a:xfrm>
                <a:off x="5233569" y="2373373"/>
                <a:ext cx="2295628" cy="1016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1600" dirty="0"/>
                  <a:t>Assign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pt-BR" sz="1600" b="1" dirty="0"/>
              </a:p>
              <a:p>
                <a:endParaRPr lang="pt-BR" sz="1600" dirty="0"/>
              </a:p>
              <a:p>
                <a:r>
                  <a:rPr lang="pt-BR" sz="1600" dirty="0"/>
                  <a:t>Next search vector,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𝐴𝑂</m:t>
                        </m:r>
                      </m:e>
                    </m:acc>
                  </m:oMath>
                </a14:m>
                <a:endParaRPr lang="en-US" sz="1600" dirty="0"/>
              </a:p>
              <a:p>
                <a:endParaRPr lang="en-SG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C18770-DA57-7A55-D558-8C13894EB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69" y="2373373"/>
                <a:ext cx="2295628" cy="1016432"/>
              </a:xfrm>
              <a:prstGeom prst="rect">
                <a:avLst/>
              </a:prstGeom>
              <a:blipFill>
                <a:blip r:embed="rId2"/>
                <a:stretch>
                  <a:fillRect l="-5585" t="-5988" r="-15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>
            <a:extLst>
              <a:ext uri="{FF2B5EF4-FFF2-40B4-BE49-F238E27FC236}">
                <a16:creationId xmlns:a16="http://schemas.microsoft.com/office/drawing/2014/main" id="{59E7746C-482E-E291-4F73-ED7A7B60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75" y="1690688"/>
            <a:ext cx="3286725" cy="410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27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4314-9747-543E-C2AC-829DE74D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simplex: S1D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4EAE6F-FDCE-0110-9276-F1E3C3406A1F}"/>
                  </a:ext>
                </a:extLst>
              </p:cNvPr>
              <p:cNvSpPr txBox="1"/>
              <p:nvPr/>
            </p:nvSpPr>
            <p:spPr>
              <a:xfrm>
                <a:off x="1169226" y="5512067"/>
                <a:ext cx="1466930" cy="563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200" b="0" i="1" smtClean="0">
                          <a:latin typeface="+mj-lt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+mj-lt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US" sz="1200" b="0" i="1" smtClean="0">
                                  <a:latin typeface="+mj-lt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+mj-lt"/>
                                </a:rPr>
                                <m:t>𝐴𝐵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0" i="1" smtClean="0">
                                  <a:latin typeface="+mj-lt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sz="1200" i="1">
                                      <a:latin typeface="+mj-lt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+mj-lt"/>
                                    </a:rPr>
                                    <m:t>𝐴𝐵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1200" b="0" dirty="0">
                  <a:latin typeface="+mj-lt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4EAE6F-FDCE-0110-9276-F1E3C3406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226" y="5512067"/>
                <a:ext cx="1466930" cy="563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54B584-0222-82EC-B77F-EA5368EDA7DD}"/>
                  </a:ext>
                </a:extLst>
              </p:cNvPr>
              <p:cNvSpPr txBox="1"/>
              <p:nvPr/>
            </p:nvSpPr>
            <p:spPr>
              <a:xfrm>
                <a:off x="2493183" y="5599926"/>
                <a:ext cx="1342937" cy="300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𝐴𝑃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𝐴𝑂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sz="1200" dirty="0"/>
                        <m:t> 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sz="1200" b="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54B584-0222-82EC-B77F-EA5368EDA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183" y="5599926"/>
                <a:ext cx="1342937" cy="3005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CA5E7-6FA8-AB93-7B73-8C225B90E4FC}"/>
                  </a:ext>
                </a:extLst>
              </p:cNvPr>
              <p:cNvSpPr txBox="1"/>
              <p:nvPr/>
            </p:nvSpPr>
            <p:spPr>
              <a:xfrm>
                <a:off x="5414708" y="1394391"/>
                <a:ext cx="621508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Assign previous vertex to </a:t>
                </a:r>
                <a:r>
                  <a:rPr lang="en-US" b="1" dirty="0"/>
                  <a:t>B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0" smtClean="0"/>
                      <m:t>𝐀</m:t>
                    </m:r>
                    <m:r>
                      <a:rPr lang="en-US" b="0" i="1" smtClean="0"/>
                      <m:t>=</m:t>
                    </m:r>
                    <m:r>
                      <a:rPr lang="en-US" b="1" i="0" smtClean="0"/>
                      <m:t>𝐰</m:t>
                    </m:r>
                  </m:oMath>
                </a14:m>
                <a:endParaRPr lang="pt-B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Note that the Origin, O, cannot be in region R</a:t>
                </a:r>
                <a:r>
                  <a:rPr lang="en-US" baseline="-25000" dirty="0"/>
                  <a:t>B</a:t>
                </a:r>
                <a:r>
                  <a:rPr lang="en-US" dirty="0"/>
                  <a:t> (see next slide for reasoning)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Thus, only 2 cases need to be handled 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CA5E7-6FA8-AB93-7B73-8C225B90E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708" y="1394391"/>
                <a:ext cx="6215084" cy="2585323"/>
              </a:xfrm>
              <a:prstGeom prst="rect">
                <a:avLst/>
              </a:prstGeom>
              <a:blipFill>
                <a:blip r:embed="rId4"/>
                <a:stretch>
                  <a:fillRect l="-588" t="-1415" r="-4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AD5009B-160F-1AF5-135B-3FB7895DDC4F}"/>
              </a:ext>
            </a:extLst>
          </p:cNvPr>
          <p:cNvSpPr txBox="1"/>
          <p:nvPr/>
        </p:nvSpPr>
        <p:spPr>
          <a:xfrm>
            <a:off x="5797118" y="3515557"/>
            <a:ext cx="19736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1: Origin in R</a:t>
            </a:r>
            <a:r>
              <a:rPr lang="en-US" baseline="-25000" dirty="0"/>
              <a:t>A</a:t>
            </a:r>
            <a:endParaRPr lang="en-SG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DC47D-77E4-97FC-D504-4DCCCD900D31}"/>
              </a:ext>
            </a:extLst>
          </p:cNvPr>
          <p:cNvSpPr txBox="1"/>
          <p:nvPr/>
        </p:nvSpPr>
        <p:spPr>
          <a:xfrm>
            <a:off x="9252011" y="3515557"/>
            <a:ext cx="20569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2: Origin in R</a:t>
            </a:r>
            <a:r>
              <a:rPr lang="en-US" baseline="-25000" dirty="0"/>
              <a:t>AB</a:t>
            </a:r>
            <a:endParaRPr lang="en-SG" baseline="-25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8A4659-E7C5-0B27-9D60-0121A719D9B2}"/>
              </a:ext>
            </a:extLst>
          </p:cNvPr>
          <p:cNvGrpSpPr/>
          <p:nvPr/>
        </p:nvGrpSpPr>
        <p:grpSpPr>
          <a:xfrm>
            <a:off x="7945499" y="3515557"/>
            <a:ext cx="1175029" cy="307777"/>
            <a:chOff x="2254929" y="1120873"/>
            <a:chExt cx="1340528" cy="30777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70E8B62-9FFD-7032-41DB-61245677AC37}"/>
                </a:ext>
              </a:extLst>
            </p:cNvPr>
            <p:cNvCxnSpPr/>
            <p:nvPr/>
          </p:nvCxnSpPr>
          <p:spPr>
            <a:xfrm>
              <a:off x="2254929" y="1288733"/>
              <a:ext cx="13405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577249-38EC-EAFD-561C-361677274F66}"/>
                </a:ext>
              </a:extLst>
            </p:cNvPr>
            <p:cNvSpPr txBox="1"/>
            <p:nvPr/>
          </p:nvSpPr>
          <p:spPr>
            <a:xfrm>
              <a:off x="2673105" y="1120873"/>
              <a:ext cx="47961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Else</a:t>
              </a:r>
              <a:endParaRPr lang="en-SG" sz="1400" b="1" i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0A9BCD-A901-A717-DDF5-D3EE61C16E35}"/>
                  </a:ext>
                </a:extLst>
              </p:cNvPr>
              <p:cNvSpPr txBox="1"/>
              <p:nvPr/>
            </p:nvSpPr>
            <p:spPr>
              <a:xfrm>
                <a:off x="5877280" y="4063329"/>
                <a:ext cx="2163789" cy="22095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1400" dirty="0"/>
                  <a:t>Condition: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Equivalently:</a:t>
                </a:r>
              </a:p>
              <a:p>
                <a:r>
                  <a:rPr lang="en-US" sz="1400" dirty="0">
                    <a:ea typeface="Cambria Math" panose="020405030504060302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𝐴𝑂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SG" sz="1400" dirty="0"/>
                  <a:t>Next search vector: 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𝐴𝑂</m:t>
                          </m:r>
                        </m:e>
                      </m:acc>
                    </m:oMath>
                  </m:oMathPara>
                </a14:m>
                <a:endParaRPr lang="en-SG" sz="1400" dirty="0">
                  <a:solidFill>
                    <a:srgbClr val="FF0000"/>
                  </a:solidFill>
                </a:endParaRPr>
              </a:p>
              <a:p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sz="1400" dirty="0"/>
                  <a:t>Action: Remove B from simplex</a:t>
                </a:r>
                <a:endParaRPr lang="en-SG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0A9BCD-A901-A717-DDF5-D3EE61C16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280" y="4063329"/>
                <a:ext cx="2163789" cy="2209579"/>
              </a:xfrm>
              <a:prstGeom prst="rect">
                <a:avLst/>
              </a:prstGeom>
              <a:blipFill>
                <a:blip r:embed="rId5"/>
                <a:stretch>
                  <a:fillRect l="-5070" t="-27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E130D41-90D9-6D25-C8B7-64A4C233536D}"/>
              </a:ext>
            </a:extLst>
          </p:cNvPr>
          <p:cNvSpPr txBox="1"/>
          <p:nvPr/>
        </p:nvSpPr>
        <p:spPr>
          <a:xfrm>
            <a:off x="5759211" y="6076004"/>
            <a:ext cx="25528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accent1">
                    <a:lumMod val="75000"/>
                  </a:schemeClr>
                </a:solidFill>
              </a:rPr>
              <a:t>In the version of GJK not calculating distance, this case will not happen. As this would correspond to Case 3 in the find support point routine, and be terminated.</a:t>
            </a:r>
            <a:endParaRPr lang="en-SG" sz="105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46641C-78D8-BC2C-6700-176781DC2289}"/>
                  </a:ext>
                </a:extLst>
              </p:cNvPr>
              <p:cNvSpPr txBox="1"/>
              <p:nvPr/>
            </p:nvSpPr>
            <p:spPr>
              <a:xfrm>
                <a:off x="9252011" y="4052977"/>
                <a:ext cx="2377781" cy="15149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pt-BR" sz="1400" dirty="0"/>
                  <a:t>Assert: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𝐴𝑂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SG" sz="1400" dirty="0"/>
                  <a:t>Next search vector: 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𝐴𝑂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</a:p>
              <a:p>
                <a:pPr algn="ctr"/>
                <a:r>
                  <a:rPr lang="en-US" sz="1400" dirty="0">
                    <a:ea typeface="Cambria Math" panose="02040503050406030204" pitchFamily="18" charset="0"/>
                  </a:rPr>
                  <a:t>           =</a:t>
                </a:r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𝐴𝑂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⃑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𝐴𝑂</m:t>
                                </m:r>
                              </m:e>
                            </m:acc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⃑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acc>
                          </m:num>
                          <m:den>
                            <m:acc>
                              <m:accPr>
                                <m:chr m:val="⃑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acc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⃑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acc>
                          </m:den>
                        </m:f>
                      </m:e>
                    </m:d>
                    <m:acc>
                      <m:accPr>
                        <m:chr m:val="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46641C-78D8-BC2C-6700-176781DC2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011" y="4052977"/>
                <a:ext cx="2377781" cy="1514967"/>
              </a:xfrm>
              <a:prstGeom prst="rect">
                <a:avLst/>
              </a:prstGeom>
              <a:blipFill>
                <a:blip r:embed="rId6"/>
                <a:stretch>
                  <a:fillRect l="-4615" t="-16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20" name="Picture 24">
            <a:extLst>
              <a:ext uri="{FF2B5EF4-FFF2-40B4-BE49-F238E27FC236}">
                <a16:creationId xmlns:a16="http://schemas.microsoft.com/office/drawing/2014/main" id="{65006762-2217-5451-6C17-46AECB5E7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6" t="21398" r="24406" b="26138"/>
          <a:stretch/>
        </p:blipFill>
        <p:spPr bwMode="auto">
          <a:xfrm>
            <a:off x="667335" y="1690689"/>
            <a:ext cx="3721304" cy="320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4648D8-1B71-6F26-E07D-12F4EE0FDCCF}"/>
                  </a:ext>
                </a:extLst>
              </p:cNvPr>
              <p:cNvSpPr txBox="1"/>
              <p:nvPr/>
            </p:nvSpPr>
            <p:spPr>
              <a:xfrm>
                <a:off x="9274168" y="5522006"/>
                <a:ext cx="2101789" cy="1292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1400" dirty="0"/>
                  <a:t>Condition: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m:rPr>
                        <m:nor/>
                      </m:rPr>
                      <a:rPr lang="en-SG" sz="1400" dirty="0"/>
                      <m:t>&lt;</m:t>
                    </m:r>
                    <m:r>
                      <m:rPr>
                        <m:nor/>
                      </m:rPr>
                      <a:rPr lang="pt-BR" sz="1400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400" b="0" dirty="0">
                    <a:ea typeface="Cambria Math" panose="02040503050406030204" pitchFamily="18" charset="0"/>
                  </a:rPr>
                  <a:t>Equivalently: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⃑"/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SG" sz="1400" dirty="0"/>
              </a:p>
              <a:p>
                <a:r>
                  <a:rPr lang="en-SG" sz="1400" dirty="0"/>
                  <a:t>Results: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400" dirty="0"/>
                  <a:t>intersect = true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400" dirty="0"/>
                  <a:t>distance =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sz="1400" dirty="0"/>
              </a:p>
              <a:p>
                <a:r>
                  <a:rPr lang="en-SG" sz="1400" dirty="0"/>
                  <a:t>Action: </a:t>
                </a:r>
                <a:r>
                  <a:rPr lang="en-SG" sz="1400" dirty="0">
                    <a:solidFill>
                      <a:srgbClr val="FF0000"/>
                    </a:solidFill>
                  </a:rPr>
                  <a:t>Terminate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4648D8-1B71-6F26-E07D-12F4EE0FD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168" y="5522006"/>
                <a:ext cx="2101789" cy="1292662"/>
              </a:xfrm>
              <a:prstGeom prst="rect">
                <a:avLst/>
              </a:prstGeom>
              <a:blipFill>
                <a:blip r:embed="rId8"/>
                <a:stretch>
                  <a:fillRect l="-5217" t="-3774" b="-75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54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4314-9747-543E-C2AC-829DE74D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0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Reasoning: origin cannot be in vertex region R</a:t>
            </a:r>
            <a:r>
              <a:rPr lang="en-US" sz="4000" baseline="-25000" dirty="0"/>
              <a:t>B</a:t>
            </a:r>
            <a:endParaRPr lang="en-SG" sz="40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92C4F7-BD7F-7A24-A1D3-01906D3C2AE0}"/>
                  </a:ext>
                </a:extLst>
              </p:cNvPr>
              <p:cNvSpPr txBox="1"/>
              <p:nvPr/>
            </p:nvSpPr>
            <p:spPr>
              <a:xfrm>
                <a:off x="5248275" y="1828800"/>
                <a:ext cx="660082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</a:t>
                </a:r>
                <a:r>
                  <a:rPr lang="en-US" dirty="0"/>
                  <a:t> is found using the previous search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𝑃𝑅𝐸𝑉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Origin to be in Vertex region R</a:t>
                </a:r>
                <a:r>
                  <a:rPr lang="en-US" baseline="-25000" dirty="0"/>
                  <a:t>B</a:t>
                </a:r>
                <a:r>
                  <a:rPr lang="en-US" dirty="0"/>
                  <a:t> (blue), </a:t>
                </a:r>
                <a:r>
                  <a:rPr lang="en-US" b="1" dirty="0"/>
                  <a:t>w </a:t>
                </a:r>
                <a:r>
                  <a:rPr lang="en-US" dirty="0"/>
                  <a:t>would need to in the grey region.</a:t>
                </a:r>
              </a:p>
              <a:p>
                <a:endParaRPr lang="en-US" dirty="0"/>
              </a:p>
              <a:p>
                <a:r>
                  <a:rPr lang="en-US" dirty="0"/>
                  <a:t>This would correspond to Case 2 in the “Find support point” process, which is a terminating case. </a:t>
                </a:r>
              </a:p>
              <a:p>
                <a:endParaRPr lang="en-US" dirty="0"/>
              </a:p>
              <a:p>
                <a:r>
                  <a:rPr lang="en-US" dirty="0"/>
                  <a:t>Therefore, this situation would not occur in the update simplex process.</a:t>
                </a:r>
                <a:endParaRPr lang="en-SG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92C4F7-BD7F-7A24-A1D3-01906D3C2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275" y="1828800"/>
                <a:ext cx="6600825" cy="2862322"/>
              </a:xfrm>
              <a:prstGeom prst="rect">
                <a:avLst/>
              </a:prstGeom>
              <a:blipFill>
                <a:blip r:embed="rId2"/>
                <a:stretch>
                  <a:fillRect l="-831" t="-1064" r="-1016" b="-23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30" name="Picture 10">
            <a:extLst>
              <a:ext uri="{FF2B5EF4-FFF2-40B4-BE49-F238E27FC236}">
                <a16:creationId xmlns:a16="http://schemas.microsoft.com/office/drawing/2014/main" id="{EA2C5376-7E2C-2897-F07E-382AE09D0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4" t="14466" r="14185" b="6849"/>
          <a:stretch/>
        </p:blipFill>
        <p:spPr bwMode="auto">
          <a:xfrm>
            <a:off x="426128" y="1740024"/>
            <a:ext cx="4287915" cy="389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14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4314-9747-543E-C2AC-829DE74D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simplex: S2D – regions of interest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CA5E7-6FA8-AB93-7B73-8C225B90E4FC}"/>
                  </a:ext>
                </a:extLst>
              </p:cNvPr>
              <p:cNvSpPr txBox="1"/>
              <p:nvPr/>
            </p:nvSpPr>
            <p:spPr>
              <a:xfrm>
                <a:off x="5414708" y="1394391"/>
                <a:ext cx="6215084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Note that earlier vertices will be assigned to </a:t>
                </a:r>
                <a:r>
                  <a:rPr lang="en-US" b="1" dirty="0"/>
                  <a:t>C</a:t>
                </a:r>
                <a:r>
                  <a:rPr lang="en-US" dirty="0"/>
                  <a:t> followed by </a:t>
                </a:r>
                <a:r>
                  <a:rPr lang="en-US" b="1" dirty="0"/>
                  <a:t>B</a:t>
                </a:r>
                <a:r>
                  <a:rPr lang="en-US" dirty="0"/>
                  <a:t>, and the new support point,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, will be assigned to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Origin, O, cannot be in any of the shaded regions because: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Blue region: This was region R</a:t>
                </a:r>
                <a:r>
                  <a:rPr lang="en-US" baseline="-25000" dirty="0"/>
                  <a:t>B</a:t>
                </a:r>
                <a:r>
                  <a:rPr lang="en-US" dirty="0"/>
                  <a:t> in Simplex S1D, which we already reasoned that O cannot be inside.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Green region: If origin is in this region, it would have corresponded to Case 1 of Update Simplex S1D previously, in which the simplex would have only one remaining vertex after the update, and the following update should invoke S1D instead of S2D here.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Yellow region: This is the area opposite of the previous search vector that was searching towards the origin. So, origin cannot be in here.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CA5E7-6FA8-AB93-7B73-8C225B90E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708" y="1394391"/>
                <a:ext cx="6215084" cy="5632311"/>
              </a:xfrm>
              <a:prstGeom prst="rect">
                <a:avLst/>
              </a:prstGeom>
              <a:blipFill>
                <a:blip r:embed="rId2"/>
                <a:stretch>
                  <a:fillRect l="-588" t="-649" r="-1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6" name="Picture 8">
            <a:extLst>
              <a:ext uri="{FF2B5EF4-FFF2-40B4-BE49-F238E27FC236}">
                <a16:creationId xmlns:a16="http://schemas.microsoft.com/office/drawing/2014/main" id="{82CEF22D-FFBC-7ACE-6860-BC9377171C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0" t="20332" r="25456" b="29167"/>
          <a:stretch/>
        </p:blipFill>
        <p:spPr bwMode="auto">
          <a:xfrm>
            <a:off x="838200" y="1861115"/>
            <a:ext cx="4319843" cy="399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5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7618</TotalTime>
  <Words>1229</Words>
  <Application>Microsoft Office PowerPoint</Application>
  <PresentationFormat>Widescreen</PresentationFormat>
  <Paragraphs>256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GJK with distance</vt:lpstr>
      <vt:lpstr>Minkowski difference</vt:lpstr>
      <vt:lpstr>Find support point: Search vector</vt:lpstr>
      <vt:lpstr>Reasoning: Next support point cannot lie in the area opposite of the search direction </vt:lpstr>
      <vt:lpstr>Find support point: Cases</vt:lpstr>
      <vt:lpstr>Update simplex: S0D</vt:lpstr>
      <vt:lpstr>Update simplex: S1D</vt:lpstr>
      <vt:lpstr>Reasoning: origin cannot be in vertex region RB</vt:lpstr>
      <vt:lpstr>Update simplex: S2D – regions of interest</vt:lpstr>
      <vt:lpstr>PowerPoint Presentation</vt:lpstr>
      <vt:lpstr>Update simplex: S2D</vt:lpstr>
      <vt:lpstr>Update simplex: S2D</vt:lpstr>
      <vt:lpstr>Update simplex: S2D</vt:lpstr>
      <vt:lpstr>Update simplex: S2D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GJK with distance</dc:title>
  <dc:creator>Ken Yew</dc:creator>
  <cp:lastModifiedBy>Ken Yew</cp:lastModifiedBy>
  <cp:revision>33</cp:revision>
  <dcterms:created xsi:type="dcterms:W3CDTF">2023-07-19T09:34:54Z</dcterms:created>
  <dcterms:modified xsi:type="dcterms:W3CDTF">2023-07-24T16:33:23Z</dcterms:modified>
</cp:coreProperties>
</file>