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erriweather Light"/>
      <p:regular r:id="rId25"/>
      <p:bold r:id="rId26"/>
      <p:italic r:id="rId27"/>
      <p:boldItalic r:id="rId28"/>
    </p:embeddedFont>
    <p:embeddedFont>
      <p:font typeface="Merriweather Black"/>
      <p:bold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Light-bold.fntdata"/><Relationship Id="rId25" Type="http://schemas.openxmlformats.org/officeDocument/2006/relationships/font" Target="fonts/MerriweatherLight-regular.fntdata"/><Relationship Id="rId28" Type="http://schemas.openxmlformats.org/officeDocument/2006/relationships/font" Target="fonts/MerriweatherLight-boldItalic.fntdata"/><Relationship Id="rId27" Type="http://schemas.openxmlformats.org/officeDocument/2006/relationships/font" Target="fonts/Merriweather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MerriweatherBlack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240ca4b8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240ca4b8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AutoNum type="arabicPeriod"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competition between SAT and ACT (number for reference)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01625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AutoNum type="arabicPeriod"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goal is to identify target states to expand growth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2667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1625" lvl="0" marL="457200" marR="190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D1C1D"/>
              </a:buClr>
              <a:buSzPts val="1150"/>
              <a:buAutoNum type="arabicPeriod"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mention that some states require ACT as final exams, restriction due to government policy / regulation , so that there are some markets that we don’t touch on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128f831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4128f831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128f83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128f83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240ca4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5240ca4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5240ca4b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5240ca4b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128f831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128f831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5240ca4b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5240ca4b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240ca4b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5240ca4b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5240ca4b8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5240ca4b8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240ca4b8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5240ca4b8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4128f831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4128f831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4128f831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4128f831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240ca4b8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240ca4b8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128f831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128f831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240ca4b8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5240ca4b8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Uplifting the brand through marketing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240ca4b8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240ca4b8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data source is from sat 2017 and sat 2018 internal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240ca4b8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240ca4b8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to 90% we look to maintain the branding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90% we leverage on branding that we already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240ca4b8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5240ca4b8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240ca4b8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240ca4b8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reports.collegeboard.org/pdf/2019-total-group-sat-suite-assessments-annual-report.pdf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729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84575" y="398725"/>
            <a:ext cx="7857600" cy="24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affects the SAT participation rate between 2017-2018 in U.S.?</a:t>
            </a:r>
            <a:endParaRPr b="1" sz="4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4575" y="3170550"/>
            <a:ext cx="6110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 target states for SAT growth</a:t>
            </a:r>
            <a:r>
              <a:rPr b="1" lang="en" sz="2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2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729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2"/>
          <p:cNvSpPr txBox="1"/>
          <p:nvPr>
            <p:ph type="ctrTitle"/>
          </p:nvPr>
        </p:nvSpPr>
        <p:spPr>
          <a:xfrm>
            <a:off x="384575" y="398725"/>
            <a:ext cx="7857600" cy="24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Ideas</a:t>
            </a:r>
            <a:endParaRPr b="1" sz="4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82" y="0"/>
            <a:ext cx="4616443" cy="448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008300" y="801900"/>
            <a:ext cx="71274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latin typeface="Merriweather Black"/>
                <a:ea typeface="Merriweather Black"/>
                <a:cs typeface="Merriweather Black"/>
                <a:sym typeface="Merriweather Black"/>
              </a:rPr>
              <a:t>6 mill</a:t>
            </a:r>
            <a:r>
              <a:rPr lang="en" sz="11000">
                <a:solidFill>
                  <a:srgbClr val="CCCCC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ion</a:t>
            </a:r>
            <a:endParaRPr sz="11000">
              <a:solidFill>
                <a:srgbClr val="CCCCCC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Lobby California</a:t>
            </a:r>
            <a:endParaRPr sz="20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Lobby States </a:t>
            </a:r>
            <a:r>
              <a:rPr lang="en" sz="20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close to 100% SAT participation</a:t>
            </a:r>
            <a:endParaRPr sz="20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88" y="136600"/>
            <a:ext cx="5029024" cy="41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 rot="-458000">
            <a:off x="1866173" y="3603511"/>
            <a:ext cx="1761611" cy="65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NEW YORK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eorgia"/>
                <a:ea typeface="Georgia"/>
                <a:cs typeface="Georgia"/>
                <a:sym typeface="Georgia"/>
              </a:rPr>
              <a:t>79%</a:t>
            </a:r>
            <a:endParaRPr b="1"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008100" y="3603575"/>
            <a:ext cx="1761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GEORGIA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eorgia"/>
                <a:ea typeface="Georgia"/>
                <a:cs typeface="Georgia"/>
                <a:sym typeface="Georgia"/>
              </a:rPr>
              <a:t>70%</a:t>
            </a:r>
            <a:endParaRPr b="1"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 rot="522427">
            <a:off x="6222001" y="3388207"/>
            <a:ext cx="2342396" cy="65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NEW JERSEY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eorgia"/>
                <a:ea typeface="Georgia"/>
                <a:cs typeface="Georgia"/>
                <a:sym typeface="Georgia"/>
              </a:rPr>
              <a:t>82%</a:t>
            </a:r>
            <a:endParaRPr b="1" sz="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Lobby States </a:t>
            </a:r>
            <a:r>
              <a:rPr lang="en" sz="20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with no preference (yet)</a:t>
            </a: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950" y="1162050"/>
            <a:ext cx="46101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 rot="-458000">
            <a:off x="1489748" y="1015386"/>
            <a:ext cx="1761611" cy="65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eorgia"/>
                <a:ea typeface="Georgia"/>
                <a:cs typeface="Georgia"/>
                <a:sym typeface="Georgia"/>
              </a:rPr>
              <a:t>SAT 56%     ACT 66%</a:t>
            </a:r>
            <a:endParaRPr b="1" sz="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FLORIDA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699575" y="862975"/>
            <a:ext cx="1761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eorgia"/>
                <a:ea typeface="Georgia"/>
                <a:cs typeface="Georgia"/>
                <a:sym typeface="Georgia"/>
              </a:rPr>
              <a:t>SAT 66%     ACT 41%</a:t>
            </a:r>
            <a:endParaRPr b="1" sz="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TEXAS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 rot="522500">
            <a:off x="5985577" y="710531"/>
            <a:ext cx="1761507" cy="65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eorgia"/>
                <a:ea typeface="Georgia"/>
                <a:cs typeface="Georgia"/>
                <a:sym typeface="Georgia"/>
              </a:rPr>
              <a:t>SAT 56%     ACT 89%</a:t>
            </a:r>
            <a:endParaRPr b="1" sz="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HAWAII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729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6"/>
          <p:cNvSpPr txBox="1"/>
          <p:nvPr>
            <p:ph type="ctrTitle"/>
          </p:nvPr>
        </p:nvSpPr>
        <p:spPr>
          <a:xfrm>
            <a:off x="384575" y="398725"/>
            <a:ext cx="7857600" cy="24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Recommendations</a:t>
            </a:r>
            <a:endParaRPr b="1" sz="4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Case Study: Colorado State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456675" y="302850"/>
            <a:ext cx="23685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COLORADO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142600" y="4258025"/>
            <a:ext cx="3001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latin typeface="Georgia"/>
                <a:ea typeface="Georgia"/>
                <a:cs typeface="Georgia"/>
                <a:sym typeface="Georgia"/>
              </a:rPr>
              <a:t>source:https://www.testive.com/colorado-sat-change-2017/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-3150" y="790225"/>
            <a:ext cx="83883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</a:t>
            </a:r>
            <a:r>
              <a:rPr lang="en" sz="10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→ </a:t>
            </a:r>
            <a:r>
              <a:rPr lang="en" sz="10000">
                <a:latin typeface="Merriweather Black"/>
                <a:ea typeface="Merriweather Black"/>
                <a:cs typeface="Merriweather Black"/>
                <a:sym typeface="Merriweather Black"/>
              </a:rPr>
              <a:t>56000 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127700" y="2975100"/>
            <a:ext cx="1351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in 2016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496650" y="3288125"/>
            <a:ext cx="4133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in 2017</a:t>
            </a:r>
            <a:endParaRPr sz="24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Made mandatory </a:t>
            </a: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in 201</a:t>
            </a: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8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792150" y="1256125"/>
            <a:ext cx="19248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erriweather Black"/>
                <a:ea typeface="Merriweather Black"/>
                <a:cs typeface="Merriweather Black"/>
                <a:sym typeface="Merriweather Black"/>
              </a:rPr>
              <a:t>5500 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Case Study: Illinois State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456675" y="302850"/>
            <a:ext cx="2229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ILLINOIS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-72600" y="790225"/>
            <a:ext cx="80700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Merriweather Black"/>
                <a:ea typeface="Merriweather Black"/>
                <a:cs typeface="Merriweather Black"/>
                <a:sym typeface="Merriweather Black"/>
              </a:rPr>
              <a:t>→  100%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6623150" y="4258025"/>
            <a:ext cx="25212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eorgia"/>
                <a:ea typeface="Georgia"/>
                <a:cs typeface="Georgia"/>
                <a:sym typeface="Georgia"/>
              </a:rPr>
              <a:t>source:</a:t>
            </a:r>
            <a:r>
              <a:rPr lang="en" sz="800">
                <a:latin typeface="Georgia"/>
                <a:ea typeface="Georgia"/>
                <a:cs typeface="Georgia"/>
                <a:sym typeface="Georgia"/>
              </a:rPr>
              <a:t>https://www2.illinois.gov/services/ISBE/sat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975300" y="2975100"/>
            <a:ext cx="1351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in 2017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021625" y="2975100"/>
            <a:ext cx="4133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Made mandatory in 2018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1017175" y="1256125"/>
            <a:ext cx="15474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erriweather Black"/>
                <a:ea typeface="Merriweather Black"/>
                <a:cs typeface="Merriweather Black"/>
                <a:sym typeface="Merriweather Black"/>
              </a:rPr>
              <a:t>9% 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Recommend SAT to New York State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456675" y="302850"/>
            <a:ext cx="2577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NEW YORK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4388625" y="4258025"/>
            <a:ext cx="4755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source:https://reports.collegeboard.org/pdf/2018-new-york-sat-suite-assessments-annual-report.pdf</a:t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-635700" y="790225"/>
            <a:ext cx="88914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Merriweather Black"/>
                <a:ea typeface="Merriweather Black"/>
                <a:cs typeface="Merriweather Black"/>
                <a:sym typeface="Merriweather Black"/>
              </a:rPr>
              <a:t>→  79%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1460725" y="2975100"/>
            <a:ext cx="1351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in 2017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5237700" y="2975100"/>
            <a:ext cx="1652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in 2018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1215775" y="790225"/>
            <a:ext cx="18417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erriweather Black"/>
                <a:ea typeface="Merriweather Black"/>
                <a:cs typeface="Merriweather Black"/>
                <a:sym typeface="Merriweather Black"/>
              </a:rPr>
              <a:t>67%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Recommend SAT to New York State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04275" y="302850"/>
            <a:ext cx="5249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NEW YORK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381225" y="4258025"/>
            <a:ext cx="47631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eorgia"/>
                <a:ea typeface="Georgia"/>
                <a:cs typeface="Georgia"/>
                <a:sym typeface="Georgia"/>
              </a:rPr>
              <a:t>source:</a:t>
            </a:r>
            <a:r>
              <a:rPr lang="en" sz="800">
                <a:latin typeface="Georgia"/>
                <a:ea typeface="Georgia"/>
                <a:cs typeface="Georgia"/>
                <a:sym typeface="Georgia"/>
              </a:rPr>
              <a:t>https://reports.collegeboard.org/pdf/2018-new-york-sat-suite-assessments-annual-report.pdf</a:t>
            </a:r>
            <a:endParaRPr sz="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156000" y="790225"/>
            <a:ext cx="88914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Merriweather Black"/>
                <a:ea typeface="Merriweather Black"/>
                <a:cs typeface="Merriweather Black"/>
                <a:sym typeface="Merriweather Black"/>
              </a:rPr>
              <a:t>100</a:t>
            </a:r>
            <a:r>
              <a:rPr lang="en" sz="10000">
                <a:latin typeface="Merriweather Black"/>
                <a:ea typeface="Merriweather Black"/>
                <a:cs typeface="Merriweather Black"/>
                <a:sym typeface="Merriweather Black"/>
              </a:rPr>
              <a:t>% =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2487350" y="3130500"/>
            <a:ext cx="1652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in 2019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5117900" y="1899025"/>
            <a:ext cx="4133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43,000 more test takers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Better branding across the US East Coast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729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1" name="Google Shape;241;p31"/>
          <p:cNvSpPr txBox="1"/>
          <p:nvPr>
            <p:ph type="ctrTitle"/>
          </p:nvPr>
        </p:nvSpPr>
        <p:spPr>
          <a:xfrm>
            <a:off x="384575" y="398725"/>
            <a:ext cx="7857600" cy="24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Q &amp; A</a:t>
            </a:r>
            <a:endParaRPr b="1" sz="4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2018 ACT &amp; SAT no. of test takers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498400" y="4132875"/>
            <a:ext cx="364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Source: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uFill>
                  <a:noFill/>
                </a:uFill>
                <a:hlinkClick r:id="rId4"/>
              </a:rPr>
              <a:t>https://reports.collegeboard.org/pdf/2019-total-group-sat-suite-assessments-annual-report.pdf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8" name="Google Shape;68;p14"/>
          <p:cNvSpPr txBox="1"/>
          <p:nvPr/>
        </p:nvSpPr>
        <p:spPr>
          <a:xfrm>
            <a:off x="537000" y="-47975"/>
            <a:ext cx="80700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Merriweather Black"/>
                <a:ea typeface="Merriweather Black"/>
                <a:cs typeface="Merriweather Black"/>
                <a:sym typeface="Merriweather Black"/>
              </a:rPr>
              <a:t>  2.22m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39550" y="2755650"/>
            <a:ext cx="1351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ACT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586325" y="2829500"/>
            <a:ext cx="13518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 Black"/>
                <a:ea typeface="Merriweather Black"/>
                <a:cs typeface="Merriweather Black"/>
                <a:sym typeface="Merriweather Black"/>
              </a:rPr>
              <a:t>SAT</a:t>
            </a:r>
            <a:endParaRPr sz="2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87175" y="417925"/>
            <a:ext cx="21918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erriweather Black"/>
                <a:ea typeface="Merriweather Black"/>
                <a:cs typeface="Merriweather Black"/>
                <a:sym typeface="Merriweather Black"/>
              </a:rPr>
              <a:t>1.91m</a:t>
            </a:r>
            <a:r>
              <a:rPr lang="en" sz="5000">
                <a:latin typeface="Merriweather Black"/>
                <a:ea typeface="Merriweather Black"/>
                <a:cs typeface="Merriweather Black"/>
                <a:sym typeface="Merriweather Black"/>
              </a:rPr>
              <a:t> </a:t>
            </a:r>
            <a:endParaRPr sz="5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850" y="2416225"/>
            <a:ext cx="1716650" cy="17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25" y="76200"/>
            <a:ext cx="5954850" cy="44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Criteria to identify target states 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729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6"/>
          <p:cNvSpPr txBox="1"/>
          <p:nvPr>
            <p:ph type="ctrTitle"/>
          </p:nvPr>
        </p:nvSpPr>
        <p:spPr>
          <a:xfrm>
            <a:off x="384575" y="398725"/>
            <a:ext cx="7857600" cy="24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Insights</a:t>
            </a:r>
            <a:endParaRPr b="1" sz="4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States  with SAT rates between 40% and 60%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&#10;&#10;Description automatically generated" id="97" name="Google Shape;97;p17"/>
          <p:cNvPicPr preferRelativeResize="0"/>
          <p:nvPr/>
        </p:nvPicPr>
        <p:blipFill rotWithShape="1">
          <a:blip r:embed="rId4">
            <a:alphaModFix/>
          </a:blip>
          <a:srcRect b="15356" l="0" r="0" t="23630"/>
          <a:stretch/>
        </p:blipFill>
        <p:spPr>
          <a:xfrm>
            <a:off x="0" y="472825"/>
            <a:ext cx="9144000" cy="358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Breakdown of States with participation between 40% to 60% and more than 500,000 enrollment population</a:t>
            </a:r>
            <a:endParaRPr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486225" y="4264700"/>
            <a:ext cx="45414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https://nces.ed.gov/programs/digest/d19/tables/dt19_203.20.asp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150" y="0"/>
            <a:ext cx="4485974" cy="44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&#10;&#10;Description automatically generated" id="111" name="Google Shape;111;p19"/>
          <p:cNvPicPr preferRelativeResize="0"/>
          <p:nvPr/>
        </p:nvPicPr>
        <p:blipFill rotWithShape="1">
          <a:blip r:embed="rId3">
            <a:alphaModFix/>
          </a:blip>
          <a:srcRect b="17721" l="0" r="0" t="21381"/>
          <a:stretch/>
        </p:blipFill>
        <p:spPr>
          <a:xfrm>
            <a:off x="0" y="531067"/>
            <a:ext cx="9144000" cy="3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States with SAT participation above 60%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oy&#10;&#10;Description automatically generated" id="115" name="Google Shape;115;p19"/>
          <p:cNvPicPr preferRelativeResize="0"/>
          <p:nvPr/>
        </p:nvPicPr>
        <p:blipFill rotWithShape="1">
          <a:blip r:embed="rId5">
            <a:alphaModFix/>
          </a:blip>
          <a:srcRect b="17659" l="0" r="0" t="23513"/>
          <a:stretch/>
        </p:blipFill>
        <p:spPr>
          <a:xfrm>
            <a:off x="0" y="643850"/>
            <a:ext cx="9144000" cy="345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Breakdown of States with participation &gt;60% and more than 500,000 enrollment population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5358975" y="4225225"/>
            <a:ext cx="45414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https://nces.ed.gov/programs/digest/d19/tables/dt19_203.20.asp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4485974" cy="44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4485975"/>
            <a:ext cx="9144000" cy="6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152450" y="4485975"/>
            <a:ext cx="6470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States to Target</a:t>
            </a:r>
            <a:endParaRPr sz="20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6" y="4560906"/>
            <a:ext cx="2368476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&#10;&#10;Description automatically generated" id="132" name="Google Shape;132;p21"/>
          <p:cNvPicPr preferRelativeResize="0"/>
          <p:nvPr/>
        </p:nvPicPr>
        <p:blipFill rotWithShape="1">
          <a:blip r:embed="rId4">
            <a:alphaModFix/>
          </a:blip>
          <a:srcRect b="17721" l="0" r="0" t="21381"/>
          <a:stretch/>
        </p:blipFill>
        <p:spPr>
          <a:xfrm>
            <a:off x="0" y="531067"/>
            <a:ext cx="9144000" cy="3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312425" y="4212463"/>
            <a:ext cx="45414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https://nces.ed.gov/programs/digest/d19/tables/dt19_203.20.asp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