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59" r:id="rId4"/>
  </p:sldIdLst>
  <p:sldSz cx="24384000" cy="13716000"/>
  <p:notesSz cx="13716000" cy="2438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4A5A9"/>
    <a:srgbClr val="B8B9BD"/>
    <a:srgbClr val="1A202C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5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2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9621" y="11938000"/>
            <a:ext cx="24648160" cy="191897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360" y="3451441"/>
            <a:ext cx="11266475" cy="186884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360" y="5137925"/>
            <a:ext cx="12254294" cy="1868843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509" y="7082828"/>
            <a:ext cx="12254294" cy="400467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32824" y="12647320"/>
            <a:ext cx="1294130" cy="367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25199-2FD0-4991-A736-DB2D05DBF5B7}"/>
              </a:ext>
            </a:extLst>
          </p:cNvPr>
          <p:cNvSpPr txBox="1"/>
          <p:nvPr/>
        </p:nvSpPr>
        <p:spPr>
          <a:xfrm>
            <a:off x="15168282" y="2501153"/>
            <a:ext cx="6911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-</a:t>
            </a:r>
            <a:r>
              <a:rPr lang="ko-KR" altLang="en-US" sz="3600" dirty="0">
                <a:solidFill>
                  <a:schemeClr val="bg1"/>
                </a:solidFill>
              </a:rPr>
              <a:t>폰트</a:t>
            </a:r>
            <a:r>
              <a:rPr lang="en-US" altLang="ko-KR" sz="3600" dirty="0">
                <a:solidFill>
                  <a:schemeClr val="bg1"/>
                </a:solidFill>
              </a:rPr>
              <a:t>: </a:t>
            </a:r>
            <a:r>
              <a:rPr lang="ko-KR" altLang="en-US" sz="3600" dirty="0">
                <a:solidFill>
                  <a:schemeClr val="bg1"/>
                </a:solidFill>
              </a:rPr>
              <a:t>맑은 고딕</a:t>
            </a:r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3600" dirty="0">
                <a:solidFill>
                  <a:schemeClr val="bg1"/>
                </a:solidFill>
              </a:rPr>
              <a:t>-</a:t>
            </a:r>
            <a:r>
              <a:rPr lang="ko-KR" altLang="en-US" sz="3600" dirty="0">
                <a:solidFill>
                  <a:schemeClr val="bg1"/>
                </a:solidFill>
              </a:rPr>
              <a:t>배경색</a:t>
            </a:r>
            <a:r>
              <a:rPr lang="en-US" altLang="ko-KR" sz="3600" dirty="0">
                <a:solidFill>
                  <a:schemeClr val="bg1"/>
                </a:solidFill>
              </a:rPr>
              <a:t>, </a:t>
            </a:r>
            <a:r>
              <a:rPr lang="ko-KR" altLang="en-US" sz="3600" dirty="0" err="1">
                <a:solidFill>
                  <a:schemeClr val="bg1"/>
                </a:solidFill>
              </a:rPr>
              <a:t>헤더색</a:t>
            </a:r>
            <a:r>
              <a:rPr lang="en-US" altLang="ko-KR" sz="3600" dirty="0">
                <a:solidFill>
                  <a:schemeClr val="bg1"/>
                </a:solidFill>
              </a:rPr>
              <a:t>: 1A202C</a:t>
            </a:r>
          </a:p>
          <a:p>
            <a:r>
              <a:rPr lang="en-US" altLang="ko-KR" sz="3600" dirty="0">
                <a:solidFill>
                  <a:schemeClr val="bg1"/>
                </a:solidFill>
              </a:rPr>
              <a:t>-</a:t>
            </a:r>
            <a:r>
              <a:rPr lang="ko-KR" altLang="en-US" sz="3600" dirty="0" err="1">
                <a:solidFill>
                  <a:schemeClr val="bg1"/>
                </a:solidFill>
              </a:rPr>
              <a:t>추가색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en-US" altLang="ko-KR" sz="3600" dirty="0" err="1">
                <a:solidFill>
                  <a:schemeClr val="bg1"/>
                </a:solidFill>
              </a:rPr>
              <a:t>ffffff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624858"/>
            <a:ext cx="2782570" cy="827632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3286" y="732264"/>
            <a:ext cx="5312410" cy="694143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571855"/>
            <a:ext cx="24476710" cy="1524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A8FD47-7D55-4A58-94A1-4969B16C2C60}"/>
              </a:ext>
            </a:extLst>
          </p:cNvPr>
          <p:cNvSpPr/>
          <p:nvPr/>
        </p:nvSpPr>
        <p:spPr>
          <a:xfrm>
            <a:off x="-268941" y="-295835"/>
            <a:ext cx="25011529" cy="2180896"/>
          </a:xfrm>
          <a:prstGeom prst="rect">
            <a:avLst/>
          </a:prstGeom>
          <a:solidFill>
            <a:srgbClr val="1A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    05. </a:t>
            </a:r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메뉴구조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2F92C0-D6D0-239B-2832-810BE6AACD26}"/>
              </a:ext>
            </a:extLst>
          </p:cNvPr>
          <p:cNvSpPr/>
          <p:nvPr/>
        </p:nvSpPr>
        <p:spPr>
          <a:xfrm>
            <a:off x="10841949" y="2689414"/>
            <a:ext cx="3918857" cy="842400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err="1"/>
              <a:t>개발물</a:t>
            </a:r>
            <a:r>
              <a:rPr lang="ko-KR" altLang="en-US" sz="2500" b="1" dirty="0"/>
              <a:t> 거래 플랫폼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FCA420-C582-B600-C673-5BD3EA3C59A9}"/>
              </a:ext>
            </a:extLst>
          </p:cNvPr>
          <p:cNvSpPr/>
          <p:nvPr/>
        </p:nvSpPr>
        <p:spPr>
          <a:xfrm>
            <a:off x="20026102" y="5778521"/>
            <a:ext cx="2699658" cy="794970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/>
              <a:t>마이페이지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3D265E-5655-E453-8C8B-D298685FC7F0}"/>
              </a:ext>
            </a:extLst>
          </p:cNvPr>
          <p:cNvSpPr/>
          <p:nvPr/>
        </p:nvSpPr>
        <p:spPr>
          <a:xfrm>
            <a:off x="19516749" y="3793658"/>
            <a:ext cx="2119026" cy="613589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/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79B285-5712-F63F-CE9B-CBEA2B381047}"/>
              </a:ext>
            </a:extLst>
          </p:cNvPr>
          <p:cNvSpPr/>
          <p:nvPr/>
        </p:nvSpPr>
        <p:spPr>
          <a:xfrm>
            <a:off x="16963271" y="3793657"/>
            <a:ext cx="2119026" cy="613590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BB2BA9-0045-15C7-A8BC-44DFEBB08E19}"/>
              </a:ext>
            </a:extLst>
          </p:cNvPr>
          <p:cNvSpPr/>
          <p:nvPr/>
        </p:nvSpPr>
        <p:spPr>
          <a:xfrm>
            <a:off x="20026102" y="7022162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구매내역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4CBA82-815C-BD78-A3C5-844648AB146D}"/>
              </a:ext>
            </a:extLst>
          </p:cNvPr>
          <p:cNvSpPr/>
          <p:nvPr/>
        </p:nvSpPr>
        <p:spPr>
          <a:xfrm>
            <a:off x="20026210" y="8155248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장바구니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B0F3B-1803-AA45-BCE6-33F0B96EADC7}"/>
              </a:ext>
            </a:extLst>
          </p:cNvPr>
          <p:cNvSpPr/>
          <p:nvPr/>
        </p:nvSpPr>
        <p:spPr>
          <a:xfrm>
            <a:off x="20026102" y="9277099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내 보관함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49A06-2037-33D9-1A19-D4A453F46A72}"/>
              </a:ext>
            </a:extLst>
          </p:cNvPr>
          <p:cNvSpPr/>
          <p:nvPr/>
        </p:nvSpPr>
        <p:spPr>
          <a:xfrm>
            <a:off x="20026210" y="10398950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프로필 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3BEB-A59D-F1D6-B83F-31B6E57C9A10}"/>
              </a:ext>
            </a:extLst>
          </p:cNvPr>
          <p:cNvSpPr/>
          <p:nvPr/>
        </p:nvSpPr>
        <p:spPr>
          <a:xfrm>
            <a:off x="20026102" y="11493155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찜</a:t>
            </a:r>
            <a:r>
              <a:rPr lang="en-US" altLang="ko-KR" sz="2300" dirty="0"/>
              <a:t>/</a:t>
            </a:r>
            <a:r>
              <a:rPr lang="ko-KR" altLang="en-US" sz="2300" dirty="0"/>
              <a:t>최근 본 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A672F9-4747-9892-75E2-B870AA0148BA}"/>
              </a:ext>
            </a:extLst>
          </p:cNvPr>
          <p:cNvSpPr/>
          <p:nvPr/>
        </p:nvSpPr>
        <p:spPr>
          <a:xfrm>
            <a:off x="16086121" y="5759471"/>
            <a:ext cx="2699658" cy="794970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/>
              <a:t>고객센터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46B1E1-AAD6-2FC1-8B69-1CFD7BB49205}"/>
              </a:ext>
            </a:extLst>
          </p:cNvPr>
          <p:cNvSpPr/>
          <p:nvPr/>
        </p:nvSpPr>
        <p:spPr>
          <a:xfrm>
            <a:off x="16086121" y="7006857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공지사항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422D60-185F-3F87-7F7D-41E70F323688}"/>
              </a:ext>
            </a:extLst>
          </p:cNvPr>
          <p:cNvSpPr/>
          <p:nvPr/>
        </p:nvSpPr>
        <p:spPr>
          <a:xfrm>
            <a:off x="16086121" y="8136198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이용가이드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BDAE72-36A3-F595-079E-54DE6C222A0C}"/>
              </a:ext>
            </a:extLst>
          </p:cNvPr>
          <p:cNvSpPr/>
          <p:nvPr/>
        </p:nvSpPr>
        <p:spPr>
          <a:xfrm>
            <a:off x="16086121" y="9258049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판매</a:t>
            </a:r>
            <a:r>
              <a:rPr lang="en-US" altLang="ko-KR" sz="2300" dirty="0"/>
              <a:t>/</a:t>
            </a:r>
            <a:r>
              <a:rPr lang="ko-KR" altLang="en-US" sz="2300" dirty="0"/>
              <a:t>환불정책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9CA611-698F-6764-B298-FD81DF4872AE}"/>
              </a:ext>
            </a:extLst>
          </p:cNvPr>
          <p:cNvSpPr/>
          <p:nvPr/>
        </p:nvSpPr>
        <p:spPr>
          <a:xfrm>
            <a:off x="16086121" y="10379900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자주 묻는 질문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E5EC8E-CB73-E483-3F58-CD91B732D9CB}"/>
              </a:ext>
            </a:extLst>
          </p:cNvPr>
          <p:cNvSpPr/>
          <p:nvPr/>
        </p:nvSpPr>
        <p:spPr>
          <a:xfrm>
            <a:off x="16073899" y="11474105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문의하기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8801D9-B69D-418C-7D98-BF4C5ADA0E00}"/>
              </a:ext>
            </a:extLst>
          </p:cNvPr>
          <p:cNvSpPr/>
          <p:nvPr/>
        </p:nvSpPr>
        <p:spPr>
          <a:xfrm>
            <a:off x="12971394" y="5746459"/>
            <a:ext cx="2699658" cy="794970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/>
              <a:t>상품등록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0BB759-64EB-05C8-418B-C7441BC19725}"/>
              </a:ext>
            </a:extLst>
          </p:cNvPr>
          <p:cNvSpPr/>
          <p:nvPr/>
        </p:nvSpPr>
        <p:spPr>
          <a:xfrm>
            <a:off x="12971394" y="6997590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등록신청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22CB08-CD22-81BD-1BC5-49475EB09D25}"/>
              </a:ext>
            </a:extLst>
          </p:cNvPr>
          <p:cNvSpPr/>
          <p:nvPr/>
        </p:nvSpPr>
        <p:spPr>
          <a:xfrm>
            <a:off x="12971608" y="8123186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등록내역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1EB498-BB1A-52A1-48AF-0F60C3AAE13B}"/>
              </a:ext>
            </a:extLst>
          </p:cNvPr>
          <p:cNvSpPr/>
          <p:nvPr/>
        </p:nvSpPr>
        <p:spPr>
          <a:xfrm>
            <a:off x="12971608" y="9245037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심사현황조회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769DD2-7ADE-5F04-BD4C-333E7B559F05}"/>
              </a:ext>
            </a:extLst>
          </p:cNvPr>
          <p:cNvSpPr/>
          <p:nvPr/>
        </p:nvSpPr>
        <p:spPr>
          <a:xfrm>
            <a:off x="12971608" y="10366888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판매수익현황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194A5C-0EA2-337F-3C30-497F93FFB3F6}"/>
              </a:ext>
            </a:extLst>
          </p:cNvPr>
          <p:cNvSpPr/>
          <p:nvPr/>
        </p:nvSpPr>
        <p:spPr>
          <a:xfrm>
            <a:off x="6785270" y="5746459"/>
            <a:ext cx="2699658" cy="794970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/>
              <a:t>커뮤니티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C9B27D-DAFD-F954-E0F9-432D4474D658}"/>
              </a:ext>
            </a:extLst>
          </p:cNvPr>
          <p:cNvSpPr/>
          <p:nvPr/>
        </p:nvSpPr>
        <p:spPr>
          <a:xfrm>
            <a:off x="6785270" y="6982610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홈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BD02C76-9290-24A0-E3FA-B74EC086F393}"/>
              </a:ext>
            </a:extLst>
          </p:cNvPr>
          <p:cNvSpPr/>
          <p:nvPr/>
        </p:nvSpPr>
        <p:spPr>
          <a:xfrm>
            <a:off x="6785696" y="8104461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토론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E008C3-D609-4DCD-0E9A-1356DF0328BF}"/>
              </a:ext>
            </a:extLst>
          </p:cNvPr>
          <p:cNvSpPr/>
          <p:nvPr/>
        </p:nvSpPr>
        <p:spPr>
          <a:xfrm>
            <a:off x="6785696" y="9245037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리뷰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4E9C2B9-851C-FC83-ADC2-C81A8C1E554F}"/>
              </a:ext>
            </a:extLst>
          </p:cNvPr>
          <p:cNvSpPr/>
          <p:nvPr/>
        </p:nvSpPr>
        <p:spPr>
          <a:xfrm>
            <a:off x="3692208" y="5746459"/>
            <a:ext cx="2699658" cy="794970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/>
              <a:t>마켓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27EEE08-3478-8F9F-4829-A1BB7F790E85}"/>
              </a:ext>
            </a:extLst>
          </p:cNvPr>
          <p:cNvSpPr/>
          <p:nvPr/>
        </p:nvSpPr>
        <p:spPr>
          <a:xfrm>
            <a:off x="3692208" y="6986355"/>
            <a:ext cx="2699658" cy="794970"/>
          </a:xfrm>
          <a:prstGeom prst="rect">
            <a:avLst/>
          </a:prstGeom>
          <a:solidFill>
            <a:srgbClr val="A4A5A9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전체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37E28E-5059-4FA3-6036-4DA15E93D331}"/>
              </a:ext>
            </a:extLst>
          </p:cNvPr>
          <p:cNvSpPr/>
          <p:nvPr/>
        </p:nvSpPr>
        <p:spPr>
          <a:xfrm>
            <a:off x="3692208" y="8104461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개발언어별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0BC7644-3C28-85AE-4659-01CF7010C88D}"/>
              </a:ext>
            </a:extLst>
          </p:cNvPr>
          <p:cNvSpPr/>
          <p:nvPr/>
        </p:nvSpPr>
        <p:spPr>
          <a:xfrm>
            <a:off x="3692208" y="9245037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용도별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602F59-D169-E728-D60A-F9274BEE5F55}"/>
              </a:ext>
            </a:extLst>
          </p:cNvPr>
          <p:cNvSpPr/>
          <p:nvPr/>
        </p:nvSpPr>
        <p:spPr>
          <a:xfrm>
            <a:off x="3692208" y="10348163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개발자별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AB3FCB-A4AA-0A76-EF06-88B0CC26E9A1}"/>
              </a:ext>
            </a:extLst>
          </p:cNvPr>
          <p:cNvSpPr/>
          <p:nvPr/>
        </p:nvSpPr>
        <p:spPr>
          <a:xfrm>
            <a:off x="3692208" y="11461093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할인상품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F5788FB-7CA3-794F-F19B-5DDEB7AC78AC}"/>
              </a:ext>
            </a:extLst>
          </p:cNvPr>
          <p:cNvSpPr/>
          <p:nvPr/>
        </p:nvSpPr>
        <p:spPr>
          <a:xfrm>
            <a:off x="9878332" y="5746459"/>
            <a:ext cx="2699658" cy="794970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b="1" dirty="0"/>
              <a:t>이벤트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CB0FEC-7F56-E740-2048-672508B9247D}"/>
              </a:ext>
            </a:extLst>
          </p:cNvPr>
          <p:cNvSpPr/>
          <p:nvPr/>
        </p:nvSpPr>
        <p:spPr>
          <a:xfrm>
            <a:off x="9878332" y="7001335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진행중인 이벤트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08FC2C4-496B-73C0-C217-2FFBAF041D23}"/>
              </a:ext>
            </a:extLst>
          </p:cNvPr>
          <p:cNvSpPr/>
          <p:nvPr/>
        </p:nvSpPr>
        <p:spPr>
          <a:xfrm>
            <a:off x="9878652" y="8123186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종료된 이벤트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9A6333-5558-072D-7B6D-75D3B6EC2359}"/>
              </a:ext>
            </a:extLst>
          </p:cNvPr>
          <p:cNvSpPr/>
          <p:nvPr/>
        </p:nvSpPr>
        <p:spPr>
          <a:xfrm>
            <a:off x="6785430" y="10350970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자유게시판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9369926-692F-D3FC-6305-6E58709B8C73}"/>
              </a:ext>
            </a:extLst>
          </p:cNvPr>
          <p:cNvSpPr/>
          <p:nvPr/>
        </p:nvSpPr>
        <p:spPr>
          <a:xfrm>
            <a:off x="9878652" y="9245037"/>
            <a:ext cx="2699658" cy="794970"/>
          </a:xfrm>
          <a:prstGeom prst="rect">
            <a:avLst/>
          </a:prstGeom>
          <a:solidFill>
            <a:srgbClr val="1A202C">
              <a:alpha val="29000"/>
            </a:srgb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당첨자 발표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F135F8-044C-C7B1-7CD8-B1B0DF0B072A}"/>
              </a:ext>
            </a:extLst>
          </p:cNvPr>
          <p:cNvSpPr/>
          <p:nvPr/>
        </p:nvSpPr>
        <p:spPr>
          <a:xfrm>
            <a:off x="1650459" y="4065343"/>
            <a:ext cx="2346543" cy="595138"/>
          </a:xfrm>
          <a:prstGeom prst="rect">
            <a:avLst/>
          </a:prstGeom>
          <a:solidFill>
            <a:srgbClr val="B8B9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2depth</a:t>
            </a:r>
            <a:endParaRPr lang="ko-KR" altLang="en-US" sz="25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CDA09CA-BD60-D564-B541-EB2601F8EDFA}"/>
              </a:ext>
            </a:extLst>
          </p:cNvPr>
          <p:cNvSpPr/>
          <p:nvPr/>
        </p:nvSpPr>
        <p:spPr>
          <a:xfrm>
            <a:off x="1650459" y="3181532"/>
            <a:ext cx="2346543" cy="595139"/>
          </a:xfrm>
          <a:prstGeom prst="rect">
            <a:avLst/>
          </a:prstGeom>
          <a:solidFill>
            <a:srgbClr val="1A2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/>
              <a:t>1depth</a:t>
            </a:r>
            <a:endParaRPr lang="ko-KR" altLang="en-US" sz="2500" b="1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0D5B8AF-521B-6B72-C4A1-1FA163BB55B9}"/>
              </a:ext>
            </a:extLst>
          </p:cNvPr>
          <p:cNvCxnSpPr>
            <a:stCxn id="49" idx="0"/>
            <a:endCxn id="2" idx="2"/>
          </p:cNvCxnSpPr>
          <p:nvPr/>
        </p:nvCxnSpPr>
        <p:spPr>
          <a:xfrm rot="5400000" flipH="1" flipV="1">
            <a:off x="7814385" y="759467"/>
            <a:ext cx="2214645" cy="7759341"/>
          </a:xfrm>
          <a:prstGeom prst="bentConnector3">
            <a:avLst>
              <a:gd name="adj1" fmla="val 50000"/>
            </a:avLst>
          </a:prstGeom>
          <a:ln>
            <a:solidFill>
              <a:srgbClr val="1A202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203A063-2856-C093-5756-DECE41A6C992}"/>
              </a:ext>
            </a:extLst>
          </p:cNvPr>
          <p:cNvCxnSpPr>
            <a:stCxn id="40" idx="0"/>
            <a:endCxn id="2" idx="2"/>
          </p:cNvCxnSpPr>
          <p:nvPr/>
        </p:nvCxnSpPr>
        <p:spPr>
          <a:xfrm rot="5400000" flipH="1" flipV="1">
            <a:off x="9360916" y="2305998"/>
            <a:ext cx="2214645" cy="4666279"/>
          </a:xfrm>
          <a:prstGeom prst="bentConnector3">
            <a:avLst>
              <a:gd name="adj1" fmla="val 50000"/>
            </a:avLst>
          </a:prstGeom>
          <a:ln>
            <a:solidFill>
              <a:srgbClr val="1A202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AE97AAA-7533-D4FC-DC5B-3ED488C6C21F}"/>
              </a:ext>
            </a:extLst>
          </p:cNvPr>
          <p:cNvCxnSpPr>
            <a:stCxn id="59" idx="0"/>
            <a:endCxn id="2" idx="2"/>
          </p:cNvCxnSpPr>
          <p:nvPr/>
        </p:nvCxnSpPr>
        <p:spPr>
          <a:xfrm rot="5400000" flipH="1" flipV="1">
            <a:off x="10907447" y="3852529"/>
            <a:ext cx="2214645" cy="1573217"/>
          </a:xfrm>
          <a:prstGeom prst="bentConnector3">
            <a:avLst>
              <a:gd name="adj1" fmla="val 50000"/>
            </a:avLst>
          </a:prstGeom>
          <a:ln>
            <a:solidFill>
              <a:srgbClr val="1A202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4F636041-6B1D-B63C-8AB2-2379F58120A1}"/>
              </a:ext>
            </a:extLst>
          </p:cNvPr>
          <p:cNvCxnSpPr>
            <a:stCxn id="17" idx="0"/>
            <a:endCxn id="2" idx="2"/>
          </p:cNvCxnSpPr>
          <p:nvPr/>
        </p:nvCxnSpPr>
        <p:spPr>
          <a:xfrm rot="16200000" flipV="1">
            <a:off x="14004836" y="2328357"/>
            <a:ext cx="2227657" cy="4634572"/>
          </a:xfrm>
          <a:prstGeom prst="bentConnector3">
            <a:avLst>
              <a:gd name="adj1" fmla="val 50000"/>
            </a:avLst>
          </a:prstGeom>
          <a:ln>
            <a:solidFill>
              <a:srgbClr val="1A202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1BF402C-179E-9B2F-42B2-F2DDAF6DE140}"/>
              </a:ext>
            </a:extLst>
          </p:cNvPr>
          <p:cNvCxnSpPr>
            <a:stCxn id="29" idx="0"/>
            <a:endCxn id="2" idx="2"/>
          </p:cNvCxnSpPr>
          <p:nvPr/>
        </p:nvCxnSpPr>
        <p:spPr>
          <a:xfrm rot="16200000" flipV="1">
            <a:off x="12453979" y="3879214"/>
            <a:ext cx="2214645" cy="1519845"/>
          </a:xfrm>
          <a:prstGeom prst="bentConnector3">
            <a:avLst>
              <a:gd name="adj1" fmla="val 50000"/>
            </a:avLst>
          </a:prstGeom>
          <a:ln>
            <a:solidFill>
              <a:srgbClr val="1A202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75461D13-BCEA-FB2C-00B6-AA5E33A03E3C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2808323" y="4095750"/>
            <a:ext cx="4154948" cy="4703"/>
          </a:xfrm>
          <a:prstGeom prst="bentConnector3">
            <a:avLst/>
          </a:prstGeom>
          <a:ln w="28575">
            <a:solidFill>
              <a:srgbClr val="1A202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4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624858"/>
            <a:ext cx="2782570" cy="827632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3286" y="732264"/>
            <a:ext cx="5312410" cy="694143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228" y="3857307"/>
            <a:ext cx="2296008" cy="747539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6399" y="8773363"/>
            <a:ext cx="1528559" cy="747539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571855"/>
            <a:ext cx="24476710" cy="1524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A8FD47-7D55-4A58-94A1-4969B16C2C60}"/>
              </a:ext>
            </a:extLst>
          </p:cNvPr>
          <p:cNvSpPr/>
          <p:nvPr/>
        </p:nvSpPr>
        <p:spPr>
          <a:xfrm>
            <a:off x="-268941" y="-295835"/>
            <a:ext cx="25011529" cy="2180896"/>
          </a:xfrm>
          <a:prstGeom prst="rect">
            <a:avLst/>
          </a:prstGeom>
          <a:solidFill>
            <a:srgbClr val="1A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    06. </a:t>
            </a:r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스크린 리스트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F3DD3C-5710-C26E-2AD2-D0FC8280B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75281"/>
              </p:ext>
            </p:extLst>
          </p:nvPr>
        </p:nvGraphicFramePr>
        <p:xfrm>
          <a:off x="1946647" y="2266950"/>
          <a:ext cx="20580351" cy="107479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22353">
                  <a:extLst>
                    <a:ext uri="{9D8B030D-6E8A-4147-A177-3AD203B41FA5}">
                      <a16:colId xmlns:a16="http://schemas.microsoft.com/office/drawing/2014/main" val="4135892999"/>
                    </a:ext>
                  </a:extLst>
                </a:gridCol>
                <a:gridCol w="2801143">
                  <a:extLst>
                    <a:ext uri="{9D8B030D-6E8A-4147-A177-3AD203B41FA5}">
                      <a16:colId xmlns:a16="http://schemas.microsoft.com/office/drawing/2014/main" val="1200805588"/>
                    </a:ext>
                  </a:extLst>
                </a:gridCol>
                <a:gridCol w="2685233">
                  <a:extLst>
                    <a:ext uri="{9D8B030D-6E8A-4147-A177-3AD203B41FA5}">
                      <a16:colId xmlns:a16="http://schemas.microsoft.com/office/drawing/2014/main" val="1652414517"/>
                    </a:ext>
                  </a:extLst>
                </a:gridCol>
                <a:gridCol w="2627279">
                  <a:extLst>
                    <a:ext uri="{9D8B030D-6E8A-4147-A177-3AD203B41FA5}">
                      <a16:colId xmlns:a16="http://schemas.microsoft.com/office/drawing/2014/main" val="2934775446"/>
                    </a:ext>
                  </a:extLst>
                </a:gridCol>
                <a:gridCol w="4211373">
                  <a:extLst>
                    <a:ext uri="{9D8B030D-6E8A-4147-A177-3AD203B41FA5}">
                      <a16:colId xmlns:a16="http://schemas.microsoft.com/office/drawing/2014/main" val="2359510850"/>
                    </a:ext>
                  </a:extLst>
                </a:gridCol>
                <a:gridCol w="5273876">
                  <a:extLst>
                    <a:ext uri="{9D8B030D-6E8A-4147-A177-3AD203B41FA5}">
                      <a16:colId xmlns:a16="http://schemas.microsoft.com/office/drawing/2014/main" val="3238313405"/>
                    </a:ext>
                  </a:extLst>
                </a:gridCol>
                <a:gridCol w="1159094">
                  <a:extLst>
                    <a:ext uri="{9D8B030D-6E8A-4147-A177-3AD203B41FA5}">
                      <a16:colId xmlns:a16="http://schemas.microsoft.com/office/drawing/2014/main" val="2940770997"/>
                    </a:ext>
                  </a:extLst>
                </a:gridCol>
              </a:tblGrid>
              <a:tr h="66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대메뉴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중메뉴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소메뉴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Screen ID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Page Title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Description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비고</a:t>
                      </a: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08038"/>
                  </a:ext>
                </a:extLst>
              </a:tr>
              <a:tr h="66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로그인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UI-S-0000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로그인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로그인 페이지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783243"/>
                  </a:ext>
                </a:extLst>
              </a:tr>
              <a:tr h="66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회원가입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UI-S-0001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회원가입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회원가입 페이지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06096"/>
                  </a:ext>
                </a:extLst>
              </a:tr>
              <a:tr h="66979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마켓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전체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UI-M-0000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마켓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전체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현재 판매량이 높은 순으로 표시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58690"/>
                  </a:ext>
                </a:extLst>
              </a:tr>
              <a:tr h="669791"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개발언어별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개발언어 선택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UI-M-0001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마켓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개발언어별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개발언어 선택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개발언어 선택 시 해당하는 개발물을</a:t>
                      </a:r>
                      <a:endParaRPr lang="en-US" altLang="ko-KR" sz="2000" b="1" dirty="0"/>
                    </a:p>
                    <a:p>
                      <a:pPr algn="l" latinLnBrk="1"/>
                      <a:r>
                        <a:rPr lang="ko-KR" altLang="en-US" sz="2000" b="1" dirty="0"/>
                        <a:t>판매량 순으로 표시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25929"/>
                  </a:ext>
                </a:extLst>
              </a:tr>
              <a:tr h="669791"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할인상품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UI-M-0002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마켓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할인상품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할인중인 상품을 판매량 순으로 표시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68180"/>
                  </a:ext>
                </a:extLst>
              </a:tr>
              <a:tr h="669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커뮤니티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UI-C-0000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커뮤니티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err="1"/>
                        <a:t>중메뉴</a:t>
                      </a:r>
                      <a:r>
                        <a:rPr lang="ko-KR" altLang="en-US" sz="2000" b="1" dirty="0"/>
                        <a:t> 카테고리 내용을 전반적으로 표시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37885"/>
                  </a:ext>
                </a:extLst>
              </a:tr>
              <a:tr h="669791"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토론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주제 선택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UI-C-0001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커뮤니티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토론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주제선택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주제별 현재 의견이 많이 달린 순으로</a:t>
                      </a:r>
                      <a:r>
                        <a:rPr lang="en-US" altLang="ko-KR" sz="2000" b="1" dirty="0"/>
                        <a:t> </a:t>
                      </a:r>
                      <a:r>
                        <a:rPr lang="ko-KR" altLang="en-US" sz="2000" b="1" dirty="0"/>
                        <a:t>표시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79754"/>
                  </a:ext>
                </a:extLst>
              </a:tr>
              <a:tr h="669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이벤트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진행중인 이벤트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UI-E-0000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이벤트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진행중인 이벤트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현제 진행중인 이벤트 열람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01603"/>
                  </a:ext>
                </a:extLst>
              </a:tr>
              <a:tr h="66979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상품등록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등록신청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UI-R-0000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상품등록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등록신청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판매자 </a:t>
                      </a:r>
                      <a:r>
                        <a:rPr lang="ko-KR" altLang="en-US" sz="2000" b="1" dirty="0" err="1"/>
                        <a:t>개발물</a:t>
                      </a:r>
                      <a:r>
                        <a:rPr lang="ko-KR" altLang="en-US" sz="2000" b="1" dirty="0"/>
                        <a:t> 등록신청 페이지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1566"/>
                  </a:ext>
                </a:extLst>
              </a:tr>
              <a:tr h="66979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심사현황조회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UI-R-0001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상품등록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심사현황조회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등록신청 후 심사 현황 실시간 조회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252269"/>
                  </a:ext>
                </a:extLst>
              </a:tr>
              <a:tr h="669791"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판매수익현황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UI-R-0002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상품등록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판매수익현황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판매현황 및 수익현황 조회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85096"/>
                  </a:ext>
                </a:extLst>
              </a:tr>
              <a:tr h="669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고객센터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이용가이드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판매자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UI-G-0000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고객센터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이용가이드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판매자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관리자가 게시한 판매자 이용가이드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169763"/>
                  </a:ext>
                </a:extLst>
              </a:tr>
              <a:tr h="669791"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구매자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UI-G-0001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고객센터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이용가이드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구매자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관리자가 게시한 구매자 이용가이드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58455"/>
                  </a:ext>
                </a:extLst>
              </a:tr>
              <a:tr h="669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마이페이지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내 보관함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UI-P-0000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마이페이지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내 보관함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구매상품을 다운로드 할 수 있는 보관함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69048"/>
                  </a:ext>
                </a:extLst>
              </a:tr>
              <a:tr h="669791"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프로필 관리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UI-P-0001</a:t>
                      </a:r>
                      <a:endParaRPr lang="ko-KR" altLang="en-US" sz="2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마이페이지</a:t>
                      </a:r>
                      <a:r>
                        <a:rPr lang="en-US" altLang="ko-KR" sz="2000" b="1" dirty="0"/>
                        <a:t>&gt;</a:t>
                      </a:r>
                      <a:r>
                        <a:rPr lang="ko-KR" altLang="en-US" sz="2000" b="1" dirty="0"/>
                        <a:t>프로필 관리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/>
                        <a:t>회원 프로필 수정 및 설정관리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solidFill>
                      <a:srgbClr val="A4A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750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256</Words>
  <Application>Microsoft Office PowerPoint</Application>
  <PresentationFormat>사용자 지정</PresentationFormat>
  <Paragraphs>122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예진</cp:lastModifiedBy>
  <cp:revision>8</cp:revision>
  <dcterms:created xsi:type="dcterms:W3CDTF">2025-07-10T04:24:41Z</dcterms:created>
  <dcterms:modified xsi:type="dcterms:W3CDTF">2025-07-10T13:30:19Z</dcterms:modified>
</cp:coreProperties>
</file>