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70" r:id="rId3"/>
    <p:sldId id="271" r:id="rId4"/>
    <p:sldId id="276" r:id="rId5"/>
    <p:sldId id="272" r:id="rId6"/>
    <p:sldId id="292" r:id="rId7"/>
    <p:sldId id="293" r:id="rId8"/>
    <p:sldId id="294" r:id="rId9"/>
    <p:sldId id="273" r:id="rId10"/>
    <p:sldId id="288" r:id="rId11"/>
    <p:sldId id="289" r:id="rId12"/>
    <p:sldId id="290" r:id="rId13"/>
    <p:sldId id="287" r:id="rId14"/>
    <p:sldId id="286" r:id="rId15"/>
    <p:sldId id="291" r:id="rId16"/>
    <p:sldId id="285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289FC-EF88-46AA-B0E3-2926A46C654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22CAC-326B-401B-B5B3-BBE8E05A5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1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0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4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63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27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1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8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0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8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DC8CE-D5E1-4586-8B12-06DBFDE2E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196000-7FFC-4FF7-B164-12F7567B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30DBD-ABEB-4358-9C4E-79C0C1F7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338B1-110B-4D88-9D87-6EDF19B8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B287B-C9FA-4D31-B877-1262B2BE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8625-02F6-4661-B9B2-0FC15FF6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60DC5-D9FD-4A23-88F2-77DDED1BB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B74A4-1F27-4421-B52D-BA31E762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C112A-9D1C-4AAB-BD0F-8DB02715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7C1F6-70CB-46E5-811B-9866A3FE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2AC79D-4FC1-4598-A2E6-081CB8DA7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A482F-886F-4508-8AC7-F64ABA9A3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89EF9-07B1-4651-B8AD-B4D31A3E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E1569-8649-4825-AAAE-10FFEAC1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A8A50-A782-4AD5-BDDA-B3AE63C6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4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9A3D9-7281-4739-908F-49E03CF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0E8DB-18BA-44E0-A8C6-2C2F14BC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3D55A-8029-4F91-AD1C-1D0B90F3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501A6-5019-4F1D-97E7-D0540976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5BB10-E96C-4F99-A1A6-28E63C8E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8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9155-3221-45F0-BF3C-0026A98E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4C322-8A04-486B-A135-A3A90AF0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A9D2D-8C30-4326-A647-7A7D2D8F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9B10C-90B5-4575-9639-CBFB9A58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41512-A630-48AD-B8A2-C87D86A1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5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5A749-806E-4E14-AA25-4E7357BB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D53BC-E99A-400B-B1E7-EB4317E2E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74C33-FDE0-4D0E-BA51-50758390A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A5D2F-747D-4E01-B149-0685E4E3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D0961-5A37-4924-A889-BAE45F25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364AA-6B3B-4CEA-8C61-7EE26F90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D6D22-B54B-4D32-BE08-211EBBCF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D1DAE-68AC-419B-BE5B-93CFBD4A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0C14E-C2EE-45BE-BDED-F21DBCCCD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6FE5F0-704B-45DA-AA4D-693167153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26CB4-576A-4999-A735-097B57F0D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92F25C-46AA-40C8-A705-4654E234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352601-83FC-4A03-AAE6-97637A21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F93F99-7791-4664-AE5A-6EDDE009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3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BF02F-941E-4144-9A6B-1FAE610F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46E973-5B2B-4956-B117-9846972A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F20AEB-A145-4AC3-8198-B04A8950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2FD13C-CACE-4C75-81B4-BD6D50B2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0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E878C9-456A-4162-AED0-AEF2544A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C567B9-C5CC-486D-8582-905ECC81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3F828-39F3-4D37-AB29-65974FD2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7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C7216-2A1C-4F50-B79B-42C70F0C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371D2-FF4E-4EBE-808D-27910CE5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DA3CFF-7927-4E2B-8283-5DCC2194C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7D533-D895-489C-8D7F-697BC094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28F96-B64A-4948-9912-502BF3F4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C68D0-F9FD-414A-8372-2796524A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7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383DC-EAB8-43BA-BF42-3BC1BBCF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250D72-9D45-4E60-93CC-CAE72343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6FD32-EF9C-4013-ADB3-9A9EEF74F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6B835-B940-4261-A9A5-8F6AF2ED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879FE-1FA7-4A49-BB3E-18AE4BC1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B22AC-956C-46A3-A580-C0D413EF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8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F78B5E-DD71-442F-8CB2-6660DC1B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12861-2DA5-4238-A752-0B7D11E9A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DA8A8-C0AB-4FF6-86AC-39B250090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F5DC-2FCE-45C9-AD0A-A828033FB30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818E4-A1B0-4A8E-A0E5-A0B6B3C95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89B32-E759-496A-86DF-EC487989F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2CB1-AAEF-4A89-9930-8D7839DD0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1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2181523" y="2940912"/>
            <a:ext cx="89498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RWD</a:t>
            </a: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网页设计报告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5999198" y="4101335"/>
            <a:ext cx="5312083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汇报人：</a:t>
            </a:r>
            <a:r>
              <a:rPr lang="en-US" altLang="zh-CN" sz="2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201843302129 </a:t>
            </a:r>
            <a:r>
              <a:rPr lang="zh-CN" altLang="en-US" sz="2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叶兴炼</a:t>
            </a:r>
            <a:endParaRPr lang="en-US" altLang="zh-CN" sz="2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2400" spc="225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           201843302104 </a:t>
            </a:r>
            <a:r>
              <a:rPr lang="zh-CN" altLang="en-US" sz="2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陈科润</a:t>
            </a:r>
            <a:endParaRPr lang="en-US" altLang="zh-CN" sz="2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 algn="dist">
              <a:defRPr/>
            </a:pPr>
            <a:endParaRPr sz="2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5">
            <a:extLst>
              <a:ext uri="{FF2B5EF4-FFF2-40B4-BE49-F238E27FC236}">
                <a16:creationId xmlns:a16="http://schemas.microsoft.com/office/drawing/2014/main" id="{F77E6B27-750F-454C-BB1D-F4C340299093}"/>
              </a:ext>
            </a:extLst>
          </p:cNvPr>
          <p:cNvSpPr>
            <a:spLocks noEditPoints="1"/>
          </p:cNvSpPr>
          <p:nvPr/>
        </p:nvSpPr>
        <p:spPr bwMode="auto">
          <a:xfrm>
            <a:off x="1178776" y="231317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4873AD-E3E5-46C7-AF07-71C5473620FF}"/>
              </a:ext>
            </a:extLst>
          </p:cNvPr>
          <p:cNvSpPr txBox="1"/>
          <p:nvPr/>
        </p:nvSpPr>
        <p:spPr>
          <a:xfrm>
            <a:off x="1632044" y="2744384"/>
            <a:ext cx="9133365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dirty="0"/>
              <a:t>导航栏运用了</a:t>
            </a:r>
            <a:r>
              <a:rPr lang="en-US" altLang="zh-CN" dirty="0"/>
              <a:t>class="navbar navbar-expand-lg navbar-light </a:t>
            </a:r>
            <a:r>
              <a:rPr lang="en-US" altLang="zh-CN" dirty="0" err="1"/>
              <a:t>bg</a:t>
            </a:r>
            <a:r>
              <a:rPr lang="en-US" altLang="zh-CN" dirty="0"/>
              <a:t>-light"</a:t>
            </a:r>
            <a:r>
              <a:rPr lang="zh-CN" altLang="zh-CN" dirty="0"/>
              <a:t>，同时给导航栏中各个单词绑定了</a:t>
            </a:r>
            <a:r>
              <a:rPr lang="en-US" altLang="zh-CN" dirty="0"/>
              <a:t>&lt;a&gt;</a:t>
            </a:r>
            <a:r>
              <a:rPr lang="zh-CN" altLang="zh-CN" dirty="0"/>
              <a:t>标签，单击即可跳转至相应页面。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C22A33-CDF1-4B1F-95C8-B7A988C9AB15}"/>
              </a:ext>
            </a:extLst>
          </p:cNvPr>
          <p:cNvSpPr txBox="1"/>
          <p:nvPr/>
        </p:nvSpPr>
        <p:spPr>
          <a:xfrm>
            <a:off x="1632045" y="2290297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1.Navbar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导航栏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D0FB35-6425-48B5-BDF5-5D14DA0AFED9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F498BD-E2B3-4719-84D3-E44BB4FBEDDE}"/>
              </a:ext>
            </a:extLst>
          </p:cNvPr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首页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0BF4F2B-F4A6-4168-A73E-44F87DC9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00" y="939304"/>
            <a:ext cx="8391525" cy="1123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34E361-3511-4B52-8B6E-3CCAD338C3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30953" y="3467286"/>
            <a:ext cx="6520820" cy="163319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Freeform 45">
            <a:extLst>
              <a:ext uri="{FF2B5EF4-FFF2-40B4-BE49-F238E27FC236}">
                <a16:creationId xmlns:a16="http://schemas.microsoft.com/office/drawing/2014/main" id="{1B3D3C36-BAE7-4180-9A40-86D124266B82}"/>
              </a:ext>
            </a:extLst>
          </p:cNvPr>
          <p:cNvSpPr>
            <a:spLocks noEditPoints="1"/>
          </p:cNvSpPr>
          <p:nvPr/>
        </p:nvSpPr>
        <p:spPr bwMode="auto">
          <a:xfrm>
            <a:off x="1178776" y="506490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11B333-B974-438F-A3A7-E26E3EE99E2F}"/>
              </a:ext>
            </a:extLst>
          </p:cNvPr>
          <p:cNvSpPr txBox="1"/>
          <p:nvPr/>
        </p:nvSpPr>
        <p:spPr>
          <a:xfrm>
            <a:off x="1632044" y="5554566"/>
            <a:ext cx="9133364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dirty="0"/>
              <a:t>使用了模板</a:t>
            </a:r>
            <a:r>
              <a:rPr lang="en-US" altLang="zh-CN" dirty="0" err="1"/>
              <a:t>Jumbotorn</a:t>
            </a:r>
            <a:r>
              <a:rPr lang="zh-CN" altLang="zh-CN" dirty="0"/>
              <a:t>，插入了一张横向铺满网页的图片，显得网页简约和美观</a:t>
            </a:r>
            <a:r>
              <a:rPr lang="zh-CN" altLang="en-US" dirty="0"/>
              <a:t>表现了这是一个</a:t>
            </a:r>
            <a:r>
              <a:rPr lang="zh-CN" altLang="zh-CN" dirty="0"/>
              <a:t>家具有关的网站。使用</a:t>
            </a:r>
            <a:r>
              <a:rPr lang="en-US" altLang="zh-CN" dirty="0"/>
              <a:t>container</a:t>
            </a:r>
            <a:r>
              <a:rPr lang="zh-CN" altLang="zh-CN" dirty="0"/>
              <a:t>模板在大图片中穿插了</a:t>
            </a:r>
            <a:r>
              <a:rPr lang="en-US" altLang="zh-CN" dirty="0"/>
              <a:t>Title</a:t>
            </a:r>
            <a:r>
              <a:rPr lang="zh-CN" altLang="zh-CN" dirty="0"/>
              <a:t>，</a:t>
            </a:r>
            <a:r>
              <a:rPr lang="zh-CN" altLang="en-US" dirty="0"/>
              <a:t>用</a:t>
            </a:r>
            <a:r>
              <a:rPr lang="zh-CN" altLang="zh-CN" dirty="0"/>
              <a:t>浅色背景并且使文字居中；</a:t>
            </a:r>
            <a:r>
              <a:rPr lang="zh-CN" altLang="en-US" dirty="0"/>
              <a:t>并且</a:t>
            </a:r>
            <a:r>
              <a:rPr lang="zh-CN" altLang="zh-CN" dirty="0"/>
              <a:t>使原本处于大图片底部的</a:t>
            </a:r>
            <a:r>
              <a:rPr lang="en-US" altLang="zh-CN" dirty="0"/>
              <a:t>Title</a:t>
            </a:r>
            <a:r>
              <a:rPr lang="zh-CN" altLang="zh-CN" dirty="0"/>
              <a:t>从原本的位置向上移动</a:t>
            </a:r>
            <a:r>
              <a:rPr lang="zh-CN" altLang="en-US" dirty="0"/>
              <a:t>，让</a:t>
            </a:r>
            <a:r>
              <a:rPr lang="en-US" altLang="zh-CN" dirty="0"/>
              <a:t>Title</a:t>
            </a:r>
            <a:r>
              <a:rPr lang="zh-CN" altLang="en-US" dirty="0"/>
              <a:t>可以更加美观与直接进入人们视线</a:t>
            </a:r>
            <a:r>
              <a:rPr lang="zh-CN" altLang="zh-CN" dirty="0"/>
              <a:t>。</a:t>
            </a:r>
          </a:p>
          <a:p>
            <a:endParaRPr lang="zh-CN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08C762-195D-4D29-B305-DA53F0B40733}"/>
              </a:ext>
            </a:extLst>
          </p:cNvPr>
          <p:cNvSpPr txBox="1"/>
          <p:nvPr/>
        </p:nvSpPr>
        <p:spPr>
          <a:xfrm>
            <a:off x="1632044" y="5100479"/>
            <a:ext cx="4222222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</a:t>
            </a:r>
            <a:r>
              <a:rPr lang="en-US" altLang="zh-CN" b="1" dirty="0"/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Jumbotron + container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/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21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/>
      <p:bldP spid="9" grpId="0" bldLvl="0"/>
      <p:bldP spid="16" grpId="0" animBg="1"/>
      <p:bldP spid="17" grpId="0" bldLvl="0"/>
      <p:bldP spid="18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5">
            <a:extLst>
              <a:ext uri="{FF2B5EF4-FFF2-40B4-BE49-F238E27FC236}">
                <a16:creationId xmlns:a16="http://schemas.microsoft.com/office/drawing/2014/main" id="{F77E6B27-750F-454C-BB1D-F4C340299093}"/>
              </a:ext>
            </a:extLst>
          </p:cNvPr>
          <p:cNvSpPr>
            <a:spLocks noEditPoints="1"/>
          </p:cNvSpPr>
          <p:nvPr/>
        </p:nvSpPr>
        <p:spPr bwMode="auto">
          <a:xfrm>
            <a:off x="1395748" y="461331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4873AD-E3E5-46C7-AF07-71C5473620FF}"/>
              </a:ext>
            </a:extLst>
          </p:cNvPr>
          <p:cNvSpPr txBox="1"/>
          <p:nvPr/>
        </p:nvSpPr>
        <p:spPr>
          <a:xfrm>
            <a:off x="1877142" y="5044524"/>
            <a:ext cx="8838026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&lt;div&gt;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标签设为内联元素，从而使多个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&lt;div&gt;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标签能够排列在一排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将图片调整至合适的位置。</a:t>
            </a: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商品名使用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相应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字体大小和样式，把商品名放入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&lt;span&gt;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标签中再独立设置字体颜色。</a:t>
            </a: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加入购物车按钮使用了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button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class="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btn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btn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-warning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"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C22A33-CDF1-4B1F-95C8-B7A988C9AB15}"/>
              </a:ext>
            </a:extLst>
          </p:cNvPr>
          <p:cNvSpPr txBox="1"/>
          <p:nvPr/>
        </p:nvSpPr>
        <p:spPr>
          <a:xfrm>
            <a:off x="1877142" y="4590437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商品图片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+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button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D0FB35-6425-48B5-BDF5-5D14DA0AFED9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F498BD-E2B3-4719-84D3-E44BB4FBEDDE}"/>
              </a:ext>
            </a:extLst>
          </p:cNvPr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首页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BAE34C-455D-409B-BD81-E554B1BE73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0372" y="1185999"/>
            <a:ext cx="8904795" cy="3158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57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/>
      <p:bldP spid="9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5">
            <a:extLst>
              <a:ext uri="{FF2B5EF4-FFF2-40B4-BE49-F238E27FC236}">
                <a16:creationId xmlns:a16="http://schemas.microsoft.com/office/drawing/2014/main" id="{F77E6B27-750F-454C-BB1D-F4C340299093}"/>
              </a:ext>
            </a:extLst>
          </p:cNvPr>
          <p:cNvSpPr>
            <a:spLocks noEditPoints="1"/>
          </p:cNvSpPr>
          <p:nvPr/>
        </p:nvSpPr>
        <p:spPr bwMode="auto">
          <a:xfrm>
            <a:off x="1370577" y="519550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4873AD-E3E5-46C7-AF07-71C5473620FF}"/>
              </a:ext>
            </a:extLst>
          </p:cNvPr>
          <p:cNvSpPr txBox="1"/>
          <p:nvPr/>
        </p:nvSpPr>
        <p:spPr>
          <a:xfrm>
            <a:off x="1867715" y="5610132"/>
            <a:ext cx="898253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card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class="card-group"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构建商品推荐卡片，向用户推荐季节性新品和新商品搭配指南。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C22A33-CDF1-4B1F-95C8-B7A988C9AB15}"/>
              </a:ext>
            </a:extLst>
          </p:cNvPr>
          <p:cNvSpPr txBox="1"/>
          <p:nvPr/>
        </p:nvSpPr>
        <p:spPr>
          <a:xfrm>
            <a:off x="1867715" y="51560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商品推荐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D0FB35-6425-48B5-BDF5-5D14DA0AFED9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F498BD-E2B3-4719-84D3-E44BB4FBEDDE}"/>
              </a:ext>
            </a:extLst>
          </p:cNvPr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首页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4D466F-CEE3-41ED-98C6-B15517A030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8908" y="1121790"/>
            <a:ext cx="8851344" cy="3913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/>
      <p:bldP spid="9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E02C3-E029-4946-B840-A540F4B19DAC}"/>
              </a:ext>
            </a:extLst>
          </p:cNvPr>
          <p:cNvSpPr txBox="1"/>
          <p:nvPr/>
        </p:nvSpPr>
        <p:spPr>
          <a:xfrm>
            <a:off x="9115296" y="1579709"/>
            <a:ext cx="2602221" cy="419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Title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同样使用了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Jumbotron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模板，与首页的大图片不同，购物车页面直接使用纯色背景横向铺满，简约的同时突出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Title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的文字。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Title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下方亮色的小字可以跳转至相应页面，帮助用户快速的在不同页面之间跳转。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11E65A-BC34-4583-A68B-F6DBE00634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8279" y="2279754"/>
            <a:ext cx="7909088" cy="3278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eform 45">
            <a:extLst>
              <a:ext uri="{FF2B5EF4-FFF2-40B4-BE49-F238E27FC236}">
                <a16:creationId xmlns:a16="http://schemas.microsoft.com/office/drawing/2014/main" id="{57D730C9-956F-461A-A995-F9BB6596A71A}"/>
              </a:ext>
            </a:extLst>
          </p:cNvPr>
          <p:cNvSpPr>
            <a:spLocks noEditPoints="1"/>
          </p:cNvSpPr>
          <p:nvPr/>
        </p:nvSpPr>
        <p:spPr bwMode="auto">
          <a:xfrm>
            <a:off x="8567367" y="168594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102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F8F8E7E-6362-43F2-A6BC-67B5C6F1F4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458" y="1260172"/>
            <a:ext cx="7759364" cy="495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1A5A3ED-5E11-44E5-834D-CF0054020C34}"/>
              </a:ext>
            </a:extLst>
          </p:cNvPr>
          <p:cNvSpPr txBox="1"/>
          <p:nvPr/>
        </p:nvSpPr>
        <p:spPr>
          <a:xfrm>
            <a:off x="8821216" y="2909006"/>
            <a:ext cx="2949252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商品清单运用了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table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class=”table table-hover”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消除了各列之间分隔的竖线，同时在清单首行加入了浅色背景，使得首行更突出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6D236EFE-1A9B-443F-8F81-74962F27D1C0}"/>
              </a:ext>
            </a:extLst>
          </p:cNvPr>
          <p:cNvSpPr>
            <a:spLocks noEditPoints="1"/>
          </p:cNvSpPr>
          <p:nvPr/>
        </p:nvSpPr>
        <p:spPr bwMode="auto">
          <a:xfrm>
            <a:off x="8339821" y="2382273"/>
            <a:ext cx="425265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1083C1-61A4-4B2A-97DF-F2FA5CF0FE17}"/>
              </a:ext>
            </a:extLst>
          </p:cNvPr>
          <p:cNvSpPr txBox="1"/>
          <p:nvPr/>
        </p:nvSpPr>
        <p:spPr>
          <a:xfrm>
            <a:off x="8821216" y="2359398"/>
            <a:ext cx="279032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table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041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8" grpId="0" animBg="1"/>
      <p:bldP spid="19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ACD47-A655-4F9A-A9F5-CA04415CF4A3}"/>
              </a:ext>
            </a:extLst>
          </p:cNvPr>
          <p:cNvSpPr txBox="1"/>
          <p:nvPr/>
        </p:nvSpPr>
        <p:spPr>
          <a:xfrm>
            <a:off x="1115961" y="1087535"/>
            <a:ext cx="305355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除清单首行外，在每一行的数量一列添加了‘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-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’和‘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+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’按钮，用来加减商品的数量。数量变化的同时，主要通过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javascript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实现以下功能：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7518AAC2-EC3E-4980-B4EA-EB792125E35F}"/>
              </a:ext>
            </a:extLst>
          </p:cNvPr>
          <p:cNvSpPr txBox="1"/>
          <p:nvPr/>
        </p:nvSpPr>
        <p:spPr>
          <a:xfrm>
            <a:off x="4986010" y="1397171"/>
            <a:ext cx="2535693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1.</a:t>
            </a:r>
            <a:r>
              <a:rPr lang="zh-CN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商品数量改变的同时商品总价同步更新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b="1" cap="all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8D7C570D-13DC-4166-B47F-BD22A15B764D}"/>
              </a:ext>
            </a:extLst>
          </p:cNvPr>
          <p:cNvSpPr txBox="1"/>
          <p:nvPr/>
        </p:nvSpPr>
        <p:spPr>
          <a:xfrm>
            <a:off x="7845485" y="860841"/>
            <a:ext cx="3848865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</a:t>
            </a:r>
            <a:r>
              <a:rPr lang="zh-CN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商品数量将要减为</a:t>
            </a:r>
            <a:r>
              <a:rPr lang="en-US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</a:t>
            </a:r>
            <a:r>
              <a:rPr lang="zh-CN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时，提示用户是否要删除商品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b="1" cap="all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（</a:t>
            </a:r>
            <a:r>
              <a:rPr lang="en-US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）</a:t>
            </a:r>
            <a:r>
              <a:rPr lang="zh-CN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确定，则删除商品列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b="1" cap="all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（</a:t>
            </a:r>
            <a:r>
              <a:rPr lang="en-US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）</a:t>
            </a:r>
            <a:r>
              <a:rPr lang="zh-CN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取消，则保持商品数量不变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b="1" cap="all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4AF627-B3F7-4A77-AFC7-058C71BD96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5245" y="2762655"/>
            <a:ext cx="4958823" cy="3409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BF6313-CAD4-4F7B-9F1E-4797842CBE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99635" y="2762655"/>
            <a:ext cx="4601184" cy="340948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991C2B9-AB32-4D15-8F36-0016A66FD431}"/>
              </a:ext>
            </a:extLst>
          </p:cNvPr>
          <p:cNvSpPr txBox="1"/>
          <p:nvPr/>
        </p:nvSpPr>
        <p:spPr>
          <a:xfrm>
            <a:off x="8259699" y="6172136"/>
            <a:ext cx="2343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仿宋_GB2312"/>
              </a:rPr>
              <a:t>商品数量即将减为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仿宋_GB2312"/>
              </a:rPr>
              <a:t>0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81A183-B861-4E05-8D7C-C0035BAB5982}"/>
              </a:ext>
            </a:extLst>
          </p:cNvPr>
          <p:cNvSpPr txBox="1"/>
          <p:nvPr/>
        </p:nvSpPr>
        <p:spPr>
          <a:xfrm>
            <a:off x="3130986" y="6185262"/>
            <a:ext cx="1602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仿宋_GB2312"/>
              </a:rPr>
              <a:t>添加商品数量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31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后台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D06FE9-027C-4E21-86E5-DBD569407049}"/>
              </a:ext>
            </a:extLst>
          </p:cNvPr>
          <p:cNvSpPr txBox="1"/>
          <p:nvPr/>
        </p:nvSpPr>
        <p:spPr>
          <a:xfrm>
            <a:off x="9203657" y="3723820"/>
            <a:ext cx="2218055" cy="17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后台商品订单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table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table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设置成暗色，与白色的字体形成反差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FD1006-F337-483B-BFA0-05174123D653}"/>
              </a:ext>
            </a:extLst>
          </p:cNvPr>
          <p:cNvSpPr txBox="1"/>
          <p:nvPr/>
        </p:nvSpPr>
        <p:spPr>
          <a:xfrm>
            <a:off x="9203655" y="3300275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订单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table</a:t>
            </a:r>
          </a:p>
        </p:txBody>
      </p:sp>
      <p:sp>
        <p:nvSpPr>
          <p:cNvPr id="17" name="Freeform 84">
            <a:extLst>
              <a:ext uri="{FF2B5EF4-FFF2-40B4-BE49-F238E27FC236}">
                <a16:creationId xmlns:a16="http://schemas.microsoft.com/office/drawing/2014/main" id="{6CD84FA7-6F23-47D9-AFDA-10B37A1538EE}"/>
              </a:ext>
            </a:extLst>
          </p:cNvPr>
          <p:cNvSpPr>
            <a:spLocks noEditPoints="1"/>
          </p:cNvSpPr>
          <p:nvPr/>
        </p:nvSpPr>
        <p:spPr bwMode="auto">
          <a:xfrm>
            <a:off x="9779547" y="2030512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78C575-6BA1-4D66-810B-049F20F22F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0288" y="1527142"/>
            <a:ext cx="8038138" cy="4553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087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4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006189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感谢您的观看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3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6AD62B-194E-4E29-8C2E-D96C0768732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5C6D15-67FC-459B-A9E1-0E5AE34FBABB}"/>
              </a:ext>
            </a:extLst>
          </p:cNvPr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56296-6DD8-4B7C-B908-15E5D6D45644}"/>
              </a:ext>
            </a:extLst>
          </p:cNvPr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目录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content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6919868" y="2180442"/>
            <a:ext cx="3420745" cy="646331"/>
            <a:chOff x="7220041" y="2128611"/>
            <a:chExt cx="3420745" cy="64633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013156" y="2129782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设计理念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84B0D0-48F4-47B1-842D-0C350A58B3D7}"/>
              </a:ext>
            </a:extLst>
          </p:cNvPr>
          <p:cNvGrpSpPr/>
          <p:nvPr/>
        </p:nvGrpSpPr>
        <p:grpSpPr>
          <a:xfrm>
            <a:off x="6919868" y="3362670"/>
            <a:ext cx="3420745" cy="647502"/>
            <a:chOff x="7220041" y="3006965"/>
            <a:chExt cx="3420745" cy="64750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C9D555-2B4E-4141-B9D7-1825884C330C}"/>
                </a:ext>
              </a:extLst>
            </p:cNvPr>
            <p:cNvSpPr txBox="1"/>
            <p:nvPr/>
          </p:nvSpPr>
          <p:spPr>
            <a:xfrm>
              <a:off x="8013156" y="3008136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切板方式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76D7B9-A41C-47C2-A8F6-3937DA18D5D0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E93E25-7BEA-4443-B348-AD825BD80B8E}"/>
              </a:ext>
            </a:extLst>
          </p:cNvPr>
          <p:cNvGrpSpPr/>
          <p:nvPr/>
        </p:nvGrpSpPr>
        <p:grpSpPr>
          <a:xfrm>
            <a:off x="6919868" y="4481670"/>
            <a:ext cx="3420745" cy="646331"/>
            <a:chOff x="7220041" y="3830411"/>
            <a:chExt cx="3420745" cy="64633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51D9B3-4EFB-495B-9CF5-1FDCB19B13F1}"/>
                </a:ext>
              </a:extLst>
            </p:cNvPr>
            <p:cNvSpPr txBox="1"/>
            <p:nvPr/>
          </p:nvSpPr>
          <p:spPr>
            <a:xfrm>
              <a:off x="8013156" y="383099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使用方法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A7DCCD-F854-461F-8909-8B578702A1D9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0AC75C6-C365-4063-9484-DC573736F4EF}"/>
              </a:ext>
            </a:extLst>
          </p:cNvPr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设计理念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912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3177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设计理念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11B6BC-BC53-4E97-891B-DA123C161B9F}"/>
              </a:ext>
            </a:extLst>
          </p:cNvPr>
          <p:cNvSpPr txBox="1"/>
          <p:nvPr/>
        </p:nvSpPr>
        <p:spPr>
          <a:xfrm>
            <a:off x="708721" y="2083325"/>
            <a:ext cx="1128548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仿宋_GB2312"/>
              </a:rPr>
              <a:t>本次设计的是一个电商网站，主要商品为家具，网站的设计旨在将</a:t>
            </a:r>
            <a:r>
              <a:rPr lang="zh-CN" altLang="zh-CN" sz="3600" u="sng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仿宋_GB2312"/>
              </a:rPr>
              <a:t>简约</a:t>
            </a:r>
            <a:r>
              <a:rPr lang="zh-CN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仿宋_GB2312"/>
              </a:rPr>
              <a:t>、</a:t>
            </a:r>
            <a:r>
              <a:rPr lang="zh-CN" altLang="zh-CN" sz="3600" u="sng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仿宋_GB2312"/>
              </a:rPr>
              <a:t>大方</a:t>
            </a:r>
            <a:r>
              <a:rPr lang="zh-CN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仿宋_GB2312"/>
              </a:rPr>
              <a:t>、</a:t>
            </a:r>
            <a:r>
              <a:rPr lang="zh-CN" altLang="zh-CN" sz="3600" u="sng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仿宋_GB2312"/>
              </a:rPr>
              <a:t>直观</a:t>
            </a:r>
            <a:r>
              <a:rPr lang="zh-CN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仿宋_GB2312"/>
              </a:rPr>
              <a:t>贯彻到底。网站总体风格偏欧式，采用了大量的图片，最大化的隐藏了文字，将用户最需要关注的信息以最直观地方式展示给用户，让用户访问网站时有一种整洁、舒服的感觉</a:t>
            </a:r>
            <a:r>
              <a:rPr lang="zh-CN" altLang="zh-CN" sz="4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仿宋_GB2312"/>
              </a:rPr>
              <a:t>。</a:t>
            </a:r>
            <a:endParaRPr lang="zh-CN" altLang="zh-CN" sz="4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two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切板方式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16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3177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切板方式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CC15AD-B6F9-4C12-BC01-60A53DD9283F}"/>
              </a:ext>
            </a:extLst>
          </p:cNvPr>
          <p:cNvGrpSpPr/>
          <p:nvPr/>
        </p:nvGrpSpPr>
        <p:grpSpPr>
          <a:xfrm>
            <a:off x="2684042" y="3235326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EA8AA56-564A-4AC2-B441-CAB69EC5F92E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D99DA9D-20B0-4DF3-9362-F8F620089B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CA759A6-B8E4-448A-9EFB-C6631D2CAA9E}"/>
              </a:ext>
            </a:extLst>
          </p:cNvPr>
          <p:cNvSpPr txBox="1"/>
          <p:nvPr/>
        </p:nvSpPr>
        <p:spPr>
          <a:xfrm>
            <a:off x="3706073" y="340049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all" spc="6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首页</a:t>
            </a:r>
          </a:p>
        </p:txBody>
      </p:sp>
      <p:pic>
        <p:nvPicPr>
          <p:cNvPr id="34" name="图片 33" descr="切板方法">
            <a:extLst>
              <a:ext uri="{FF2B5EF4-FFF2-40B4-BE49-F238E27FC236}">
                <a16:creationId xmlns:a16="http://schemas.microsoft.com/office/drawing/2014/main" id="{A1997C64-AE44-4863-AE56-7E9F14F1AB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67091" y="1256118"/>
            <a:ext cx="4866005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3177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切板方式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A759A6-B8E4-448A-9EFB-C6631D2CAA9E}"/>
              </a:ext>
            </a:extLst>
          </p:cNvPr>
          <p:cNvSpPr txBox="1"/>
          <p:nvPr/>
        </p:nvSpPr>
        <p:spPr>
          <a:xfrm>
            <a:off x="3394988" y="340049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all" spc="6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87698CD-5191-4A0B-ACE5-5683CBB0F869}"/>
              </a:ext>
            </a:extLst>
          </p:cNvPr>
          <p:cNvGrpSpPr/>
          <p:nvPr/>
        </p:nvGrpSpPr>
        <p:grpSpPr>
          <a:xfrm>
            <a:off x="2481169" y="3235325"/>
            <a:ext cx="792000" cy="792000"/>
            <a:chOff x="4267200" y="3009900"/>
            <a:chExt cx="792000" cy="792000"/>
          </a:xfrm>
          <a:solidFill>
            <a:srgbClr val="FFD966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C7776EF-04A4-4CF1-BBF0-4928FEBD2168}"/>
                </a:ext>
              </a:extLst>
            </p:cNvPr>
            <p:cNvSpPr/>
            <p:nvPr/>
          </p:nvSpPr>
          <p:spPr>
            <a:xfrm>
              <a:off x="42672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id="{AC79CD64-195E-4B08-9ADA-73AD9FFC1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6837" y="3243975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pic>
        <p:nvPicPr>
          <p:cNvPr id="16" name="图片 15" descr="切板方法2">
            <a:extLst>
              <a:ext uri="{FF2B5EF4-FFF2-40B4-BE49-F238E27FC236}">
                <a16:creationId xmlns:a16="http://schemas.microsoft.com/office/drawing/2014/main" id="{4C795866-3B41-4F29-97B4-82D91CDF80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635" y="1160540"/>
            <a:ext cx="4983480" cy="52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64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3177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切板方式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A759A6-B8E4-448A-9EFB-C6631D2CAA9E}"/>
              </a:ext>
            </a:extLst>
          </p:cNvPr>
          <p:cNvSpPr txBox="1"/>
          <p:nvPr/>
        </p:nvSpPr>
        <p:spPr>
          <a:xfrm>
            <a:off x="3706073" y="3429000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all" spc="6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后台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BF95C6-91E5-40B6-BCEA-B68A7A156E40}"/>
              </a:ext>
            </a:extLst>
          </p:cNvPr>
          <p:cNvGrpSpPr/>
          <p:nvPr/>
        </p:nvGrpSpPr>
        <p:grpSpPr>
          <a:xfrm>
            <a:off x="2914073" y="3263832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6555DD8-F2F0-41E2-8D7C-6BB6EC8D5B2A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10A0B26-AE83-4D57-AC92-671F1BFFF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pic>
        <p:nvPicPr>
          <p:cNvPr id="17" name="图片 16" descr="切板方法3">
            <a:extLst>
              <a:ext uri="{FF2B5EF4-FFF2-40B4-BE49-F238E27FC236}">
                <a16:creationId xmlns:a16="http://schemas.microsoft.com/office/drawing/2014/main" id="{4B355E9F-B009-4287-B5FF-D0E5C22CC8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5943" y="1301483"/>
            <a:ext cx="4706620" cy="50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38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6" y="205961"/>
            <a:ext cx="273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three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使用方法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6145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607</Words>
  <Application>Microsoft Office PowerPoint</Application>
  <PresentationFormat>宽屏</PresentationFormat>
  <Paragraphs>74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字魂58号-创中黑</vt:lpstr>
      <vt:lpstr>字魂59号-创粗黑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兴炼 叶</dc:creator>
  <cp:lastModifiedBy>兴炼 叶</cp:lastModifiedBy>
  <cp:revision>12</cp:revision>
  <dcterms:created xsi:type="dcterms:W3CDTF">2021-06-23T16:44:36Z</dcterms:created>
  <dcterms:modified xsi:type="dcterms:W3CDTF">2021-06-24T03:04:11Z</dcterms:modified>
</cp:coreProperties>
</file>