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6"/>
  </p:notesMasterIdLst>
  <p:sldIdLst>
    <p:sldId id="322" r:id="rId2"/>
    <p:sldId id="323" r:id="rId3"/>
    <p:sldId id="328" r:id="rId4"/>
    <p:sldId id="296" r:id="rId5"/>
    <p:sldId id="331" r:id="rId6"/>
    <p:sldId id="297" r:id="rId7"/>
    <p:sldId id="326" r:id="rId8"/>
    <p:sldId id="298" r:id="rId9"/>
    <p:sldId id="300" r:id="rId10"/>
    <p:sldId id="332" r:id="rId11"/>
    <p:sldId id="333" r:id="rId12"/>
    <p:sldId id="334" r:id="rId13"/>
    <p:sldId id="299" r:id="rId14"/>
    <p:sldId id="335" r:id="rId15"/>
    <p:sldId id="336" r:id="rId16"/>
    <p:sldId id="337" r:id="rId17"/>
    <p:sldId id="338" r:id="rId18"/>
    <p:sldId id="339" r:id="rId19"/>
    <p:sldId id="340" r:id="rId20"/>
    <p:sldId id="341" r:id="rId21"/>
    <p:sldId id="342" r:id="rId22"/>
    <p:sldId id="343" r:id="rId23"/>
    <p:sldId id="344" r:id="rId24"/>
    <p:sldId id="345"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860"/>
    <a:srgbClr val="4C5E74"/>
    <a:srgbClr val="4D5F75"/>
    <a:srgbClr val="4B6075"/>
    <a:srgbClr val="F5F4EF"/>
    <a:srgbClr val="444F53"/>
    <a:srgbClr val="4A5F74"/>
    <a:srgbClr val="339A99"/>
    <a:srgbClr val="EBE9D0"/>
    <a:srgbClr val="0383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14" autoAdjust="0"/>
  </p:normalViewPr>
  <p:slideViewPr>
    <p:cSldViewPr snapToGrid="0" showGuides="1">
      <p:cViewPr varScale="1">
        <p:scale>
          <a:sx n="82" d="100"/>
          <a:sy n="82" d="100"/>
        </p:scale>
        <p:origin x="859" y="48"/>
      </p:cViewPr>
      <p:guideLst>
        <p:guide orient="horz" pos="254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41E46-6EB0-44B2-82B5-86F15F8B6D9E}" type="datetimeFigureOut">
              <a:rPr lang="zh-CN" altLang="en-US" smtClean="0"/>
              <a:t>2021/6/22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F5BE6-F7C7-41E3-9584-D4ED6DE056FE}" type="slidenum">
              <a:rPr lang="zh-CN" altLang="en-US" smtClean="0"/>
              <a:t>‹#›</a:t>
            </a:fld>
            <a:endParaRPr lang="zh-CN" altLang="en-US"/>
          </a:p>
        </p:txBody>
      </p:sp>
    </p:spTree>
    <p:extLst>
      <p:ext uri="{BB962C8B-B14F-4D97-AF65-F5344CB8AC3E}">
        <p14:creationId xmlns:p14="http://schemas.microsoft.com/office/powerpoint/2010/main" val="2067019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1</a:t>
            </a:fld>
            <a:endParaRPr lang="zh-CN" altLang="en-US"/>
          </a:p>
        </p:txBody>
      </p:sp>
    </p:spTree>
    <p:extLst>
      <p:ext uri="{BB962C8B-B14F-4D97-AF65-F5344CB8AC3E}">
        <p14:creationId xmlns:p14="http://schemas.microsoft.com/office/powerpoint/2010/main" val="48142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339543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3118908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3468595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3848611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2835719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427693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3848611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17</a:t>
            </a:fld>
            <a:endParaRPr lang="zh-CN" altLang="en-US"/>
          </a:p>
        </p:txBody>
      </p:sp>
    </p:spTree>
    <p:extLst>
      <p:ext uri="{BB962C8B-B14F-4D97-AF65-F5344CB8AC3E}">
        <p14:creationId xmlns:p14="http://schemas.microsoft.com/office/powerpoint/2010/main" val="39087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161349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289859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2</a:t>
            </a:fld>
            <a:endParaRPr lang="zh-CN" altLang="en-US"/>
          </a:p>
        </p:txBody>
      </p:sp>
    </p:spTree>
    <p:extLst>
      <p:ext uri="{BB962C8B-B14F-4D97-AF65-F5344CB8AC3E}">
        <p14:creationId xmlns:p14="http://schemas.microsoft.com/office/powerpoint/2010/main" val="3932843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1346512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227643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22</a:t>
            </a:fld>
            <a:endParaRPr lang="zh-CN" altLang="en-US"/>
          </a:p>
        </p:txBody>
      </p:sp>
    </p:spTree>
    <p:extLst>
      <p:ext uri="{BB962C8B-B14F-4D97-AF65-F5344CB8AC3E}">
        <p14:creationId xmlns:p14="http://schemas.microsoft.com/office/powerpoint/2010/main" val="957248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1415725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24</a:t>
            </a:fld>
            <a:endParaRPr lang="zh-CN" altLang="en-US"/>
          </a:p>
        </p:txBody>
      </p:sp>
    </p:spTree>
    <p:extLst>
      <p:ext uri="{BB962C8B-B14F-4D97-AF65-F5344CB8AC3E}">
        <p14:creationId xmlns:p14="http://schemas.microsoft.com/office/powerpoint/2010/main" val="191995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3</a:t>
            </a:fld>
            <a:endParaRPr lang="zh-CN" altLang="en-US"/>
          </a:p>
        </p:txBody>
      </p:sp>
    </p:spTree>
    <p:extLst>
      <p:ext uri="{BB962C8B-B14F-4D97-AF65-F5344CB8AC3E}">
        <p14:creationId xmlns:p14="http://schemas.microsoft.com/office/powerpoint/2010/main" val="1487518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330640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5</a:t>
            </a:fld>
            <a:endParaRPr lang="zh-CN" altLang="en-US"/>
          </a:p>
        </p:txBody>
      </p:sp>
    </p:spTree>
    <p:extLst>
      <p:ext uri="{BB962C8B-B14F-4D97-AF65-F5344CB8AC3E}">
        <p14:creationId xmlns:p14="http://schemas.microsoft.com/office/powerpoint/2010/main" val="356092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131020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7</a:t>
            </a:fld>
            <a:endParaRPr lang="zh-CN" altLang="en-US"/>
          </a:p>
        </p:txBody>
      </p:sp>
    </p:spTree>
    <p:extLst>
      <p:ext uri="{BB962C8B-B14F-4D97-AF65-F5344CB8AC3E}">
        <p14:creationId xmlns:p14="http://schemas.microsoft.com/office/powerpoint/2010/main" val="127135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41762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89976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4" name="直接连接符 3"/>
          <p:cNvCxnSpPr/>
          <p:nvPr userDrawn="1"/>
        </p:nvCxnSpPr>
        <p:spPr>
          <a:xfrm>
            <a:off x="5496560" y="850132"/>
            <a:ext cx="1127760" cy="0"/>
          </a:xfrm>
          <a:prstGeom prst="line">
            <a:avLst/>
          </a:prstGeom>
          <a:ln w="19050">
            <a:solidFill>
              <a:srgbClr val="304860"/>
            </a:solidFill>
          </a:ln>
        </p:spPr>
        <p:style>
          <a:lnRef idx="1">
            <a:schemeClr val="accent1"/>
          </a:lnRef>
          <a:fillRef idx="0">
            <a:schemeClr val="accent1"/>
          </a:fillRef>
          <a:effectRef idx="0">
            <a:schemeClr val="accent1"/>
          </a:effectRef>
          <a:fontRef idx="minor">
            <a:schemeClr val="tx1"/>
          </a:fontRef>
        </p:style>
      </p:cxnSp>
      <p:sp>
        <p:nvSpPr>
          <p:cNvPr id="8" name="等腰三角形 7"/>
          <p:cNvSpPr/>
          <p:nvPr userDrawn="1"/>
        </p:nvSpPr>
        <p:spPr>
          <a:xfrm rot="10800000">
            <a:off x="6002812" y="850132"/>
            <a:ext cx="115256" cy="76399"/>
          </a:xfrm>
          <a:prstGeom prst="triangl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301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06874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195668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415888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359234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358723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68163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71597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90069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08098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47878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4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70D86-9754-4443-9CA0-396C6AD3AAF3}" type="datetimeFigureOut">
              <a:rPr lang="zh-CN" altLang="en-US" smtClean="0"/>
              <a:t>2021/6/22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5578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88%86%E7%B1%BB%E5%99%A8"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2430" y="3542489"/>
            <a:ext cx="9417939" cy="707872"/>
          </a:xfrm>
          <a:prstGeom prst="rect">
            <a:avLst/>
          </a:prstGeom>
        </p:spPr>
        <p:txBody>
          <a:bodyPr wrap="none" lIns="91428" tIns="45713" rIns="91428" bIns="45713">
            <a:spAutoFit/>
          </a:bodyPr>
          <a:lstStyle/>
          <a:p>
            <a:pPr algn="r"/>
            <a:r>
              <a:rPr lang="zh-CN" altLang="zh-CN" sz="4000" dirty="0">
                <a:solidFill>
                  <a:srgbClr val="4B6075"/>
                </a:solidFill>
                <a:latin typeface="微软雅黑" pitchFamily="34" charset="-122"/>
                <a:ea typeface="微软雅黑" pitchFamily="34" charset="-122"/>
              </a:rPr>
              <a:t>运用随机森林方法于心脏病预测领域分析</a:t>
            </a:r>
            <a:endParaRPr lang="zh-CN" altLang="en-US" sz="4000" dirty="0">
              <a:solidFill>
                <a:srgbClr val="4B6075"/>
              </a:solidFill>
              <a:latin typeface="微软雅黑" pitchFamily="34" charset="-122"/>
              <a:ea typeface="微软雅黑" pitchFamily="34" charset="-122"/>
            </a:endParaRPr>
          </a:p>
        </p:txBody>
      </p:sp>
      <p:cxnSp>
        <p:nvCxnSpPr>
          <p:cNvPr id="7" name="直接连接符 6"/>
          <p:cNvCxnSpPr/>
          <p:nvPr/>
        </p:nvCxnSpPr>
        <p:spPr>
          <a:xfrm>
            <a:off x="1503680" y="4447933"/>
            <a:ext cx="9194800"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364480" y="1371600"/>
            <a:ext cx="1513840" cy="1513840"/>
            <a:chOff x="5364480" y="1371600"/>
            <a:chExt cx="1513840" cy="1513840"/>
          </a:xfrm>
        </p:grpSpPr>
        <p:sp>
          <p:nvSpPr>
            <p:cNvPr id="4" name="椭圆 3"/>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grpSp>
        <p:nvGrpSpPr>
          <p:cNvPr id="14" name="组合 13"/>
          <p:cNvGrpSpPr/>
          <p:nvPr/>
        </p:nvGrpSpPr>
        <p:grpSpPr>
          <a:xfrm>
            <a:off x="3280560" y="5486400"/>
            <a:ext cx="309030" cy="309030"/>
            <a:chOff x="3785450" y="3161055"/>
            <a:chExt cx="504762" cy="504762"/>
          </a:xfrm>
        </p:grpSpPr>
        <p:sp>
          <p:nvSpPr>
            <p:cNvPr id="11" name="椭圆 10"/>
            <p:cNvSpPr/>
            <p:nvPr/>
          </p:nvSpPr>
          <p:spPr>
            <a:xfrm>
              <a:off x="3785450" y="3161055"/>
              <a:ext cx="504762" cy="504762"/>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900"/>
            </a:p>
          </p:txBody>
        </p:sp>
      </p:grpSp>
      <p:sp>
        <p:nvSpPr>
          <p:cNvPr id="21" name="TextBox 11"/>
          <p:cNvSpPr txBox="1"/>
          <p:nvPr/>
        </p:nvSpPr>
        <p:spPr>
          <a:xfrm>
            <a:off x="3562017" y="5456249"/>
            <a:ext cx="5487400" cy="584775"/>
          </a:xfrm>
          <a:prstGeom prst="rect">
            <a:avLst/>
          </a:prstGeom>
          <a:noFill/>
        </p:spPr>
        <p:txBody>
          <a:bodyPr wrap="none" rtlCol="0">
            <a:spAutoFit/>
          </a:bodyPr>
          <a:lstStyle/>
          <a:p>
            <a:r>
              <a:rPr lang="zh-CN" altLang="en-US" sz="1600" dirty="0">
                <a:solidFill>
                  <a:srgbClr val="4B6075"/>
                </a:solidFill>
                <a:latin typeface="微软雅黑" panose="020B0503020204020204" pitchFamily="34" charset="-122"/>
                <a:ea typeface="微软雅黑" panose="020B0503020204020204" pitchFamily="34" charset="-122"/>
              </a:rPr>
              <a:t>报告人：吕循新 </a:t>
            </a:r>
            <a:r>
              <a:rPr lang="en-US" altLang="zh-CN" sz="1600" dirty="0">
                <a:solidFill>
                  <a:srgbClr val="4B6075"/>
                </a:solidFill>
                <a:latin typeface="微软雅黑" panose="020B0503020204020204" pitchFamily="34" charset="-122"/>
                <a:ea typeface="微软雅黑" panose="020B0503020204020204" pitchFamily="34" charset="-122"/>
              </a:rPr>
              <a:t>201843307123   </a:t>
            </a:r>
            <a:r>
              <a:rPr lang="zh-CN" altLang="en-US" sz="1600" dirty="0">
                <a:solidFill>
                  <a:srgbClr val="4B6075"/>
                </a:solidFill>
                <a:latin typeface="微软雅黑" panose="020B0503020204020204" pitchFamily="34" charset="-122"/>
                <a:ea typeface="微软雅黑" panose="020B0503020204020204" pitchFamily="34" charset="-122"/>
              </a:rPr>
              <a:t> 叶兴炼 </a:t>
            </a:r>
            <a:r>
              <a:rPr lang="en-US" altLang="zh-CN" sz="1600" dirty="0">
                <a:solidFill>
                  <a:srgbClr val="4B6075"/>
                </a:solidFill>
                <a:latin typeface="微软雅黑" panose="020B0503020204020204" pitchFamily="34" charset="-122"/>
                <a:ea typeface="微软雅黑" panose="020B0503020204020204" pitchFamily="34" charset="-122"/>
              </a:rPr>
              <a:t>201843302129</a:t>
            </a:r>
            <a:endParaRPr lang="zh-CN" altLang="en-US" sz="1600" dirty="0">
              <a:solidFill>
                <a:srgbClr val="4B6075"/>
              </a:solidFill>
              <a:latin typeface="微软雅黑" panose="020B0503020204020204" pitchFamily="34" charset="-122"/>
              <a:ea typeface="微软雅黑" panose="020B0503020204020204" pitchFamily="34" charset="-122"/>
            </a:endParaRPr>
          </a:p>
          <a:p>
            <a:endParaRPr lang="zh-CN" altLang="en-US" sz="1600" dirty="0">
              <a:solidFill>
                <a:srgbClr val="4B6075"/>
              </a:solidFill>
              <a:latin typeface="微软雅黑" panose="020B0503020204020204" pitchFamily="34" charset="-122"/>
              <a:ea typeface="微软雅黑" panose="020B0503020204020204" pitchFamily="34" charset="-122"/>
            </a:endParaRPr>
          </a:p>
        </p:txBody>
      </p:sp>
      <p:sp>
        <p:nvSpPr>
          <p:cNvPr id="22" name="矩形 21"/>
          <p:cNvSpPr/>
          <p:nvPr/>
        </p:nvSpPr>
        <p:spPr>
          <a:xfrm>
            <a:off x="4464796" y="4492143"/>
            <a:ext cx="3262407" cy="707872"/>
          </a:xfrm>
          <a:prstGeom prst="rect">
            <a:avLst/>
          </a:prstGeom>
        </p:spPr>
        <p:txBody>
          <a:bodyPr wrap="none" lIns="91428" tIns="45713" rIns="91428" bIns="45713">
            <a:spAutoFit/>
          </a:bodyPr>
          <a:lstStyle/>
          <a:p>
            <a:pPr algn="r"/>
            <a:r>
              <a:rPr lang="zh-CN" altLang="zh-CN" sz="2000" dirty="0">
                <a:solidFill>
                  <a:srgbClr val="4B6075"/>
                </a:solidFill>
                <a:latin typeface="微软雅黑" panose="020B0503020204020204" pitchFamily="34" charset="-122"/>
                <a:ea typeface="微软雅黑" panose="020B0503020204020204" pitchFamily="34" charset="-122"/>
              </a:rPr>
              <a:t>企业智能系统项目实作报告</a:t>
            </a:r>
          </a:p>
          <a:p>
            <a:pPr algn="r"/>
            <a:endParaRPr lang="zh-CN" altLang="en-US" sz="2000" dirty="0">
              <a:solidFill>
                <a:srgbClr val="4B60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17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080337" y="423522"/>
            <a:ext cx="2031325"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整体实验图示</a:t>
            </a:r>
          </a:p>
        </p:txBody>
      </p:sp>
      <p:sp>
        <p:nvSpPr>
          <p:cNvPr id="111"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pic>
        <p:nvPicPr>
          <p:cNvPr id="7" name="图片 6" descr="IMG_256">
            <a:extLst>
              <a:ext uri="{FF2B5EF4-FFF2-40B4-BE49-F238E27FC236}">
                <a16:creationId xmlns:a16="http://schemas.microsoft.com/office/drawing/2014/main" id="{E913C1D7-3C21-45CC-B578-3FCDBE5410CB}"/>
              </a:ext>
            </a:extLst>
          </p:cNvPr>
          <p:cNvPicPr/>
          <p:nvPr/>
        </p:nvPicPr>
        <p:blipFill>
          <a:blip r:embed="rId3"/>
          <a:stretch>
            <a:fillRect/>
          </a:stretch>
        </p:blipFill>
        <p:spPr>
          <a:xfrm>
            <a:off x="507365" y="1076960"/>
            <a:ext cx="11014710" cy="5496560"/>
          </a:xfrm>
          <a:prstGeom prst="rect">
            <a:avLst/>
          </a:prstGeom>
          <a:noFill/>
          <a:ln w="9525">
            <a:noFill/>
          </a:ln>
        </p:spPr>
      </p:pic>
    </p:spTree>
    <p:extLst>
      <p:ext uri="{BB962C8B-B14F-4D97-AF65-F5344CB8AC3E}">
        <p14:creationId xmlns:p14="http://schemas.microsoft.com/office/powerpoint/2010/main" val="282302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1"/>
                                        </p:tgtEl>
                                        <p:attrNameLst>
                                          <p:attrName>style.visibility</p:attrName>
                                        </p:attrNameLst>
                                      </p:cBhvr>
                                      <p:to>
                                        <p:strVal val="visible"/>
                                      </p:to>
                                    </p:set>
                                    <p:anim calcmode="lin" valueType="num">
                                      <p:cBhvr>
                                        <p:cTn id="7" dur="650" fill="hold"/>
                                        <p:tgtEl>
                                          <p:spTgt spid="111"/>
                                        </p:tgtEl>
                                        <p:attrNameLst>
                                          <p:attrName>ppt_w</p:attrName>
                                        </p:attrNameLst>
                                      </p:cBhvr>
                                      <p:tavLst>
                                        <p:tav tm="0">
                                          <p:val>
                                            <p:fltVal val="0"/>
                                          </p:val>
                                        </p:tav>
                                        <p:tav tm="100000">
                                          <p:val>
                                            <p:strVal val="#ppt_w"/>
                                          </p:val>
                                        </p:tav>
                                      </p:tavLst>
                                    </p:anim>
                                    <p:anim calcmode="lin" valueType="num">
                                      <p:cBhvr>
                                        <p:cTn id="8" dur="650" fill="hold"/>
                                        <p:tgtEl>
                                          <p:spTgt spid="111"/>
                                        </p:tgtEl>
                                        <p:attrNameLst>
                                          <p:attrName>ppt_h</p:attrName>
                                        </p:attrNameLst>
                                      </p:cBhvr>
                                      <p:tavLst>
                                        <p:tav tm="0">
                                          <p:val>
                                            <p:fltVal val="0"/>
                                          </p:val>
                                        </p:tav>
                                        <p:tav tm="100000">
                                          <p:val>
                                            <p:strVal val="#ppt_h"/>
                                          </p:val>
                                        </p:tav>
                                      </p:tavLst>
                                    </p:anim>
                                    <p:animEffect transition="in" filter="fade">
                                      <p:cBhvr>
                                        <p:cTn id="9" dur="6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388114" y="413362"/>
            <a:ext cx="1415772"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变量检视</a:t>
            </a:r>
          </a:p>
        </p:txBody>
      </p:sp>
      <p:sp>
        <p:nvSpPr>
          <p:cNvPr id="111"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pic>
        <p:nvPicPr>
          <p:cNvPr id="5" name="图片 4" descr="DNZS202019078_02900">
            <a:extLst>
              <a:ext uri="{FF2B5EF4-FFF2-40B4-BE49-F238E27FC236}">
                <a16:creationId xmlns:a16="http://schemas.microsoft.com/office/drawing/2014/main" id="{48FD6D54-3F90-46B0-80A7-75A54DB3928B}"/>
              </a:ext>
            </a:extLst>
          </p:cNvPr>
          <p:cNvPicPr/>
          <p:nvPr/>
        </p:nvPicPr>
        <p:blipFill>
          <a:blip r:embed="rId3"/>
          <a:stretch>
            <a:fillRect/>
          </a:stretch>
        </p:blipFill>
        <p:spPr>
          <a:xfrm>
            <a:off x="447040" y="875027"/>
            <a:ext cx="6736080" cy="5830573"/>
          </a:xfrm>
          <a:prstGeom prst="rect">
            <a:avLst/>
          </a:prstGeom>
        </p:spPr>
      </p:pic>
      <p:sp>
        <p:nvSpPr>
          <p:cNvPr id="6" name="矩形标注 104">
            <a:extLst>
              <a:ext uri="{FF2B5EF4-FFF2-40B4-BE49-F238E27FC236}">
                <a16:creationId xmlns:a16="http://schemas.microsoft.com/office/drawing/2014/main" id="{9A32083F-CA0A-4240-B9C6-0C3629BD6644}"/>
              </a:ext>
            </a:extLst>
          </p:cNvPr>
          <p:cNvSpPr/>
          <p:nvPr/>
        </p:nvSpPr>
        <p:spPr>
          <a:xfrm>
            <a:off x="8024968" y="2133599"/>
            <a:ext cx="3628552" cy="3159761"/>
          </a:xfrm>
          <a:prstGeom prst="wedgeRectCallout">
            <a:avLst>
              <a:gd name="adj1" fmla="val -72333"/>
              <a:gd name="adj2" fmla="val 197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endParaRPr lang="zh-CN" altLang="en-US" sz="2400"/>
          </a:p>
        </p:txBody>
      </p:sp>
      <p:sp>
        <p:nvSpPr>
          <p:cNvPr id="9" name="TextBox 105">
            <a:extLst>
              <a:ext uri="{FF2B5EF4-FFF2-40B4-BE49-F238E27FC236}">
                <a16:creationId xmlns:a16="http://schemas.microsoft.com/office/drawing/2014/main" id="{F0D9D34D-642E-4796-A2F5-3E987BCE8A7E}"/>
              </a:ext>
            </a:extLst>
          </p:cNvPr>
          <p:cNvSpPr txBox="1"/>
          <p:nvPr/>
        </p:nvSpPr>
        <p:spPr>
          <a:xfrm>
            <a:off x="8339286" y="2243553"/>
            <a:ext cx="2999916" cy="2695915"/>
          </a:xfrm>
          <a:prstGeom prst="rect">
            <a:avLst/>
          </a:prstGeom>
          <a:noFill/>
        </p:spPr>
        <p:txBody>
          <a:bodyPr wrap="square" lIns="91423" tIns="45712" rIns="91423" bIns="45712" rtlCol="0">
            <a:spAutoFit/>
          </a:bodyPr>
          <a:lstStyle/>
          <a:p>
            <a:pPr algn="just">
              <a:lnSpc>
                <a:spcPct val="130000"/>
              </a:lnSpc>
            </a:pPr>
            <a:r>
              <a:rPr lang="zh-CN" altLang="zh-CN" sz="2200" dirty="0">
                <a:solidFill>
                  <a:schemeClr val="bg1"/>
                </a:solidFill>
                <a:latin typeface="微软雅黑" pitchFamily="34" charset="-122"/>
                <a:ea typeface="微软雅黑" pitchFamily="34" charset="-122"/>
              </a:rPr>
              <a:t>研究采用来源心脏病数据集，共有</a:t>
            </a:r>
            <a:r>
              <a:rPr lang="en-US" altLang="zh-CN" sz="2200" dirty="0">
                <a:solidFill>
                  <a:schemeClr val="bg1"/>
                </a:solidFill>
                <a:latin typeface="微软雅黑" pitchFamily="34" charset="-122"/>
                <a:ea typeface="微软雅黑" pitchFamily="34" charset="-122"/>
              </a:rPr>
              <a:t>303</a:t>
            </a:r>
            <a:r>
              <a:rPr lang="zh-CN" altLang="zh-CN" sz="2200" dirty="0">
                <a:solidFill>
                  <a:schemeClr val="bg1"/>
                </a:solidFill>
                <a:latin typeface="微软雅黑" pitchFamily="34" charset="-122"/>
                <a:ea typeface="微软雅黑" pitchFamily="34" charset="-122"/>
              </a:rPr>
              <a:t>个样本和</a:t>
            </a:r>
            <a:r>
              <a:rPr lang="en-US" altLang="zh-CN" sz="2200" dirty="0">
                <a:solidFill>
                  <a:schemeClr val="bg1"/>
                </a:solidFill>
                <a:latin typeface="微软雅黑" pitchFamily="34" charset="-122"/>
                <a:ea typeface="微软雅黑" pitchFamily="34" charset="-122"/>
              </a:rPr>
              <a:t>76</a:t>
            </a:r>
            <a:r>
              <a:rPr lang="zh-CN" altLang="zh-CN" sz="2200" dirty="0">
                <a:solidFill>
                  <a:schemeClr val="bg1"/>
                </a:solidFill>
                <a:latin typeface="微软雅黑" pitchFamily="34" charset="-122"/>
                <a:ea typeface="微软雅黑" pitchFamily="34" charset="-122"/>
              </a:rPr>
              <a:t>个特征，基于该数据集选用心脏病致病原因的</a:t>
            </a:r>
            <a:r>
              <a:rPr lang="en-US" altLang="zh-CN" sz="2200" dirty="0">
                <a:solidFill>
                  <a:schemeClr val="bg1"/>
                </a:solidFill>
                <a:latin typeface="微软雅黑" pitchFamily="34" charset="-122"/>
                <a:ea typeface="微软雅黑" pitchFamily="34" charset="-122"/>
              </a:rPr>
              <a:t>14</a:t>
            </a:r>
            <a:r>
              <a:rPr lang="zh-CN" altLang="zh-CN" sz="2200" dirty="0">
                <a:solidFill>
                  <a:schemeClr val="bg1"/>
                </a:solidFill>
                <a:latin typeface="微软雅黑" pitchFamily="34" charset="-122"/>
                <a:ea typeface="微软雅黑" pitchFamily="34" charset="-122"/>
              </a:rPr>
              <a:t>个特征构成特征子集，如图所示</a:t>
            </a:r>
            <a:r>
              <a:rPr lang="zh-CN" altLang="en-US" sz="2200" dirty="0">
                <a:solidFill>
                  <a:schemeClr val="bg1"/>
                </a:solidFill>
                <a:latin typeface="微软雅黑" pitchFamily="34" charset="-122"/>
                <a:ea typeface="微软雅黑" pitchFamily="34" charset="-122"/>
              </a:rPr>
              <a:t>。</a:t>
            </a:r>
            <a:endParaRPr lang="zh-CN" altLang="zh-CN" sz="2200" dirty="0"/>
          </a:p>
        </p:txBody>
      </p:sp>
    </p:spTree>
    <p:extLst>
      <p:ext uri="{BB962C8B-B14F-4D97-AF65-F5344CB8AC3E}">
        <p14:creationId xmlns:p14="http://schemas.microsoft.com/office/powerpoint/2010/main" val="3207063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1"/>
                                        </p:tgtEl>
                                        <p:attrNameLst>
                                          <p:attrName>style.visibility</p:attrName>
                                        </p:attrNameLst>
                                      </p:cBhvr>
                                      <p:to>
                                        <p:strVal val="visible"/>
                                      </p:to>
                                    </p:set>
                                    <p:anim calcmode="lin" valueType="num">
                                      <p:cBhvr>
                                        <p:cTn id="7" dur="650" fill="hold"/>
                                        <p:tgtEl>
                                          <p:spTgt spid="111"/>
                                        </p:tgtEl>
                                        <p:attrNameLst>
                                          <p:attrName>ppt_w</p:attrName>
                                        </p:attrNameLst>
                                      </p:cBhvr>
                                      <p:tavLst>
                                        <p:tav tm="0">
                                          <p:val>
                                            <p:fltVal val="0"/>
                                          </p:val>
                                        </p:tav>
                                        <p:tav tm="100000">
                                          <p:val>
                                            <p:strVal val="#ppt_w"/>
                                          </p:val>
                                        </p:tav>
                                      </p:tavLst>
                                    </p:anim>
                                    <p:anim calcmode="lin" valueType="num">
                                      <p:cBhvr>
                                        <p:cTn id="8" dur="650" fill="hold"/>
                                        <p:tgtEl>
                                          <p:spTgt spid="111"/>
                                        </p:tgtEl>
                                        <p:attrNameLst>
                                          <p:attrName>ppt_h</p:attrName>
                                        </p:attrNameLst>
                                      </p:cBhvr>
                                      <p:tavLst>
                                        <p:tav tm="0">
                                          <p:val>
                                            <p:fltVal val="0"/>
                                          </p:val>
                                        </p:tav>
                                        <p:tav tm="100000">
                                          <p:val>
                                            <p:strVal val="#ppt_h"/>
                                          </p:val>
                                        </p:tav>
                                      </p:tavLst>
                                    </p:anim>
                                    <p:animEffect transition="in" filter="fade">
                                      <p:cBhvr>
                                        <p:cTn id="9" dur="650"/>
                                        <p:tgtEl>
                                          <p:spTgt spid="111"/>
                                        </p:tgtEl>
                                      </p:cBhvr>
                                    </p:animEffect>
                                  </p:childTnLst>
                                </p:cTn>
                              </p:par>
                            </p:childTnLst>
                          </p:cTn>
                        </p:par>
                        <p:par>
                          <p:cTn id="10" fill="hold">
                            <p:stCondLst>
                              <p:cond delay="845"/>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345"/>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9"/>
                                        </p:tgtEl>
                                        <p:attrNameLst>
                                          <p:attrName>style.visibility</p:attrName>
                                        </p:attrNameLst>
                                      </p:cBhvr>
                                      <p:to>
                                        <p:strVal val="visible"/>
                                      </p:to>
                                    </p:set>
                                    <p:animEffect transition="in" filter="wipe(left)">
                                      <p:cBhvr>
                                        <p:cTn id="17" dur="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6"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rot="5400000">
            <a:off x="4300249" y="4293559"/>
            <a:ext cx="35703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11 Rectángulo"/>
          <p:cNvSpPr/>
          <p:nvPr/>
        </p:nvSpPr>
        <p:spPr>
          <a:xfrm>
            <a:off x="1081629" y="2899578"/>
            <a:ext cx="4394972" cy="771990"/>
          </a:xfrm>
          <a:prstGeom prst="rect">
            <a:avLst/>
          </a:prstGeom>
          <a:solidFill>
            <a:schemeClr val="accent1"/>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91428" tIns="45713" rIns="91428" bIns="45713"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rPr>
              <a:t>二值类数据</a:t>
            </a:r>
            <a:endParaRPr lang="en-US" altLang="zh-CN" sz="2400" b="1" kern="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081628" y="4193298"/>
            <a:ext cx="4373467" cy="1405256"/>
          </a:xfrm>
          <a:prstGeom prst="rect">
            <a:avLst/>
          </a:prstGeom>
        </p:spPr>
        <p:txBody>
          <a:bodyPr wrap="square">
            <a:spAutoFit/>
          </a:bodyPr>
          <a:lstStyle/>
          <a:p>
            <a:pPr lvl="0" eaLnBrk="0" fontAlgn="base" hangingPunct="0">
              <a:spcBef>
                <a:spcPct val="0"/>
              </a:spcBef>
              <a:spcAft>
                <a:spcPct val="0"/>
              </a:spcAft>
              <a:defRPr/>
            </a:pP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二值类的比较容易转换，如</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sex</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字段有两种表现形式</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female</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male</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，我们可以将</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female</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表示成</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，把</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male</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表示成</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42 Rectángulo"/>
          <p:cNvSpPr/>
          <p:nvPr/>
        </p:nvSpPr>
        <p:spPr>
          <a:xfrm>
            <a:off x="6807200" y="2899578"/>
            <a:ext cx="4394610" cy="771989"/>
          </a:xfrm>
          <a:prstGeom prst="rect">
            <a:avLst/>
          </a:prstGeom>
          <a:solidFill>
            <a:schemeClr val="accent2"/>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91428" tIns="45713" rIns="91428" bIns="45713" anchor="ctr"/>
          <a:lstStyle/>
          <a:p>
            <a:pPr lvl="0" algn="ctr" eaLnBrk="0" fontAlgn="base" hangingPunct="0">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rPr>
              <a:t>多值类数据</a:t>
            </a:r>
            <a:endParaRPr lang="en-US" altLang="zh-CN" sz="2400" b="1" kern="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6807206" y="4193298"/>
            <a:ext cx="4436428" cy="1077026"/>
          </a:xfrm>
          <a:prstGeom prst="rect">
            <a:avLst/>
          </a:prstGeom>
        </p:spPr>
        <p:txBody>
          <a:bodyPr wrap="square">
            <a:spAutoFit/>
          </a:bodyPr>
          <a:lstStyle/>
          <a:p>
            <a:pPr algn="just"/>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比如</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cp</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字段，表示胸部的疼痛感，我们可以通过疼痛的由轻到重映射成</a:t>
            </a:r>
            <a:r>
              <a:rPr lang="en-US"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zh-CN" sz="2133" kern="0" dirty="0">
                <a:solidFill>
                  <a:schemeClr val="tx1">
                    <a:lumMod val="75000"/>
                    <a:lumOff val="25000"/>
                  </a:schemeClr>
                </a:solidFill>
                <a:latin typeface="微软雅黑" panose="020B0503020204020204" pitchFamily="34" charset="-122"/>
                <a:ea typeface="微软雅黑" panose="020B0503020204020204" pitchFamily="34" charset="-122"/>
              </a:rPr>
              <a:t>的数值。</a:t>
            </a:r>
          </a:p>
        </p:txBody>
      </p:sp>
      <p:sp>
        <p:nvSpPr>
          <p:cNvPr id="32" name="TextBox 31"/>
          <p:cNvSpPr txBox="1"/>
          <p:nvPr/>
        </p:nvSpPr>
        <p:spPr>
          <a:xfrm>
            <a:off x="5164759" y="369549"/>
            <a:ext cx="1891865"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数据预处理</a:t>
            </a:r>
          </a:p>
        </p:txBody>
      </p:sp>
      <p:sp>
        <p:nvSpPr>
          <p:cNvPr id="36"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E0C6BEB1-71AE-494D-B4BB-28286FFFF0BC}"/>
              </a:ext>
            </a:extLst>
          </p:cNvPr>
          <p:cNvSpPr txBox="1"/>
          <p:nvPr/>
        </p:nvSpPr>
        <p:spPr>
          <a:xfrm>
            <a:off x="1081628" y="1394045"/>
            <a:ext cx="10160000" cy="461665"/>
          </a:xfrm>
          <a:prstGeom prst="rect">
            <a:avLst/>
          </a:prstGeom>
          <a:noFill/>
        </p:spPr>
        <p:txBody>
          <a:bodyPr wrap="square" rtlCol="0">
            <a:spAutoFit/>
          </a:bodyPr>
          <a:lstStyle/>
          <a:p>
            <a:r>
              <a:rPr lang="zh-CN" altLang="zh-CN" sz="2400" dirty="0">
                <a:effectLst/>
                <a:ea typeface="宋体" panose="02010600030101010101" pitchFamily="2" charset="-122"/>
                <a:cs typeface="宋体" panose="02010600030101010101" pitchFamily="2" charset="-122"/>
              </a:rPr>
              <a:t>在数据预处理的过程中我们需要根据每个字段的含义将字符型转为数值</a:t>
            </a:r>
            <a:r>
              <a:rPr lang="zh-CN" altLang="en-US" sz="2400" dirty="0">
                <a:effectLst/>
                <a:ea typeface="宋体" panose="02010600030101010101" pitchFamily="2" charset="-122"/>
                <a:cs typeface="宋体" panose="02010600030101010101" pitchFamily="2" charset="-122"/>
              </a:rPr>
              <a:t>。</a:t>
            </a:r>
            <a:endParaRPr lang="zh-CN" altLang="en-US" sz="2400" dirty="0"/>
          </a:p>
        </p:txBody>
      </p:sp>
    </p:spTree>
    <p:extLst>
      <p:ext uri="{BB962C8B-B14F-4D97-AF65-F5344CB8AC3E}">
        <p14:creationId xmlns:p14="http://schemas.microsoft.com/office/powerpoint/2010/main" val="1990522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par>
                          <p:cTn id="16" fill="hold">
                            <p:stCondLst>
                              <p:cond delay="1500"/>
                            </p:stCondLst>
                            <p:childTnLst>
                              <p:par>
                                <p:cTn id="17" presetID="53" presetClass="entr" presetSubtype="16" fill="hold" grpId="0" nodeType="afterEffect">
                                  <p:stCondLst>
                                    <p:cond delay="0"/>
                                  </p:stCondLst>
                                  <p:iterate type="lt">
                                    <p:tmPct val="10000"/>
                                  </p:iterate>
                                  <p:childTnLst>
                                    <p:set>
                                      <p:cBhvr>
                                        <p:cTn id="18" dur="1" fill="hold">
                                          <p:stCondLst>
                                            <p:cond delay="0"/>
                                          </p:stCondLst>
                                        </p:cTn>
                                        <p:tgtEl>
                                          <p:spTgt spid="36"/>
                                        </p:tgtEl>
                                        <p:attrNameLst>
                                          <p:attrName>style.visibility</p:attrName>
                                        </p:attrNameLst>
                                      </p:cBhvr>
                                      <p:to>
                                        <p:strVal val="visible"/>
                                      </p:to>
                                    </p:set>
                                    <p:anim calcmode="lin" valueType="num">
                                      <p:cBhvr>
                                        <p:cTn id="19" dur="650" fill="hold"/>
                                        <p:tgtEl>
                                          <p:spTgt spid="36"/>
                                        </p:tgtEl>
                                        <p:attrNameLst>
                                          <p:attrName>ppt_w</p:attrName>
                                        </p:attrNameLst>
                                      </p:cBhvr>
                                      <p:tavLst>
                                        <p:tav tm="0">
                                          <p:val>
                                            <p:fltVal val="0"/>
                                          </p:val>
                                        </p:tav>
                                        <p:tav tm="100000">
                                          <p:val>
                                            <p:strVal val="#ppt_w"/>
                                          </p:val>
                                        </p:tav>
                                      </p:tavLst>
                                    </p:anim>
                                    <p:anim calcmode="lin" valueType="num">
                                      <p:cBhvr>
                                        <p:cTn id="20" dur="650" fill="hold"/>
                                        <p:tgtEl>
                                          <p:spTgt spid="36"/>
                                        </p:tgtEl>
                                        <p:attrNameLst>
                                          <p:attrName>ppt_h</p:attrName>
                                        </p:attrNameLst>
                                      </p:cBhvr>
                                      <p:tavLst>
                                        <p:tav tm="0">
                                          <p:val>
                                            <p:fltVal val="0"/>
                                          </p:val>
                                        </p:tav>
                                        <p:tav tm="100000">
                                          <p:val>
                                            <p:strVal val="#ppt_h"/>
                                          </p:val>
                                        </p:tav>
                                      </p:tavLst>
                                    </p:anim>
                                    <p:animEffect transition="in" filter="fade">
                                      <p:cBhvr>
                                        <p:cTn id="21" dur="6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54034" y="4647514"/>
            <a:ext cx="5744899" cy="1910722"/>
            <a:chOff x="1872195" y="4123404"/>
            <a:chExt cx="2643007" cy="1910721"/>
          </a:xfrm>
        </p:grpSpPr>
        <p:grpSp>
          <p:nvGrpSpPr>
            <p:cNvPr id="6" name="组合 5"/>
            <p:cNvGrpSpPr/>
            <p:nvPr/>
          </p:nvGrpSpPr>
          <p:grpSpPr>
            <a:xfrm>
              <a:off x="1872195" y="4123404"/>
              <a:ext cx="2643007" cy="1862184"/>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7" name="文本框 15"/>
            <p:cNvSpPr txBox="1"/>
            <p:nvPr/>
          </p:nvSpPr>
          <p:spPr>
            <a:xfrm>
              <a:off x="2707963" y="4196737"/>
              <a:ext cx="910935"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过滤式特征选择</a:t>
              </a:r>
            </a:p>
          </p:txBody>
        </p:sp>
        <p:sp>
          <p:nvSpPr>
            <p:cNvPr id="8" name="文本框 16"/>
            <p:cNvSpPr txBox="1"/>
            <p:nvPr/>
          </p:nvSpPr>
          <p:spPr>
            <a:xfrm>
              <a:off x="1993875" y="4747235"/>
              <a:ext cx="2415415" cy="1286890"/>
            </a:xfrm>
            <a:prstGeom prst="rect">
              <a:avLst/>
            </a:prstGeom>
            <a:noFill/>
          </p:spPr>
          <p:txBody>
            <a:bodyPr wrap="square" lIns="0" rIns="0" rtlCol="0">
              <a:spAutoFit/>
            </a:bodyPr>
            <a:lstStyle/>
            <a:p>
              <a:pPr algn="just">
                <a:lnSpc>
                  <a:spcPct val="150000"/>
                </a:lnSpc>
              </a:pPr>
              <a:r>
                <a:rPr lang="zh-CN" altLang="zh-CN" sz="1800" dirty="0">
                  <a:effectLst/>
                  <a:ea typeface="宋体" panose="02010600030101010101" pitchFamily="2" charset="-122"/>
                  <a:cs typeface="宋体" panose="02010600030101010101" pitchFamily="2" charset="-122"/>
                </a:rPr>
                <a:t>主要是通过这个组件判断每个特征对于结果的影响，通过信息熵和基尼系数来表示，可以通过查看</a:t>
              </a:r>
              <a:r>
                <a:rPr lang="en-US" altLang="zh-CN" sz="1800" dirty="0">
                  <a:effectLst/>
                  <a:ea typeface="宋体" panose="02010600030101010101" pitchFamily="2" charset="-122"/>
                  <a:cs typeface="宋体" panose="02010600030101010101" pitchFamily="2" charset="-122"/>
                </a:rPr>
                <a:t>SQL</a:t>
              </a:r>
              <a:r>
                <a:rPr lang="zh-CN" altLang="zh-CN" sz="1800" dirty="0">
                  <a:effectLst/>
                  <a:ea typeface="宋体" panose="02010600030101010101" pitchFamily="2" charset="-122"/>
                  <a:cs typeface="宋体" panose="02010600030101010101" pitchFamily="2" charset="-122"/>
                </a:rPr>
                <a:t>中的评估报告来显示最终的结果。</a:t>
              </a:r>
              <a:endParaRPr lang="zh-CN" altLang="en-US" sz="1200"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7945119" y="2074597"/>
            <a:ext cx="3210737" cy="4483639"/>
            <a:chOff x="1872195" y="4123404"/>
            <a:chExt cx="2643007" cy="1862184"/>
          </a:xfrm>
        </p:grpSpPr>
        <p:grpSp>
          <p:nvGrpSpPr>
            <p:cNvPr id="12" name="组合 11"/>
            <p:cNvGrpSpPr/>
            <p:nvPr/>
          </p:nvGrpSpPr>
          <p:grpSpPr>
            <a:xfrm>
              <a:off x="1872195" y="4123404"/>
              <a:ext cx="2643007" cy="1862184"/>
              <a:chOff x="1872195" y="4123404"/>
              <a:chExt cx="2643007" cy="1862184"/>
            </a:xfrm>
          </p:grpSpPr>
          <p:sp>
            <p:nvSpPr>
              <p:cNvPr id="15" name="矩形 14"/>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6" name="圆角矩形 15"/>
              <p:cNvSpPr/>
              <p:nvPr/>
            </p:nvSpPr>
            <p:spPr>
              <a:xfrm>
                <a:off x="1872195" y="4123404"/>
                <a:ext cx="2643007" cy="492544"/>
              </a:xfrm>
              <a:prstGeom prst="roundRect">
                <a:avLst>
                  <a:gd name="adj" fmla="val 9741"/>
                </a:avLst>
              </a:prstGeom>
              <a:solidFill>
                <a:schemeClr val="accent2"/>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13" name="文本框 15"/>
            <p:cNvSpPr txBox="1"/>
            <p:nvPr/>
          </p:nvSpPr>
          <p:spPr>
            <a:xfrm>
              <a:off x="2801000" y="4260426"/>
              <a:ext cx="785400" cy="166177"/>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归一化</a:t>
              </a:r>
            </a:p>
          </p:txBody>
        </p:sp>
        <p:sp>
          <p:nvSpPr>
            <p:cNvPr id="14" name="文本框 16"/>
            <p:cNvSpPr txBox="1"/>
            <p:nvPr/>
          </p:nvSpPr>
          <p:spPr>
            <a:xfrm>
              <a:off x="1993875" y="4747235"/>
              <a:ext cx="2370640" cy="1188805"/>
            </a:xfrm>
            <a:prstGeom prst="rect">
              <a:avLst/>
            </a:prstGeom>
            <a:noFill/>
          </p:spPr>
          <p:txBody>
            <a:bodyPr wrap="square" lIns="0" rIns="0" rtlCol="0">
              <a:spAutoFit/>
            </a:bodyPr>
            <a:lstStyle/>
            <a:p>
              <a:pPr algn="just"/>
              <a:r>
                <a:rPr lang="zh-CN" altLang="zh-CN" sz="1800" dirty="0">
                  <a:effectLst/>
                  <a:latin typeface="Calibri" panose="020F0502020204030204" pitchFamily="34" charset="0"/>
                  <a:ea typeface="宋体" panose="02010600030101010101" pitchFamily="2" charset="-122"/>
                  <a:cs typeface="宋体" panose="02010600030101010101" pitchFamily="2" charset="-122"/>
                </a:rPr>
                <a:t>因为本次实验选择的是通过逻辑回归二分类来进行模型训练，需要每个特征去除量纲的影响。归一化的作用是将每个特征的数值范围变为</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0</a:t>
              </a:r>
              <a:r>
                <a:rPr lang="zh-CN" altLang="zh-CN" sz="1800" dirty="0">
                  <a:effectLst/>
                  <a:latin typeface="Calibri" panose="020F0502020204030204" pitchFamily="34" charset="0"/>
                  <a:ea typeface="宋体" panose="02010600030101010101" pitchFamily="2" charset="-122"/>
                  <a:cs typeface="宋体" panose="02010600030101010101" pitchFamily="2" charset="-122"/>
                </a:rPr>
                <a:t>到</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1</a:t>
              </a:r>
              <a:r>
                <a:rPr lang="zh-CN" altLang="zh-CN" sz="1800" dirty="0">
                  <a:effectLst/>
                  <a:latin typeface="Calibri" panose="020F0502020204030204" pitchFamily="34" charset="0"/>
                  <a:ea typeface="宋体" panose="02010600030101010101" pitchFamily="2" charset="-122"/>
                  <a:cs typeface="宋体" panose="02010600030101010101" pitchFamily="2" charset="-122"/>
                </a:rPr>
                <a:t>之间。并且归一化有着两大优点：</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zh-CN" altLang="zh-CN" sz="1800" dirty="0">
                  <a:effectLst/>
                  <a:latin typeface="Calibri" panose="020F0502020204030204" pitchFamily="34" charset="0"/>
                  <a:ea typeface="宋体" panose="02010600030101010101" pitchFamily="2" charset="-122"/>
                  <a:cs typeface="宋体" panose="02010600030101010101" pitchFamily="2" charset="-122"/>
                </a:rPr>
                <a:t>归一化后加快了梯度下降求最优解的速度；</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zh-CN" altLang="zh-CN" sz="1800" dirty="0">
                  <a:effectLst/>
                  <a:latin typeface="Calibri" panose="020F0502020204030204" pitchFamily="34" charset="0"/>
                  <a:ea typeface="宋体" panose="02010600030101010101" pitchFamily="2" charset="-122"/>
                  <a:cs typeface="宋体" panose="02010600030101010101" pitchFamily="2" charset="-122"/>
                </a:rPr>
                <a:t>有可能提高精度。</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3" name="TextBox 22"/>
          <p:cNvSpPr txBox="1"/>
          <p:nvPr/>
        </p:nvSpPr>
        <p:spPr>
          <a:xfrm>
            <a:off x="5388114" y="348301"/>
            <a:ext cx="1415772"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特征工程</a:t>
            </a:r>
          </a:p>
        </p:txBody>
      </p:sp>
      <p:sp>
        <p:nvSpPr>
          <p:cNvPr id="28"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pic>
        <p:nvPicPr>
          <p:cNvPr id="25" name="图片 24" descr="IMG_256">
            <a:extLst>
              <a:ext uri="{FF2B5EF4-FFF2-40B4-BE49-F238E27FC236}">
                <a16:creationId xmlns:a16="http://schemas.microsoft.com/office/drawing/2014/main" id="{4F3BFE9D-12EE-4E38-B3F0-CC82C6EF5BCF}"/>
              </a:ext>
            </a:extLst>
          </p:cNvPr>
          <p:cNvPicPr/>
          <p:nvPr/>
        </p:nvPicPr>
        <p:blipFill>
          <a:blip r:embed="rId3"/>
          <a:stretch>
            <a:fillRect/>
          </a:stretch>
        </p:blipFill>
        <p:spPr>
          <a:xfrm>
            <a:off x="797988" y="2074597"/>
            <a:ext cx="5626446" cy="2484227"/>
          </a:xfrm>
          <a:prstGeom prst="rect">
            <a:avLst/>
          </a:prstGeom>
          <a:noFill/>
          <a:ln w="9525">
            <a:noFill/>
          </a:ln>
        </p:spPr>
      </p:pic>
      <p:sp>
        <p:nvSpPr>
          <p:cNvPr id="24" name="文本框 23">
            <a:extLst>
              <a:ext uri="{FF2B5EF4-FFF2-40B4-BE49-F238E27FC236}">
                <a16:creationId xmlns:a16="http://schemas.microsoft.com/office/drawing/2014/main" id="{D0850726-A12F-415E-8DCC-F9CE67600C00}"/>
              </a:ext>
            </a:extLst>
          </p:cNvPr>
          <p:cNvSpPr txBox="1"/>
          <p:nvPr/>
        </p:nvSpPr>
        <p:spPr>
          <a:xfrm>
            <a:off x="769047" y="941253"/>
            <a:ext cx="10589833" cy="1231106"/>
          </a:xfrm>
          <a:prstGeom prst="rect">
            <a:avLst/>
          </a:prstGeom>
          <a:noFill/>
        </p:spPr>
        <p:txBody>
          <a:bodyPr wrap="square" rtlCol="0">
            <a:spAutoFit/>
          </a:bodyPr>
          <a:lstStyle/>
          <a:p>
            <a:r>
              <a:rPr lang="zh-CN" altLang="zh-CN" sz="2800" dirty="0">
                <a:effectLst/>
                <a:latin typeface="Calibri" panose="020F0502020204030204" pitchFamily="34" charset="0"/>
                <a:ea typeface="宋体" panose="02010600030101010101" pitchFamily="2" charset="-122"/>
                <a:cs typeface="宋体" panose="02010600030101010101" pitchFamily="2" charset="-122"/>
              </a:rPr>
              <a:t>特征工程主要是包括特征的衍生、尺度变化等。本例中有两个组件负责特征工程的部分。</a:t>
            </a:r>
            <a:endParaRPr lang="zh-CN" altLang="zh-CN" sz="2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62806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28"/>
                                        </p:tgtEl>
                                        <p:attrNameLst>
                                          <p:attrName>style.visibility</p:attrName>
                                        </p:attrNameLst>
                                      </p:cBhvr>
                                      <p:to>
                                        <p:strVal val="visible"/>
                                      </p:to>
                                    </p:set>
                                    <p:anim calcmode="lin" valueType="num">
                                      <p:cBhvr>
                                        <p:cTn id="16" dur="650" fill="hold"/>
                                        <p:tgtEl>
                                          <p:spTgt spid="28"/>
                                        </p:tgtEl>
                                        <p:attrNameLst>
                                          <p:attrName>ppt_w</p:attrName>
                                        </p:attrNameLst>
                                      </p:cBhvr>
                                      <p:tavLst>
                                        <p:tav tm="0">
                                          <p:val>
                                            <p:fltVal val="0"/>
                                          </p:val>
                                        </p:tav>
                                        <p:tav tm="100000">
                                          <p:val>
                                            <p:strVal val="#ppt_w"/>
                                          </p:val>
                                        </p:tav>
                                      </p:tavLst>
                                    </p:anim>
                                    <p:anim calcmode="lin" valueType="num">
                                      <p:cBhvr>
                                        <p:cTn id="17" dur="650" fill="hold"/>
                                        <p:tgtEl>
                                          <p:spTgt spid="28"/>
                                        </p:tgtEl>
                                        <p:attrNameLst>
                                          <p:attrName>ppt_h</p:attrName>
                                        </p:attrNameLst>
                                      </p:cBhvr>
                                      <p:tavLst>
                                        <p:tav tm="0">
                                          <p:val>
                                            <p:fltVal val="0"/>
                                          </p:val>
                                        </p:tav>
                                        <p:tav tm="100000">
                                          <p:val>
                                            <p:strVal val="#ppt_h"/>
                                          </p:val>
                                        </p:tav>
                                      </p:tavLst>
                                    </p:anim>
                                    <p:animEffect transition="in" filter="fade">
                                      <p:cBhvr>
                                        <p:cTn id="18" dur="6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388114" y="413362"/>
            <a:ext cx="1415772"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模型搭建</a:t>
            </a:r>
          </a:p>
        </p:txBody>
      </p:sp>
      <p:sp>
        <p:nvSpPr>
          <p:cNvPr id="111"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3BF8E97D-44DE-4E08-9850-F494E5115C9A}"/>
              </a:ext>
            </a:extLst>
          </p:cNvPr>
          <p:cNvSpPr txBox="1"/>
          <p:nvPr/>
        </p:nvSpPr>
        <p:spPr>
          <a:xfrm>
            <a:off x="1815532" y="971714"/>
            <a:ext cx="10139680" cy="400110"/>
          </a:xfrm>
          <a:prstGeom prst="rect">
            <a:avLst/>
          </a:prstGeom>
          <a:noFill/>
        </p:spPr>
        <p:txBody>
          <a:bodyPr wrap="square" rtlCol="0">
            <a:spAutoFit/>
          </a:bodyPr>
          <a:lstStyle/>
          <a:p>
            <a:r>
              <a:rPr lang="zh-CN" altLang="zh-CN" sz="2000" b="1" dirty="0">
                <a:effectLst/>
                <a:ea typeface="宋体" panose="02010600030101010101" pitchFamily="2" charset="-122"/>
                <a:cs typeface="宋体" panose="02010600030101010101" pitchFamily="2" charset="-122"/>
              </a:rPr>
              <a:t>将数据集分割为训练集和测试集，设测试集占比</a:t>
            </a:r>
            <a:r>
              <a:rPr lang="en-US" altLang="zh-CN" sz="2000" b="1" dirty="0">
                <a:effectLst/>
                <a:ea typeface="宋体" panose="02010600030101010101" pitchFamily="2" charset="-122"/>
                <a:cs typeface="宋体" panose="02010600030101010101" pitchFamily="2" charset="-122"/>
              </a:rPr>
              <a:t>20%</a:t>
            </a:r>
            <a:r>
              <a:rPr lang="zh-CN" altLang="zh-CN" sz="2000" b="1" dirty="0">
                <a:effectLst/>
                <a:ea typeface="宋体" panose="02010600030101010101" pitchFamily="2" charset="-122"/>
                <a:cs typeface="宋体" panose="02010600030101010101" pitchFamily="2" charset="-122"/>
              </a:rPr>
              <a:t>，并且搭建随机森林模型。</a:t>
            </a:r>
            <a:endParaRPr lang="zh-CN" altLang="en-US" sz="2000" b="1" dirty="0"/>
          </a:p>
        </p:txBody>
      </p:sp>
      <p:pic>
        <p:nvPicPr>
          <p:cNvPr id="10" name="图片 9" descr="Snipaste_2020-06-20_17-09-12">
            <a:extLst>
              <a:ext uri="{FF2B5EF4-FFF2-40B4-BE49-F238E27FC236}">
                <a16:creationId xmlns:a16="http://schemas.microsoft.com/office/drawing/2014/main" id="{F7C5CBFD-3EC6-4D34-B5D6-9D1851736024}"/>
              </a:ext>
            </a:extLst>
          </p:cNvPr>
          <p:cNvPicPr/>
          <p:nvPr/>
        </p:nvPicPr>
        <p:blipFill>
          <a:blip r:embed="rId3"/>
          <a:stretch>
            <a:fillRect/>
          </a:stretch>
        </p:blipFill>
        <p:spPr>
          <a:xfrm>
            <a:off x="1017587" y="1468511"/>
            <a:ext cx="6500813" cy="942785"/>
          </a:xfrm>
          <a:prstGeom prst="rect">
            <a:avLst/>
          </a:prstGeom>
        </p:spPr>
      </p:pic>
      <p:sp>
        <p:nvSpPr>
          <p:cNvPr id="11" name="文本框 10">
            <a:extLst>
              <a:ext uri="{FF2B5EF4-FFF2-40B4-BE49-F238E27FC236}">
                <a16:creationId xmlns:a16="http://schemas.microsoft.com/office/drawing/2014/main" id="{67BD4CB8-01D8-42A9-8DFC-E484C922FE0A}"/>
              </a:ext>
            </a:extLst>
          </p:cNvPr>
          <p:cNvSpPr txBox="1"/>
          <p:nvPr/>
        </p:nvSpPr>
        <p:spPr>
          <a:xfrm>
            <a:off x="7705284" y="1649981"/>
            <a:ext cx="3972561" cy="646331"/>
          </a:xfrm>
          <a:prstGeom prst="rect">
            <a:avLst/>
          </a:prstGeom>
          <a:noFill/>
        </p:spPr>
        <p:txBody>
          <a:bodyPr wrap="square">
            <a:spAutoFit/>
          </a:bodyPr>
          <a:lstStyle/>
          <a:p>
            <a:r>
              <a:rPr lang="zh-CN" altLang="en-US" b="1" i="1" u="sng" dirty="0">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最佳模型参数：</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经过</a:t>
            </a:r>
            <a:r>
              <a:rPr lang="en-US" altLang="zh-CN" dirty="0" err="1">
                <a:effectLst/>
                <a:latin typeface="宋体" panose="02010600030101010101" pitchFamily="2" charset="-122"/>
                <a:cs typeface="宋体" panose="02010600030101010101" pitchFamily="2" charset="-122"/>
              </a:rPr>
              <a:t>GridSearchCV</a:t>
            </a:r>
            <a:r>
              <a:rPr lang="zh-CN" altLang="zh-CN" dirty="0">
                <a:effectLst/>
                <a:ea typeface="宋体" panose="02010600030101010101" pitchFamily="2" charset="-122"/>
                <a:cs typeface="宋体" panose="02010600030101010101" pitchFamily="2" charset="-122"/>
              </a:rPr>
              <a:t>进行高效调</a:t>
            </a:r>
            <a:r>
              <a:rPr lang="zh-CN" altLang="en-US" dirty="0">
                <a:effectLst/>
                <a:ea typeface="宋体" panose="02010600030101010101" pitchFamily="2" charset="-122"/>
                <a:cs typeface="宋体" panose="02010600030101010101" pitchFamily="2" charset="-122"/>
              </a:rPr>
              <a:t>参，得到的最佳模型。</a:t>
            </a:r>
            <a:endParaRPr lang="zh-CN" altLang="en-US" dirty="0"/>
          </a:p>
        </p:txBody>
      </p:sp>
      <p:pic>
        <p:nvPicPr>
          <p:cNvPr id="12" name="图片 11" descr="下载 (1)">
            <a:extLst>
              <a:ext uri="{FF2B5EF4-FFF2-40B4-BE49-F238E27FC236}">
                <a16:creationId xmlns:a16="http://schemas.microsoft.com/office/drawing/2014/main" id="{041C3C63-7BA3-434B-983A-5C0D96091393}"/>
              </a:ext>
            </a:extLst>
          </p:cNvPr>
          <p:cNvPicPr/>
          <p:nvPr/>
        </p:nvPicPr>
        <p:blipFill>
          <a:blip r:embed="rId4"/>
          <a:stretch>
            <a:fillRect/>
          </a:stretch>
        </p:blipFill>
        <p:spPr>
          <a:xfrm>
            <a:off x="1504473" y="2543152"/>
            <a:ext cx="9183053" cy="3612356"/>
          </a:xfrm>
          <a:prstGeom prst="rect">
            <a:avLst/>
          </a:prstGeom>
        </p:spPr>
      </p:pic>
      <p:sp>
        <p:nvSpPr>
          <p:cNvPr id="16" name="文本框 15">
            <a:extLst>
              <a:ext uri="{FF2B5EF4-FFF2-40B4-BE49-F238E27FC236}">
                <a16:creationId xmlns:a16="http://schemas.microsoft.com/office/drawing/2014/main" id="{AFC99C01-E68E-40DE-ABCB-4B4157C1080D}"/>
              </a:ext>
            </a:extLst>
          </p:cNvPr>
          <p:cNvSpPr txBox="1"/>
          <p:nvPr/>
        </p:nvSpPr>
        <p:spPr>
          <a:xfrm>
            <a:off x="4360386" y="6354746"/>
            <a:ext cx="6083300" cy="369332"/>
          </a:xfrm>
          <a:prstGeom prst="rect">
            <a:avLst/>
          </a:prstGeom>
          <a:noFill/>
        </p:spPr>
        <p:txBody>
          <a:bodyPr wrap="square">
            <a:spAutoFit/>
          </a:bodyPr>
          <a:lstStyle/>
          <a:p>
            <a:r>
              <a:rPr lang="zh-CN" altLang="en-US" sz="1800" b="1" i="1" u="sng" dirty="0">
                <a:solidFill>
                  <a:srgbClr val="0000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宋体" panose="02010600030101010101" pitchFamily="2" charset="-122"/>
              </a:rPr>
              <a:t>可视化：</a:t>
            </a:r>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随机森林中一颗决策树进行可视化</a:t>
            </a:r>
            <a:endParaRPr lang="zh-CN" altLang="zh-CN" sz="16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9294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1"/>
                                        </p:tgtEl>
                                        <p:attrNameLst>
                                          <p:attrName>style.visibility</p:attrName>
                                        </p:attrNameLst>
                                      </p:cBhvr>
                                      <p:to>
                                        <p:strVal val="visible"/>
                                      </p:to>
                                    </p:set>
                                    <p:anim calcmode="lin" valueType="num">
                                      <p:cBhvr>
                                        <p:cTn id="7" dur="650" fill="hold"/>
                                        <p:tgtEl>
                                          <p:spTgt spid="111"/>
                                        </p:tgtEl>
                                        <p:attrNameLst>
                                          <p:attrName>ppt_w</p:attrName>
                                        </p:attrNameLst>
                                      </p:cBhvr>
                                      <p:tavLst>
                                        <p:tav tm="0">
                                          <p:val>
                                            <p:fltVal val="0"/>
                                          </p:val>
                                        </p:tav>
                                        <p:tav tm="100000">
                                          <p:val>
                                            <p:strVal val="#ppt_w"/>
                                          </p:val>
                                        </p:tav>
                                      </p:tavLst>
                                    </p:anim>
                                    <p:anim calcmode="lin" valueType="num">
                                      <p:cBhvr>
                                        <p:cTn id="8" dur="650" fill="hold"/>
                                        <p:tgtEl>
                                          <p:spTgt spid="111"/>
                                        </p:tgtEl>
                                        <p:attrNameLst>
                                          <p:attrName>ppt_h</p:attrName>
                                        </p:attrNameLst>
                                      </p:cBhvr>
                                      <p:tavLst>
                                        <p:tav tm="0">
                                          <p:val>
                                            <p:fltVal val="0"/>
                                          </p:val>
                                        </p:tav>
                                        <p:tav tm="100000">
                                          <p:val>
                                            <p:strVal val="#ppt_h"/>
                                          </p:val>
                                        </p:tav>
                                      </p:tavLst>
                                    </p:anim>
                                    <p:animEffect transition="in" filter="fade">
                                      <p:cBhvr>
                                        <p:cTn id="9" dur="6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388114" y="413362"/>
            <a:ext cx="1415772"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模型搭建</a:t>
            </a:r>
          </a:p>
        </p:txBody>
      </p:sp>
      <p:sp>
        <p:nvSpPr>
          <p:cNvPr id="111"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3BF8E97D-44DE-4E08-9850-F494E5115C9A}"/>
              </a:ext>
            </a:extLst>
          </p:cNvPr>
          <p:cNvSpPr txBox="1"/>
          <p:nvPr/>
        </p:nvSpPr>
        <p:spPr>
          <a:xfrm>
            <a:off x="865504" y="961390"/>
            <a:ext cx="10139680" cy="369332"/>
          </a:xfrm>
          <a:prstGeom prst="rect">
            <a:avLst/>
          </a:prstGeom>
          <a:noFill/>
        </p:spPr>
        <p:txBody>
          <a:bodyPr wrap="square" rtlCol="0">
            <a:spAutoFit/>
          </a:bodyPr>
          <a:lstStyle/>
          <a:p>
            <a:r>
              <a:rPr lang="zh-CN" altLang="zh-CN" sz="1800" b="1" dirty="0">
                <a:solidFill>
                  <a:srgbClr val="000000"/>
                </a:solidFill>
                <a:effectLst/>
                <a:ea typeface="宋体" panose="02010600030101010101" pitchFamily="2" charset="-122"/>
                <a:cs typeface="宋体" panose="02010600030101010101" pitchFamily="2" charset="-122"/>
              </a:rPr>
              <a:t>查看特征中的权重以及对特征重要性进行排序</a:t>
            </a:r>
            <a:r>
              <a:rPr lang="zh-CN" altLang="en-US" b="1" dirty="0">
                <a:solidFill>
                  <a:srgbClr val="000000"/>
                </a:solidFill>
                <a:ea typeface="宋体" panose="02010600030101010101" pitchFamily="2" charset="-122"/>
                <a:cs typeface="宋体" panose="02010600030101010101" pitchFamily="2" charset="-122"/>
              </a:rPr>
              <a:t>：</a:t>
            </a:r>
            <a:endParaRPr lang="zh-CN" altLang="en-US" sz="2000" b="1" dirty="0"/>
          </a:p>
        </p:txBody>
      </p:sp>
      <p:pic>
        <p:nvPicPr>
          <p:cNvPr id="9" name="图片 8" descr="Snipaste_2020-06-20_17-28-46">
            <a:extLst>
              <a:ext uri="{FF2B5EF4-FFF2-40B4-BE49-F238E27FC236}">
                <a16:creationId xmlns:a16="http://schemas.microsoft.com/office/drawing/2014/main" id="{894E2E56-988E-42D5-9A30-4ED5EF00CD64}"/>
              </a:ext>
            </a:extLst>
          </p:cNvPr>
          <p:cNvPicPr/>
          <p:nvPr/>
        </p:nvPicPr>
        <p:blipFill>
          <a:blip r:embed="rId3"/>
          <a:srcRect r="12987"/>
          <a:stretch>
            <a:fillRect/>
          </a:stretch>
        </p:blipFill>
        <p:spPr>
          <a:xfrm>
            <a:off x="865504" y="1437734"/>
            <a:ext cx="5443855" cy="5263422"/>
          </a:xfrm>
          <a:prstGeom prst="rect">
            <a:avLst/>
          </a:prstGeom>
        </p:spPr>
      </p:pic>
      <p:pic>
        <p:nvPicPr>
          <p:cNvPr id="13" name="图片 12" descr="Snipaste_2020-06-20_17-28-24">
            <a:extLst>
              <a:ext uri="{FF2B5EF4-FFF2-40B4-BE49-F238E27FC236}">
                <a16:creationId xmlns:a16="http://schemas.microsoft.com/office/drawing/2014/main" id="{54E26394-3FBC-440F-9855-51BE50AC4C1D}"/>
              </a:ext>
            </a:extLst>
          </p:cNvPr>
          <p:cNvPicPr/>
          <p:nvPr/>
        </p:nvPicPr>
        <p:blipFill>
          <a:blip r:embed="rId4"/>
          <a:srcRect l="-3215" r="72504"/>
          <a:stretch>
            <a:fillRect/>
          </a:stretch>
        </p:blipFill>
        <p:spPr>
          <a:xfrm>
            <a:off x="6207760" y="1417084"/>
            <a:ext cx="5118736" cy="5230227"/>
          </a:xfrm>
          <a:prstGeom prst="rect">
            <a:avLst/>
          </a:prstGeom>
        </p:spPr>
      </p:pic>
    </p:spTree>
    <p:extLst>
      <p:ext uri="{BB962C8B-B14F-4D97-AF65-F5344CB8AC3E}">
        <p14:creationId xmlns:p14="http://schemas.microsoft.com/office/powerpoint/2010/main" val="1660780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1"/>
                                        </p:tgtEl>
                                        <p:attrNameLst>
                                          <p:attrName>style.visibility</p:attrName>
                                        </p:attrNameLst>
                                      </p:cBhvr>
                                      <p:to>
                                        <p:strVal val="visible"/>
                                      </p:to>
                                    </p:set>
                                    <p:anim calcmode="lin" valueType="num">
                                      <p:cBhvr>
                                        <p:cTn id="7" dur="650" fill="hold"/>
                                        <p:tgtEl>
                                          <p:spTgt spid="111"/>
                                        </p:tgtEl>
                                        <p:attrNameLst>
                                          <p:attrName>ppt_w</p:attrName>
                                        </p:attrNameLst>
                                      </p:cBhvr>
                                      <p:tavLst>
                                        <p:tav tm="0">
                                          <p:val>
                                            <p:fltVal val="0"/>
                                          </p:val>
                                        </p:tav>
                                        <p:tav tm="100000">
                                          <p:val>
                                            <p:strVal val="#ppt_w"/>
                                          </p:val>
                                        </p:tav>
                                      </p:tavLst>
                                    </p:anim>
                                    <p:anim calcmode="lin" valueType="num">
                                      <p:cBhvr>
                                        <p:cTn id="8" dur="650" fill="hold"/>
                                        <p:tgtEl>
                                          <p:spTgt spid="111"/>
                                        </p:tgtEl>
                                        <p:attrNameLst>
                                          <p:attrName>ppt_h</p:attrName>
                                        </p:attrNameLst>
                                      </p:cBhvr>
                                      <p:tavLst>
                                        <p:tav tm="0">
                                          <p:val>
                                            <p:fltVal val="0"/>
                                          </p:val>
                                        </p:tav>
                                        <p:tav tm="100000">
                                          <p:val>
                                            <p:strVal val="#ppt_h"/>
                                          </p:val>
                                        </p:tav>
                                      </p:tavLst>
                                    </p:anim>
                                    <p:animEffect transition="in" filter="fade">
                                      <p:cBhvr>
                                        <p:cTn id="9" dur="6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9499" y="5416997"/>
            <a:ext cx="4325705" cy="492545"/>
            <a:chOff x="1872195" y="4123405"/>
            <a:chExt cx="2643007" cy="492544"/>
          </a:xfrm>
        </p:grpSpPr>
        <p:sp>
          <p:nvSpPr>
            <p:cNvPr id="10" name="圆角矩形 9"/>
            <p:cNvSpPr/>
            <p:nvPr/>
          </p:nvSpPr>
          <p:spPr>
            <a:xfrm>
              <a:off x="1872195" y="4123405"/>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7" name="文本框 15"/>
            <p:cNvSpPr txBox="1"/>
            <p:nvPr/>
          </p:nvSpPr>
          <p:spPr>
            <a:xfrm>
              <a:off x="2636886" y="4196737"/>
              <a:ext cx="1053089" cy="400110"/>
            </a:xfrm>
            <a:prstGeom prst="rect">
              <a:avLst/>
            </a:prstGeom>
            <a:noFill/>
          </p:spPr>
          <p:txBody>
            <a:bodyPr wrap="none" rtlCol="0">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构建混淆矩阵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5144584" y="3885095"/>
            <a:ext cx="3148440" cy="2316271"/>
            <a:chOff x="1872195" y="4123404"/>
            <a:chExt cx="2648818" cy="1862184"/>
          </a:xfrm>
        </p:grpSpPr>
        <p:grpSp>
          <p:nvGrpSpPr>
            <p:cNvPr id="12" name="组合 11"/>
            <p:cNvGrpSpPr/>
            <p:nvPr/>
          </p:nvGrpSpPr>
          <p:grpSpPr>
            <a:xfrm>
              <a:off x="1872195" y="4123404"/>
              <a:ext cx="2643007" cy="1862184"/>
              <a:chOff x="1872195" y="4123404"/>
              <a:chExt cx="2643007" cy="1862184"/>
            </a:xfrm>
          </p:grpSpPr>
          <p:sp>
            <p:nvSpPr>
              <p:cNvPr id="15" name="矩形 14"/>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6" name="圆角矩形 15"/>
              <p:cNvSpPr/>
              <p:nvPr/>
            </p:nvSpPr>
            <p:spPr>
              <a:xfrm>
                <a:off x="1872195" y="4123404"/>
                <a:ext cx="2643007" cy="492544"/>
              </a:xfrm>
              <a:prstGeom prst="roundRect">
                <a:avLst>
                  <a:gd name="adj" fmla="val 9741"/>
                </a:avLst>
              </a:prstGeom>
              <a:solidFill>
                <a:schemeClr val="accent2"/>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13" name="文本框 15"/>
            <p:cNvSpPr txBox="1"/>
            <p:nvPr/>
          </p:nvSpPr>
          <p:spPr>
            <a:xfrm>
              <a:off x="2114734" y="4196737"/>
              <a:ext cx="2097380" cy="321672"/>
            </a:xfrm>
            <a:prstGeom prst="rect">
              <a:avLst/>
            </a:prstGeom>
            <a:noFill/>
          </p:spPr>
          <p:txBody>
            <a:bodyPr wrap="none" rtlCol="0">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对混淆矩阵进行评分</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文本框 16"/>
            <p:cNvSpPr txBox="1"/>
            <p:nvPr/>
          </p:nvSpPr>
          <p:spPr>
            <a:xfrm>
              <a:off x="2019456" y="4915882"/>
              <a:ext cx="2501557" cy="742318"/>
            </a:xfrm>
            <a:prstGeom prst="rect">
              <a:avLst/>
            </a:prstGeom>
            <a:noFill/>
          </p:spPr>
          <p:txBody>
            <a:bodyPr wrap="square" lIns="0" rIns="0" rtlCol="0">
              <a:spAutoFit/>
            </a:bodyPr>
            <a:lstStyle/>
            <a:p>
              <a:pPr algn="ct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b="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混淆评分结果</a:t>
              </a:r>
              <a:endParaRPr lang="zh-CN" altLang="zh-CN" sz="1800" b="1"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b="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可见各项指标都是不错的，模型的可靠性很高</a:t>
              </a:r>
              <a:r>
                <a:rPr lang="zh-CN" altLang="en-US"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17" name="组合 16"/>
          <p:cNvGrpSpPr/>
          <p:nvPr/>
        </p:nvGrpSpPr>
        <p:grpSpPr>
          <a:xfrm>
            <a:off x="8742014" y="4257527"/>
            <a:ext cx="3248164" cy="2085531"/>
            <a:chOff x="1826649" y="4149472"/>
            <a:chExt cx="2799609" cy="1836116"/>
          </a:xfrm>
        </p:grpSpPr>
        <p:grpSp>
          <p:nvGrpSpPr>
            <p:cNvPr id="18" name="组合 17"/>
            <p:cNvGrpSpPr/>
            <p:nvPr/>
          </p:nvGrpSpPr>
          <p:grpSpPr>
            <a:xfrm>
              <a:off x="1879102" y="4149472"/>
              <a:ext cx="2747156" cy="1836116"/>
              <a:chOff x="1879102" y="4149472"/>
              <a:chExt cx="2747156" cy="1836116"/>
            </a:xfrm>
          </p:grpSpPr>
          <p:sp>
            <p:nvSpPr>
              <p:cNvPr id="21" name="矩形 20"/>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2" name="圆角矩形 21"/>
              <p:cNvSpPr/>
              <p:nvPr/>
            </p:nvSpPr>
            <p:spPr>
              <a:xfrm>
                <a:off x="1983251" y="4149472"/>
                <a:ext cx="2643007" cy="492544"/>
              </a:xfrm>
              <a:prstGeom prst="roundRect">
                <a:avLst>
                  <a:gd name="adj" fmla="val 9741"/>
                </a:avLst>
              </a:prstGeom>
              <a:solidFill>
                <a:schemeClr val="accent3"/>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19" name="文本框 15"/>
            <p:cNvSpPr txBox="1"/>
            <p:nvPr/>
          </p:nvSpPr>
          <p:spPr>
            <a:xfrm>
              <a:off x="1826649" y="4196737"/>
              <a:ext cx="2673551" cy="338554"/>
            </a:xfrm>
            <a:prstGeom prst="rect">
              <a:avLst/>
            </a:prstGeom>
            <a:noFill/>
          </p:spPr>
          <p:txBody>
            <a:bodyPr wrap="none" rtlCol="0">
              <a:spAutoFit/>
            </a:bodyPr>
            <a:lstStyle/>
            <a:p>
              <a:pPr algn="ctr"/>
              <a:r>
                <a:rPr lang="zh-CN" altLang="zh-CN" sz="1600" dirty="0">
                  <a:solidFill>
                    <a:schemeClr val="bg1"/>
                  </a:solidFill>
                  <a:latin typeface="微软雅黑" panose="020B0503020204020204" pitchFamily="34" charset="-122"/>
                  <a:ea typeface="微软雅黑" panose="020B0503020204020204" pitchFamily="34" charset="-122"/>
                </a:rPr>
                <a:t>对模型进行</a:t>
              </a:r>
              <a:r>
                <a:rPr lang="en-US" altLang="zh-CN" sz="1600" dirty="0">
                  <a:solidFill>
                    <a:schemeClr val="bg1"/>
                  </a:solidFill>
                  <a:latin typeface="微软雅黑" panose="020B0503020204020204" pitchFamily="34" charset="-122"/>
                  <a:ea typeface="微软雅黑" panose="020B0503020204020204" pitchFamily="34" charset="-122"/>
                </a:rPr>
                <a:t>ROC</a:t>
              </a:r>
              <a:r>
                <a:rPr lang="zh-CN" altLang="zh-CN" sz="1600" dirty="0">
                  <a:solidFill>
                    <a:schemeClr val="bg1"/>
                  </a:solidFill>
                  <a:latin typeface="微软雅黑" panose="020B0503020204020204" pitchFamily="34" charset="-122"/>
                  <a:ea typeface="微软雅黑" panose="020B0503020204020204" pitchFamily="34" charset="-122"/>
                </a:rPr>
                <a:t>的曲线绘制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文本框 16"/>
            <p:cNvSpPr txBox="1"/>
            <p:nvPr/>
          </p:nvSpPr>
          <p:spPr>
            <a:xfrm>
              <a:off x="1891575" y="4684621"/>
              <a:ext cx="2643007" cy="1300650"/>
            </a:xfrm>
            <a:prstGeom prst="rect">
              <a:avLst/>
            </a:prstGeom>
            <a:noFill/>
          </p:spPr>
          <p:txBody>
            <a:bodyPr wrap="square" lIns="0" rIns="0" rtlCol="0">
              <a:spAutoFit/>
            </a:bodyPr>
            <a:lstStyle/>
            <a:p>
              <a:pPr indent="266700"/>
              <a:r>
                <a:rPr lang="zh-CN" altLang="zh-CN" sz="1800" i="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在</a:t>
              </a:r>
              <a:r>
                <a:rPr lang="en-US" altLang="zh-CN" sz="1800" i="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ROC</a:t>
              </a:r>
              <a:r>
                <a:rPr lang="zh-CN" altLang="zh-CN" sz="1800" i="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曲线上，最靠近坐标图左上方的点为敏感性和特异性均较高的临界值。</a:t>
              </a:r>
              <a:endParaRPr lang="zh-CN" altLang="zh-CN" sz="1800" i="1" dirty="0">
                <a:effectLst/>
                <a:latin typeface="Calibri" panose="020F0502020204030204" pitchFamily="34" charset="0"/>
                <a:ea typeface="宋体" panose="02010600030101010101" pitchFamily="2" charset="-122"/>
                <a:cs typeface="Times New Roman" panose="02020603050405020304" pitchFamily="18" charset="0"/>
              </a:endParaRPr>
            </a:p>
            <a:p>
              <a:pPr indent="266700"/>
              <a:r>
                <a:rPr lang="zh-CN" altLang="zh-CN" sz="1800" i="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总结来说</a:t>
              </a:r>
              <a:r>
                <a:rPr lang="en-US" altLang="zh-CN" sz="1800" i="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ROC</a:t>
              </a:r>
              <a:r>
                <a:rPr lang="zh-CN" altLang="zh-CN" sz="1800" i="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的曲线越靠近左上角模型越好</a:t>
              </a:r>
              <a:r>
                <a:rPr lang="zh-CN" altLang="en-US" sz="1800" i="1"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altLang="zh-CN" sz="1800" i="1"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3" name="TextBox 22"/>
          <p:cNvSpPr txBox="1"/>
          <p:nvPr/>
        </p:nvSpPr>
        <p:spPr>
          <a:xfrm>
            <a:off x="5388114" y="345285"/>
            <a:ext cx="1415772"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模型预测</a:t>
            </a:r>
          </a:p>
        </p:txBody>
      </p:sp>
      <p:sp>
        <p:nvSpPr>
          <p:cNvPr id="28"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pic>
        <p:nvPicPr>
          <p:cNvPr id="26" name="图片 25" descr="下载">
            <a:extLst>
              <a:ext uri="{FF2B5EF4-FFF2-40B4-BE49-F238E27FC236}">
                <a16:creationId xmlns:a16="http://schemas.microsoft.com/office/drawing/2014/main" id="{B9138C6D-A28F-40CD-9EF5-C47BEB257891}"/>
              </a:ext>
            </a:extLst>
          </p:cNvPr>
          <p:cNvPicPr/>
          <p:nvPr/>
        </p:nvPicPr>
        <p:blipFill>
          <a:blip r:embed="rId3"/>
          <a:stretch>
            <a:fillRect/>
          </a:stretch>
        </p:blipFill>
        <p:spPr>
          <a:xfrm>
            <a:off x="412737" y="1433675"/>
            <a:ext cx="3780152" cy="3418863"/>
          </a:xfrm>
          <a:prstGeom prst="rect">
            <a:avLst/>
          </a:prstGeom>
        </p:spPr>
      </p:pic>
      <p:pic>
        <p:nvPicPr>
          <p:cNvPr id="29" name="图片 28">
            <a:extLst>
              <a:ext uri="{FF2B5EF4-FFF2-40B4-BE49-F238E27FC236}">
                <a16:creationId xmlns:a16="http://schemas.microsoft.com/office/drawing/2014/main" id="{2BF025FE-B654-44F7-B0BF-A74AB1A45124}"/>
              </a:ext>
            </a:extLst>
          </p:cNvPr>
          <p:cNvPicPr>
            <a:picLocks noChangeAspect="1"/>
          </p:cNvPicPr>
          <p:nvPr/>
        </p:nvPicPr>
        <p:blipFill>
          <a:blip r:embed="rId4"/>
          <a:stretch>
            <a:fillRect/>
          </a:stretch>
        </p:blipFill>
        <p:spPr>
          <a:xfrm>
            <a:off x="4470765" y="1433675"/>
            <a:ext cx="4185908" cy="2067452"/>
          </a:xfrm>
          <a:prstGeom prst="rect">
            <a:avLst/>
          </a:prstGeom>
        </p:spPr>
      </p:pic>
      <p:pic>
        <p:nvPicPr>
          <p:cNvPr id="30" name="图片 29" descr="Snipaste_2020-06-20_17-41-33">
            <a:extLst>
              <a:ext uri="{FF2B5EF4-FFF2-40B4-BE49-F238E27FC236}">
                <a16:creationId xmlns:a16="http://schemas.microsoft.com/office/drawing/2014/main" id="{FD88873B-580C-44CB-BB30-11017F247BB3}"/>
              </a:ext>
            </a:extLst>
          </p:cNvPr>
          <p:cNvPicPr/>
          <p:nvPr/>
        </p:nvPicPr>
        <p:blipFill>
          <a:blip r:embed="rId5"/>
          <a:stretch>
            <a:fillRect/>
          </a:stretch>
        </p:blipFill>
        <p:spPr>
          <a:xfrm>
            <a:off x="8934550" y="1066799"/>
            <a:ext cx="3284822" cy="2849273"/>
          </a:xfrm>
          <a:prstGeom prst="rect">
            <a:avLst/>
          </a:prstGeom>
        </p:spPr>
      </p:pic>
    </p:spTree>
    <p:extLst>
      <p:ext uri="{BB962C8B-B14F-4D97-AF65-F5344CB8AC3E}">
        <p14:creationId xmlns:p14="http://schemas.microsoft.com/office/powerpoint/2010/main" val="2959542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par>
                          <p:cTn id="18" fill="hold">
                            <p:stCondLst>
                              <p:cond delay="50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28"/>
                                        </p:tgtEl>
                                        <p:attrNameLst>
                                          <p:attrName>style.visibility</p:attrName>
                                        </p:attrNameLst>
                                      </p:cBhvr>
                                      <p:to>
                                        <p:strVal val="visible"/>
                                      </p:to>
                                    </p:set>
                                    <p:anim calcmode="lin" valueType="num">
                                      <p:cBhvr>
                                        <p:cTn id="21" dur="650" fill="hold"/>
                                        <p:tgtEl>
                                          <p:spTgt spid="28"/>
                                        </p:tgtEl>
                                        <p:attrNameLst>
                                          <p:attrName>ppt_w</p:attrName>
                                        </p:attrNameLst>
                                      </p:cBhvr>
                                      <p:tavLst>
                                        <p:tav tm="0">
                                          <p:val>
                                            <p:fltVal val="0"/>
                                          </p:val>
                                        </p:tav>
                                        <p:tav tm="100000">
                                          <p:val>
                                            <p:strVal val="#ppt_w"/>
                                          </p:val>
                                        </p:tav>
                                      </p:tavLst>
                                    </p:anim>
                                    <p:anim calcmode="lin" valueType="num">
                                      <p:cBhvr>
                                        <p:cTn id="22" dur="650" fill="hold"/>
                                        <p:tgtEl>
                                          <p:spTgt spid="28"/>
                                        </p:tgtEl>
                                        <p:attrNameLst>
                                          <p:attrName>ppt_h</p:attrName>
                                        </p:attrNameLst>
                                      </p:cBhvr>
                                      <p:tavLst>
                                        <p:tav tm="0">
                                          <p:val>
                                            <p:fltVal val="0"/>
                                          </p:val>
                                        </p:tav>
                                        <p:tav tm="100000">
                                          <p:val>
                                            <p:strVal val="#ppt_h"/>
                                          </p:val>
                                        </p:tav>
                                      </p:tavLst>
                                    </p:anim>
                                    <p:animEffect transition="in" filter="fade">
                                      <p:cBhvr>
                                        <p:cTn id="23" dur="6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87870"/>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grpSp>
        <p:nvGrpSpPr>
          <p:cNvPr id="16" name="组合 15"/>
          <p:cNvGrpSpPr/>
          <p:nvPr/>
        </p:nvGrpSpPr>
        <p:grpSpPr>
          <a:xfrm>
            <a:off x="3824344" y="2707319"/>
            <a:ext cx="1458602" cy="1458602"/>
            <a:chOff x="5735752" y="4046610"/>
            <a:chExt cx="720495" cy="720495"/>
          </a:xfrm>
        </p:grpSpPr>
        <p:sp>
          <p:nvSpPr>
            <p:cNvPr id="17" name="椭圆 16"/>
            <p:cNvSpPr/>
            <p:nvPr/>
          </p:nvSpPr>
          <p:spPr>
            <a:xfrm>
              <a:off x="5735752" y="4046610"/>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7"/>
            <p:cNvSpPr>
              <a:spLocks noEditPoints="1"/>
            </p:cNvSpPr>
            <p:nvPr/>
          </p:nvSpPr>
          <p:spPr bwMode="auto">
            <a:xfrm>
              <a:off x="5870133" y="4192302"/>
              <a:ext cx="401113" cy="429113"/>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sp>
        <p:nvSpPr>
          <p:cNvPr id="19" name="TextBox 34"/>
          <p:cNvSpPr txBox="1"/>
          <p:nvPr/>
        </p:nvSpPr>
        <p:spPr>
          <a:xfrm>
            <a:off x="6035806" y="2577427"/>
            <a:ext cx="4033437"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实验结果与讨论</a:t>
            </a:r>
          </a:p>
        </p:txBody>
      </p:sp>
      <p:sp>
        <p:nvSpPr>
          <p:cNvPr id="20" name="文本框 9"/>
          <p:cNvSpPr txBox="1"/>
          <p:nvPr/>
        </p:nvSpPr>
        <p:spPr>
          <a:xfrm>
            <a:off x="6116179" y="3298893"/>
            <a:ext cx="1585754" cy="276999"/>
          </a:xfrm>
          <a:prstGeom prst="rect">
            <a:avLst/>
          </a:prstGeom>
          <a:noFill/>
        </p:spPr>
        <p:txBody>
          <a:bodyPr wrap="square" lIns="0" tIns="0" rIns="0" bIns="0" rtlCol="0">
            <a:spAutoFit/>
          </a:bodyPr>
          <a:lstStyle/>
          <a:p>
            <a:pPr marL="0" lvl="1"/>
            <a:r>
              <a:rPr lang="zh-CN" altLang="en-US" dirty="0">
                <a:solidFill>
                  <a:schemeClr val="bg1">
                    <a:lumMod val="75000"/>
                  </a:schemeClr>
                </a:solidFill>
                <a:latin typeface="微软雅黑" pitchFamily="34" charset="-122"/>
                <a:ea typeface="微软雅黑" pitchFamily="34" charset="-122"/>
              </a:rPr>
              <a:t>实验结果</a:t>
            </a:r>
          </a:p>
        </p:txBody>
      </p:sp>
      <p:sp>
        <p:nvSpPr>
          <p:cNvPr id="21" name="文本框 9"/>
          <p:cNvSpPr txBox="1"/>
          <p:nvPr/>
        </p:nvSpPr>
        <p:spPr>
          <a:xfrm>
            <a:off x="6127246" y="3743733"/>
            <a:ext cx="1585754" cy="553998"/>
          </a:xfrm>
          <a:prstGeom prst="rect">
            <a:avLst/>
          </a:prstGeom>
          <a:noFill/>
        </p:spPr>
        <p:txBody>
          <a:bodyPr wrap="square" lIns="0" tIns="0" rIns="0" bIns="0" rtlCol="0">
            <a:spAutoFit/>
          </a:bodyPr>
          <a:lstStyle/>
          <a:p>
            <a:pPr marL="0" lvl="1"/>
            <a:r>
              <a:rPr lang="zh-CN" altLang="en-US" dirty="0">
                <a:solidFill>
                  <a:schemeClr val="bg1">
                    <a:lumMod val="75000"/>
                  </a:schemeClr>
                </a:solidFill>
                <a:latin typeface="微软雅黑" pitchFamily="34" charset="-122"/>
                <a:ea typeface="微软雅黑" pitchFamily="34" charset="-122"/>
              </a:rPr>
              <a:t>实验重要特征分析及讨论</a:t>
            </a:r>
          </a:p>
        </p:txBody>
      </p:sp>
    </p:spTree>
    <p:extLst>
      <p:ext uri="{BB962C8B-B14F-4D97-AF65-F5344CB8AC3E}">
        <p14:creationId xmlns:p14="http://schemas.microsoft.com/office/powerpoint/2010/main" val="1071823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100"/>
                                        <p:tgtEl>
                                          <p:spTgt spid="14"/>
                                        </p:tgtEl>
                                      </p:cBhvr>
                                    </p:animEffect>
                                  </p:childTnLst>
                                </p:cTn>
                              </p:par>
                            </p:childTnLst>
                          </p:cTn>
                        </p:par>
                        <p:par>
                          <p:cTn id="8" fill="hold">
                            <p:stCondLst>
                              <p:cond delay="1100"/>
                            </p:stCondLst>
                            <p:childTnLst>
                              <p:par>
                                <p:cTn id="9" presetID="21"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heel(1)">
                                      <p:cBhvr>
                                        <p:cTn id="11" dur="1000"/>
                                        <p:tgtEl>
                                          <p:spTgt spid="16"/>
                                        </p:tgtEl>
                                      </p:cBhvr>
                                    </p:animEffect>
                                  </p:childTnLst>
                                </p:cTn>
                              </p:par>
                            </p:childTnLst>
                          </p:cTn>
                        </p:par>
                        <p:par>
                          <p:cTn id="12" fill="hold">
                            <p:stCondLst>
                              <p:cond delay="21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700"/>
                                        <p:tgtEl>
                                          <p:spTgt spid="19"/>
                                        </p:tgtEl>
                                      </p:cBhvr>
                                    </p:animEffect>
                                  </p:childTnLst>
                                </p:cTn>
                              </p:par>
                            </p:childTnLst>
                          </p:cTn>
                        </p:par>
                        <p:par>
                          <p:cTn id="16" fill="hold">
                            <p:stCondLst>
                              <p:cond delay="2800"/>
                            </p:stCondLst>
                            <p:childTnLst>
                              <p:par>
                                <p:cTn id="17" presetID="2" presetClass="entr" presetSubtype="4"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3300"/>
                            </p:stCondLst>
                            <p:childTnLst>
                              <p:par>
                                <p:cTn id="22" presetID="2" presetClass="entr" presetSubtype="4"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par>
                          <p:cTn id="26" fill="hold">
                            <p:stCondLst>
                              <p:cond delay="38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650" fill="hold"/>
                                        <p:tgtEl>
                                          <p:spTgt spid="15"/>
                                        </p:tgtEl>
                                        <p:attrNameLst>
                                          <p:attrName>ppt_w</p:attrName>
                                        </p:attrNameLst>
                                      </p:cBhvr>
                                      <p:tavLst>
                                        <p:tav tm="0">
                                          <p:val>
                                            <p:fltVal val="0"/>
                                          </p:val>
                                        </p:tav>
                                        <p:tav tm="100000">
                                          <p:val>
                                            <p:strVal val="#ppt_w"/>
                                          </p:val>
                                        </p:tav>
                                      </p:tavLst>
                                    </p:anim>
                                    <p:anim calcmode="lin" valueType="num">
                                      <p:cBhvr>
                                        <p:cTn id="30" dur="650" fill="hold"/>
                                        <p:tgtEl>
                                          <p:spTgt spid="15"/>
                                        </p:tgtEl>
                                        <p:attrNameLst>
                                          <p:attrName>ppt_h</p:attrName>
                                        </p:attrNameLst>
                                      </p:cBhvr>
                                      <p:tavLst>
                                        <p:tav tm="0">
                                          <p:val>
                                            <p:fltVal val="0"/>
                                          </p:val>
                                        </p:tav>
                                        <p:tav tm="100000">
                                          <p:val>
                                            <p:strVal val="#ppt_h"/>
                                          </p:val>
                                        </p:tav>
                                      </p:tavLst>
                                    </p:anim>
                                    <p:animEffect transition="in" filter="fade">
                                      <p:cBhvr>
                                        <p:cTn id="31" dur="6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5388114" y="382118"/>
            <a:ext cx="1415772"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实验结果</a:t>
            </a:r>
          </a:p>
        </p:txBody>
      </p:sp>
      <p:sp>
        <p:nvSpPr>
          <p:cNvPr id="94"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CEADBC87-0C3D-429C-860B-1CB8EAE272FC}"/>
              </a:ext>
            </a:extLst>
          </p:cNvPr>
          <p:cNvSpPr txBox="1"/>
          <p:nvPr/>
        </p:nvSpPr>
        <p:spPr>
          <a:xfrm>
            <a:off x="731520" y="1361440"/>
            <a:ext cx="10678160" cy="4801314"/>
          </a:xfrm>
          <a:prstGeom prst="rect">
            <a:avLst/>
          </a:prstGeom>
          <a:noFill/>
        </p:spPr>
        <p:txBody>
          <a:bodyPr wrap="square" rtlCol="0">
            <a:spAutoFit/>
          </a:bodyPr>
          <a:lstStyle/>
          <a:p>
            <a:pPr indent="266700" algn="just"/>
            <a:r>
              <a:rPr lang="zh-CN" altLang="zh-CN" sz="3200" dirty="0">
                <a:effectLst/>
                <a:latin typeface="+mj-ea"/>
                <a:ea typeface="+mj-ea"/>
                <a:cs typeface="宋体" panose="02010600030101010101" pitchFamily="2" charset="-122"/>
              </a:rPr>
              <a:t>根据模型测试得到了以下评价数值： </a:t>
            </a:r>
            <a:endParaRPr lang="zh-CN" altLang="zh-CN" sz="3200" dirty="0">
              <a:effectLst/>
              <a:latin typeface="+mj-ea"/>
              <a:ea typeface="+mj-ea"/>
              <a:cs typeface="Times New Roman" panose="02020603050405020304" pitchFamily="18" charset="0"/>
            </a:endParaRPr>
          </a:p>
          <a:p>
            <a:pPr indent="266700" algn="just"/>
            <a:r>
              <a:rPr lang="zh-CN" altLang="zh-CN" sz="3200" dirty="0">
                <a:effectLst/>
                <a:latin typeface="+mj-ea"/>
                <a:ea typeface="+mj-ea"/>
                <a:cs typeface="Times New Roman" panose="02020603050405020304" pitchFamily="18" charset="0"/>
              </a:rPr>
              <a:t>该模型的在训练集中的表现如下：</a:t>
            </a:r>
          </a:p>
          <a:p>
            <a:pPr algn="just"/>
            <a:r>
              <a:rPr lang="zh-CN" altLang="zh-CN" sz="3200" dirty="0">
                <a:effectLst/>
                <a:latin typeface="+mj-ea"/>
                <a:ea typeface="+mj-ea"/>
                <a:cs typeface="Times New Roman" panose="02020603050405020304" pitchFamily="18" charset="0"/>
              </a:rPr>
              <a:t>精确率：</a:t>
            </a:r>
            <a:r>
              <a:rPr lang="en-US" altLang="zh-CN" sz="3200" dirty="0">
                <a:effectLst/>
                <a:latin typeface="+mj-ea"/>
                <a:ea typeface="+mj-ea"/>
                <a:cs typeface="Times New Roman" panose="02020603050405020304" pitchFamily="18" charset="0"/>
              </a:rPr>
              <a:t>0.931</a:t>
            </a:r>
            <a:r>
              <a:rPr lang="zh-CN" altLang="zh-CN" sz="3200" dirty="0">
                <a:effectLst/>
                <a:latin typeface="+mj-ea"/>
                <a:ea typeface="+mj-ea"/>
                <a:cs typeface="Times New Roman" panose="02020603050405020304" pitchFamily="18" charset="0"/>
              </a:rPr>
              <a:t>， 召回率：</a:t>
            </a:r>
            <a:r>
              <a:rPr lang="en-US" altLang="zh-CN" sz="3200" dirty="0">
                <a:effectLst/>
                <a:latin typeface="+mj-ea"/>
                <a:ea typeface="+mj-ea"/>
                <a:cs typeface="Times New Roman" panose="02020603050405020304" pitchFamily="18" charset="0"/>
              </a:rPr>
              <a:t>0.927</a:t>
            </a:r>
            <a:r>
              <a:rPr lang="zh-CN" altLang="zh-CN" sz="3200" dirty="0">
                <a:effectLst/>
                <a:latin typeface="+mj-ea"/>
                <a:ea typeface="+mj-ea"/>
                <a:cs typeface="Times New Roman" panose="02020603050405020304" pitchFamily="18" charset="0"/>
              </a:rPr>
              <a:t>，</a:t>
            </a:r>
            <a:r>
              <a:rPr lang="en-US" altLang="zh-CN" sz="3200" dirty="0">
                <a:effectLst/>
                <a:latin typeface="+mj-ea"/>
                <a:ea typeface="+mj-ea"/>
                <a:cs typeface="Times New Roman" panose="02020603050405020304" pitchFamily="18" charset="0"/>
              </a:rPr>
              <a:t> F1</a:t>
            </a:r>
            <a:r>
              <a:rPr lang="zh-CN" altLang="zh-CN" sz="3200" dirty="0">
                <a:effectLst/>
                <a:latin typeface="+mj-ea"/>
                <a:ea typeface="+mj-ea"/>
                <a:cs typeface="Times New Roman" panose="02020603050405020304" pitchFamily="18" charset="0"/>
              </a:rPr>
              <a:t>值：</a:t>
            </a:r>
            <a:r>
              <a:rPr lang="en-US" altLang="zh-CN" sz="3200" dirty="0">
                <a:effectLst/>
                <a:latin typeface="+mj-ea"/>
                <a:ea typeface="+mj-ea"/>
                <a:cs typeface="Times New Roman" panose="02020603050405020304" pitchFamily="18" charset="0"/>
              </a:rPr>
              <a:t>0.929</a:t>
            </a:r>
            <a:r>
              <a:rPr lang="zh-CN" altLang="zh-CN" sz="3200" dirty="0">
                <a:effectLst/>
                <a:latin typeface="+mj-ea"/>
                <a:ea typeface="+mj-ea"/>
                <a:cs typeface="Times New Roman" panose="02020603050405020304" pitchFamily="18" charset="0"/>
              </a:rPr>
              <a:t>，</a:t>
            </a:r>
            <a:r>
              <a:rPr lang="en-US" altLang="zh-CN" sz="3200" dirty="0">
                <a:effectLst/>
                <a:latin typeface="+mj-ea"/>
                <a:ea typeface="+mj-ea"/>
                <a:cs typeface="Times New Roman" panose="02020603050405020304" pitchFamily="18" charset="0"/>
              </a:rPr>
              <a:t> R2</a:t>
            </a:r>
            <a:r>
              <a:rPr lang="zh-CN" altLang="zh-CN" sz="3200" dirty="0">
                <a:effectLst/>
                <a:latin typeface="+mj-ea"/>
                <a:ea typeface="+mj-ea"/>
                <a:cs typeface="Times New Roman" panose="02020603050405020304" pitchFamily="18" charset="0"/>
              </a:rPr>
              <a:t>值：</a:t>
            </a:r>
            <a:r>
              <a:rPr lang="en-US" altLang="zh-CN" sz="3200" dirty="0">
                <a:effectLst/>
                <a:latin typeface="+mj-ea"/>
                <a:ea typeface="+mj-ea"/>
                <a:cs typeface="Times New Roman" panose="02020603050405020304" pitchFamily="18" charset="0"/>
              </a:rPr>
              <a:t>0.716</a:t>
            </a:r>
            <a:endParaRPr lang="zh-CN" altLang="zh-CN" sz="3200" dirty="0">
              <a:effectLst/>
              <a:latin typeface="+mj-ea"/>
              <a:ea typeface="+mj-ea"/>
              <a:cs typeface="Times New Roman" panose="02020603050405020304" pitchFamily="18" charset="0"/>
            </a:endParaRPr>
          </a:p>
          <a:p>
            <a:pPr indent="266700" algn="just"/>
            <a:r>
              <a:rPr lang="zh-CN" altLang="zh-CN" sz="3200" dirty="0">
                <a:effectLst/>
                <a:latin typeface="+mj-ea"/>
                <a:ea typeface="+mj-ea"/>
                <a:cs typeface="Times New Roman" panose="02020603050405020304" pitchFamily="18" charset="0"/>
              </a:rPr>
              <a:t>该模型的在测试集中的表现如下：</a:t>
            </a:r>
          </a:p>
          <a:p>
            <a:pPr algn="just"/>
            <a:r>
              <a:rPr lang="zh-CN" altLang="zh-CN" sz="3200" dirty="0">
                <a:effectLst/>
                <a:latin typeface="+mj-ea"/>
                <a:ea typeface="+mj-ea"/>
                <a:cs typeface="Times New Roman" panose="02020603050405020304" pitchFamily="18" charset="0"/>
              </a:rPr>
              <a:t>精确率：</a:t>
            </a:r>
            <a:r>
              <a:rPr lang="en-US" altLang="zh-CN" sz="3200" dirty="0">
                <a:effectLst/>
                <a:latin typeface="+mj-ea"/>
                <a:ea typeface="+mj-ea"/>
                <a:cs typeface="Times New Roman" panose="02020603050405020304" pitchFamily="18" charset="0"/>
              </a:rPr>
              <a:t>0.902</a:t>
            </a:r>
            <a:r>
              <a:rPr lang="zh-CN" altLang="zh-CN" sz="3200" dirty="0">
                <a:effectLst/>
                <a:latin typeface="+mj-ea"/>
                <a:ea typeface="+mj-ea"/>
                <a:cs typeface="Times New Roman" panose="02020603050405020304" pitchFamily="18" charset="0"/>
              </a:rPr>
              <a:t>， 召回率：</a:t>
            </a:r>
            <a:r>
              <a:rPr lang="en-US" altLang="zh-CN" sz="3200" dirty="0">
                <a:effectLst/>
                <a:latin typeface="+mj-ea"/>
                <a:ea typeface="+mj-ea"/>
                <a:cs typeface="Times New Roman" panose="02020603050405020304" pitchFamily="18" charset="0"/>
              </a:rPr>
              <a:t>0.902</a:t>
            </a:r>
            <a:r>
              <a:rPr lang="zh-CN" altLang="zh-CN" sz="3200" dirty="0">
                <a:effectLst/>
                <a:latin typeface="+mj-ea"/>
                <a:ea typeface="+mj-ea"/>
                <a:cs typeface="Times New Roman" panose="02020603050405020304" pitchFamily="18" charset="0"/>
              </a:rPr>
              <a:t>，</a:t>
            </a:r>
            <a:r>
              <a:rPr lang="en-US" altLang="zh-CN" sz="3200" dirty="0">
                <a:effectLst/>
                <a:latin typeface="+mj-ea"/>
                <a:ea typeface="+mj-ea"/>
                <a:cs typeface="Times New Roman" panose="02020603050405020304" pitchFamily="18" charset="0"/>
              </a:rPr>
              <a:t> F1</a:t>
            </a:r>
            <a:r>
              <a:rPr lang="zh-CN" altLang="zh-CN" sz="3200" dirty="0">
                <a:effectLst/>
                <a:latin typeface="+mj-ea"/>
                <a:ea typeface="+mj-ea"/>
                <a:cs typeface="Times New Roman" panose="02020603050405020304" pitchFamily="18" charset="0"/>
              </a:rPr>
              <a:t>值：</a:t>
            </a:r>
            <a:r>
              <a:rPr lang="en-US" altLang="zh-CN" sz="3200" dirty="0">
                <a:effectLst/>
                <a:latin typeface="+mj-ea"/>
                <a:ea typeface="+mj-ea"/>
                <a:cs typeface="Times New Roman" panose="02020603050405020304" pitchFamily="18" charset="0"/>
              </a:rPr>
              <a:t>0.902</a:t>
            </a:r>
            <a:r>
              <a:rPr lang="zh-CN" altLang="zh-CN" sz="3200" dirty="0">
                <a:effectLst/>
                <a:latin typeface="+mj-ea"/>
                <a:ea typeface="+mj-ea"/>
                <a:cs typeface="Times New Roman" panose="02020603050405020304" pitchFamily="18" charset="0"/>
              </a:rPr>
              <a:t>，</a:t>
            </a:r>
            <a:r>
              <a:rPr lang="en-US" altLang="zh-CN" sz="3200" dirty="0">
                <a:effectLst/>
                <a:latin typeface="+mj-ea"/>
                <a:ea typeface="+mj-ea"/>
                <a:cs typeface="Times New Roman" panose="02020603050405020304" pitchFamily="18" charset="0"/>
              </a:rPr>
              <a:t> R2</a:t>
            </a:r>
            <a:r>
              <a:rPr lang="zh-CN" altLang="zh-CN" sz="3200" dirty="0">
                <a:effectLst/>
                <a:latin typeface="+mj-ea"/>
                <a:ea typeface="+mj-ea"/>
                <a:cs typeface="Times New Roman" panose="02020603050405020304" pitchFamily="18" charset="0"/>
              </a:rPr>
              <a:t>值：</a:t>
            </a:r>
            <a:r>
              <a:rPr lang="en-US" altLang="zh-CN" sz="3200" dirty="0">
                <a:effectLst/>
                <a:latin typeface="+mj-ea"/>
                <a:ea typeface="+mj-ea"/>
                <a:cs typeface="Times New Roman" panose="02020603050405020304" pitchFamily="18" charset="0"/>
              </a:rPr>
              <a:t>0.606</a:t>
            </a:r>
            <a:endParaRPr lang="zh-CN" altLang="zh-CN" sz="3200" dirty="0">
              <a:effectLst/>
              <a:latin typeface="+mj-ea"/>
              <a:ea typeface="+mj-ea"/>
              <a:cs typeface="Times New Roman" panose="02020603050405020304" pitchFamily="18" charset="0"/>
            </a:endParaRPr>
          </a:p>
          <a:p>
            <a:pPr indent="266700" algn="just"/>
            <a:r>
              <a:rPr lang="zh-CN" altLang="zh-CN" sz="3200" dirty="0">
                <a:effectLst/>
                <a:latin typeface="+mj-ea"/>
                <a:ea typeface="+mj-ea"/>
                <a:cs typeface="Times New Roman" panose="02020603050405020304" pitchFamily="18" charset="0"/>
              </a:rPr>
              <a:t>各项指标都比较不错，可见没有出现模型过拟合的现象，达到实验结果较理想。</a:t>
            </a:r>
          </a:p>
          <a:p>
            <a:endParaRPr lang="zh-CN" altLang="en-US" dirty="0"/>
          </a:p>
        </p:txBody>
      </p:sp>
    </p:spTree>
    <p:extLst>
      <p:ext uri="{BB962C8B-B14F-4D97-AF65-F5344CB8AC3E}">
        <p14:creationId xmlns:p14="http://schemas.microsoft.com/office/powerpoint/2010/main" val="2267871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94"/>
                                        </p:tgtEl>
                                        <p:attrNameLst>
                                          <p:attrName>style.visibility</p:attrName>
                                        </p:attrNameLst>
                                      </p:cBhvr>
                                      <p:to>
                                        <p:strVal val="visible"/>
                                      </p:to>
                                    </p:set>
                                    <p:anim calcmode="lin" valueType="num">
                                      <p:cBhvr>
                                        <p:cTn id="7" dur="650" fill="hold"/>
                                        <p:tgtEl>
                                          <p:spTgt spid="94"/>
                                        </p:tgtEl>
                                        <p:attrNameLst>
                                          <p:attrName>ppt_w</p:attrName>
                                        </p:attrNameLst>
                                      </p:cBhvr>
                                      <p:tavLst>
                                        <p:tav tm="0">
                                          <p:val>
                                            <p:fltVal val="0"/>
                                          </p:val>
                                        </p:tav>
                                        <p:tav tm="100000">
                                          <p:val>
                                            <p:strVal val="#ppt_w"/>
                                          </p:val>
                                        </p:tav>
                                      </p:tavLst>
                                    </p:anim>
                                    <p:anim calcmode="lin" valueType="num">
                                      <p:cBhvr>
                                        <p:cTn id="8" dur="650" fill="hold"/>
                                        <p:tgtEl>
                                          <p:spTgt spid="94"/>
                                        </p:tgtEl>
                                        <p:attrNameLst>
                                          <p:attrName>ppt_h</p:attrName>
                                        </p:attrNameLst>
                                      </p:cBhvr>
                                      <p:tavLst>
                                        <p:tav tm="0">
                                          <p:val>
                                            <p:fltVal val="0"/>
                                          </p:val>
                                        </p:tav>
                                        <p:tav tm="100000">
                                          <p:val>
                                            <p:strVal val="#ppt_h"/>
                                          </p:val>
                                        </p:tav>
                                      </p:tavLst>
                                    </p:anim>
                                    <p:animEffect transition="in" filter="fade">
                                      <p:cBhvr>
                                        <p:cTn id="9" dur="6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4772561" y="390195"/>
            <a:ext cx="2646878"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实验结果重要特征</a:t>
            </a:r>
          </a:p>
        </p:txBody>
      </p:sp>
      <p:sp>
        <p:nvSpPr>
          <p:cNvPr id="94"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2" name="Rectangle 2">
            <a:extLst>
              <a:ext uri="{FF2B5EF4-FFF2-40B4-BE49-F238E27FC236}">
                <a16:creationId xmlns:a16="http://schemas.microsoft.com/office/drawing/2014/main" id="{66CC320F-B9A7-44D6-B10B-9A8FD2A7344E}"/>
              </a:ext>
            </a:extLst>
          </p:cNvPr>
          <p:cNvSpPr>
            <a:spLocks noChangeArrowheads="1"/>
          </p:cNvSpPr>
          <p:nvPr/>
        </p:nvSpPr>
        <p:spPr bwMode="auto">
          <a:xfrm>
            <a:off x="264160" y="1124033"/>
            <a:ext cx="363728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mj-ea"/>
                <a:ea typeface="+mj-ea"/>
                <a:cs typeface="宋体" panose="02010600030101010101" pitchFamily="2" charset="-122"/>
              </a:rPr>
              <a:t>1</a:t>
            </a:r>
            <a:r>
              <a:rPr kumimoji="0" lang="en-US" altLang="zh-CN" sz="2400" b="0" i="0" u="none" strike="noStrike" cap="none" normalizeH="0" baseline="0" dirty="0" bmk="">
                <a:ln>
                  <a:noFill/>
                </a:ln>
                <a:solidFill>
                  <a:srgbClr val="000000"/>
                </a:solidFill>
                <a:effectLst/>
                <a:latin typeface="+mj-ea"/>
                <a:ea typeface="+mj-ea"/>
                <a:cs typeface="宋体" panose="02010600030101010101" pitchFamily="2" charset="-122"/>
              </a:rPr>
              <a:t>.</a:t>
            </a:r>
            <a:r>
              <a:rPr kumimoji="0" lang="zh-CN" altLang="en-US" sz="2400" b="0" i="0" u="none" strike="noStrike" cap="none" normalizeH="0" baseline="0" dirty="0" bmk="_Toc27885">
                <a:ln>
                  <a:noFill/>
                </a:ln>
                <a:solidFill>
                  <a:srgbClr val="000000"/>
                </a:solidFill>
                <a:effectLst/>
                <a:latin typeface="+mj-ea"/>
                <a:ea typeface="+mj-ea"/>
                <a:cs typeface="宋体" panose="02010600030101010101" pitchFamily="2" charset="-122"/>
              </a:rPr>
              <a:t>性别</a:t>
            </a:r>
            <a:endParaRPr kumimoji="0" lang="zh-CN"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图片 34" descr="Snipaste_2020-06-20_17-45-37">
            <a:extLst>
              <a:ext uri="{FF2B5EF4-FFF2-40B4-BE49-F238E27FC236}">
                <a16:creationId xmlns:a16="http://schemas.microsoft.com/office/drawing/2014/main" id="{511EFD9B-A8D9-4D9F-B1A9-154CE8ECA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 y="1778158"/>
            <a:ext cx="5650850" cy="33016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636207C-338B-4E36-A2A7-29CFB32E4329}"/>
              </a:ext>
            </a:extLst>
          </p:cNvPr>
          <p:cNvSpPr>
            <a:spLocks noChangeArrowheads="1"/>
          </p:cNvSpPr>
          <p:nvPr/>
        </p:nvSpPr>
        <p:spPr bwMode="auto">
          <a:xfrm>
            <a:off x="804256" y="5148027"/>
            <a:ext cx="377790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r>
              <a:rPr kumimoji="0" lang="zh-CN"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图</a:t>
            </a:r>
            <a:r>
              <a:rPr lang="zh-CN" altLang="en-US" b="1" dirty="0">
                <a:latin typeface="Calibri" panose="020F0502020204030204" pitchFamily="34" charset="0"/>
                <a:ea typeface="宋体" panose="02010600030101010101" pitchFamily="2" charset="-122"/>
                <a:cs typeface="宋体" panose="02010600030101010101" pitchFamily="2" charset="-122"/>
              </a:rPr>
              <a:t>：</a:t>
            </a:r>
            <a:r>
              <a:rPr kumimoji="0" lang="zh-CN" altLang="en-US"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性别特征比较</a:t>
            </a:r>
            <a:endPar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Calibri" panose="020F0502020204030204" pitchFamily="34" charset="0"/>
                <a:ea typeface="宋体" panose="02010600030101010101" pitchFamily="2" charset="-122"/>
                <a:cs typeface="宋体" panose="02010600030101010101" pitchFamily="2" charset="-122"/>
              </a:rPr>
              <a:t> </a:t>
            </a:r>
            <a:r>
              <a:rPr kumimoji="0" lang="zh-CN" altLang="en-US" b="0" i="0" u="none" strike="noStrike" cap="none" normalizeH="0" baseline="0" dirty="0">
                <a:ln>
                  <a:noFill/>
                </a:ln>
                <a:solidFill>
                  <a:srgbClr val="000000"/>
                </a:solidFill>
                <a:effectLst/>
                <a:latin typeface="+mn-ea"/>
                <a:cs typeface="宋体" panose="02010600030101010101" pitchFamily="2" charset="-122"/>
              </a:rPr>
              <a:t>在模型中可看出男性比女性患病概率低。</a:t>
            </a:r>
            <a:endParaRPr kumimoji="0" lang="zh-CN" altLang="en-US" b="0" i="0" u="none" strike="noStrike" cap="none" normalizeH="0" baseline="0" dirty="0">
              <a:ln>
                <a:noFill/>
              </a:ln>
              <a:solidFill>
                <a:schemeClr val="tx1"/>
              </a:solidFill>
              <a:effectLst/>
              <a:latin typeface="+mn-ea"/>
            </a:endParaRPr>
          </a:p>
        </p:txBody>
      </p:sp>
      <p:pic>
        <p:nvPicPr>
          <p:cNvPr id="8" name="图片 34" descr="Snipaste_2020-06-20_17-45-37">
            <a:extLst>
              <a:ext uri="{FF2B5EF4-FFF2-40B4-BE49-F238E27FC236}">
                <a16:creationId xmlns:a16="http://schemas.microsoft.com/office/drawing/2014/main" id="{84670224-79DE-48FF-8013-57255BE37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910" y="1611687"/>
            <a:ext cx="5650850" cy="33016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58F20E7C-992B-4698-AE9C-9546E0DB5CCB}"/>
              </a:ext>
            </a:extLst>
          </p:cNvPr>
          <p:cNvSpPr>
            <a:spLocks noChangeArrowheads="1"/>
          </p:cNvSpPr>
          <p:nvPr/>
        </p:nvSpPr>
        <p:spPr bwMode="auto">
          <a:xfrm>
            <a:off x="7098458" y="5148027"/>
            <a:ext cx="402674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r>
              <a:rPr kumimoji="0" lang="zh-CN"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图</a:t>
            </a:r>
            <a:r>
              <a:rPr lang="zh-CN" altLang="en-US" b="1" dirty="0">
                <a:latin typeface="Calibri" panose="020F0502020204030204" pitchFamily="34" charset="0"/>
                <a:ea typeface="宋体" panose="02010600030101010101" pitchFamily="2" charset="-122"/>
                <a:cs typeface="宋体" panose="02010600030101010101" pitchFamily="2" charset="-122"/>
              </a:rPr>
              <a:t>：血管数特征比较</a:t>
            </a:r>
            <a:endPar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a:p>
            <a:r>
              <a:rPr lang="zh-CN" altLang="zh-CN" sz="1800" dirty="0">
                <a:solidFill>
                  <a:srgbClr val="000000"/>
                </a:solidFill>
                <a:effectLst/>
                <a:latin typeface="+mn-ea"/>
                <a:cs typeface="宋体" panose="02010600030101010101" pitchFamily="2" charset="-122"/>
              </a:rPr>
              <a:t>模型可看出大血管数越多，患病概率越低</a:t>
            </a:r>
            <a:r>
              <a:rPr lang="zh-CN" altLang="en-US" sz="1800" dirty="0">
                <a:solidFill>
                  <a:srgbClr val="000000"/>
                </a:solidFill>
                <a:effectLst/>
                <a:latin typeface="+mn-ea"/>
                <a:cs typeface="宋体" panose="02010600030101010101" pitchFamily="2" charset="-122"/>
              </a:rPr>
              <a:t>。</a:t>
            </a:r>
            <a:endParaRPr lang="zh-CN" altLang="zh-CN" sz="1800" dirty="0">
              <a:effectLst/>
              <a:latin typeface="+mn-ea"/>
              <a:cs typeface="Times New Roman" panose="02020603050405020304" pitchFamily="18" charset="0"/>
            </a:endParaRPr>
          </a:p>
        </p:txBody>
      </p:sp>
      <p:sp>
        <p:nvSpPr>
          <p:cNvPr id="12" name="Rectangle 2">
            <a:extLst>
              <a:ext uri="{FF2B5EF4-FFF2-40B4-BE49-F238E27FC236}">
                <a16:creationId xmlns:a16="http://schemas.microsoft.com/office/drawing/2014/main" id="{F0AEEF22-4D5B-411D-8717-601B49AE84C6}"/>
              </a:ext>
            </a:extLst>
          </p:cNvPr>
          <p:cNvSpPr>
            <a:spLocks noChangeArrowheads="1"/>
          </p:cNvSpPr>
          <p:nvPr/>
        </p:nvSpPr>
        <p:spPr bwMode="auto">
          <a:xfrm>
            <a:off x="6398910" y="1039494"/>
            <a:ext cx="363728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bmk="">
                <a:solidFill>
                  <a:srgbClr val="000000"/>
                </a:solidFill>
                <a:latin typeface="+mj-ea"/>
                <a:ea typeface="+mj-ea"/>
                <a:cs typeface="宋体" panose="02010600030101010101" pitchFamily="2" charset="-122"/>
              </a:rPr>
              <a:t>2</a:t>
            </a:r>
            <a:r>
              <a:rPr kumimoji="0" lang="en-US" altLang="zh-CN" sz="2400" b="0" i="0" u="none" strike="noStrike" cap="none" normalizeH="0" baseline="0" dirty="0" bmk="">
                <a:ln>
                  <a:noFill/>
                </a:ln>
                <a:solidFill>
                  <a:srgbClr val="000000"/>
                </a:solidFill>
                <a:effectLst/>
                <a:latin typeface="+mj-ea"/>
                <a:ea typeface="+mj-ea"/>
                <a:cs typeface="宋体" panose="02010600030101010101" pitchFamily="2" charset="-122"/>
              </a:rPr>
              <a:t>.</a:t>
            </a:r>
            <a:r>
              <a:rPr lang="zh-CN" altLang="en-US" sz="2400" dirty="0" bmk="_Toc27885">
                <a:solidFill>
                  <a:srgbClr val="000000"/>
                </a:solidFill>
                <a:latin typeface="+mj-ea"/>
                <a:ea typeface="+mj-ea"/>
                <a:cs typeface="宋体" panose="02010600030101010101" pitchFamily="2" charset="-122"/>
              </a:rPr>
              <a:t>大血管数量</a:t>
            </a:r>
            <a:endParaRPr kumimoji="0" lang="zh-CN"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5557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94"/>
                                        </p:tgtEl>
                                        <p:attrNameLst>
                                          <p:attrName>style.visibility</p:attrName>
                                        </p:attrNameLst>
                                      </p:cBhvr>
                                      <p:to>
                                        <p:strVal val="visible"/>
                                      </p:to>
                                    </p:set>
                                    <p:anim calcmode="lin" valueType="num">
                                      <p:cBhvr>
                                        <p:cTn id="7" dur="650" fill="hold"/>
                                        <p:tgtEl>
                                          <p:spTgt spid="94"/>
                                        </p:tgtEl>
                                        <p:attrNameLst>
                                          <p:attrName>ppt_w</p:attrName>
                                        </p:attrNameLst>
                                      </p:cBhvr>
                                      <p:tavLst>
                                        <p:tav tm="0">
                                          <p:val>
                                            <p:fltVal val="0"/>
                                          </p:val>
                                        </p:tav>
                                        <p:tav tm="100000">
                                          <p:val>
                                            <p:strVal val="#ppt_w"/>
                                          </p:val>
                                        </p:tav>
                                      </p:tavLst>
                                    </p:anim>
                                    <p:anim calcmode="lin" valueType="num">
                                      <p:cBhvr>
                                        <p:cTn id="8" dur="650" fill="hold"/>
                                        <p:tgtEl>
                                          <p:spTgt spid="94"/>
                                        </p:tgtEl>
                                        <p:attrNameLst>
                                          <p:attrName>ppt_h</p:attrName>
                                        </p:attrNameLst>
                                      </p:cBhvr>
                                      <p:tavLst>
                                        <p:tav tm="0">
                                          <p:val>
                                            <p:fltVal val="0"/>
                                          </p:val>
                                        </p:tav>
                                        <p:tav tm="100000">
                                          <p:val>
                                            <p:strVal val="#ppt_h"/>
                                          </p:val>
                                        </p:tav>
                                      </p:tavLst>
                                    </p:anim>
                                    <p:animEffect transition="in" filter="fade">
                                      <p:cBhvr>
                                        <p:cTn id="9" dur="6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69018" y="358411"/>
            <a:ext cx="1652992" cy="646317"/>
          </a:xfrm>
          <a:prstGeom prst="rect">
            <a:avLst/>
          </a:prstGeom>
        </p:spPr>
        <p:txBody>
          <a:bodyPr wrap="none" lIns="91428" tIns="45713" rIns="91428" bIns="45713">
            <a:spAutoFit/>
          </a:bodyPr>
          <a:lstStyle/>
          <a:p>
            <a:pPr algn="r"/>
            <a:r>
              <a:rPr lang="zh-CN" altLang="en-US" sz="3600" dirty="0">
                <a:solidFill>
                  <a:srgbClr val="444F53"/>
                </a:solidFill>
                <a:latin typeface="微软雅黑" panose="020B0503020204020204" pitchFamily="34" charset="-122"/>
                <a:ea typeface="微软雅黑" panose="020B0503020204020204" pitchFamily="34" charset="-122"/>
              </a:rPr>
              <a:t>目    录</a:t>
            </a:r>
          </a:p>
        </p:txBody>
      </p:sp>
      <p:sp>
        <p:nvSpPr>
          <p:cNvPr id="5" name="矩形 4"/>
          <p:cNvSpPr/>
          <p:nvPr/>
        </p:nvSpPr>
        <p:spPr>
          <a:xfrm>
            <a:off x="5338077" y="850980"/>
            <a:ext cx="1561173" cy="400095"/>
          </a:xfrm>
          <a:prstGeom prst="rect">
            <a:avLst/>
          </a:prstGeom>
        </p:spPr>
        <p:txBody>
          <a:bodyPr wrap="none" lIns="91428" tIns="45713" rIns="91428" bIns="45713">
            <a:spAutoFit/>
          </a:bodyPr>
          <a:lstStyle/>
          <a:p>
            <a:pPr algn="r"/>
            <a:r>
              <a:rPr lang="en-US" altLang="zh-CN" sz="2000" dirty="0">
                <a:solidFill>
                  <a:srgbClr val="444F53"/>
                </a:solidFill>
                <a:latin typeface="微软雅黑" panose="020B0503020204020204" pitchFamily="34" charset="-122"/>
                <a:ea typeface="微软雅黑" panose="020B0503020204020204" pitchFamily="34" charset="-122"/>
              </a:rPr>
              <a:t>CONTENTS</a:t>
            </a:r>
            <a:endParaRPr lang="zh-CN" altLang="en-US" sz="2000" dirty="0">
              <a:solidFill>
                <a:srgbClr val="444F53"/>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5726134" y="1312035"/>
            <a:ext cx="768927" cy="1"/>
          </a:xfrm>
          <a:prstGeom prst="line">
            <a:avLst/>
          </a:prstGeom>
          <a:ln w="38100">
            <a:solidFill>
              <a:srgbClr val="444F5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195666" y="2460430"/>
            <a:ext cx="896928" cy="896928"/>
            <a:chOff x="5735754" y="1140916"/>
            <a:chExt cx="720495" cy="720495"/>
          </a:xfrm>
        </p:grpSpPr>
        <p:sp>
          <p:nvSpPr>
            <p:cNvPr id="10" name="椭圆 9"/>
            <p:cNvSpPr/>
            <p:nvPr/>
          </p:nvSpPr>
          <p:spPr>
            <a:xfrm>
              <a:off x="5735754" y="1140916"/>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42"/>
            <p:cNvSpPr>
              <a:spLocks noEditPoints="1"/>
            </p:cNvSpPr>
            <p:nvPr/>
          </p:nvSpPr>
          <p:spPr bwMode="auto">
            <a:xfrm>
              <a:off x="5894624" y="1311296"/>
              <a:ext cx="402752" cy="39471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grpSp>
        <p:nvGrpSpPr>
          <p:cNvPr id="11" name="组合 10"/>
          <p:cNvGrpSpPr/>
          <p:nvPr/>
        </p:nvGrpSpPr>
        <p:grpSpPr>
          <a:xfrm>
            <a:off x="3435367" y="2446606"/>
            <a:ext cx="896928" cy="896928"/>
            <a:chOff x="5735752" y="2095665"/>
            <a:chExt cx="720495" cy="720495"/>
          </a:xfrm>
        </p:grpSpPr>
        <p:sp>
          <p:nvSpPr>
            <p:cNvPr id="13" name="椭圆 12"/>
            <p:cNvSpPr/>
            <p:nvPr/>
          </p:nvSpPr>
          <p:spPr>
            <a:xfrm>
              <a:off x="5735752" y="2095665"/>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26"/>
            <p:cNvSpPr>
              <a:spLocks noEditPoints="1"/>
            </p:cNvSpPr>
            <p:nvPr/>
          </p:nvSpPr>
          <p:spPr bwMode="auto">
            <a:xfrm>
              <a:off x="5866793" y="2243942"/>
              <a:ext cx="458415" cy="42583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grpSp>
        <p:nvGrpSpPr>
          <p:cNvPr id="14" name="组合 13"/>
          <p:cNvGrpSpPr/>
          <p:nvPr/>
        </p:nvGrpSpPr>
        <p:grpSpPr>
          <a:xfrm>
            <a:off x="5675070" y="2456956"/>
            <a:ext cx="896928" cy="896928"/>
            <a:chOff x="5735752" y="3081192"/>
            <a:chExt cx="720495" cy="720495"/>
          </a:xfrm>
        </p:grpSpPr>
        <p:sp>
          <p:nvSpPr>
            <p:cNvPr id="16" name="椭圆 15"/>
            <p:cNvSpPr/>
            <p:nvPr/>
          </p:nvSpPr>
          <p:spPr>
            <a:xfrm>
              <a:off x="5735752" y="3081192"/>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8"/>
            <p:cNvSpPr>
              <a:spLocks noEditPoints="1"/>
            </p:cNvSpPr>
            <p:nvPr/>
          </p:nvSpPr>
          <p:spPr bwMode="auto">
            <a:xfrm>
              <a:off x="5899722" y="3217138"/>
              <a:ext cx="423215" cy="448604"/>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grpSp>
        <p:nvGrpSpPr>
          <p:cNvPr id="17" name="组合 16"/>
          <p:cNvGrpSpPr/>
          <p:nvPr/>
        </p:nvGrpSpPr>
        <p:grpSpPr>
          <a:xfrm>
            <a:off x="7926348" y="2445651"/>
            <a:ext cx="896928" cy="896928"/>
            <a:chOff x="5735752" y="4046610"/>
            <a:chExt cx="720495" cy="720495"/>
          </a:xfrm>
        </p:grpSpPr>
        <p:sp>
          <p:nvSpPr>
            <p:cNvPr id="19" name="椭圆 18"/>
            <p:cNvSpPr/>
            <p:nvPr/>
          </p:nvSpPr>
          <p:spPr>
            <a:xfrm>
              <a:off x="5735752" y="4046610"/>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7"/>
            <p:cNvSpPr>
              <a:spLocks noEditPoints="1"/>
            </p:cNvSpPr>
            <p:nvPr/>
          </p:nvSpPr>
          <p:spPr bwMode="auto">
            <a:xfrm>
              <a:off x="5870133" y="4192302"/>
              <a:ext cx="401113" cy="429113"/>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grpSp>
        <p:nvGrpSpPr>
          <p:cNvPr id="20" name="组合 19"/>
          <p:cNvGrpSpPr/>
          <p:nvPr/>
        </p:nvGrpSpPr>
        <p:grpSpPr>
          <a:xfrm>
            <a:off x="10177626" y="2445651"/>
            <a:ext cx="896928" cy="896928"/>
            <a:chOff x="5735752" y="5029310"/>
            <a:chExt cx="720495" cy="720495"/>
          </a:xfrm>
        </p:grpSpPr>
        <p:sp>
          <p:nvSpPr>
            <p:cNvPr id="22" name="椭圆 21"/>
            <p:cNvSpPr/>
            <p:nvPr/>
          </p:nvSpPr>
          <p:spPr>
            <a:xfrm>
              <a:off x="5735752" y="5029310"/>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7"/>
            <p:cNvSpPr>
              <a:spLocks noEditPoints="1"/>
            </p:cNvSpPr>
            <p:nvPr/>
          </p:nvSpPr>
          <p:spPr bwMode="auto">
            <a:xfrm>
              <a:off x="5850198" y="5182740"/>
              <a:ext cx="461688" cy="407822"/>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sp>
        <p:nvSpPr>
          <p:cNvPr id="24" name="TextBox 31"/>
          <p:cNvSpPr txBox="1"/>
          <p:nvPr/>
        </p:nvSpPr>
        <p:spPr>
          <a:xfrm>
            <a:off x="1195666" y="3666931"/>
            <a:ext cx="1389721" cy="461665"/>
          </a:xfrm>
          <a:prstGeom prst="rect">
            <a:avLst/>
          </a:prstGeom>
          <a:noFill/>
        </p:spPr>
        <p:txBody>
          <a:bodyPr wrap="square" rtlCol="0">
            <a:spAutoFit/>
          </a:bodyPr>
          <a:lstStyle/>
          <a:p>
            <a:r>
              <a:rPr lang="zh-CN" altLang="en-US" sz="2400">
                <a:solidFill>
                  <a:srgbClr val="444F53"/>
                </a:solidFill>
                <a:latin typeface="微软雅黑" panose="020B0503020204020204" pitchFamily="34" charset="-122"/>
                <a:ea typeface="微软雅黑" panose="020B0503020204020204" pitchFamily="34" charset="-122"/>
              </a:rPr>
              <a:t>绪论</a:t>
            </a:r>
            <a:endParaRPr lang="zh-CN" altLang="en-US" sz="2400" dirty="0">
              <a:solidFill>
                <a:srgbClr val="444F53"/>
              </a:solidFill>
              <a:latin typeface="微软雅黑" panose="020B0503020204020204" pitchFamily="34" charset="-122"/>
              <a:ea typeface="微软雅黑" panose="020B0503020204020204" pitchFamily="34" charset="-122"/>
            </a:endParaRPr>
          </a:p>
        </p:txBody>
      </p:sp>
      <p:sp>
        <p:nvSpPr>
          <p:cNvPr id="26" name="TextBox 33"/>
          <p:cNvSpPr txBox="1"/>
          <p:nvPr/>
        </p:nvSpPr>
        <p:spPr>
          <a:xfrm>
            <a:off x="5303919" y="3728465"/>
            <a:ext cx="1677398" cy="461665"/>
          </a:xfrm>
          <a:prstGeom prst="rect">
            <a:avLst/>
          </a:prstGeom>
          <a:noFill/>
        </p:spPr>
        <p:txBody>
          <a:bodyPr wrap="square" rtlCol="0">
            <a:spAutoFit/>
          </a:bodyPr>
          <a:lstStyle/>
          <a:p>
            <a:r>
              <a:rPr lang="zh-CN" altLang="en-US" sz="2000" dirty="0">
                <a:solidFill>
                  <a:srgbClr val="444F53"/>
                </a:solidFill>
                <a:latin typeface="微软雅黑" panose="020B0503020204020204" pitchFamily="34" charset="-122"/>
                <a:ea typeface="微软雅黑" panose="020B0503020204020204" pitchFamily="34" charset="-122"/>
              </a:rPr>
              <a:t>  </a:t>
            </a:r>
            <a:r>
              <a:rPr lang="zh-CN" altLang="en-US" sz="2400" dirty="0">
                <a:solidFill>
                  <a:srgbClr val="444F53"/>
                </a:solidFill>
                <a:latin typeface="微软雅黑" panose="020B0503020204020204" pitchFamily="34" charset="-122"/>
                <a:ea typeface="微软雅黑" panose="020B0503020204020204" pitchFamily="34" charset="-122"/>
              </a:rPr>
              <a:t>研究方法</a:t>
            </a:r>
          </a:p>
        </p:txBody>
      </p:sp>
      <p:sp>
        <p:nvSpPr>
          <p:cNvPr id="27" name="TextBox 34"/>
          <p:cNvSpPr txBox="1"/>
          <p:nvPr/>
        </p:nvSpPr>
        <p:spPr>
          <a:xfrm>
            <a:off x="7570471" y="3764947"/>
            <a:ext cx="2120781" cy="461665"/>
          </a:xfrm>
          <a:prstGeom prst="rect">
            <a:avLst/>
          </a:prstGeom>
          <a:noFill/>
        </p:spPr>
        <p:txBody>
          <a:bodyPr wrap="square" rtlCol="0">
            <a:spAutoFit/>
          </a:bodyPr>
          <a:lstStyle/>
          <a:p>
            <a:r>
              <a:rPr lang="zh-CN" altLang="en-US" sz="2400" dirty="0">
                <a:solidFill>
                  <a:srgbClr val="444F53"/>
                </a:solidFill>
                <a:latin typeface="微软雅黑" panose="020B0503020204020204" pitchFamily="34" charset="-122"/>
                <a:ea typeface="微软雅黑" panose="020B0503020204020204" pitchFamily="34" charset="-122"/>
              </a:rPr>
              <a:t>实验结果讨论</a:t>
            </a:r>
          </a:p>
        </p:txBody>
      </p:sp>
      <p:sp>
        <p:nvSpPr>
          <p:cNvPr id="28" name="TextBox 35"/>
          <p:cNvSpPr txBox="1"/>
          <p:nvPr/>
        </p:nvSpPr>
        <p:spPr>
          <a:xfrm>
            <a:off x="10320097" y="3759243"/>
            <a:ext cx="896928" cy="461665"/>
          </a:xfrm>
          <a:prstGeom prst="rect">
            <a:avLst/>
          </a:prstGeom>
          <a:noFill/>
        </p:spPr>
        <p:txBody>
          <a:bodyPr wrap="square" rtlCol="0">
            <a:spAutoFit/>
          </a:bodyPr>
          <a:lstStyle/>
          <a:p>
            <a:r>
              <a:rPr lang="zh-CN" altLang="en-US" sz="2400" dirty="0">
                <a:solidFill>
                  <a:srgbClr val="444F53"/>
                </a:solidFill>
                <a:latin typeface="微软雅黑" panose="020B0503020204020204" pitchFamily="34" charset="-122"/>
                <a:ea typeface="微软雅黑" panose="020B0503020204020204" pitchFamily="34" charset="-122"/>
              </a:rPr>
              <a:t>结论</a:t>
            </a:r>
          </a:p>
        </p:txBody>
      </p:sp>
      <p:cxnSp>
        <p:nvCxnSpPr>
          <p:cNvPr id="29" name="直接连接符 28"/>
          <p:cNvCxnSpPr/>
          <p:nvPr/>
        </p:nvCxnSpPr>
        <p:spPr>
          <a:xfrm flipV="1">
            <a:off x="1220070" y="4204648"/>
            <a:ext cx="768927"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006898" y="4185169"/>
            <a:ext cx="1753865"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115077" y="4198312"/>
            <a:ext cx="1960874"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7674040" y="4203367"/>
            <a:ext cx="1837865"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9707157" y="4195482"/>
            <a:ext cx="1837865"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sp>
        <p:nvSpPr>
          <p:cNvPr id="36" name="文本框 9"/>
          <p:cNvSpPr txBox="1"/>
          <p:nvPr/>
        </p:nvSpPr>
        <p:spPr>
          <a:xfrm>
            <a:off x="1115899" y="4434828"/>
            <a:ext cx="2705853" cy="276999"/>
          </a:xfrm>
          <a:prstGeom prst="rect">
            <a:avLst/>
          </a:prstGeom>
          <a:noFill/>
        </p:spPr>
        <p:txBody>
          <a:bodyPr wrap="square" lIns="0" tIns="0" rIns="0" bIns="0" rtlCol="0">
            <a:spAutoFit/>
          </a:bodyPr>
          <a:lstStyle/>
          <a:p>
            <a:pPr marL="0" lvl="1"/>
            <a:r>
              <a:rPr lang="zh-CN" altLang="en-US" dirty="0">
                <a:solidFill>
                  <a:srgbClr val="4B6075"/>
                </a:solidFill>
                <a:latin typeface="微软雅黑" pitchFamily="34" charset="-122"/>
                <a:ea typeface="微软雅黑" pitchFamily="34" charset="-122"/>
              </a:rPr>
              <a:t>研究背景</a:t>
            </a:r>
          </a:p>
        </p:txBody>
      </p:sp>
      <p:sp>
        <p:nvSpPr>
          <p:cNvPr id="37" name="文本框 36"/>
          <p:cNvSpPr txBox="1"/>
          <p:nvPr/>
        </p:nvSpPr>
        <p:spPr>
          <a:xfrm>
            <a:off x="1092694" y="4858689"/>
            <a:ext cx="2705853" cy="276999"/>
          </a:xfrm>
          <a:prstGeom prst="rect">
            <a:avLst/>
          </a:prstGeom>
          <a:noFill/>
        </p:spPr>
        <p:txBody>
          <a:bodyPr wrap="square" lIns="0" tIns="0" rIns="0" bIns="0" rtlCol="0">
            <a:spAutoFit/>
          </a:bodyPr>
          <a:lstStyle/>
          <a:p>
            <a:pPr marL="0" lvl="1"/>
            <a:r>
              <a:rPr lang="zh-CN" altLang="en-US" dirty="0">
                <a:solidFill>
                  <a:srgbClr val="4B6075"/>
                </a:solidFill>
                <a:latin typeface="微软雅黑" pitchFamily="34" charset="-122"/>
                <a:ea typeface="微软雅黑" pitchFamily="34" charset="-122"/>
              </a:rPr>
              <a:t>研究动机</a:t>
            </a:r>
          </a:p>
        </p:txBody>
      </p:sp>
      <p:sp>
        <p:nvSpPr>
          <p:cNvPr id="38" name="文本框 9"/>
          <p:cNvSpPr txBox="1"/>
          <p:nvPr/>
        </p:nvSpPr>
        <p:spPr>
          <a:xfrm>
            <a:off x="1092694" y="5369903"/>
            <a:ext cx="3477060" cy="276999"/>
          </a:xfrm>
          <a:prstGeom prst="rect">
            <a:avLst/>
          </a:prstGeom>
          <a:noFill/>
        </p:spPr>
        <p:txBody>
          <a:bodyPr wrap="square" lIns="0" tIns="0" rIns="0" bIns="0" rtlCol="0">
            <a:spAutoFit/>
          </a:bodyPr>
          <a:lstStyle/>
          <a:p>
            <a:pPr marL="0" lvl="1"/>
            <a:r>
              <a:rPr lang="zh-CN" altLang="en-US" dirty="0">
                <a:solidFill>
                  <a:srgbClr val="4B6075"/>
                </a:solidFill>
                <a:latin typeface="微软雅黑" pitchFamily="34" charset="-122"/>
                <a:ea typeface="微软雅黑" pitchFamily="34" charset="-122"/>
              </a:rPr>
              <a:t>研究目的</a:t>
            </a:r>
          </a:p>
        </p:txBody>
      </p:sp>
      <p:sp>
        <p:nvSpPr>
          <p:cNvPr id="44" name="文本框 9"/>
          <p:cNvSpPr txBox="1"/>
          <p:nvPr/>
        </p:nvSpPr>
        <p:spPr>
          <a:xfrm>
            <a:off x="5675070" y="4423622"/>
            <a:ext cx="3436920" cy="276999"/>
          </a:xfrm>
          <a:prstGeom prst="rect">
            <a:avLst/>
          </a:prstGeom>
          <a:noFill/>
        </p:spPr>
        <p:txBody>
          <a:bodyPr wrap="square" lIns="0" tIns="0" rIns="0" bIns="0" rtlCol="0">
            <a:spAutoFit/>
          </a:bodyPr>
          <a:lstStyle/>
          <a:p>
            <a:pPr marL="0" lvl="1"/>
            <a:r>
              <a:rPr lang="zh-CN" altLang="en-US" dirty="0">
                <a:solidFill>
                  <a:srgbClr val="4B6075"/>
                </a:solidFill>
                <a:latin typeface="微软雅黑" pitchFamily="34" charset="-122"/>
                <a:ea typeface="微软雅黑" pitchFamily="34" charset="-122"/>
              </a:rPr>
              <a:t>随机森林</a:t>
            </a:r>
          </a:p>
        </p:txBody>
      </p:sp>
      <p:sp>
        <p:nvSpPr>
          <p:cNvPr id="45" name="文本框 9"/>
          <p:cNvSpPr txBox="1"/>
          <p:nvPr/>
        </p:nvSpPr>
        <p:spPr>
          <a:xfrm>
            <a:off x="5495481" y="4861896"/>
            <a:ext cx="1462377" cy="276999"/>
          </a:xfrm>
          <a:prstGeom prst="rect">
            <a:avLst/>
          </a:prstGeom>
          <a:noFill/>
        </p:spPr>
        <p:txBody>
          <a:bodyPr wrap="square" lIns="0" tIns="0" rIns="0" bIns="0" rtlCol="0">
            <a:spAutoFit/>
          </a:bodyPr>
          <a:lstStyle/>
          <a:p>
            <a:pPr marL="0" lvl="1"/>
            <a:r>
              <a:rPr lang="zh-CN" altLang="en-US" dirty="0">
                <a:solidFill>
                  <a:srgbClr val="4B6075"/>
                </a:solidFill>
                <a:latin typeface="微软雅黑" pitchFamily="34" charset="-122"/>
                <a:ea typeface="微软雅黑" pitchFamily="34" charset="-122"/>
              </a:rPr>
              <a:t>整体实验流程</a:t>
            </a:r>
          </a:p>
        </p:txBody>
      </p:sp>
      <p:sp>
        <p:nvSpPr>
          <p:cNvPr id="47" name="文本框 9"/>
          <p:cNvSpPr txBox="1"/>
          <p:nvPr/>
        </p:nvSpPr>
        <p:spPr>
          <a:xfrm>
            <a:off x="7940332" y="4423622"/>
            <a:ext cx="1585754" cy="276999"/>
          </a:xfrm>
          <a:prstGeom prst="rect">
            <a:avLst/>
          </a:prstGeom>
          <a:noFill/>
        </p:spPr>
        <p:txBody>
          <a:bodyPr wrap="square" lIns="0" tIns="0" rIns="0" bIns="0" rtlCol="0">
            <a:spAutoFit/>
          </a:bodyPr>
          <a:lstStyle/>
          <a:p>
            <a:pPr marL="0" lvl="1"/>
            <a:r>
              <a:rPr lang="zh-CN" altLang="en-US" dirty="0">
                <a:solidFill>
                  <a:srgbClr val="4B6075"/>
                </a:solidFill>
                <a:latin typeface="微软雅黑" pitchFamily="34" charset="-122"/>
                <a:ea typeface="微软雅黑" pitchFamily="34" charset="-122"/>
              </a:rPr>
              <a:t>实验结果</a:t>
            </a:r>
          </a:p>
        </p:txBody>
      </p:sp>
      <p:sp>
        <p:nvSpPr>
          <p:cNvPr id="48" name="文本框 9"/>
          <p:cNvSpPr txBox="1"/>
          <p:nvPr/>
        </p:nvSpPr>
        <p:spPr>
          <a:xfrm>
            <a:off x="7613132" y="4858689"/>
            <a:ext cx="1560646" cy="553998"/>
          </a:xfrm>
          <a:prstGeom prst="rect">
            <a:avLst/>
          </a:prstGeom>
          <a:noFill/>
        </p:spPr>
        <p:txBody>
          <a:bodyPr wrap="square" lIns="0" tIns="0" rIns="0" bIns="0" rtlCol="0">
            <a:spAutoFit/>
          </a:bodyPr>
          <a:lstStyle/>
          <a:p>
            <a:pPr marL="0" lvl="1" algn="ctr"/>
            <a:r>
              <a:rPr lang="zh-CN" altLang="en-US" dirty="0">
                <a:solidFill>
                  <a:srgbClr val="4B6075"/>
                </a:solidFill>
                <a:latin typeface="微软雅黑" pitchFamily="34" charset="-122"/>
                <a:ea typeface="微软雅黑" pitchFamily="34" charset="-122"/>
              </a:rPr>
              <a:t>实验重要特征分析及讨论</a:t>
            </a:r>
          </a:p>
        </p:txBody>
      </p:sp>
      <p:sp>
        <p:nvSpPr>
          <p:cNvPr id="52" name="文本框 9"/>
          <p:cNvSpPr txBox="1"/>
          <p:nvPr/>
        </p:nvSpPr>
        <p:spPr>
          <a:xfrm>
            <a:off x="10473540" y="4380148"/>
            <a:ext cx="3436920" cy="276999"/>
          </a:xfrm>
          <a:prstGeom prst="rect">
            <a:avLst/>
          </a:prstGeom>
          <a:noFill/>
        </p:spPr>
        <p:txBody>
          <a:bodyPr wrap="square" lIns="0" tIns="0" rIns="0" bIns="0" rtlCol="0">
            <a:spAutoFit/>
          </a:bodyPr>
          <a:lstStyle/>
          <a:p>
            <a:pPr marL="0" lvl="1"/>
            <a:r>
              <a:rPr lang="zh-CN" altLang="en-US" dirty="0">
                <a:solidFill>
                  <a:srgbClr val="2D4370"/>
                </a:solidFill>
                <a:latin typeface="微软雅黑" pitchFamily="34" charset="-122"/>
                <a:ea typeface="微软雅黑" pitchFamily="34" charset="-122"/>
              </a:rPr>
              <a:t>结论</a:t>
            </a:r>
          </a:p>
        </p:txBody>
      </p:sp>
      <p:sp>
        <p:nvSpPr>
          <p:cNvPr id="55" name="文本框 9">
            <a:extLst>
              <a:ext uri="{FF2B5EF4-FFF2-40B4-BE49-F238E27FC236}">
                <a16:creationId xmlns:a16="http://schemas.microsoft.com/office/drawing/2014/main" id="{D54C7291-72F3-446E-9903-2B48E9BA73D6}"/>
              </a:ext>
            </a:extLst>
          </p:cNvPr>
          <p:cNvSpPr txBox="1"/>
          <p:nvPr/>
        </p:nvSpPr>
        <p:spPr>
          <a:xfrm>
            <a:off x="3279071" y="4423621"/>
            <a:ext cx="1585754" cy="276999"/>
          </a:xfrm>
          <a:prstGeom prst="rect">
            <a:avLst/>
          </a:prstGeom>
          <a:noFill/>
        </p:spPr>
        <p:txBody>
          <a:bodyPr wrap="square" lIns="0" tIns="0" rIns="0" bIns="0" rtlCol="0">
            <a:spAutoFit/>
          </a:bodyPr>
          <a:lstStyle/>
          <a:p>
            <a:pPr marL="0" lvl="1"/>
            <a:r>
              <a:rPr lang="zh-CN" altLang="en-US" dirty="0">
                <a:solidFill>
                  <a:srgbClr val="4B6075"/>
                </a:solidFill>
                <a:latin typeface="微软雅黑" pitchFamily="34" charset="-122"/>
                <a:ea typeface="微软雅黑" pitchFamily="34" charset="-122"/>
              </a:rPr>
              <a:t>文献探讨</a:t>
            </a:r>
          </a:p>
        </p:txBody>
      </p:sp>
      <p:sp>
        <p:nvSpPr>
          <p:cNvPr id="56" name="TextBox 31">
            <a:extLst>
              <a:ext uri="{FF2B5EF4-FFF2-40B4-BE49-F238E27FC236}">
                <a16:creationId xmlns:a16="http://schemas.microsoft.com/office/drawing/2014/main" id="{4C7B4ADF-B798-44D2-8412-79CCF9C3FD13}"/>
              </a:ext>
            </a:extLst>
          </p:cNvPr>
          <p:cNvSpPr txBox="1"/>
          <p:nvPr/>
        </p:nvSpPr>
        <p:spPr>
          <a:xfrm>
            <a:off x="3186744" y="3663590"/>
            <a:ext cx="1819651" cy="461665"/>
          </a:xfrm>
          <a:prstGeom prst="rect">
            <a:avLst/>
          </a:prstGeom>
          <a:noFill/>
        </p:spPr>
        <p:txBody>
          <a:bodyPr wrap="square" rtlCol="0">
            <a:spAutoFit/>
          </a:bodyPr>
          <a:lstStyle/>
          <a:p>
            <a:r>
              <a:rPr lang="zh-CN" altLang="en-US" sz="2400" dirty="0">
                <a:solidFill>
                  <a:srgbClr val="444F53"/>
                </a:solidFill>
                <a:latin typeface="微软雅黑" panose="020B0503020204020204" pitchFamily="34" charset="-122"/>
                <a:ea typeface="微软雅黑" panose="020B0503020204020204" pitchFamily="34" charset="-122"/>
              </a:rPr>
              <a:t>文献探讨</a:t>
            </a:r>
          </a:p>
        </p:txBody>
      </p:sp>
    </p:spTree>
    <p:extLst>
      <p:ext uri="{BB962C8B-B14F-4D97-AF65-F5344CB8AC3E}">
        <p14:creationId xmlns:p14="http://schemas.microsoft.com/office/powerpoint/2010/main" val="2880726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4772561" y="390195"/>
            <a:ext cx="2646878"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实验结果重要特征</a:t>
            </a:r>
          </a:p>
        </p:txBody>
      </p:sp>
      <p:sp>
        <p:nvSpPr>
          <p:cNvPr id="94"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2" name="Rectangle 2">
            <a:extLst>
              <a:ext uri="{FF2B5EF4-FFF2-40B4-BE49-F238E27FC236}">
                <a16:creationId xmlns:a16="http://schemas.microsoft.com/office/drawing/2014/main" id="{66CC320F-B9A7-44D6-B10B-9A8FD2A7344E}"/>
              </a:ext>
            </a:extLst>
          </p:cNvPr>
          <p:cNvSpPr>
            <a:spLocks noChangeArrowheads="1"/>
          </p:cNvSpPr>
          <p:nvPr/>
        </p:nvSpPr>
        <p:spPr bwMode="auto">
          <a:xfrm>
            <a:off x="264160" y="1124033"/>
            <a:ext cx="363728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bmk="">
                <a:solidFill>
                  <a:srgbClr val="000000"/>
                </a:solidFill>
                <a:latin typeface="+mj-ea"/>
                <a:ea typeface="+mj-ea"/>
                <a:cs typeface="宋体" panose="02010600030101010101" pitchFamily="2" charset="-122"/>
              </a:rPr>
              <a:t>3.</a:t>
            </a:r>
            <a:r>
              <a:rPr lang="zh-CN" altLang="en-US" sz="2400" dirty="0" bmk="">
                <a:solidFill>
                  <a:srgbClr val="000000"/>
                </a:solidFill>
                <a:latin typeface="+mj-ea"/>
                <a:ea typeface="+mj-ea"/>
                <a:cs typeface="宋体" panose="02010600030101010101" pitchFamily="2" charset="-122"/>
              </a:rPr>
              <a:t>最大心率</a:t>
            </a:r>
            <a:endParaRPr kumimoji="0" lang="zh-CN"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6636207C-338B-4E36-A2A7-29CFB32E4329}"/>
              </a:ext>
            </a:extLst>
          </p:cNvPr>
          <p:cNvSpPr>
            <a:spLocks noChangeArrowheads="1"/>
          </p:cNvSpPr>
          <p:nvPr/>
        </p:nvSpPr>
        <p:spPr bwMode="auto">
          <a:xfrm>
            <a:off x="804256" y="5148027"/>
            <a:ext cx="377790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r>
              <a:rPr kumimoji="0" lang="zh-CN"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图</a:t>
            </a:r>
            <a:r>
              <a:rPr lang="zh-CN" altLang="en-US" b="1" dirty="0">
                <a:latin typeface="Calibri" panose="020F0502020204030204" pitchFamily="34" charset="0"/>
                <a:ea typeface="宋体" panose="02010600030101010101" pitchFamily="2" charset="-122"/>
                <a:cs typeface="宋体" panose="02010600030101010101" pitchFamily="2" charset="-122"/>
              </a:rPr>
              <a:t>：最大心率</a:t>
            </a:r>
            <a:r>
              <a:rPr kumimoji="0" lang="zh-CN" altLang="en-US"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特征比较</a:t>
            </a:r>
            <a:endPar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a:p>
            <a:pPr eaLnBrk="0" fontAlgn="base" hangingPunct="0">
              <a:spcBef>
                <a:spcPct val="0"/>
              </a:spcBef>
              <a:spcAft>
                <a:spcPct val="0"/>
              </a:spcAft>
            </a:pPr>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模型可看出心率越高患病概率也就越高</a:t>
            </a:r>
            <a:r>
              <a:rPr kumimoji="0" lang="zh-CN" altLang="en-US" b="0" i="0" u="none" strike="noStrike" cap="none" normalizeH="0" baseline="0" dirty="0">
                <a:ln>
                  <a:noFill/>
                </a:ln>
                <a:solidFill>
                  <a:srgbClr val="000000"/>
                </a:solidFill>
                <a:effectLst/>
                <a:latin typeface="+mn-ea"/>
                <a:cs typeface="宋体" panose="02010600030101010101" pitchFamily="2" charset="-122"/>
              </a:rPr>
              <a:t>。</a:t>
            </a:r>
            <a:endParaRPr kumimoji="0" lang="zh-CN" altLang="en-US" b="0" i="0" u="none" strike="noStrike" cap="none" normalizeH="0" baseline="0" dirty="0">
              <a:ln>
                <a:noFill/>
              </a:ln>
              <a:solidFill>
                <a:schemeClr val="tx1"/>
              </a:solidFill>
              <a:effectLst/>
              <a:latin typeface="+mn-ea"/>
            </a:endParaRPr>
          </a:p>
        </p:txBody>
      </p:sp>
      <p:pic>
        <p:nvPicPr>
          <p:cNvPr id="8" name="图片 34" descr="Snipaste_2020-06-20_17-45-37">
            <a:extLst>
              <a:ext uri="{FF2B5EF4-FFF2-40B4-BE49-F238E27FC236}">
                <a16:creationId xmlns:a16="http://schemas.microsoft.com/office/drawing/2014/main" id="{84670224-79DE-48FF-8013-57255BE37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910" y="1611687"/>
            <a:ext cx="5650850" cy="33016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58F20E7C-992B-4698-AE9C-9546E0DB5CCB}"/>
              </a:ext>
            </a:extLst>
          </p:cNvPr>
          <p:cNvSpPr>
            <a:spLocks noChangeArrowheads="1"/>
          </p:cNvSpPr>
          <p:nvPr/>
        </p:nvSpPr>
        <p:spPr bwMode="auto">
          <a:xfrm>
            <a:off x="6928727" y="5148026"/>
            <a:ext cx="402674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r>
              <a:rPr kumimoji="0" lang="zh-CN"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图</a:t>
            </a:r>
            <a:r>
              <a:rPr lang="zh-CN" altLang="en-US" b="1" dirty="0">
                <a:latin typeface="Calibri" panose="020F0502020204030204" pitchFamily="34" charset="0"/>
                <a:ea typeface="宋体" panose="02010600030101010101" pitchFamily="2" charset="-122"/>
                <a:cs typeface="宋体" panose="02010600030101010101" pitchFamily="2" charset="-122"/>
              </a:rPr>
              <a:t>：地中海贫血特征比较</a:t>
            </a:r>
            <a:endPar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a:p>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模型可看出有地中海贫血的患者并且具有固定缺陷的人患病概率会高</a:t>
            </a:r>
            <a:r>
              <a:rPr lang="zh-CN" altLang="en-US" sz="1800" dirty="0">
                <a:solidFill>
                  <a:srgbClr val="000000"/>
                </a:solidFill>
                <a:effectLst/>
                <a:latin typeface="+mn-ea"/>
                <a:cs typeface="宋体" panose="02010600030101010101" pitchFamily="2" charset="-122"/>
              </a:rPr>
              <a:t>。</a:t>
            </a:r>
            <a:endParaRPr lang="zh-CN" altLang="zh-CN" sz="1800" dirty="0">
              <a:effectLst/>
              <a:latin typeface="+mn-ea"/>
              <a:cs typeface="Times New Roman" panose="02020603050405020304" pitchFamily="18" charset="0"/>
            </a:endParaRPr>
          </a:p>
        </p:txBody>
      </p:sp>
      <p:sp>
        <p:nvSpPr>
          <p:cNvPr id="12" name="Rectangle 2">
            <a:extLst>
              <a:ext uri="{FF2B5EF4-FFF2-40B4-BE49-F238E27FC236}">
                <a16:creationId xmlns:a16="http://schemas.microsoft.com/office/drawing/2014/main" id="{F0AEEF22-4D5B-411D-8717-601B49AE84C6}"/>
              </a:ext>
            </a:extLst>
          </p:cNvPr>
          <p:cNvSpPr>
            <a:spLocks noChangeArrowheads="1"/>
          </p:cNvSpPr>
          <p:nvPr/>
        </p:nvSpPr>
        <p:spPr bwMode="auto">
          <a:xfrm>
            <a:off x="6398910" y="1039494"/>
            <a:ext cx="363728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bmk="">
                <a:solidFill>
                  <a:srgbClr val="000000"/>
                </a:solidFill>
                <a:latin typeface="+mj-ea"/>
                <a:ea typeface="+mj-ea"/>
                <a:cs typeface="宋体" panose="02010600030101010101" pitchFamily="2" charset="-122"/>
              </a:rPr>
              <a:t>4</a:t>
            </a:r>
            <a:r>
              <a:rPr kumimoji="0" lang="en-US" altLang="zh-CN" sz="2400" b="0" i="0" u="none" strike="noStrike" cap="none" normalizeH="0" baseline="0" dirty="0" bmk="">
                <a:ln>
                  <a:noFill/>
                </a:ln>
                <a:solidFill>
                  <a:srgbClr val="000000"/>
                </a:solidFill>
                <a:effectLst/>
                <a:latin typeface="+mj-ea"/>
                <a:ea typeface="+mj-ea"/>
                <a:cs typeface="宋体" panose="02010600030101010101" pitchFamily="2" charset="-122"/>
              </a:rPr>
              <a:t>.</a:t>
            </a:r>
            <a:r>
              <a:rPr kumimoji="0" lang="zh-CN" altLang="en-US" sz="2400" b="0" i="0" u="none" strike="noStrike" cap="none" normalizeH="0" baseline="0" dirty="0" bmk="_Toc27885">
                <a:ln>
                  <a:noFill/>
                </a:ln>
                <a:solidFill>
                  <a:srgbClr val="000000"/>
                </a:solidFill>
                <a:effectLst/>
                <a:latin typeface="+mj-ea"/>
                <a:ea typeface="+mj-ea"/>
                <a:cs typeface="宋体" panose="02010600030101010101" pitchFamily="2" charset="-122"/>
              </a:rPr>
              <a:t>地中海贫血</a:t>
            </a:r>
            <a:endParaRPr kumimoji="0" lang="zh-CN"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 name="图片 9" descr="Snipaste_2020-06-20_17-48-36">
            <a:extLst>
              <a:ext uri="{FF2B5EF4-FFF2-40B4-BE49-F238E27FC236}">
                <a16:creationId xmlns:a16="http://schemas.microsoft.com/office/drawing/2014/main" id="{7BFAC428-E6B7-4CAB-9872-1C11891DB6D3}"/>
              </a:ext>
            </a:extLst>
          </p:cNvPr>
          <p:cNvPicPr/>
          <p:nvPr/>
        </p:nvPicPr>
        <p:blipFill>
          <a:blip r:embed="rId4"/>
          <a:stretch>
            <a:fillRect/>
          </a:stretch>
        </p:blipFill>
        <p:spPr>
          <a:xfrm>
            <a:off x="220516" y="1611686"/>
            <a:ext cx="5650849" cy="3301683"/>
          </a:xfrm>
          <a:prstGeom prst="rect">
            <a:avLst/>
          </a:prstGeom>
        </p:spPr>
      </p:pic>
    </p:spTree>
    <p:extLst>
      <p:ext uri="{BB962C8B-B14F-4D97-AF65-F5344CB8AC3E}">
        <p14:creationId xmlns:p14="http://schemas.microsoft.com/office/powerpoint/2010/main" val="39765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94"/>
                                        </p:tgtEl>
                                        <p:attrNameLst>
                                          <p:attrName>style.visibility</p:attrName>
                                        </p:attrNameLst>
                                      </p:cBhvr>
                                      <p:to>
                                        <p:strVal val="visible"/>
                                      </p:to>
                                    </p:set>
                                    <p:anim calcmode="lin" valueType="num">
                                      <p:cBhvr>
                                        <p:cTn id="7" dur="650" fill="hold"/>
                                        <p:tgtEl>
                                          <p:spTgt spid="94"/>
                                        </p:tgtEl>
                                        <p:attrNameLst>
                                          <p:attrName>ppt_w</p:attrName>
                                        </p:attrNameLst>
                                      </p:cBhvr>
                                      <p:tavLst>
                                        <p:tav tm="0">
                                          <p:val>
                                            <p:fltVal val="0"/>
                                          </p:val>
                                        </p:tav>
                                        <p:tav tm="100000">
                                          <p:val>
                                            <p:strVal val="#ppt_w"/>
                                          </p:val>
                                        </p:tav>
                                      </p:tavLst>
                                    </p:anim>
                                    <p:anim calcmode="lin" valueType="num">
                                      <p:cBhvr>
                                        <p:cTn id="8" dur="650" fill="hold"/>
                                        <p:tgtEl>
                                          <p:spTgt spid="94"/>
                                        </p:tgtEl>
                                        <p:attrNameLst>
                                          <p:attrName>ppt_h</p:attrName>
                                        </p:attrNameLst>
                                      </p:cBhvr>
                                      <p:tavLst>
                                        <p:tav tm="0">
                                          <p:val>
                                            <p:fltVal val="0"/>
                                          </p:val>
                                        </p:tav>
                                        <p:tav tm="100000">
                                          <p:val>
                                            <p:strVal val="#ppt_h"/>
                                          </p:val>
                                        </p:tav>
                                      </p:tavLst>
                                    </p:anim>
                                    <p:animEffect transition="in" filter="fade">
                                      <p:cBhvr>
                                        <p:cTn id="9" dur="6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4772561" y="390195"/>
            <a:ext cx="2646878"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实验结果重要特征</a:t>
            </a:r>
          </a:p>
        </p:txBody>
      </p:sp>
      <p:sp>
        <p:nvSpPr>
          <p:cNvPr id="94"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2" name="Rectangle 2">
            <a:extLst>
              <a:ext uri="{FF2B5EF4-FFF2-40B4-BE49-F238E27FC236}">
                <a16:creationId xmlns:a16="http://schemas.microsoft.com/office/drawing/2014/main" id="{66CC320F-B9A7-44D6-B10B-9A8FD2A7344E}"/>
              </a:ext>
            </a:extLst>
          </p:cNvPr>
          <p:cNvSpPr>
            <a:spLocks noChangeArrowheads="1"/>
          </p:cNvSpPr>
          <p:nvPr/>
        </p:nvSpPr>
        <p:spPr bwMode="auto">
          <a:xfrm>
            <a:off x="264159" y="1124033"/>
            <a:ext cx="43179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bmk="">
                <a:solidFill>
                  <a:srgbClr val="000000"/>
                </a:solidFill>
                <a:latin typeface="+mj-ea"/>
                <a:ea typeface="+mj-ea"/>
                <a:cs typeface="宋体" panose="02010600030101010101" pitchFamily="2" charset="-122"/>
              </a:rPr>
              <a:t>5.</a:t>
            </a:r>
            <a:r>
              <a:rPr lang="zh-CN" altLang="zh-CN" sz="2400" dirty="0" bmk="">
                <a:solidFill>
                  <a:srgbClr val="000000"/>
                </a:solidFill>
                <a:latin typeface="+mj-ea"/>
                <a:ea typeface="+mj-ea"/>
              </a:rPr>
              <a:t>休息的运动引起的</a:t>
            </a:r>
            <a:r>
              <a:rPr lang="en-US" altLang="zh-CN" sz="2400" dirty="0" bmk="">
                <a:solidFill>
                  <a:srgbClr val="000000"/>
                </a:solidFill>
                <a:latin typeface="+mj-ea"/>
                <a:ea typeface="+mj-ea"/>
              </a:rPr>
              <a:t>ST</a:t>
            </a:r>
            <a:r>
              <a:rPr lang="zh-CN" altLang="zh-CN" sz="2400" dirty="0" bmk="">
                <a:solidFill>
                  <a:srgbClr val="000000"/>
                </a:solidFill>
                <a:latin typeface="+mj-ea"/>
                <a:ea typeface="+mj-ea"/>
              </a:rPr>
              <a:t>值变化</a:t>
            </a:r>
            <a:endParaRPr lang="zh-CN" altLang="en-US" sz="2400" dirty="0" bmk="">
              <a:solidFill>
                <a:srgbClr val="000000"/>
              </a:solidFill>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6636207C-338B-4E36-A2A7-29CFB32E4329}"/>
              </a:ext>
            </a:extLst>
          </p:cNvPr>
          <p:cNvSpPr>
            <a:spLocks noChangeArrowheads="1"/>
          </p:cNvSpPr>
          <p:nvPr/>
        </p:nvSpPr>
        <p:spPr bwMode="auto">
          <a:xfrm>
            <a:off x="804255" y="5148026"/>
            <a:ext cx="377790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r>
              <a:rPr kumimoji="0" lang="zh-CN"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图</a:t>
            </a:r>
            <a:r>
              <a:rPr lang="zh-CN" altLang="en-US" b="1" dirty="0">
                <a:latin typeface="Calibri" panose="020F0502020204030204" pitchFamily="34" charset="0"/>
                <a:ea typeface="宋体" panose="02010600030101010101" pitchFamily="2" charset="-122"/>
                <a:cs typeface="宋体" panose="02010600030101010101" pitchFamily="2" charset="-122"/>
              </a:rPr>
              <a:t>：</a:t>
            </a:r>
            <a:r>
              <a:rPr lang="en-US" altLang="zh-CN" b="1" dirty="0">
                <a:latin typeface="Calibri" panose="020F0502020204030204" pitchFamily="34" charset="0"/>
                <a:ea typeface="宋体" panose="02010600030101010101" pitchFamily="2" charset="-122"/>
                <a:cs typeface="宋体" panose="02010600030101010101" pitchFamily="2" charset="-122"/>
              </a:rPr>
              <a:t>ST</a:t>
            </a:r>
            <a:r>
              <a:rPr lang="zh-CN" altLang="en-US" b="1" dirty="0">
                <a:latin typeface="Calibri" panose="020F0502020204030204" pitchFamily="34" charset="0"/>
                <a:ea typeface="宋体" panose="02010600030101010101" pitchFamily="2" charset="-122"/>
                <a:cs typeface="宋体" panose="02010600030101010101" pitchFamily="2" charset="-122"/>
              </a:rPr>
              <a:t>值</a:t>
            </a:r>
            <a:r>
              <a:rPr kumimoji="0" lang="zh-CN" altLang="en-US"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特征比较</a:t>
            </a:r>
            <a:endPar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a:p>
            <a:pPr eaLnBrk="0" fontAlgn="base" hangingPunct="0">
              <a:spcBef>
                <a:spcPct val="0"/>
              </a:spcBef>
              <a:spcAft>
                <a:spcPct val="0"/>
              </a:spcAft>
            </a:pPr>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模型预测相对于休息的运动引起的</a:t>
            </a:r>
            <a:r>
              <a:rPr lang="en-US"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ST</a:t>
            </a:r>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值在</a:t>
            </a:r>
            <a:r>
              <a:rPr lang="en-US"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1.8-6.2</a:t>
            </a:r>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这个区间的患病概率是比较低的</a:t>
            </a:r>
            <a:r>
              <a:rPr kumimoji="0" lang="zh-CN" altLang="en-US" b="0" i="0" u="none" strike="noStrike" cap="none" normalizeH="0" baseline="0" dirty="0">
                <a:ln>
                  <a:noFill/>
                </a:ln>
                <a:solidFill>
                  <a:srgbClr val="000000"/>
                </a:solidFill>
                <a:effectLst/>
                <a:latin typeface="+mn-ea"/>
                <a:cs typeface="宋体" panose="02010600030101010101" pitchFamily="2" charset="-122"/>
              </a:rPr>
              <a:t>。</a:t>
            </a:r>
            <a:endParaRPr kumimoji="0" lang="zh-CN" altLang="en-US" b="0" i="0" u="none" strike="noStrike" cap="none" normalizeH="0" baseline="0" dirty="0">
              <a:ln>
                <a:noFill/>
              </a:ln>
              <a:solidFill>
                <a:schemeClr val="tx1"/>
              </a:solidFill>
              <a:effectLst/>
              <a:latin typeface="+mn-ea"/>
            </a:endParaRPr>
          </a:p>
        </p:txBody>
      </p:sp>
      <p:pic>
        <p:nvPicPr>
          <p:cNvPr id="8" name="图片 34" descr="Snipaste_2020-06-20_17-45-37">
            <a:extLst>
              <a:ext uri="{FF2B5EF4-FFF2-40B4-BE49-F238E27FC236}">
                <a16:creationId xmlns:a16="http://schemas.microsoft.com/office/drawing/2014/main" id="{84670224-79DE-48FF-8013-57255BE37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910" y="1611687"/>
            <a:ext cx="5650850" cy="33016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58F20E7C-992B-4698-AE9C-9546E0DB5CCB}"/>
              </a:ext>
            </a:extLst>
          </p:cNvPr>
          <p:cNvSpPr>
            <a:spLocks noChangeArrowheads="1"/>
          </p:cNvSpPr>
          <p:nvPr/>
        </p:nvSpPr>
        <p:spPr bwMode="auto">
          <a:xfrm>
            <a:off x="6847447" y="5241814"/>
            <a:ext cx="402674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r>
              <a:rPr kumimoji="0" lang="zh-CN"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图</a:t>
            </a:r>
            <a:r>
              <a:rPr lang="zh-CN" altLang="en-US" b="1" dirty="0">
                <a:latin typeface="Calibri" panose="020F0502020204030204" pitchFamily="34" charset="0"/>
                <a:ea typeface="宋体" panose="02010600030101010101" pitchFamily="2" charset="-122"/>
                <a:cs typeface="宋体" panose="02010600030101010101" pitchFamily="2" charset="-122"/>
              </a:rPr>
              <a:t>：年龄特征比较</a:t>
            </a:r>
            <a:endPar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a:p>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模型看出年龄越大患有心脏病概率有降低趋势，与我们固有印象年龄越大越有可能患有心脏病不同</a:t>
            </a:r>
            <a:r>
              <a:rPr lang="zh-CN" altLang="en-US" sz="1800" dirty="0">
                <a:solidFill>
                  <a:srgbClr val="000000"/>
                </a:solidFill>
                <a:effectLst/>
                <a:latin typeface="+mn-ea"/>
                <a:cs typeface="宋体" panose="02010600030101010101" pitchFamily="2" charset="-122"/>
              </a:rPr>
              <a:t>。</a:t>
            </a:r>
            <a:endParaRPr lang="zh-CN" altLang="zh-CN" sz="1800" dirty="0">
              <a:effectLst/>
              <a:latin typeface="+mn-ea"/>
              <a:cs typeface="Times New Roman" panose="02020603050405020304" pitchFamily="18" charset="0"/>
            </a:endParaRPr>
          </a:p>
        </p:txBody>
      </p:sp>
      <p:sp>
        <p:nvSpPr>
          <p:cNvPr id="12" name="Rectangle 2">
            <a:extLst>
              <a:ext uri="{FF2B5EF4-FFF2-40B4-BE49-F238E27FC236}">
                <a16:creationId xmlns:a16="http://schemas.microsoft.com/office/drawing/2014/main" id="{F0AEEF22-4D5B-411D-8717-601B49AE84C6}"/>
              </a:ext>
            </a:extLst>
          </p:cNvPr>
          <p:cNvSpPr>
            <a:spLocks noChangeArrowheads="1"/>
          </p:cNvSpPr>
          <p:nvPr/>
        </p:nvSpPr>
        <p:spPr bwMode="auto">
          <a:xfrm>
            <a:off x="6398910" y="1039494"/>
            <a:ext cx="363728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bmk="">
                <a:ln>
                  <a:noFill/>
                </a:ln>
                <a:solidFill>
                  <a:srgbClr val="000000"/>
                </a:solidFill>
                <a:effectLst/>
                <a:latin typeface="+mj-ea"/>
                <a:ea typeface="+mj-ea"/>
                <a:cs typeface="宋体" panose="02010600030101010101" pitchFamily="2" charset="-122"/>
              </a:rPr>
              <a:t>6.</a:t>
            </a:r>
            <a:r>
              <a:rPr lang="zh-CN" altLang="en-US" sz="2400" dirty="0" bmk="_Toc27885">
                <a:solidFill>
                  <a:srgbClr val="000000"/>
                </a:solidFill>
                <a:latin typeface="+mj-ea"/>
                <a:ea typeface="+mj-ea"/>
                <a:cs typeface="宋体" panose="02010600030101010101" pitchFamily="2" charset="-122"/>
              </a:rPr>
              <a:t>年龄</a:t>
            </a:r>
            <a:endParaRPr kumimoji="0" lang="zh-CN"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 name="图片 9" descr="Snipaste_2020-06-20_17-48-36">
            <a:extLst>
              <a:ext uri="{FF2B5EF4-FFF2-40B4-BE49-F238E27FC236}">
                <a16:creationId xmlns:a16="http://schemas.microsoft.com/office/drawing/2014/main" id="{7BFAC428-E6B7-4CAB-9872-1C11891DB6D3}"/>
              </a:ext>
            </a:extLst>
          </p:cNvPr>
          <p:cNvPicPr/>
          <p:nvPr/>
        </p:nvPicPr>
        <p:blipFill>
          <a:blip r:embed="rId4"/>
          <a:stretch>
            <a:fillRect/>
          </a:stretch>
        </p:blipFill>
        <p:spPr>
          <a:xfrm>
            <a:off x="220516" y="1611686"/>
            <a:ext cx="5650849" cy="3301683"/>
          </a:xfrm>
          <a:prstGeom prst="rect">
            <a:avLst/>
          </a:prstGeom>
        </p:spPr>
      </p:pic>
    </p:spTree>
    <p:extLst>
      <p:ext uri="{BB962C8B-B14F-4D97-AF65-F5344CB8AC3E}">
        <p14:creationId xmlns:p14="http://schemas.microsoft.com/office/powerpoint/2010/main" val="3885919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94"/>
                                        </p:tgtEl>
                                        <p:attrNameLst>
                                          <p:attrName>style.visibility</p:attrName>
                                        </p:attrNameLst>
                                      </p:cBhvr>
                                      <p:to>
                                        <p:strVal val="visible"/>
                                      </p:to>
                                    </p:set>
                                    <p:anim calcmode="lin" valueType="num">
                                      <p:cBhvr>
                                        <p:cTn id="7" dur="650" fill="hold"/>
                                        <p:tgtEl>
                                          <p:spTgt spid="94"/>
                                        </p:tgtEl>
                                        <p:attrNameLst>
                                          <p:attrName>ppt_w</p:attrName>
                                        </p:attrNameLst>
                                      </p:cBhvr>
                                      <p:tavLst>
                                        <p:tav tm="0">
                                          <p:val>
                                            <p:fltVal val="0"/>
                                          </p:val>
                                        </p:tav>
                                        <p:tav tm="100000">
                                          <p:val>
                                            <p:strVal val="#ppt_w"/>
                                          </p:val>
                                        </p:tav>
                                      </p:tavLst>
                                    </p:anim>
                                    <p:anim calcmode="lin" valueType="num">
                                      <p:cBhvr>
                                        <p:cTn id="8" dur="650" fill="hold"/>
                                        <p:tgtEl>
                                          <p:spTgt spid="94"/>
                                        </p:tgtEl>
                                        <p:attrNameLst>
                                          <p:attrName>ppt_h</p:attrName>
                                        </p:attrNameLst>
                                      </p:cBhvr>
                                      <p:tavLst>
                                        <p:tav tm="0">
                                          <p:val>
                                            <p:fltVal val="0"/>
                                          </p:val>
                                        </p:tav>
                                        <p:tav tm="100000">
                                          <p:val>
                                            <p:strVal val="#ppt_h"/>
                                          </p:val>
                                        </p:tav>
                                      </p:tavLst>
                                    </p:anim>
                                    <p:animEffect transition="in" filter="fade">
                                      <p:cBhvr>
                                        <p:cTn id="9" dur="6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309306" y="2385131"/>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735280" y="2544697"/>
            <a:ext cx="1783846" cy="1783846"/>
            <a:chOff x="5735754" y="1140916"/>
            <a:chExt cx="720495" cy="720495"/>
          </a:xfrm>
        </p:grpSpPr>
        <p:sp>
          <p:nvSpPr>
            <p:cNvPr id="7" name="椭圆 6"/>
            <p:cNvSpPr/>
            <p:nvPr/>
          </p:nvSpPr>
          <p:spPr>
            <a:xfrm>
              <a:off x="5735754" y="1140916"/>
              <a:ext cx="720495" cy="720495"/>
            </a:xfrm>
            <a:prstGeom prst="ellipse">
              <a:avLst/>
            </a:prstGeom>
            <a:solidFill>
              <a:srgbClr val="4C5E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42"/>
            <p:cNvSpPr>
              <a:spLocks noEditPoints="1"/>
            </p:cNvSpPr>
            <p:nvPr/>
          </p:nvSpPr>
          <p:spPr bwMode="auto">
            <a:xfrm>
              <a:off x="5894624" y="1311296"/>
              <a:ext cx="402752" cy="39471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sp>
        <p:nvSpPr>
          <p:cNvPr id="15"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16" name="TextBox 35"/>
          <p:cNvSpPr txBox="1"/>
          <p:nvPr/>
        </p:nvSpPr>
        <p:spPr>
          <a:xfrm>
            <a:off x="6096000" y="2458171"/>
            <a:ext cx="365921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结论</a:t>
            </a:r>
          </a:p>
        </p:txBody>
      </p:sp>
      <p:sp>
        <p:nvSpPr>
          <p:cNvPr id="19" name="文本框 9"/>
          <p:cNvSpPr txBox="1"/>
          <p:nvPr/>
        </p:nvSpPr>
        <p:spPr>
          <a:xfrm>
            <a:off x="6254645" y="3426261"/>
            <a:ext cx="3436920" cy="246221"/>
          </a:xfrm>
          <a:prstGeom prst="rect">
            <a:avLst/>
          </a:prstGeom>
          <a:noFill/>
        </p:spPr>
        <p:txBody>
          <a:bodyPr wrap="square" lIns="0" tIns="0" rIns="0" bIns="0" rtlCol="0">
            <a:spAutoFit/>
          </a:bodyPr>
          <a:lstStyle/>
          <a:p>
            <a:pPr marL="0" lvl="1"/>
            <a:r>
              <a:rPr lang="zh-CN" altLang="en-US" sz="1600" dirty="0">
                <a:solidFill>
                  <a:schemeClr val="bg1">
                    <a:lumMod val="85000"/>
                  </a:schemeClr>
                </a:solidFill>
                <a:latin typeface="微软雅黑" pitchFamily="34" charset="-122"/>
                <a:ea typeface="微软雅黑" pitchFamily="34" charset="-122"/>
              </a:rPr>
              <a:t>结论</a:t>
            </a:r>
          </a:p>
        </p:txBody>
      </p:sp>
    </p:spTree>
    <p:extLst>
      <p:ext uri="{BB962C8B-B14F-4D97-AF65-F5344CB8AC3E}">
        <p14:creationId xmlns:p14="http://schemas.microsoft.com/office/powerpoint/2010/main" val="2863741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100"/>
                                        <p:tgtEl>
                                          <p:spTgt spid="14"/>
                                        </p:tgtEl>
                                      </p:cBhvr>
                                    </p:animEffect>
                                  </p:childTnLst>
                                </p:cTn>
                              </p:par>
                            </p:childTnLst>
                          </p:cTn>
                        </p:par>
                        <p:par>
                          <p:cTn id="8" fill="hold">
                            <p:stCondLst>
                              <p:cond delay="11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1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par>
                          <p:cTn id="20" fill="hold">
                            <p:stCondLst>
                              <p:cond delay="26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5"/>
                                        </p:tgtEl>
                                        <p:attrNameLst>
                                          <p:attrName>style.visibility</p:attrName>
                                        </p:attrNameLst>
                                      </p:cBhvr>
                                      <p:to>
                                        <p:strVal val="visible"/>
                                      </p:to>
                                    </p:set>
                                    <p:anim calcmode="lin" valueType="num">
                                      <p:cBhvr>
                                        <p:cTn id="23" dur="650" fill="hold"/>
                                        <p:tgtEl>
                                          <p:spTgt spid="15"/>
                                        </p:tgtEl>
                                        <p:attrNameLst>
                                          <p:attrName>ppt_w</p:attrName>
                                        </p:attrNameLst>
                                      </p:cBhvr>
                                      <p:tavLst>
                                        <p:tav tm="0">
                                          <p:val>
                                            <p:fltVal val="0"/>
                                          </p:val>
                                        </p:tav>
                                        <p:tav tm="100000">
                                          <p:val>
                                            <p:strVal val="#ppt_w"/>
                                          </p:val>
                                        </p:tav>
                                      </p:tavLst>
                                    </p:anim>
                                    <p:anim calcmode="lin" valueType="num">
                                      <p:cBhvr>
                                        <p:cTn id="24" dur="650" fill="hold"/>
                                        <p:tgtEl>
                                          <p:spTgt spid="15"/>
                                        </p:tgtEl>
                                        <p:attrNameLst>
                                          <p:attrName>ppt_h</p:attrName>
                                        </p:attrNameLst>
                                      </p:cBhvr>
                                      <p:tavLst>
                                        <p:tav tm="0">
                                          <p:val>
                                            <p:fltVal val="0"/>
                                          </p:val>
                                        </p:tav>
                                        <p:tav tm="100000">
                                          <p:val>
                                            <p:strVal val="#ppt_h"/>
                                          </p:val>
                                        </p:tav>
                                      </p:tavLst>
                                    </p:anim>
                                    <p:animEffect transition="in" filter="fade">
                                      <p:cBhvr>
                                        <p:cTn id="25" dur="6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2"/>
          <p:cNvSpPr>
            <a:spLocks/>
          </p:cNvSpPr>
          <p:nvPr/>
        </p:nvSpPr>
        <p:spPr bwMode="auto">
          <a:xfrm>
            <a:off x="2431169" y="1914123"/>
            <a:ext cx="2938300" cy="670437"/>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latin typeface="微软雅黑" panose="020B0503020204020204" pitchFamily="34" charset="-122"/>
              <a:ea typeface="微软雅黑" panose="020B0503020204020204" pitchFamily="34" charset="-122"/>
            </a:endParaRPr>
          </a:p>
        </p:txBody>
      </p:sp>
      <p:sp>
        <p:nvSpPr>
          <p:cNvPr id="31" name="Freeform 42"/>
          <p:cNvSpPr>
            <a:spLocks/>
          </p:cNvSpPr>
          <p:nvPr/>
        </p:nvSpPr>
        <p:spPr bwMode="auto">
          <a:xfrm flipH="1">
            <a:off x="6174504" y="1457935"/>
            <a:ext cx="3274538" cy="1240281"/>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latin typeface="微软雅黑" panose="020B0503020204020204" pitchFamily="34" charset="-122"/>
              <a:ea typeface="微软雅黑" panose="020B0503020204020204" pitchFamily="34" charset="-122"/>
            </a:endParaRPr>
          </a:p>
        </p:txBody>
      </p:sp>
      <p:sp>
        <p:nvSpPr>
          <p:cNvPr id="32" name="Freeform 42"/>
          <p:cNvSpPr>
            <a:spLocks/>
          </p:cNvSpPr>
          <p:nvPr/>
        </p:nvSpPr>
        <p:spPr bwMode="auto">
          <a:xfrm flipV="1">
            <a:off x="2431169" y="4933967"/>
            <a:ext cx="2938300" cy="668997"/>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latin typeface="微软雅黑" panose="020B0503020204020204" pitchFamily="34" charset="-122"/>
              <a:ea typeface="微软雅黑" panose="020B0503020204020204" pitchFamily="34" charset="-122"/>
            </a:endParaRPr>
          </a:p>
        </p:txBody>
      </p:sp>
      <p:sp>
        <p:nvSpPr>
          <p:cNvPr id="33" name="Freeform 42"/>
          <p:cNvSpPr>
            <a:spLocks/>
          </p:cNvSpPr>
          <p:nvPr/>
        </p:nvSpPr>
        <p:spPr bwMode="auto">
          <a:xfrm flipH="1" flipV="1">
            <a:off x="6371669" y="4969250"/>
            <a:ext cx="3307207" cy="742219"/>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latin typeface="微软雅黑" panose="020B0503020204020204" pitchFamily="34" charset="-122"/>
              <a:ea typeface="微软雅黑" panose="020B0503020204020204" pitchFamily="34" charset="-122"/>
            </a:endParaRPr>
          </a:p>
        </p:txBody>
      </p:sp>
      <p:sp>
        <p:nvSpPr>
          <p:cNvPr id="34" name="矩形 32"/>
          <p:cNvSpPr>
            <a:spLocks noChangeArrowheads="1"/>
          </p:cNvSpPr>
          <p:nvPr/>
        </p:nvSpPr>
        <p:spPr bwMode="auto">
          <a:xfrm>
            <a:off x="0" y="3302475"/>
            <a:ext cx="12192000" cy="1043060"/>
          </a:xfrm>
          <a:prstGeom prst="rect">
            <a:avLst/>
          </a:prstGeom>
          <a:solidFill>
            <a:schemeClr val="bg1">
              <a:lumMod val="85000"/>
            </a:schemeClr>
          </a:solidFill>
          <a:ln>
            <a:noFill/>
          </a:ln>
        </p:spPr>
        <p:txBody>
          <a:bodyPr lIns="82779" tIns="41389" rIns="82779" bIns="41389"/>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600">
              <a:solidFill>
                <a:schemeClr val="tx1"/>
              </a:solidFill>
              <a:latin typeface="微软雅黑" panose="020B0503020204020204" pitchFamily="34" charset="-122"/>
            </a:endParaRPr>
          </a:p>
        </p:txBody>
      </p:sp>
      <p:sp>
        <p:nvSpPr>
          <p:cNvPr id="35" name="TextBox 33"/>
          <p:cNvSpPr txBox="1">
            <a:spLocks noChangeArrowheads="1"/>
          </p:cNvSpPr>
          <p:nvPr/>
        </p:nvSpPr>
        <p:spPr bwMode="auto">
          <a:xfrm>
            <a:off x="3141244" y="3629778"/>
            <a:ext cx="6313088" cy="494020"/>
          </a:xfrm>
          <a:prstGeom prst="rect">
            <a:avLst/>
          </a:prstGeom>
          <a:noFill/>
          <a:ln>
            <a:noFill/>
          </a:ln>
        </p:spPr>
        <p:txBody>
          <a:bodyPr wrap="non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zh-CN" sz="2667" b="1" dirty="0">
                <a:solidFill>
                  <a:schemeClr val="tx1">
                    <a:lumMod val="75000"/>
                    <a:lumOff val="25000"/>
                  </a:schemeClr>
                </a:solidFill>
                <a:latin typeface="微软雅黑" pitchFamily="34" charset="-122"/>
              </a:rPr>
              <a:t>运用随机森林方法于心脏病预测领域分析</a:t>
            </a:r>
            <a:endParaRPr lang="zh-CN" altLang="en-US" sz="2667" b="1" dirty="0">
              <a:solidFill>
                <a:schemeClr val="tx1">
                  <a:lumMod val="75000"/>
                  <a:lumOff val="25000"/>
                </a:schemeClr>
              </a:solidFill>
              <a:latin typeface="微软雅黑" pitchFamily="34" charset="-122"/>
            </a:endParaRPr>
          </a:p>
        </p:txBody>
      </p:sp>
      <p:grpSp>
        <p:nvGrpSpPr>
          <p:cNvPr id="36" name="组合 34"/>
          <p:cNvGrpSpPr>
            <a:grpSpLocks/>
          </p:cNvGrpSpPr>
          <p:nvPr/>
        </p:nvGrpSpPr>
        <p:grpSpPr bwMode="auto">
          <a:xfrm>
            <a:off x="1923970" y="2519820"/>
            <a:ext cx="1044569" cy="1047377"/>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600">
                <a:solidFill>
                  <a:schemeClr val="tx1"/>
                </a:solidFill>
                <a:latin typeface="微软雅黑" panose="020B0503020204020204" pitchFamily="34" charset="-122"/>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7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grpSp>
        <p:nvGrpSpPr>
          <p:cNvPr id="39" name="组合 37"/>
          <p:cNvGrpSpPr>
            <a:grpSpLocks/>
          </p:cNvGrpSpPr>
          <p:nvPr/>
        </p:nvGrpSpPr>
        <p:grpSpPr bwMode="auto">
          <a:xfrm>
            <a:off x="1946960" y="3947016"/>
            <a:ext cx="1044569" cy="1047377"/>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600">
                <a:solidFill>
                  <a:schemeClr val="tx1"/>
                </a:solidFill>
                <a:latin typeface="微软雅黑" panose="020B0503020204020204" pitchFamily="34" charset="-122"/>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7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grpSp>
        <p:nvGrpSpPr>
          <p:cNvPr id="42" name="组合 40"/>
          <p:cNvGrpSpPr>
            <a:grpSpLocks/>
          </p:cNvGrpSpPr>
          <p:nvPr/>
        </p:nvGrpSpPr>
        <p:grpSpPr bwMode="auto">
          <a:xfrm>
            <a:off x="9136785" y="2548593"/>
            <a:ext cx="1046007" cy="1047377"/>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600">
                <a:solidFill>
                  <a:schemeClr val="tx1"/>
                </a:solidFill>
                <a:latin typeface="微软雅黑" panose="020B0503020204020204" pitchFamily="34" charset="-122"/>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797 w 792"/>
                <a:gd name="T49" fmla="*/ 351288 h 779"/>
                <a:gd name="T50" fmla="*/ 167397 w 792"/>
                <a:gd name="T51" fmla="*/ 362997 h 779"/>
                <a:gd name="T52" fmla="*/ 213296 w 792"/>
                <a:gd name="T53" fmla="*/ 440461 h 779"/>
                <a:gd name="T54" fmla="*/ 2017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grpSp>
        <p:nvGrpSpPr>
          <p:cNvPr id="45" name="组合 43"/>
          <p:cNvGrpSpPr>
            <a:grpSpLocks/>
          </p:cNvGrpSpPr>
          <p:nvPr/>
        </p:nvGrpSpPr>
        <p:grpSpPr bwMode="auto">
          <a:xfrm>
            <a:off x="9179890" y="3974352"/>
            <a:ext cx="1044569" cy="1047377"/>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600">
                <a:solidFill>
                  <a:schemeClr val="tx1"/>
                </a:solidFill>
                <a:latin typeface="微软雅黑" panose="020B0503020204020204" pitchFamily="34" charset="-122"/>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sp>
        <p:nvSpPr>
          <p:cNvPr id="48" name="TextBox 46"/>
          <p:cNvSpPr txBox="1">
            <a:spLocks noChangeArrowheads="1"/>
          </p:cNvSpPr>
          <p:nvPr/>
        </p:nvSpPr>
        <p:spPr bwMode="auto">
          <a:xfrm>
            <a:off x="2742958" y="1483657"/>
            <a:ext cx="2314722"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67" b="1" dirty="0">
                <a:latin typeface="微软雅黑" pitchFamily="34" charset="-122"/>
              </a:rPr>
              <a:t>随机森林构建的模型</a:t>
            </a:r>
            <a:endParaRPr lang="en-US" altLang="zh-CN" sz="1867" b="1" dirty="0">
              <a:latin typeface="微软雅黑" pitchFamily="34" charset="-122"/>
            </a:endParaRPr>
          </a:p>
        </p:txBody>
      </p:sp>
      <p:sp>
        <p:nvSpPr>
          <p:cNvPr id="49" name="TextBox 47"/>
          <p:cNvSpPr txBox="1">
            <a:spLocks noChangeArrowheads="1"/>
          </p:cNvSpPr>
          <p:nvPr/>
        </p:nvSpPr>
        <p:spPr bwMode="auto">
          <a:xfrm>
            <a:off x="2980033" y="1965492"/>
            <a:ext cx="2346329" cy="13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dirty="0">
                <a:solidFill>
                  <a:schemeClr val="tx1"/>
                </a:solidFill>
                <a:latin typeface="微软雅黑" panose="020B0503020204020204" pitchFamily="34" charset="-122"/>
              </a:rPr>
              <a:t>这里</a:t>
            </a:r>
            <a:r>
              <a:rPr lang="zh-CN" altLang="zh-CN" sz="1400" dirty="0">
                <a:solidFill>
                  <a:schemeClr val="tx1"/>
                </a:solidFill>
                <a:latin typeface="微软雅黑" panose="020B0503020204020204" pitchFamily="34" charset="-122"/>
              </a:rPr>
              <a:t>用户构建预警界面，测试患者是否患有心脏病，为临床医生及患者提供预警信息。通过完整的实验</a:t>
            </a:r>
            <a:r>
              <a:rPr lang="zh-CN" altLang="zh-CN" sz="1400">
                <a:solidFill>
                  <a:schemeClr val="tx1"/>
                </a:solidFill>
                <a:latin typeface="微软雅黑" panose="020B0503020204020204" pitchFamily="34" charset="-122"/>
              </a:rPr>
              <a:t>流程，</a:t>
            </a:r>
            <a:r>
              <a:rPr lang="zh-CN" altLang="en-US" sz="1400">
                <a:solidFill>
                  <a:schemeClr val="tx1"/>
                </a:solidFill>
                <a:latin typeface="微软雅黑" panose="020B0503020204020204" pitchFamily="34" charset="-122"/>
              </a:rPr>
              <a:t>随机森林</a:t>
            </a:r>
            <a:r>
              <a:rPr lang="zh-CN" altLang="zh-CN" sz="1400">
                <a:solidFill>
                  <a:schemeClr val="tx1"/>
                </a:solidFill>
                <a:latin typeface="微软雅黑" panose="020B0503020204020204" pitchFamily="34" charset="-122"/>
              </a:rPr>
              <a:t>算法</a:t>
            </a:r>
            <a:r>
              <a:rPr lang="zh-CN" altLang="zh-CN" sz="1400" dirty="0">
                <a:solidFill>
                  <a:schemeClr val="tx1"/>
                </a:solidFill>
                <a:latin typeface="微软雅黑" panose="020B0503020204020204" pitchFamily="34" charset="-122"/>
              </a:rPr>
              <a:t>预测准确率为</a:t>
            </a:r>
            <a:r>
              <a:rPr lang="en-US" altLang="zh-CN" sz="1400" dirty="0">
                <a:solidFill>
                  <a:schemeClr val="tx1"/>
                </a:solidFill>
                <a:latin typeface="微软雅黑" panose="020B0503020204020204" pitchFamily="34" charset="-122"/>
              </a:rPr>
              <a:t>0.902</a:t>
            </a:r>
            <a:r>
              <a:rPr lang="zh-CN" altLang="en-US" sz="1400" dirty="0">
                <a:solidFill>
                  <a:schemeClr val="tx1"/>
                </a:solidFill>
                <a:latin typeface="微软雅黑" panose="020B0503020204020204" pitchFamily="34" charset="-122"/>
              </a:rPr>
              <a:t>。</a:t>
            </a:r>
          </a:p>
        </p:txBody>
      </p:sp>
      <p:sp>
        <p:nvSpPr>
          <p:cNvPr id="50" name="TextBox 48"/>
          <p:cNvSpPr txBox="1">
            <a:spLocks noChangeArrowheads="1"/>
          </p:cNvSpPr>
          <p:nvPr/>
        </p:nvSpPr>
        <p:spPr bwMode="auto">
          <a:xfrm>
            <a:off x="6654800" y="1007617"/>
            <a:ext cx="2164079"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1867" b="1" dirty="0">
                <a:solidFill>
                  <a:schemeClr val="accent3"/>
                </a:solidFill>
                <a:latin typeface="微软雅黑" pitchFamily="34" charset="-122"/>
              </a:rPr>
              <a:t>提供诊断相关依据</a:t>
            </a:r>
            <a:endParaRPr lang="en-US" altLang="zh-CN" sz="1867" b="1" dirty="0">
              <a:solidFill>
                <a:schemeClr val="accent3"/>
              </a:solidFill>
              <a:latin typeface="微软雅黑" pitchFamily="34" charset="-122"/>
            </a:endParaRPr>
          </a:p>
        </p:txBody>
      </p:sp>
      <p:sp>
        <p:nvSpPr>
          <p:cNvPr id="51" name="TextBox 49"/>
          <p:cNvSpPr txBox="1">
            <a:spLocks noChangeArrowheads="1"/>
          </p:cNvSpPr>
          <p:nvPr/>
        </p:nvSpPr>
        <p:spPr bwMode="auto">
          <a:xfrm>
            <a:off x="6096000" y="1469021"/>
            <a:ext cx="3191152" cy="159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zh-CN" sz="1400" dirty="0">
                <a:solidFill>
                  <a:schemeClr val="tx1"/>
                </a:solidFill>
                <a:latin typeface="微软雅黑" panose="020B0503020204020204" pitchFamily="34" charset="-122"/>
              </a:rPr>
              <a:t>搭建的模型中心率高低和大血管数量是重要因素这可以为人们预防心脏病和对自己身体出现了异常而及时就医提供了更大的帮助，而女性更需要注意自己的心脏健康，并且中年人是心脏病发的高危人群，这都可以为人们带来警醒，为减低心脏病发率提供了参考及帮助。</a:t>
            </a:r>
            <a:endParaRPr lang="zh-CN" altLang="en-US" sz="1400" dirty="0">
              <a:solidFill>
                <a:schemeClr val="tx1"/>
              </a:solidFill>
              <a:latin typeface="微软雅黑" panose="020B0503020204020204" pitchFamily="34" charset="-122"/>
            </a:endParaRPr>
          </a:p>
        </p:txBody>
      </p:sp>
      <p:sp>
        <p:nvSpPr>
          <p:cNvPr id="52" name="TextBox 50"/>
          <p:cNvSpPr txBox="1">
            <a:spLocks noChangeArrowheads="1"/>
          </p:cNvSpPr>
          <p:nvPr/>
        </p:nvSpPr>
        <p:spPr bwMode="auto">
          <a:xfrm>
            <a:off x="3465681" y="5636772"/>
            <a:ext cx="1591999"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867" b="1" dirty="0">
                <a:solidFill>
                  <a:schemeClr val="accent2"/>
                </a:solidFill>
                <a:latin typeface="微软雅黑" pitchFamily="34" charset="-122"/>
              </a:rPr>
              <a:t>不足</a:t>
            </a:r>
            <a:endParaRPr lang="en-US" altLang="zh-CN" sz="1867" b="1" dirty="0">
              <a:solidFill>
                <a:schemeClr val="accent2"/>
              </a:solidFill>
              <a:latin typeface="微软雅黑" pitchFamily="34" charset="-122"/>
            </a:endParaRPr>
          </a:p>
        </p:txBody>
      </p:sp>
      <p:sp>
        <p:nvSpPr>
          <p:cNvPr id="53" name="TextBox 51"/>
          <p:cNvSpPr txBox="1">
            <a:spLocks noChangeArrowheads="1"/>
          </p:cNvSpPr>
          <p:nvPr/>
        </p:nvSpPr>
        <p:spPr bwMode="auto">
          <a:xfrm>
            <a:off x="2961850" y="4379929"/>
            <a:ext cx="2346329" cy="116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400" dirty="0">
                <a:solidFill>
                  <a:schemeClr val="tx1"/>
                </a:solidFill>
                <a:latin typeface="微软雅黑" panose="020B0503020204020204" pitchFamily="34" charset="-122"/>
              </a:rPr>
              <a:t>结合其他研究结果，本数据结果相对理想，可较准确的反应患者的患病情况，但预测数据结果仍有小部分的偏差，本模型仍存在改善空间。</a:t>
            </a:r>
            <a:endParaRPr lang="zh-CN" altLang="en-US" sz="1400" dirty="0">
              <a:solidFill>
                <a:schemeClr val="tx1"/>
              </a:solidFill>
              <a:latin typeface="微软雅黑" panose="020B0503020204020204" pitchFamily="34" charset="-122"/>
            </a:endParaRPr>
          </a:p>
        </p:txBody>
      </p:sp>
      <p:sp>
        <p:nvSpPr>
          <p:cNvPr id="54" name="TextBox 52"/>
          <p:cNvSpPr txBox="1">
            <a:spLocks noChangeArrowheads="1"/>
          </p:cNvSpPr>
          <p:nvPr/>
        </p:nvSpPr>
        <p:spPr bwMode="auto">
          <a:xfrm>
            <a:off x="7332553" y="5790730"/>
            <a:ext cx="1593435"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1867" b="1" dirty="0">
                <a:solidFill>
                  <a:schemeClr val="accent4"/>
                </a:solidFill>
                <a:latin typeface="微软雅黑" pitchFamily="34" charset="-122"/>
              </a:rPr>
              <a:t>改正与提升</a:t>
            </a:r>
            <a:endParaRPr lang="en-US" altLang="zh-CN" sz="1867" b="1" dirty="0">
              <a:solidFill>
                <a:schemeClr val="accent4"/>
              </a:solidFill>
              <a:latin typeface="微软雅黑" pitchFamily="34" charset="-122"/>
            </a:endParaRPr>
          </a:p>
        </p:txBody>
      </p:sp>
      <p:sp>
        <p:nvSpPr>
          <p:cNvPr id="55" name="TextBox 53"/>
          <p:cNvSpPr txBox="1">
            <a:spLocks noChangeArrowheads="1"/>
          </p:cNvSpPr>
          <p:nvPr/>
        </p:nvSpPr>
        <p:spPr bwMode="auto">
          <a:xfrm>
            <a:off x="6348594" y="4501621"/>
            <a:ext cx="2926357" cy="125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buNone/>
            </a:pPr>
            <a:r>
              <a:rPr lang="zh-CN" altLang="zh-CN" sz="1400" dirty="0">
                <a:solidFill>
                  <a:schemeClr val="tx1"/>
                </a:solidFill>
                <a:latin typeface="微软雅黑" panose="020B0503020204020204" pitchFamily="34" charset="-122"/>
              </a:rPr>
              <a:t>下一步研究重点，将着重改进预警模型的预测准确率，提升模型使用效率，并广泛利用机器学习中算法，对多种疾病进行算法分析、模型构建、预警研究</a:t>
            </a:r>
            <a:r>
              <a:rPr lang="zh-CN" altLang="zh-CN" dirty="0"/>
              <a:t>。</a:t>
            </a:r>
          </a:p>
        </p:txBody>
      </p:sp>
      <p:sp>
        <p:nvSpPr>
          <p:cNvPr id="56" name="TextBox 55"/>
          <p:cNvSpPr txBox="1"/>
          <p:nvPr/>
        </p:nvSpPr>
        <p:spPr>
          <a:xfrm>
            <a:off x="5628810" y="319222"/>
            <a:ext cx="867545"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总结</a:t>
            </a:r>
          </a:p>
        </p:txBody>
      </p:sp>
      <p:sp>
        <p:nvSpPr>
          <p:cNvPr id="60"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Tree>
    <p:extLst>
      <p:ext uri="{BB962C8B-B14F-4D97-AF65-F5344CB8AC3E}">
        <p14:creationId xmlns:p14="http://schemas.microsoft.com/office/powerpoint/2010/main" val="82763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85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3.33333E-6 2.96296E-6 L -0.31302 -0.10857 " pathEditMode="relative" rAng="0" ptsTypes="AA">
                                      <p:cBhvr>
                                        <p:cTn id="26" dur="1000" spd="-99900" fill="hold"/>
                                        <p:tgtEl>
                                          <p:spTgt spid="45"/>
                                        </p:tgtEl>
                                        <p:attrNameLst>
                                          <p:attrName>ppt_x,ppt_y</p:attrName>
                                        </p:attrNameLst>
                                      </p:cBhvr>
                                      <p:rCtr x="-15651" y="-544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ppt_x,ppt_y</p:attrName>
                                        </p:attrNameLst>
                                      </p:cBhvr>
                                      <p:rCtr x="-15400" y="6000"/>
                                    </p:animMotion>
                                  </p:childTnLst>
                                </p:cTn>
                              </p:par>
                            </p:childTnLst>
                          </p:cTn>
                        </p:par>
                        <p:par>
                          <p:cTn id="33" fill="hold">
                            <p:stCondLst>
                              <p:cond delay="28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3350"/>
                            </p:stCondLst>
                            <p:childTnLst>
                              <p:par>
                                <p:cTn id="47" presetID="47"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1000"/>
                                        <p:tgtEl>
                                          <p:spTgt spid="50"/>
                                        </p:tgtEl>
                                      </p:cBhvr>
                                    </p:animEffect>
                                    <p:anim calcmode="lin" valueType="num">
                                      <p:cBhvr>
                                        <p:cTn id="55" dur="1000" fill="hold"/>
                                        <p:tgtEl>
                                          <p:spTgt spid="50"/>
                                        </p:tgtEl>
                                        <p:attrNameLst>
                                          <p:attrName>ppt_x</p:attrName>
                                        </p:attrNameLst>
                                      </p:cBhvr>
                                      <p:tavLst>
                                        <p:tav tm="0">
                                          <p:val>
                                            <p:strVal val="#ppt_x"/>
                                          </p:val>
                                        </p:tav>
                                        <p:tav tm="100000">
                                          <p:val>
                                            <p:strVal val="#ppt_x"/>
                                          </p:val>
                                        </p:tav>
                                      </p:tavLst>
                                    </p:anim>
                                    <p:anim calcmode="lin" valueType="num">
                                      <p:cBhvr>
                                        <p:cTn id="56" dur="10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1000"/>
                                        <p:tgtEl>
                                          <p:spTgt spid="52"/>
                                        </p:tgtEl>
                                      </p:cBhvr>
                                    </p:animEffect>
                                    <p:anim calcmode="lin" valueType="num">
                                      <p:cBhvr>
                                        <p:cTn id="65" dur="1000" fill="hold"/>
                                        <p:tgtEl>
                                          <p:spTgt spid="52"/>
                                        </p:tgtEl>
                                        <p:attrNameLst>
                                          <p:attrName>ppt_x</p:attrName>
                                        </p:attrNameLst>
                                      </p:cBhvr>
                                      <p:tavLst>
                                        <p:tav tm="0">
                                          <p:val>
                                            <p:strVal val="#ppt_x"/>
                                          </p:val>
                                        </p:tav>
                                        <p:tav tm="100000">
                                          <p:val>
                                            <p:strVal val="#ppt_x"/>
                                          </p:val>
                                        </p:tav>
                                      </p:tavLst>
                                    </p:anim>
                                    <p:anim calcmode="lin" valueType="num">
                                      <p:cBhvr>
                                        <p:cTn id="66" dur="1000" fill="hold"/>
                                        <p:tgtEl>
                                          <p:spTgt spid="52"/>
                                        </p:tgtEl>
                                        <p:attrNameLst>
                                          <p:attrName>ppt_y</p:attrName>
                                        </p:attrNameLst>
                                      </p:cBhvr>
                                      <p:tavLst>
                                        <p:tav tm="0">
                                          <p:val>
                                            <p:strVal val="#ppt_y+.1"/>
                                          </p:val>
                                        </p:tav>
                                        <p:tav tm="100000">
                                          <p:val>
                                            <p:strVal val="#ppt_y"/>
                                          </p:val>
                                        </p:tav>
                                      </p:tavLst>
                                    </p:anim>
                                  </p:childTnLst>
                                </p:cTn>
                              </p:par>
                            </p:childTnLst>
                          </p:cTn>
                        </p:par>
                        <p:par>
                          <p:cTn id="67" fill="hold">
                            <p:stCondLst>
                              <p:cond delay="4350"/>
                            </p:stCondLst>
                            <p:childTnLst>
                              <p:par>
                                <p:cTn id="68" presetID="22" presetClass="entr" presetSubtype="1"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up)">
                                      <p:cBhvr>
                                        <p:cTn id="70" dur="500"/>
                                        <p:tgtEl>
                                          <p:spTgt spid="4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up)">
                                      <p:cBhvr>
                                        <p:cTn id="73" dur="500"/>
                                        <p:tgtEl>
                                          <p:spTgt spid="5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down)">
                                      <p:cBhvr>
                                        <p:cTn id="79" dur="500"/>
                                        <p:tgtEl>
                                          <p:spTgt spid="55"/>
                                        </p:tgtEl>
                                      </p:cBhvr>
                                    </p:animEffect>
                                  </p:childTnLst>
                                </p:cTn>
                              </p:par>
                            </p:childTnLst>
                          </p:cTn>
                        </p:par>
                        <p:par>
                          <p:cTn id="80" fill="hold">
                            <p:stCondLst>
                              <p:cond delay="4850"/>
                            </p:stCondLst>
                            <p:childTnLst>
                              <p:par>
                                <p:cTn id="81" presetID="53" presetClass="entr" presetSubtype="16" fill="hold" grpId="0" nodeType="afterEffect">
                                  <p:stCondLst>
                                    <p:cond delay="0"/>
                                  </p:stCondLst>
                                  <p:iterate type="lt">
                                    <p:tmPct val="10000"/>
                                  </p:iterate>
                                  <p:childTnLst>
                                    <p:set>
                                      <p:cBhvr>
                                        <p:cTn id="82" dur="1" fill="hold">
                                          <p:stCondLst>
                                            <p:cond delay="0"/>
                                          </p:stCondLst>
                                        </p:cTn>
                                        <p:tgtEl>
                                          <p:spTgt spid="60"/>
                                        </p:tgtEl>
                                        <p:attrNameLst>
                                          <p:attrName>style.visibility</p:attrName>
                                        </p:attrNameLst>
                                      </p:cBhvr>
                                      <p:to>
                                        <p:strVal val="visible"/>
                                      </p:to>
                                    </p:set>
                                    <p:anim calcmode="lin" valueType="num">
                                      <p:cBhvr>
                                        <p:cTn id="83" dur="650" fill="hold"/>
                                        <p:tgtEl>
                                          <p:spTgt spid="60"/>
                                        </p:tgtEl>
                                        <p:attrNameLst>
                                          <p:attrName>ppt_w</p:attrName>
                                        </p:attrNameLst>
                                      </p:cBhvr>
                                      <p:tavLst>
                                        <p:tav tm="0">
                                          <p:val>
                                            <p:fltVal val="0"/>
                                          </p:val>
                                        </p:tav>
                                        <p:tav tm="100000">
                                          <p:val>
                                            <p:strVal val="#ppt_w"/>
                                          </p:val>
                                        </p:tav>
                                      </p:tavLst>
                                    </p:anim>
                                    <p:anim calcmode="lin" valueType="num">
                                      <p:cBhvr>
                                        <p:cTn id="84" dur="650" fill="hold"/>
                                        <p:tgtEl>
                                          <p:spTgt spid="60"/>
                                        </p:tgtEl>
                                        <p:attrNameLst>
                                          <p:attrName>ppt_h</p:attrName>
                                        </p:attrNameLst>
                                      </p:cBhvr>
                                      <p:tavLst>
                                        <p:tav tm="0">
                                          <p:val>
                                            <p:fltVal val="0"/>
                                          </p:val>
                                        </p:tav>
                                        <p:tav tm="100000">
                                          <p:val>
                                            <p:strVal val="#ppt_h"/>
                                          </p:val>
                                        </p:tav>
                                      </p:tavLst>
                                    </p:anim>
                                    <p:animEffect transition="in" filter="fade">
                                      <p:cBhvr>
                                        <p:cTn id="85" dur="6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autoUpdateAnimBg="0"/>
      <p:bldP spid="35" grpId="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46677" y="3348646"/>
            <a:ext cx="2749446" cy="861760"/>
          </a:xfrm>
          <a:prstGeom prst="rect">
            <a:avLst/>
          </a:prstGeom>
        </p:spPr>
        <p:txBody>
          <a:bodyPr wrap="none" lIns="91428" tIns="45713" rIns="91428" bIns="45713">
            <a:spAutoFit/>
          </a:bodyPr>
          <a:lstStyle/>
          <a:p>
            <a:pPr algn="r"/>
            <a:r>
              <a:rPr lang="zh-CN" altLang="en-US" sz="5000" dirty="0">
                <a:solidFill>
                  <a:srgbClr val="4B6075"/>
                </a:solidFill>
                <a:latin typeface="微软雅黑" pitchFamily="34" charset="-122"/>
                <a:ea typeface="微软雅黑" pitchFamily="34" charset="-122"/>
              </a:rPr>
              <a:t>感谢观看</a:t>
            </a:r>
          </a:p>
        </p:txBody>
      </p:sp>
      <p:cxnSp>
        <p:nvCxnSpPr>
          <p:cNvPr id="7" name="直接连接符 6"/>
          <p:cNvCxnSpPr/>
          <p:nvPr/>
        </p:nvCxnSpPr>
        <p:spPr>
          <a:xfrm>
            <a:off x="3665495" y="4500880"/>
            <a:ext cx="4861010"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364480" y="1371600"/>
            <a:ext cx="1513840" cy="1513840"/>
            <a:chOff x="5364480" y="1371600"/>
            <a:chExt cx="1513840" cy="1513840"/>
          </a:xfrm>
        </p:grpSpPr>
        <p:sp>
          <p:nvSpPr>
            <p:cNvPr id="4" name="椭圆 3"/>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grpSp>
        <p:nvGrpSpPr>
          <p:cNvPr id="14" name="组合 13"/>
          <p:cNvGrpSpPr/>
          <p:nvPr/>
        </p:nvGrpSpPr>
        <p:grpSpPr>
          <a:xfrm>
            <a:off x="3744810" y="5516551"/>
            <a:ext cx="309030" cy="309030"/>
            <a:chOff x="3785450" y="3161055"/>
            <a:chExt cx="504762" cy="504762"/>
          </a:xfrm>
        </p:grpSpPr>
        <p:sp>
          <p:nvSpPr>
            <p:cNvPr id="11" name="椭圆 10"/>
            <p:cNvSpPr/>
            <p:nvPr/>
          </p:nvSpPr>
          <p:spPr>
            <a:xfrm>
              <a:off x="3785450" y="3161055"/>
              <a:ext cx="504762" cy="504762"/>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900"/>
            </a:p>
          </p:txBody>
        </p:sp>
      </p:grpSp>
      <p:sp>
        <p:nvSpPr>
          <p:cNvPr id="21" name="TextBox 11"/>
          <p:cNvSpPr txBox="1"/>
          <p:nvPr/>
        </p:nvSpPr>
        <p:spPr>
          <a:xfrm>
            <a:off x="4026267" y="5486400"/>
            <a:ext cx="4666662" cy="338554"/>
          </a:xfrm>
          <a:prstGeom prst="rect">
            <a:avLst/>
          </a:prstGeom>
          <a:noFill/>
        </p:spPr>
        <p:txBody>
          <a:bodyPr wrap="none" rtlCol="0">
            <a:spAutoFit/>
          </a:bodyPr>
          <a:lstStyle/>
          <a:p>
            <a:r>
              <a:rPr lang="zh-CN" altLang="en-US" sz="1600" dirty="0">
                <a:solidFill>
                  <a:srgbClr val="4B6075"/>
                </a:solidFill>
                <a:latin typeface="微软雅黑" panose="020B0503020204020204" pitchFamily="34" charset="-122"/>
                <a:ea typeface="微软雅黑" panose="020B0503020204020204" pitchFamily="34" charset="-122"/>
              </a:rPr>
              <a:t>吕循新 </a:t>
            </a:r>
            <a:r>
              <a:rPr lang="en-US" altLang="zh-CN" sz="1600" dirty="0">
                <a:solidFill>
                  <a:srgbClr val="4B6075"/>
                </a:solidFill>
                <a:latin typeface="微软雅黑" panose="020B0503020204020204" pitchFamily="34" charset="-122"/>
                <a:ea typeface="微软雅黑" panose="020B0503020204020204" pitchFamily="34" charset="-122"/>
              </a:rPr>
              <a:t>201843307123   </a:t>
            </a:r>
            <a:r>
              <a:rPr lang="zh-CN" altLang="en-US" sz="1600" dirty="0">
                <a:solidFill>
                  <a:srgbClr val="4B6075"/>
                </a:solidFill>
                <a:latin typeface="微软雅黑" panose="020B0503020204020204" pitchFamily="34" charset="-122"/>
                <a:ea typeface="微软雅黑" panose="020B0503020204020204" pitchFamily="34" charset="-122"/>
              </a:rPr>
              <a:t> 叶兴炼 </a:t>
            </a:r>
            <a:r>
              <a:rPr lang="en-US" altLang="zh-CN" sz="1600" dirty="0">
                <a:solidFill>
                  <a:srgbClr val="4B6075"/>
                </a:solidFill>
                <a:latin typeface="微软雅黑" panose="020B0503020204020204" pitchFamily="34" charset="-122"/>
                <a:ea typeface="微软雅黑" panose="020B0503020204020204" pitchFamily="34" charset="-122"/>
              </a:rPr>
              <a:t>201843302129</a:t>
            </a:r>
            <a:endParaRPr lang="zh-CN" altLang="en-US" sz="1600" dirty="0">
              <a:solidFill>
                <a:srgbClr val="4B6075"/>
              </a:solidFill>
              <a:latin typeface="微软雅黑" panose="020B0503020204020204" pitchFamily="34" charset="-122"/>
              <a:ea typeface="微软雅黑" panose="020B0503020204020204" pitchFamily="34" charset="-122"/>
            </a:endParaRPr>
          </a:p>
        </p:txBody>
      </p:sp>
      <p:sp>
        <p:nvSpPr>
          <p:cNvPr id="22" name="矩形 21"/>
          <p:cNvSpPr/>
          <p:nvPr/>
        </p:nvSpPr>
        <p:spPr>
          <a:xfrm>
            <a:off x="4348480" y="4591307"/>
            <a:ext cx="3639113" cy="400095"/>
          </a:xfrm>
          <a:prstGeom prst="rect">
            <a:avLst/>
          </a:prstGeom>
        </p:spPr>
        <p:txBody>
          <a:bodyPr wrap="none" lIns="91428" tIns="45713" rIns="91428" bIns="45713">
            <a:spAutoFit/>
          </a:bodyPr>
          <a:lstStyle/>
          <a:p>
            <a:pPr algn="r"/>
            <a:r>
              <a:rPr lang="zh-CN" altLang="en-US" sz="2000" dirty="0">
                <a:solidFill>
                  <a:srgbClr val="4B6075"/>
                </a:solidFill>
                <a:latin typeface="微软雅黑" panose="020B0503020204020204" pitchFamily="34" charset="-122"/>
                <a:ea typeface="微软雅黑" panose="020B0503020204020204" pitchFamily="34" charset="-122"/>
              </a:rPr>
              <a:t>粤台产业科技学院 </a:t>
            </a:r>
            <a:r>
              <a:rPr lang="en-US" altLang="zh-CN" sz="2000" dirty="0">
                <a:solidFill>
                  <a:srgbClr val="4B6075"/>
                </a:solidFill>
                <a:latin typeface="微软雅黑" panose="020B0503020204020204" pitchFamily="34" charset="-122"/>
                <a:ea typeface="微软雅黑" panose="020B0503020204020204" pitchFamily="34" charset="-122"/>
              </a:rPr>
              <a:t>18</a:t>
            </a:r>
            <a:r>
              <a:rPr lang="zh-CN" altLang="en-US" sz="2000" dirty="0">
                <a:solidFill>
                  <a:srgbClr val="4B6075"/>
                </a:solidFill>
                <a:latin typeface="微软雅黑" panose="020B0503020204020204" pitchFamily="34" charset="-122"/>
                <a:ea typeface="微软雅黑" panose="020B0503020204020204" pitchFamily="34" charset="-122"/>
              </a:rPr>
              <a:t>跨境电商</a:t>
            </a:r>
          </a:p>
        </p:txBody>
      </p:sp>
    </p:spTree>
    <p:extLst>
      <p:ext uri="{BB962C8B-B14F-4D97-AF65-F5344CB8AC3E}">
        <p14:creationId xmlns:p14="http://schemas.microsoft.com/office/powerpoint/2010/main" val="1909128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7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700" fill="hold"/>
                                        <p:tgtEl>
                                          <p:spTgt spid="5"/>
                                        </p:tgtEl>
                                        <p:attrNameLst>
                                          <p:attrName>ppt_y</p:attrName>
                                        </p:attrNameLst>
                                      </p:cBhvr>
                                      <p:tavLst>
                                        <p:tav tm="0">
                                          <p:val>
                                            <p:strVal val="#ppt_y"/>
                                          </p:val>
                                        </p:tav>
                                        <p:tav tm="100000">
                                          <p:val>
                                            <p:strVal val="#ppt_y"/>
                                          </p:val>
                                        </p:tav>
                                      </p:tavLst>
                                    </p:anim>
                                    <p:anim calcmode="lin" valueType="num">
                                      <p:cBhvr>
                                        <p:cTn id="15" dur="7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7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00" tmFilter="0,0; .5, 1; 1, 1"/>
                                        <p:tgtEl>
                                          <p:spTgt spid="5"/>
                                        </p:tgtEl>
                                      </p:cBhvr>
                                    </p:animEffect>
                                  </p:childTnLst>
                                </p:cTn>
                              </p:par>
                            </p:childTnLst>
                          </p:cTn>
                        </p:par>
                        <p:par>
                          <p:cTn id="18" fill="hold">
                            <p:stCondLst>
                              <p:cond delay="191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410"/>
                            </p:stCondLst>
                            <p:childTnLst>
                              <p:par>
                                <p:cTn id="23" presetID="22" presetClass="entr" presetSubtype="8"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291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56286"/>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735280" y="2544697"/>
            <a:ext cx="1783846" cy="1783846"/>
            <a:chOff x="5735754" y="1140916"/>
            <a:chExt cx="720495" cy="720495"/>
          </a:xfrm>
        </p:grpSpPr>
        <p:sp>
          <p:nvSpPr>
            <p:cNvPr id="7" name="椭圆 6"/>
            <p:cNvSpPr/>
            <p:nvPr/>
          </p:nvSpPr>
          <p:spPr>
            <a:xfrm>
              <a:off x="5735754" y="1140916"/>
              <a:ext cx="720495" cy="720495"/>
            </a:xfrm>
            <a:prstGeom prst="ellipse">
              <a:avLst/>
            </a:prstGeom>
            <a:solidFill>
              <a:srgbClr val="4C5E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42"/>
            <p:cNvSpPr>
              <a:spLocks noEditPoints="1"/>
            </p:cNvSpPr>
            <p:nvPr/>
          </p:nvSpPr>
          <p:spPr bwMode="auto">
            <a:xfrm>
              <a:off x="5894624" y="1311296"/>
              <a:ext cx="402752" cy="39471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sp>
        <p:nvSpPr>
          <p:cNvPr id="9" name="文本框 9"/>
          <p:cNvSpPr txBox="1"/>
          <p:nvPr/>
        </p:nvSpPr>
        <p:spPr>
          <a:xfrm>
            <a:off x="6313052" y="3070357"/>
            <a:ext cx="2705853" cy="276999"/>
          </a:xfrm>
          <a:prstGeom prst="rect">
            <a:avLst/>
          </a:prstGeom>
          <a:noFill/>
        </p:spPr>
        <p:txBody>
          <a:bodyPr wrap="square" lIns="0" tIns="0" rIns="0" bIns="0" rtlCol="0">
            <a:spAutoFit/>
          </a:bodyPr>
          <a:lstStyle/>
          <a:p>
            <a:pPr marL="0" lvl="1"/>
            <a:r>
              <a:rPr lang="zh-CN" altLang="en-US" dirty="0">
                <a:solidFill>
                  <a:schemeClr val="bg1">
                    <a:lumMod val="85000"/>
                  </a:schemeClr>
                </a:solidFill>
                <a:latin typeface="微软雅黑" pitchFamily="34" charset="-122"/>
                <a:ea typeface="微软雅黑" pitchFamily="34" charset="-122"/>
              </a:rPr>
              <a:t>研究背景</a:t>
            </a:r>
          </a:p>
        </p:txBody>
      </p:sp>
      <p:sp>
        <p:nvSpPr>
          <p:cNvPr id="10" name="文本框 9"/>
          <p:cNvSpPr txBox="1"/>
          <p:nvPr/>
        </p:nvSpPr>
        <p:spPr>
          <a:xfrm>
            <a:off x="6313052" y="3400155"/>
            <a:ext cx="2705853" cy="276999"/>
          </a:xfrm>
          <a:prstGeom prst="rect">
            <a:avLst/>
          </a:prstGeom>
          <a:noFill/>
        </p:spPr>
        <p:txBody>
          <a:bodyPr wrap="square" lIns="0" tIns="0" rIns="0" bIns="0" rtlCol="0">
            <a:spAutoFit/>
          </a:bodyPr>
          <a:lstStyle/>
          <a:p>
            <a:pPr marL="0" lvl="1"/>
            <a:r>
              <a:rPr lang="zh-CN" altLang="en-US" dirty="0">
                <a:solidFill>
                  <a:schemeClr val="bg1">
                    <a:lumMod val="85000"/>
                  </a:schemeClr>
                </a:solidFill>
                <a:latin typeface="微软雅黑" pitchFamily="34" charset="-122"/>
                <a:ea typeface="微软雅黑" pitchFamily="34" charset="-122"/>
              </a:rPr>
              <a:t>研究意义</a:t>
            </a:r>
          </a:p>
        </p:txBody>
      </p:sp>
      <p:sp>
        <p:nvSpPr>
          <p:cNvPr id="11" name="文本框 9"/>
          <p:cNvSpPr txBox="1"/>
          <p:nvPr/>
        </p:nvSpPr>
        <p:spPr>
          <a:xfrm>
            <a:off x="6313052" y="3709907"/>
            <a:ext cx="3477060" cy="276999"/>
          </a:xfrm>
          <a:prstGeom prst="rect">
            <a:avLst/>
          </a:prstGeom>
          <a:noFill/>
        </p:spPr>
        <p:txBody>
          <a:bodyPr wrap="square" lIns="0" tIns="0" rIns="0" bIns="0" rtlCol="0">
            <a:spAutoFit/>
          </a:bodyPr>
          <a:lstStyle/>
          <a:p>
            <a:pPr marL="0" lvl="1"/>
            <a:r>
              <a:rPr lang="zh-CN" altLang="en-US" dirty="0">
                <a:solidFill>
                  <a:schemeClr val="bg1">
                    <a:lumMod val="85000"/>
                  </a:schemeClr>
                </a:solidFill>
                <a:latin typeface="微软雅黑" pitchFamily="34" charset="-122"/>
                <a:ea typeface="微软雅黑" pitchFamily="34" charset="-122"/>
              </a:rPr>
              <a:t>研究目的</a:t>
            </a:r>
          </a:p>
        </p:txBody>
      </p:sp>
      <p:sp>
        <p:nvSpPr>
          <p:cNvPr id="13" name="TextBox 31"/>
          <p:cNvSpPr txBox="1"/>
          <p:nvPr/>
        </p:nvSpPr>
        <p:spPr>
          <a:xfrm>
            <a:off x="6252972" y="2449669"/>
            <a:ext cx="138972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绪论</a:t>
            </a:r>
          </a:p>
        </p:txBody>
      </p:sp>
      <p:sp>
        <p:nvSpPr>
          <p:cNvPr id="15"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Tree>
    <p:extLst>
      <p:ext uri="{BB962C8B-B14F-4D97-AF65-F5344CB8AC3E}">
        <p14:creationId xmlns:p14="http://schemas.microsoft.com/office/powerpoint/2010/main" val="3815794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100"/>
                                        <p:tgtEl>
                                          <p:spTgt spid="14"/>
                                        </p:tgtEl>
                                      </p:cBhvr>
                                    </p:animEffect>
                                  </p:childTnLst>
                                </p:cTn>
                              </p:par>
                            </p:childTnLst>
                          </p:cTn>
                        </p:par>
                        <p:par>
                          <p:cTn id="8" fill="hold">
                            <p:stCondLst>
                              <p:cond delay="11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1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2600"/>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3100"/>
                            </p:stCondLst>
                            <p:childTnLst>
                              <p:par>
                                <p:cTn id="22" presetID="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3600"/>
                            </p:stCondLst>
                            <p:childTnLst>
                              <p:par>
                                <p:cTn id="27" presetID="2" presetClass="entr" presetSubtype="4"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par>
                          <p:cTn id="31" fill="hold">
                            <p:stCondLst>
                              <p:cond delay="4100"/>
                            </p:stCondLst>
                            <p:childTnLst>
                              <p:par>
                                <p:cTn id="32" presetID="53" presetClass="entr" presetSubtype="16" fill="hold" grpId="0" nodeType="afterEffect">
                                  <p:stCondLst>
                                    <p:cond delay="0"/>
                                  </p:stCondLst>
                                  <p:iterate type="lt">
                                    <p:tmPct val="10000"/>
                                  </p:iterate>
                                  <p:childTnLst>
                                    <p:set>
                                      <p:cBhvr>
                                        <p:cTn id="33" dur="1" fill="hold">
                                          <p:stCondLst>
                                            <p:cond delay="0"/>
                                          </p:stCondLst>
                                        </p:cTn>
                                        <p:tgtEl>
                                          <p:spTgt spid="15"/>
                                        </p:tgtEl>
                                        <p:attrNameLst>
                                          <p:attrName>style.visibility</p:attrName>
                                        </p:attrNameLst>
                                      </p:cBhvr>
                                      <p:to>
                                        <p:strVal val="visible"/>
                                      </p:to>
                                    </p:set>
                                    <p:anim calcmode="lin" valueType="num">
                                      <p:cBhvr>
                                        <p:cTn id="34" dur="650" fill="hold"/>
                                        <p:tgtEl>
                                          <p:spTgt spid="15"/>
                                        </p:tgtEl>
                                        <p:attrNameLst>
                                          <p:attrName>ppt_w</p:attrName>
                                        </p:attrNameLst>
                                      </p:cBhvr>
                                      <p:tavLst>
                                        <p:tav tm="0">
                                          <p:val>
                                            <p:fltVal val="0"/>
                                          </p:val>
                                        </p:tav>
                                        <p:tav tm="100000">
                                          <p:val>
                                            <p:strVal val="#ppt_w"/>
                                          </p:val>
                                        </p:tav>
                                      </p:tavLst>
                                    </p:anim>
                                    <p:anim calcmode="lin" valueType="num">
                                      <p:cBhvr>
                                        <p:cTn id="35" dur="650" fill="hold"/>
                                        <p:tgtEl>
                                          <p:spTgt spid="15"/>
                                        </p:tgtEl>
                                        <p:attrNameLst>
                                          <p:attrName>ppt_h</p:attrName>
                                        </p:attrNameLst>
                                      </p:cBhvr>
                                      <p:tavLst>
                                        <p:tav tm="0">
                                          <p:val>
                                            <p:fltVal val="0"/>
                                          </p:val>
                                        </p:tav>
                                        <p:tav tm="100000">
                                          <p:val>
                                            <p:strVal val="#ppt_h"/>
                                          </p:val>
                                        </p:tav>
                                      </p:tavLst>
                                    </p:anim>
                                    <p:animEffect transition="in" filter="fade">
                                      <p:cBhvr>
                                        <p:cTn id="36" dur="6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662227" y="392720"/>
            <a:ext cx="867545"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绪论</a:t>
            </a:r>
          </a:p>
        </p:txBody>
      </p:sp>
      <p:sp>
        <p:nvSpPr>
          <p:cNvPr id="27" name="箭头3"/>
          <p:cNvSpPr>
            <a:spLocks/>
          </p:cNvSpPr>
          <p:nvPr/>
        </p:nvSpPr>
        <p:spPr bwMode="gray">
          <a:xfrm flipV="1">
            <a:off x="1890741" y="4358083"/>
            <a:ext cx="1093019" cy="152070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28" name="箭头2"/>
          <p:cNvSpPr>
            <a:spLocks/>
          </p:cNvSpPr>
          <p:nvPr/>
        </p:nvSpPr>
        <p:spPr bwMode="gray">
          <a:xfrm rot="16200000">
            <a:off x="2143378" y="3220017"/>
            <a:ext cx="324863" cy="129920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29" name="箭头1"/>
          <p:cNvSpPr>
            <a:spLocks/>
          </p:cNvSpPr>
          <p:nvPr/>
        </p:nvSpPr>
        <p:spPr bwMode="gray">
          <a:xfrm>
            <a:off x="1855362" y="1667412"/>
            <a:ext cx="1093019" cy="176158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0" name="文本1"/>
          <p:cNvSpPr>
            <a:spLocks noChangeArrowheads="1"/>
          </p:cNvSpPr>
          <p:nvPr/>
        </p:nvSpPr>
        <p:spPr bwMode="gray">
          <a:xfrm>
            <a:off x="4509274" y="1352215"/>
            <a:ext cx="6104145" cy="1195991"/>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600" dirty="0">
                <a:solidFill>
                  <a:schemeClr val="tx1">
                    <a:lumMod val="75000"/>
                    <a:lumOff val="25000"/>
                  </a:schemeClr>
                </a:solidFill>
                <a:latin typeface="微软雅黑" pitchFamily="34" charset="-122"/>
                <a:ea typeface="微软雅黑" pitchFamily="34" charset="-122"/>
              </a:rPr>
              <a:t>医疗行业对机器学习的应用也逐步成熟，通过机器学习，医疗服务提供商可以通过机器学习对患者的诊断和治疗选择做出更好的决策，从而导致医疗服务的整体改善</a:t>
            </a:r>
            <a:r>
              <a:rPr lang="zh-CN" altLang="en-US" sz="1600" dirty="0">
                <a:solidFill>
                  <a:schemeClr val="tx1">
                    <a:lumMod val="75000"/>
                    <a:lumOff val="25000"/>
                  </a:schemeClr>
                </a:solidFill>
                <a:latin typeface="微软雅黑" pitchFamily="34" charset="-122"/>
                <a:ea typeface="微软雅黑" pitchFamily="34" charset="-122"/>
              </a:rPr>
              <a:t>。</a:t>
            </a:r>
            <a:endParaRPr lang="zh-CN" altLang="zh-CN" sz="1600" dirty="0">
              <a:solidFill>
                <a:schemeClr val="tx1">
                  <a:lumMod val="75000"/>
                  <a:lumOff val="25000"/>
                </a:schemeClr>
              </a:solidFill>
              <a:latin typeface="微软雅黑" pitchFamily="34" charset="-122"/>
              <a:ea typeface="微软雅黑" pitchFamily="34" charset="-122"/>
            </a:endParaRPr>
          </a:p>
        </p:txBody>
      </p:sp>
      <p:sp>
        <p:nvSpPr>
          <p:cNvPr id="31" name="标题1"/>
          <p:cNvSpPr>
            <a:spLocks noChangeArrowheads="1"/>
          </p:cNvSpPr>
          <p:nvPr/>
        </p:nvSpPr>
        <p:spPr bwMode="gray">
          <a:xfrm>
            <a:off x="3074646" y="1346093"/>
            <a:ext cx="1242605" cy="120211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867" dirty="0">
                <a:solidFill>
                  <a:schemeClr val="bg1"/>
                </a:solidFill>
                <a:latin typeface="微软雅黑" pitchFamily="34" charset="-122"/>
                <a:ea typeface="微软雅黑" pitchFamily="34" charset="-122"/>
              </a:rPr>
              <a:t>研究背景</a:t>
            </a:r>
            <a:endParaRPr lang="zh-CN" altLang="zh-CN" sz="1867" dirty="0">
              <a:solidFill>
                <a:schemeClr val="bg1"/>
              </a:solidFill>
              <a:latin typeface="微软雅黑" pitchFamily="34" charset="-122"/>
              <a:ea typeface="微软雅黑" pitchFamily="34" charset="-122"/>
            </a:endParaRPr>
          </a:p>
        </p:txBody>
      </p:sp>
      <p:sp>
        <p:nvSpPr>
          <p:cNvPr id="32" name="文本2"/>
          <p:cNvSpPr>
            <a:spLocks noChangeArrowheads="1"/>
          </p:cNvSpPr>
          <p:nvPr/>
        </p:nvSpPr>
        <p:spPr bwMode="gray">
          <a:xfrm>
            <a:off x="4509274" y="3256318"/>
            <a:ext cx="6104145" cy="1192036"/>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600" dirty="0">
                <a:solidFill>
                  <a:schemeClr val="tx1">
                    <a:lumMod val="75000"/>
                    <a:lumOff val="25000"/>
                  </a:schemeClr>
                </a:solidFill>
                <a:latin typeface="微软雅黑" pitchFamily="34" charset="-122"/>
                <a:ea typeface="微软雅黑" pitchFamily="34" charset="-122"/>
              </a:rPr>
              <a:t>由于医疗保健产生大量数据，所面临的挑战是收集这些数据并将其有效地用于分析、预测和治疗。而心脏病是人类健康的头号杀手。全世界</a:t>
            </a:r>
            <a:r>
              <a:rPr lang="en-US" altLang="zh-CN" sz="1600" dirty="0">
                <a:solidFill>
                  <a:schemeClr val="tx1">
                    <a:lumMod val="75000"/>
                    <a:lumOff val="25000"/>
                  </a:schemeClr>
                </a:solidFill>
                <a:latin typeface="微软雅黑" pitchFamily="34" charset="-122"/>
                <a:ea typeface="微软雅黑" pitchFamily="34" charset="-122"/>
              </a:rPr>
              <a:t>1/3</a:t>
            </a:r>
            <a:r>
              <a:rPr lang="zh-CN" altLang="zh-CN" sz="1600" dirty="0">
                <a:solidFill>
                  <a:schemeClr val="tx1">
                    <a:lumMod val="75000"/>
                    <a:lumOff val="25000"/>
                  </a:schemeClr>
                </a:solidFill>
                <a:latin typeface="微软雅黑" pitchFamily="34" charset="-122"/>
                <a:ea typeface="微软雅黑" pitchFamily="34" charset="-122"/>
              </a:rPr>
              <a:t>的人口死亡是心脏病引起的。而我国，每年有几十万人死于心脏病。</a:t>
            </a:r>
          </a:p>
        </p:txBody>
      </p:sp>
      <p:sp>
        <p:nvSpPr>
          <p:cNvPr id="33" name="标题2"/>
          <p:cNvSpPr>
            <a:spLocks noChangeArrowheads="1"/>
          </p:cNvSpPr>
          <p:nvPr/>
        </p:nvSpPr>
        <p:spPr bwMode="gray">
          <a:xfrm>
            <a:off x="3074647" y="3256318"/>
            <a:ext cx="1242607" cy="1192036"/>
          </a:xfrm>
          <a:prstGeom prst="roundRect">
            <a:avLst>
              <a:gd name="adj" fmla="val 11921"/>
            </a:avLst>
          </a:prstGeom>
          <a:solidFill>
            <a:schemeClr val="accent3"/>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867" dirty="0">
                <a:solidFill>
                  <a:schemeClr val="bg1"/>
                </a:solidFill>
                <a:latin typeface="微软雅黑" pitchFamily="34" charset="-122"/>
                <a:ea typeface="微软雅黑" pitchFamily="34" charset="-122"/>
              </a:rPr>
              <a:t>研究动机</a:t>
            </a:r>
            <a:endParaRPr lang="zh-CN" altLang="zh-CN" sz="1867" dirty="0">
              <a:solidFill>
                <a:schemeClr val="bg1"/>
              </a:solidFill>
              <a:latin typeface="微软雅黑" pitchFamily="34" charset="-122"/>
              <a:ea typeface="微软雅黑" pitchFamily="34" charset="-122"/>
            </a:endParaRPr>
          </a:p>
        </p:txBody>
      </p:sp>
      <p:sp>
        <p:nvSpPr>
          <p:cNvPr id="34" name="文本3"/>
          <p:cNvSpPr>
            <a:spLocks noChangeArrowheads="1"/>
          </p:cNvSpPr>
          <p:nvPr/>
        </p:nvSpPr>
        <p:spPr bwMode="ltGray">
          <a:xfrm>
            <a:off x="4509274" y="5118437"/>
            <a:ext cx="6104145" cy="1181401"/>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600" dirty="0">
                <a:solidFill>
                  <a:schemeClr val="tx1">
                    <a:lumMod val="75000"/>
                    <a:lumOff val="25000"/>
                  </a:schemeClr>
                </a:solidFill>
                <a:latin typeface="微软雅黑" pitchFamily="34" charset="-122"/>
                <a:ea typeface="微软雅黑" pitchFamily="34" charset="-122"/>
              </a:rPr>
              <a:t>通过分析与建模，通过提取人体相关的体测指标找出与心脏病相关的重要变量，通过数据挖掘方式及机器学习来分析不同特征对于心脏病的影响，将对预防心脏病起到至关重要的作用</a:t>
            </a:r>
            <a:r>
              <a:rPr lang="zh-CN" altLang="en-US" sz="1600" dirty="0">
                <a:solidFill>
                  <a:schemeClr val="tx1">
                    <a:lumMod val="75000"/>
                    <a:lumOff val="25000"/>
                  </a:schemeClr>
                </a:solidFill>
                <a:latin typeface="微软雅黑" pitchFamily="34" charset="-122"/>
                <a:ea typeface="微软雅黑" pitchFamily="34" charset="-122"/>
              </a:rPr>
              <a:t>，</a:t>
            </a:r>
            <a:r>
              <a:rPr lang="zh-CN" altLang="zh-CN" sz="1600" dirty="0">
                <a:solidFill>
                  <a:schemeClr val="tx1">
                    <a:lumMod val="75000"/>
                    <a:lumOff val="25000"/>
                  </a:schemeClr>
                </a:solidFill>
                <a:latin typeface="微软雅黑" pitchFamily="34" charset="-122"/>
                <a:ea typeface="微软雅黑" pitchFamily="34" charset="-122"/>
              </a:rPr>
              <a:t>尽早发现尽早治疗</a:t>
            </a:r>
            <a:r>
              <a:rPr lang="zh-CN" altLang="en-US" sz="1600" dirty="0">
                <a:solidFill>
                  <a:schemeClr val="tx1">
                    <a:lumMod val="75000"/>
                    <a:lumOff val="25000"/>
                  </a:schemeClr>
                </a:solidFill>
                <a:latin typeface="微软雅黑" pitchFamily="34" charset="-122"/>
                <a:ea typeface="微软雅黑" pitchFamily="34" charset="-122"/>
              </a:rPr>
              <a:t>。</a:t>
            </a:r>
            <a:endParaRPr lang="zh-CN" altLang="zh-CN" sz="1600" dirty="0">
              <a:solidFill>
                <a:schemeClr val="tx1">
                  <a:lumMod val="75000"/>
                  <a:lumOff val="25000"/>
                </a:schemeClr>
              </a:solidFill>
              <a:latin typeface="微软雅黑" pitchFamily="34" charset="-122"/>
              <a:ea typeface="微软雅黑" pitchFamily="34" charset="-122"/>
            </a:endParaRPr>
          </a:p>
        </p:txBody>
      </p:sp>
      <p:sp>
        <p:nvSpPr>
          <p:cNvPr id="35" name="标题3"/>
          <p:cNvSpPr>
            <a:spLocks noChangeArrowheads="1"/>
          </p:cNvSpPr>
          <p:nvPr/>
        </p:nvSpPr>
        <p:spPr bwMode="gray">
          <a:xfrm>
            <a:off x="3074646" y="5156466"/>
            <a:ext cx="1242605" cy="1181401"/>
          </a:xfrm>
          <a:prstGeom prst="roundRect">
            <a:avLst>
              <a:gd name="adj" fmla="val 11921"/>
            </a:avLst>
          </a:prstGeom>
          <a:solidFill>
            <a:schemeClr val="accent4"/>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867" dirty="0">
                <a:solidFill>
                  <a:schemeClr val="bg1"/>
                </a:solidFill>
                <a:latin typeface="微软雅黑" pitchFamily="34" charset="-122"/>
                <a:ea typeface="微软雅黑" pitchFamily="34" charset="-122"/>
              </a:rPr>
              <a:t>研究目的</a:t>
            </a:r>
            <a:endParaRPr lang="zh-CN" altLang="zh-CN" sz="1867" dirty="0">
              <a:solidFill>
                <a:schemeClr val="bg1"/>
              </a:solidFill>
              <a:latin typeface="微软雅黑" pitchFamily="34" charset="-122"/>
              <a:ea typeface="微软雅黑" pitchFamily="34" charset="-122"/>
            </a:endParaRPr>
          </a:p>
        </p:txBody>
      </p:sp>
      <p:sp>
        <p:nvSpPr>
          <p:cNvPr id="36" name="Oval 19"/>
          <p:cNvSpPr>
            <a:spLocks noChangeArrowheads="1"/>
          </p:cNvSpPr>
          <p:nvPr/>
        </p:nvSpPr>
        <p:spPr bwMode="auto">
          <a:xfrm>
            <a:off x="1295467" y="3256318"/>
            <a:ext cx="1190548" cy="1192036"/>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zh-CN" altLang="en-US" sz="2400" b="1" kern="0" dirty="0">
                <a:solidFill>
                  <a:schemeClr val="bg1"/>
                </a:solidFill>
                <a:latin typeface="微软雅黑" panose="020B0503020204020204" pitchFamily="34" charset="-122"/>
                <a:ea typeface="微软雅黑" panose="020B0503020204020204" pitchFamily="34" charset="-122"/>
              </a:rPr>
              <a:t>绪论</a:t>
            </a:r>
          </a:p>
        </p:txBody>
      </p:sp>
      <p:sp>
        <p:nvSpPr>
          <p:cNvPr id="17"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Tree>
    <p:extLst>
      <p:ext uri="{BB962C8B-B14F-4D97-AF65-F5344CB8AC3E}">
        <p14:creationId xmlns:p14="http://schemas.microsoft.com/office/powerpoint/2010/main" val="58768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par>
                          <p:cTn id="46" fill="hold">
                            <p:stCondLst>
                              <p:cond delay="500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17"/>
                                        </p:tgtEl>
                                        <p:attrNameLst>
                                          <p:attrName>style.visibility</p:attrName>
                                        </p:attrNameLst>
                                      </p:cBhvr>
                                      <p:to>
                                        <p:strVal val="visible"/>
                                      </p:to>
                                    </p:set>
                                    <p:anim calcmode="lin" valueType="num">
                                      <p:cBhvr>
                                        <p:cTn id="49" dur="650" fill="hold"/>
                                        <p:tgtEl>
                                          <p:spTgt spid="17"/>
                                        </p:tgtEl>
                                        <p:attrNameLst>
                                          <p:attrName>ppt_w</p:attrName>
                                        </p:attrNameLst>
                                      </p:cBhvr>
                                      <p:tavLst>
                                        <p:tav tm="0">
                                          <p:val>
                                            <p:fltVal val="0"/>
                                          </p:val>
                                        </p:tav>
                                        <p:tav tm="100000">
                                          <p:val>
                                            <p:strVal val="#ppt_w"/>
                                          </p:val>
                                        </p:tav>
                                      </p:tavLst>
                                    </p:anim>
                                    <p:anim calcmode="lin" valueType="num">
                                      <p:cBhvr>
                                        <p:cTn id="50" dur="650" fill="hold"/>
                                        <p:tgtEl>
                                          <p:spTgt spid="17"/>
                                        </p:tgtEl>
                                        <p:attrNameLst>
                                          <p:attrName>ppt_h</p:attrName>
                                        </p:attrNameLst>
                                      </p:cBhvr>
                                      <p:tavLst>
                                        <p:tav tm="0">
                                          <p:val>
                                            <p:fltVal val="0"/>
                                          </p:val>
                                        </p:tav>
                                        <p:tav tm="100000">
                                          <p:val>
                                            <p:strVal val="#ppt_h"/>
                                          </p:val>
                                        </p:tav>
                                      </p:tavLst>
                                    </p:anim>
                                    <p:animEffect transition="in" filter="fade">
                                      <p:cBhvr>
                                        <p:cTn id="51" dur="6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56286"/>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9"/>
          <p:cNvSpPr txBox="1"/>
          <p:nvPr/>
        </p:nvSpPr>
        <p:spPr>
          <a:xfrm>
            <a:off x="6313052" y="3070357"/>
            <a:ext cx="2705853" cy="276999"/>
          </a:xfrm>
          <a:prstGeom prst="rect">
            <a:avLst/>
          </a:prstGeom>
          <a:noFill/>
        </p:spPr>
        <p:txBody>
          <a:bodyPr wrap="square" lIns="0" tIns="0" rIns="0" bIns="0" rtlCol="0">
            <a:spAutoFit/>
          </a:bodyPr>
          <a:lstStyle/>
          <a:p>
            <a:pPr marL="0" lvl="1"/>
            <a:r>
              <a:rPr lang="zh-CN" altLang="en-US" dirty="0">
                <a:solidFill>
                  <a:schemeClr val="bg1">
                    <a:lumMod val="85000"/>
                  </a:schemeClr>
                </a:solidFill>
                <a:latin typeface="微软雅黑" pitchFamily="34" charset="-122"/>
                <a:ea typeface="微软雅黑" pitchFamily="34" charset="-122"/>
              </a:rPr>
              <a:t>文献探讨</a:t>
            </a:r>
          </a:p>
        </p:txBody>
      </p:sp>
      <p:sp>
        <p:nvSpPr>
          <p:cNvPr id="13" name="TextBox 31"/>
          <p:cNvSpPr txBox="1"/>
          <p:nvPr/>
        </p:nvSpPr>
        <p:spPr>
          <a:xfrm>
            <a:off x="6187658" y="2485582"/>
            <a:ext cx="4560288"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文献探讨</a:t>
            </a:r>
          </a:p>
        </p:txBody>
      </p:sp>
      <p:sp>
        <p:nvSpPr>
          <p:cNvPr id="15"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id="{37E9B992-BF3C-4214-B16D-1D47154F07C9}"/>
              </a:ext>
            </a:extLst>
          </p:cNvPr>
          <p:cNvGrpSpPr/>
          <p:nvPr/>
        </p:nvGrpSpPr>
        <p:grpSpPr>
          <a:xfrm>
            <a:off x="3655907" y="2631619"/>
            <a:ext cx="1627039" cy="1627039"/>
            <a:chOff x="5735752" y="2095665"/>
            <a:chExt cx="720495" cy="720495"/>
          </a:xfrm>
        </p:grpSpPr>
        <p:sp>
          <p:nvSpPr>
            <p:cNvPr id="17" name="椭圆 16">
              <a:extLst>
                <a:ext uri="{FF2B5EF4-FFF2-40B4-BE49-F238E27FC236}">
                  <a16:creationId xmlns:a16="http://schemas.microsoft.com/office/drawing/2014/main" id="{FD29ADDE-EB3E-4C77-9D0D-9A9B956CF3F3}"/>
                </a:ext>
              </a:extLst>
            </p:cNvPr>
            <p:cNvSpPr/>
            <p:nvPr/>
          </p:nvSpPr>
          <p:spPr>
            <a:xfrm>
              <a:off x="5735752" y="2095665"/>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26">
              <a:extLst>
                <a:ext uri="{FF2B5EF4-FFF2-40B4-BE49-F238E27FC236}">
                  <a16:creationId xmlns:a16="http://schemas.microsoft.com/office/drawing/2014/main" id="{A12D32FE-04D4-4C8E-BA03-2199BE546458}"/>
                </a:ext>
              </a:extLst>
            </p:cNvPr>
            <p:cNvSpPr>
              <a:spLocks noEditPoints="1"/>
            </p:cNvSpPr>
            <p:nvPr/>
          </p:nvSpPr>
          <p:spPr bwMode="auto">
            <a:xfrm>
              <a:off x="5866793" y="2243942"/>
              <a:ext cx="458415" cy="42583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2877385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100"/>
                                        <p:tgtEl>
                                          <p:spTgt spid="14"/>
                                        </p:tgtEl>
                                      </p:cBhvr>
                                    </p:animEffect>
                                  </p:childTnLst>
                                </p:cTn>
                              </p:par>
                            </p:childTnLst>
                          </p:cTn>
                        </p:par>
                        <p:par>
                          <p:cTn id="8" fill="hold">
                            <p:stCondLst>
                              <p:cond delay="11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600"/>
                            </p:stCondLst>
                            <p:childTnLst>
                              <p:par>
                                <p:cTn id="13" presetID="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21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p:cTn id="20" dur="650" fill="hold"/>
                                        <p:tgtEl>
                                          <p:spTgt spid="15"/>
                                        </p:tgtEl>
                                        <p:attrNameLst>
                                          <p:attrName>ppt_w</p:attrName>
                                        </p:attrNameLst>
                                      </p:cBhvr>
                                      <p:tavLst>
                                        <p:tav tm="0">
                                          <p:val>
                                            <p:fltVal val="0"/>
                                          </p:val>
                                        </p:tav>
                                        <p:tav tm="100000">
                                          <p:val>
                                            <p:strVal val="#ppt_w"/>
                                          </p:val>
                                        </p:tav>
                                      </p:tavLst>
                                    </p:anim>
                                    <p:anim calcmode="lin" valueType="num">
                                      <p:cBhvr>
                                        <p:cTn id="21" dur="650" fill="hold"/>
                                        <p:tgtEl>
                                          <p:spTgt spid="15"/>
                                        </p:tgtEl>
                                        <p:attrNameLst>
                                          <p:attrName>ppt_h</p:attrName>
                                        </p:attrNameLst>
                                      </p:cBhvr>
                                      <p:tavLst>
                                        <p:tav tm="0">
                                          <p:val>
                                            <p:fltVal val="0"/>
                                          </p:val>
                                        </p:tav>
                                        <p:tav tm="100000">
                                          <p:val>
                                            <p:strVal val="#ppt_h"/>
                                          </p:val>
                                        </p:tav>
                                      </p:tavLst>
                                    </p:anim>
                                    <p:animEffect transition="in" filter="fade">
                                      <p:cBhvr>
                                        <p:cTn id="22" dur="650"/>
                                        <p:tgtEl>
                                          <p:spTgt spid="15"/>
                                        </p:tgtEl>
                                      </p:cBhvr>
                                    </p:animEffect>
                                  </p:childTnLst>
                                </p:cTn>
                              </p:par>
                              <p:par>
                                <p:cTn id="23" presetID="21" presetClass="entr" presetSubtype="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heel(1)">
                                      <p:cBhvr>
                                        <p:cTn id="2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356826" y="324965"/>
            <a:ext cx="1550424"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文献探讨</a:t>
            </a:r>
          </a:p>
        </p:txBody>
      </p:sp>
      <p:sp>
        <p:nvSpPr>
          <p:cNvPr id="3" name="圆角矩形 2"/>
          <p:cNvSpPr/>
          <p:nvPr/>
        </p:nvSpPr>
        <p:spPr>
          <a:xfrm>
            <a:off x="1066832" y="952569"/>
            <a:ext cx="9794240" cy="111630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TextBox 3"/>
          <p:cNvSpPr txBox="1"/>
          <p:nvPr/>
        </p:nvSpPr>
        <p:spPr>
          <a:xfrm>
            <a:off x="1463452" y="1277192"/>
            <a:ext cx="9001000" cy="565924"/>
          </a:xfrm>
          <a:prstGeom prst="rect">
            <a:avLst/>
          </a:prstGeom>
          <a:noFill/>
        </p:spPr>
        <p:txBody>
          <a:bodyPr wrap="square" lIns="0" tIns="0" rIns="0" bIns="0" rtlCol="0">
            <a:spAutoFit/>
          </a:bodyPr>
          <a:lstStyle/>
          <a:p>
            <a:pPr algn="just">
              <a:lnSpc>
                <a:spcPct val="120000"/>
              </a:lnSpc>
            </a:pPr>
            <a:r>
              <a:rPr lang="zh-CN" altLang="zh-CN" sz="1600" dirty="0">
                <a:solidFill>
                  <a:schemeClr val="tx1">
                    <a:lumMod val="75000"/>
                    <a:lumOff val="25000"/>
                  </a:schemeClr>
                </a:solidFill>
                <a:latin typeface="微软雅黑" pitchFamily="34" charset="-122"/>
                <a:ea typeface="微软雅黑" pitchFamily="34" charset="-122"/>
              </a:rPr>
              <a:t>目前国外诸多学者对心脏病发病预警模型进行了研究</a:t>
            </a:r>
            <a:r>
              <a:rPr lang="zh-CN" altLang="en-US" sz="1600" dirty="0">
                <a:solidFill>
                  <a:schemeClr val="tx1">
                    <a:lumMod val="75000"/>
                    <a:lumOff val="25000"/>
                  </a:schemeClr>
                </a:solidFill>
                <a:latin typeface="微软雅黑" pitchFamily="34" charset="-122"/>
                <a:ea typeface="微软雅黑" pitchFamily="34" charset="-122"/>
              </a:rPr>
              <a:t>，</a:t>
            </a:r>
            <a:r>
              <a:rPr lang="zh-CN" altLang="zh-CN" sz="1600" dirty="0">
                <a:solidFill>
                  <a:schemeClr val="tx1">
                    <a:lumMod val="75000"/>
                    <a:lumOff val="25000"/>
                  </a:schemeClr>
                </a:solidFill>
                <a:latin typeface="微软雅黑" pitchFamily="34" charset="-122"/>
                <a:ea typeface="微软雅黑" pitchFamily="34" charset="-122"/>
              </a:rPr>
              <a:t>机器学习算法涵盖广泛，在模型研究时，特征变量，算法的选择不同，均会导致预测准确率差异。</a:t>
            </a:r>
            <a:endParaRPr lang="en-US" altLang="zh-CN" sz="1600" dirty="0">
              <a:solidFill>
                <a:schemeClr val="tx1">
                  <a:lumMod val="75000"/>
                  <a:lumOff val="25000"/>
                </a:schemeClr>
              </a:solidFill>
              <a:latin typeface="微软雅黑" pitchFamily="34" charset="-122"/>
              <a:ea typeface="微软雅黑" pitchFamily="34" charset="-122"/>
            </a:endParaRPr>
          </a:p>
        </p:txBody>
      </p:sp>
      <p:sp>
        <p:nvSpPr>
          <p:cNvPr id="5" name="矩形 93"/>
          <p:cNvSpPr/>
          <p:nvPr/>
        </p:nvSpPr>
        <p:spPr>
          <a:xfrm>
            <a:off x="1016608" y="89314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93"/>
          <p:cNvSpPr/>
          <p:nvPr/>
        </p:nvSpPr>
        <p:spPr>
          <a:xfrm rot="10800000">
            <a:off x="10582382" y="17827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Freeform 5"/>
          <p:cNvSpPr>
            <a:spLocks/>
          </p:cNvSpPr>
          <p:nvPr/>
        </p:nvSpPr>
        <p:spPr bwMode="auto">
          <a:xfrm>
            <a:off x="106154" y="2406789"/>
            <a:ext cx="3355503" cy="43392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zh-CN" altLang="en-US" sz="2400">
              <a:solidFill>
                <a:schemeClr val="bg1"/>
              </a:solidFill>
            </a:endParaRPr>
          </a:p>
        </p:txBody>
      </p:sp>
      <p:sp>
        <p:nvSpPr>
          <p:cNvPr id="12" name="TextBox 11"/>
          <p:cNvSpPr txBox="1"/>
          <p:nvPr/>
        </p:nvSpPr>
        <p:spPr>
          <a:xfrm>
            <a:off x="1066832" y="2821768"/>
            <a:ext cx="1573731" cy="338554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en-US" altLang="zh-CN" sz="2000" dirty="0"/>
              <a:t>2009</a:t>
            </a:r>
            <a:r>
              <a:rPr lang="zh-CN" altLang="zh-CN" sz="2000" dirty="0"/>
              <a:t>年，</a:t>
            </a:r>
            <a:r>
              <a:rPr lang="en-US" altLang="zh-CN" sz="2000" dirty="0"/>
              <a:t>Tan K </a:t>
            </a:r>
            <a:r>
              <a:rPr lang="en-US" altLang="zh-CN" sz="2000" dirty="0" err="1"/>
              <a:t>C,Teoh</a:t>
            </a:r>
            <a:r>
              <a:rPr lang="en-US" altLang="zh-CN" sz="2000" dirty="0"/>
              <a:t> E J</a:t>
            </a:r>
            <a:r>
              <a:rPr lang="zh-CN" altLang="zh-CN" sz="2000" dirty="0"/>
              <a:t>提取加州欧文分校机器学习数据库心脏病数据集，在</a:t>
            </a:r>
            <a:r>
              <a:rPr lang="en-US" altLang="zh-CN" sz="2000" dirty="0"/>
              <a:t>LIB</a:t>
            </a:r>
            <a:r>
              <a:rPr lang="zh-CN" altLang="zh-CN" sz="2000" dirty="0"/>
              <a:t>支持向量机和</a:t>
            </a:r>
            <a:r>
              <a:rPr lang="en-US" altLang="zh-CN" sz="2000" dirty="0"/>
              <a:t>Weka</a:t>
            </a:r>
            <a:r>
              <a:rPr lang="zh-CN" altLang="zh-CN" sz="2000" dirty="0"/>
              <a:t>上实现，得到</a:t>
            </a:r>
            <a:r>
              <a:rPr lang="en-US" altLang="zh-CN" sz="2000" dirty="0"/>
              <a:t>84.07%</a:t>
            </a:r>
            <a:r>
              <a:rPr lang="zh-CN" altLang="zh-CN" sz="2000" dirty="0"/>
              <a:t>的预测准确率。</a:t>
            </a:r>
          </a:p>
        </p:txBody>
      </p:sp>
      <p:sp>
        <p:nvSpPr>
          <p:cNvPr id="19"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
        <p:nvSpPr>
          <p:cNvPr id="16" name="Freeform 5">
            <a:extLst>
              <a:ext uri="{FF2B5EF4-FFF2-40B4-BE49-F238E27FC236}">
                <a16:creationId xmlns:a16="http://schemas.microsoft.com/office/drawing/2014/main" id="{F0755856-A1B0-4BEB-B747-FEDBAC47DB84}"/>
              </a:ext>
            </a:extLst>
          </p:cNvPr>
          <p:cNvSpPr>
            <a:spLocks/>
          </p:cNvSpPr>
          <p:nvPr/>
        </p:nvSpPr>
        <p:spPr bwMode="auto">
          <a:xfrm>
            <a:off x="4354963" y="2344917"/>
            <a:ext cx="3355503" cy="43392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zh-CN" altLang="en-US" sz="2400">
              <a:solidFill>
                <a:schemeClr val="bg1"/>
              </a:solidFill>
            </a:endParaRPr>
          </a:p>
        </p:txBody>
      </p:sp>
      <p:sp>
        <p:nvSpPr>
          <p:cNvPr id="17" name="TextBox 11">
            <a:extLst>
              <a:ext uri="{FF2B5EF4-FFF2-40B4-BE49-F238E27FC236}">
                <a16:creationId xmlns:a16="http://schemas.microsoft.com/office/drawing/2014/main" id="{11DCF1B2-F9B7-48CB-9B90-B0D658055F5E}"/>
              </a:ext>
            </a:extLst>
          </p:cNvPr>
          <p:cNvSpPr txBox="1"/>
          <p:nvPr/>
        </p:nvSpPr>
        <p:spPr>
          <a:xfrm>
            <a:off x="5265299" y="2714363"/>
            <a:ext cx="1661402" cy="372409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en-US" altLang="zh-CN" dirty="0"/>
              <a:t>2015</a:t>
            </a:r>
            <a:r>
              <a:rPr lang="zh-CN" altLang="zh-CN" dirty="0"/>
              <a:t>年</a:t>
            </a:r>
            <a:r>
              <a:rPr lang="en-US" altLang="zh-CN" dirty="0"/>
              <a:t>Vem </a:t>
            </a:r>
            <a:r>
              <a:rPr lang="en-US" altLang="zh-CN" dirty="0" err="1"/>
              <a:t>bandasamy</a:t>
            </a:r>
            <a:r>
              <a:rPr lang="zh-CN" altLang="zh-CN" dirty="0"/>
              <a:t>等人使用朴素贝叶斯算法对印度金奈某研究所的心脏病数据集进行分类预测，得到</a:t>
            </a:r>
            <a:r>
              <a:rPr lang="en-US" altLang="zh-CN" dirty="0"/>
              <a:t>86.42%</a:t>
            </a:r>
            <a:r>
              <a:rPr lang="zh-CN" altLang="zh-CN" dirty="0"/>
              <a:t>预测准确率</a:t>
            </a:r>
            <a:r>
              <a:rPr lang="zh-CN" altLang="en-US" dirty="0"/>
              <a:t>。</a:t>
            </a:r>
            <a:r>
              <a:rPr lang="en-US" altLang="zh-CN" dirty="0"/>
              <a:t> </a:t>
            </a:r>
            <a:endParaRPr lang="zh-CN" altLang="zh-CN" dirty="0"/>
          </a:p>
        </p:txBody>
      </p:sp>
      <p:sp>
        <p:nvSpPr>
          <p:cNvPr id="18" name="Freeform 5">
            <a:extLst>
              <a:ext uri="{FF2B5EF4-FFF2-40B4-BE49-F238E27FC236}">
                <a16:creationId xmlns:a16="http://schemas.microsoft.com/office/drawing/2014/main" id="{D11D2CB0-ECD6-40D9-A11A-6999149DD983}"/>
              </a:ext>
            </a:extLst>
          </p:cNvPr>
          <p:cNvSpPr>
            <a:spLocks/>
          </p:cNvSpPr>
          <p:nvPr/>
        </p:nvSpPr>
        <p:spPr bwMode="auto">
          <a:xfrm>
            <a:off x="8413575" y="2393498"/>
            <a:ext cx="3355503" cy="43392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zh-CN" altLang="en-US" sz="2400">
              <a:solidFill>
                <a:schemeClr val="bg1"/>
              </a:solidFill>
            </a:endParaRPr>
          </a:p>
        </p:txBody>
      </p:sp>
      <p:sp>
        <p:nvSpPr>
          <p:cNvPr id="20" name="TextBox 11">
            <a:extLst>
              <a:ext uri="{FF2B5EF4-FFF2-40B4-BE49-F238E27FC236}">
                <a16:creationId xmlns:a16="http://schemas.microsoft.com/office/drawing/2014/main" id="{052C2B8C-B8D6-4496-A32E-D4D3F11C3907}"/>
              </a:ext>
            </a:extLst>
          </p:cNvPr>
          <p:cNvSpPr txBox="1"/>
          <p:nvPr/>
        </p:nvSpPr>
        <p:spPr>
          <a:xfrm>
            <a:off x="9392694" y="3429000"/>
            <a:ext cx="1573731" cy="2369880"/>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dirty="0"/>
              <a:t>国内</a:t>
            </a:r>
            <a:r>
              <a:rPr lang="zh-CN" altLang="zh-CN" dirty="0"/>
              <a:t>叶苏婷等人使用决策树的方法来预测心脏病，得到了</a:t>
            </a:r>
            <a:r>
              <a:rPr lang="en-US" altLang="zh-CN" dirty="0"/>
              <a:t>81.81%</a:t>
            </a:r>
            <a:r>
              <a:rPr lang="zh-CN" altLang="zh-CN" dirty="0"/>
              <a:t>的准确率 </a:t>
            </a:r>
            <a:r>
              <a:rPr lang="zh-CN" altLang="en-US" dirty="0"/>
              <a:t>。</a:t>
            </a:r>
            <a:r>
              <a:rPr lang="en-US" altLang="zh-CN" dirty="0"/>
              <a:t> </a:t>
            </a:r>
            <a:endParaRPr lang="zh-CN" altLang="zh-CN" dirty="0"/>
          </a:p>
        </p:txBody>
      </p:sp>
    </p:spTree>
    <p:extLst>
      <p:ext uri="{BB962C8B-B14F-4D97-AF65-F5344CB8AC3E}">
        <p14:creationId xmlns:p14="http://schemas.microsoft.com/office/powerpoint/2010/main" val="3455325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200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19"/>
                                        </p:tgtEl>
                                        <p:attrNameLst>
                                          <p:attrName>style.visibility</p:attrName>
                                        </p:attrNameLst>
                                      </p:cBhvr>
                                      <p:to>
                                        <p:strVal val="visible"/>
                                      </p:to>
                                    </p:set>
                                    <p:anim calcmode="lin" valueType="num">
                                      <p:cBhvr>
                                        <p:cTn id="37" dur="650" fill="hold"/>
                                        <p:tgtEl>
                                          <p:spTgt spid="19"/>
                                        </p:tgtEl>
                                        <p:attrNameLst>
                                          <p:attrName>ppt_w</p:attrName>
                                        </p:attrNameLst>
                                      </p:cBhvr>
                                      <p:tavLst>
                                        <p:tav tm="0">
                                          <p:val>
                                            <p:fltVal val="0"/>
                                          </p:val>
                                        </p:tav>
                                        <p:tav tm="100000">
                                          <p:val>
                                            <p:strVal val="#ppt_w"/>
                                          </p:val>
                                        </p:tav>
                                      </p:tavLst>
                                    </p:anim>
                                    <p:anim calcmode="lin" valueType="num">
                                      <p:cBhvr>
                                        <p:cTn id="38" dur="650" fill="hold"/>
                                        <p:tgtEl>
                                          <p:spTgt spid="19"/>
                                        </p:tgtEl>
                                        <p:attrNameLst>
                                          <p:attrName>ppt_h</p:attrName>
                                        </p:attrNameLst>
                                      </p:cBhvr>
                                      <p:tavLst>
                                        <p:tav tm="0">
                                          <p:val>
                                            <p:fltVal val="0"/>
                                          </p:val>
                                        </p:tav>
                                        <p:tav tm="100000">
                                          <p:val>
                                            <p:strVal val="#ppt_h"/>
                                          </p:val>
                                        </p:tav>
                                      </p:tavLst>
                                    </p:anim>
                                    <p:animEffect transition="in" filter="fade">
                                      <p:cBhvr>
                                        <p:cTn id="39" dur="650"/>
                                        <p:tgtEl>
                                          <p:spTgt spid="19"/>
                                        </p:tgtEl>
                                      </p:cBhvr>
                                    </p:animEffect>
                                  </p:childTnLst>
                                </p:cTn>
                              </p:par>
                            </p:childTnLst>
                          </p:cTn>
                        </p:par>
                        <p:par>
                          <p:cTn id="40" fill="hold">
                            <p:stCondLst>
                              <p:cond delay="2845"/>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par>
                          <p:cTn id="47" fill="hold">
                            <p:stCondLst>
                              <p:cond delay="3345"/>
                            </p:stCondLst>
                            <p:childTnLst>
                              <p:par>
                                <p:cTn id="48" presetID="10" presetClass="entr" presetSubtype="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9" grpId="0" animBg="1"/>
      <p:bldP spid="12" grpId="0"/>
      <p:bldP spid="19" grpId="0"/>
      <p:bldP spid="16" grpId="0" animBg="1"/>
      <p:bldP spid="17" grpId="0"/>
      <p:bldP spid="18"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85131"/>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grpSp>
        <p:nvGrpSpPr>
          <p:cNvPr id="16" name="组合 15"/>
          <p:cNvGrpSpPr/>
          <p:nvPr/>
        </p:nvGrpSpPr>
        <p:grpSpPr>
          <a:xfrm>
            <a:off x="3833975" y="2585979"/>
            <a:ext cx="1607151" cy="1607151"/>
            <a:chOff x="5735752" y="3081192"/>
            <a:chExt cx="720495" cy="720495"/>
          </a:xfrm>
        </p:grpSpPr>
        <p:sp>
          <p:nvSpPr>
            <p:cNvPr id="17" name="椭圆 16"/>
            <p:cNvSpPr/>
            <p:nvPr/>
          </p:nvSpPr>
          <p:spPr>
            <a:xfrm>
              <a:off x="5735752" y="3081192"/>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Freeform 18"/>
            <p:cNvSpPr>
              <a:spLocks noEditPoints="1"/>
            </p:cNvSpPr>
            <p:nvPr/>
          </p:nvSpPr>
          <p:spPr bwMode="auto">
            <a:xfrm>
              <a:off x="5899722" y="3217138"/>
              <a:ext cx="423215" cy="448604"/>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000"/>
            </a:p>
          </p:txBody>
        </p:sp>
      </p:grpSp>
      <p:sp>
        <p:nvSpPr>
          <p:cNvPr id="19" name="TextBox 33"/>
          <p:cNvSpPr txBox="1"/>
          <p:nvPr/>
        </p:nvSpPr>
        <p:spPr>
          <a:xfrm>
            <a:off x="6185465" y="2631714"/>
            <a:ext cx="477184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研究方法</a:t>
            </a:r>
          </a:p>
        </p:txBody>
      </p:sp>
      <p:sp>
        <p:nvSpPr>
          <p:cNvPr id="20" name="文本框 9"/>
          <p:cNvSpPr txBox="1"/>
          <p:nvPr/>
        </p:nvSpPr>
        <p:spPr>
          <a:xfrm>
            <a:off x="6265728" y="3321270"/>
            <a:ext cx="3436920" cy="246221"/>
          </a:xfrm>
          <a:prstGeom prst="rect">
            <a:avLst/>
          </a:prstGeom>
          <a:noFill/>
        </p:spPr>
        <p:txBody>
          <a:bodyPr wrap="square" lIns="0" tIns="0" rIns="0" bIns="0" rtlCol="0">
            <a:spAutoFit/>
          </a:bodyPr>
          <a:lstStyle/>
          <a:p>
            <a:pPr marL="0" lvl="1"/>
            <a:r>
              <a:rPr lang="zh-CN" altLang="en-US" sz="1600" dirty="0">
                <a:solidFill>
                  <a:schemeClr val="bg1">
                    <a:lumMod val="85000"/>
                  </a:schemeClr>
                </a:solidFill>
                <a:latin typeface="微软雅黑" pitchFamily="34" charset="-122"/>
                <a:ea typeface="微软雅黑" pitchFamily="34" charset="-122"/>
              </a:rPr>
              <a:t>随机森林</a:t>
            </a:r>
          </a:p>
        </p:txBody>
      </p:sp>
      <p:sp>
        <p:nvSpPr>
          <p:cNvPr id="21" name="文本框 9"/>
          <p:cNvSpPr txBox="1"/>
          <p:nvPr/>
        </p:nvSpPr>
        <p:spPr>
          <a:xfrm>
            <a:off x="6252972" y="3733827"/>
            <a:ext cx="1352262" cy="246221"/>
          </a:xfrm>
          <a:prstGeom prst="rect">
            <a:avLst/>
          </a:prstGeom>
          <a:noFill/>
        </p:spPr>
        <p:txBody>
          <a:bodyPr wrap="square" lIns="0" tIns="0" rIns="0" bIns="0" rtlCol="0">
            <a:spAutoFit/>
          </a:bodyPr>
          <a:lstStyle/>
          <a:p>
            <a:pPr marL="0" lvl="1"/>
            <a:r>
              <a:rPr lang="zh-CN" altLang="en-US" sz="1600" dirty="0">
                <a:solidFill>
                  <a:schemeClr val="bg1">
                    <a:lumMod val="85000"/>
                  </a:schemeClr>
                </a:solidFill>
                <a:latin typeface="微软雅黑" pitchFamily="34" charset="-122"/>
                <a:ea typeface="微软雅黑" pitchFamily="34" charset="-122"/>
              </a:rPr>
              <a:t>整体实验流程</a:t>
            </a:r>
          </a:p>
        </p:txBody>
      </p:sp>
    </p:spTree>
    <p:extLst>
      <p:ext uri="{BB962C8B-B14F-4D97-AF65-F5344CB8AC3E}">
        <p14:creationId xmlns:p14="http://schemas.microsoft.com/office/powerpoint/2010/main" val="1545182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100"/>
                                        <p:tgtEl>
                                          <p:spTgt spid="14"/>
                                        </p:tgtEl>
                                      </p:cBhvr>
                                    </p:animEffect>
                                  </p:childTnLst>
                                </p:cTn>
                              </p:par>
                              <p:par>
                                <p:cTn id="8" presetID="21" presetClass="entr" presetSubtype="1" fill="hold" nodeType="withEffect">
                                  <p:stCondLst>
                                    <p:cond delay="130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1000"/>
                                        <p:tgtEl>
                                          <p:spTgt spid="16"/>
                                        </p:tgtEl>
                                      </p:cBhvr>
                                    </p:animEffect>
                                  </p:childTnLst>
                                </p:cTn>
                              </p:par>
                            </p:childTnLst>
                          </p:cTn>
                        </p:par>
                        <p:par>
                          <p:cTn id="11" fill="hold">
                            <p:stCondLst>
                              <p:cond delay="2300"/>
                            </p:stCondLst>
                            <p:childTnLst>
                              <p:par>
                                <p:cTn id="12" presetID="22" presetClass="entr" presetSubtype="8"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2800"/>
                            </p:stCondLst>
                            <p:childTnLst>
                              <p:par>
                                <p:cTn id="16" presetID="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50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par>
                          <p:cTn id="24" fill="hold">
                            <p:stCondLst>
                              <p:cond delay="3800"/>
                            </p:stCondLst>
                            <p:childTnLst>
                              <p:par>
                                <p:cTn id="25" presetID="53" presetClass="entr" presetSubtype="16" fill="hold" grpId="0" nodeType="afterEffect">
                                  <p:stCondLst>
                                    <p:cond delay="0"/>
                                  </p:stCondLst>
                                  <p:iterate type="lt">
                                    <p:tmPct val="10000"/>
                                  </p:iterate>
                                  <p:childTnLst>
                                    <p:set>
                                      <p:cBhvr>
                                        <p:cTn id="26" dur="1" fill="hold">
                                          <p:stCondLst>
                                            <p:cond delay="0"/>
                                          </p:stCondLst>
                                        </p:cTn>
                                        <p:tgtEl>
                                          <p:spTgt spid="15"/>
                                        </p:tgtEl>
                                        <p:attrNameLst>
                                          <p:attrName>style.visibility</p:attrName>
                                        </p:attrNameLst>
                                      </p:cBhvr>
                                      <p:to>
                                        <p:strVal val="visible"/>
                                      </p:to>
                                    </p:set>
                                    <p:anim calcmode="lin" valueType="num">
                                      <p:cBhvr>
                                        <p:cTn id="27" dur="650" fill="hold"/>
                                        <p:tgtEl>
                                          <p:spTgt spid="15"/>
                                        </p:tgtEl>
                                        <p:attrNameLst>
                                          <p:attrName>ppt_w</p:attrName>
                                        </p:attrNameLst>
                                      </p:cBhvr>
                                      <p:tavLst>
                                        <p:tav tm="0">
                                          <p:val>
                                            <p:fltVal val="0"/>
                                          </p:val>
                                        </p:tav>
                                        <p:tav tm="100000">
                                          <p:val>
                                            <p:strVal val="#ppt_w"/>
                                          </p:val>
                                        </p:tav>
                                      </p:tavLst>
                                    </p:anim>
                                    <p:anim calcmode="lin" valueType="num">
                                      <p:cBhvr>
                                        <p:cTn id="28" dur="650" fill="hold"/>
                                        <p:tgtEl>
                                          <p:spTgt spid="15"/>
                                        </p:tgtEl>
                                        <p:attrNameLst>
                                          <p:attrName>ppt_h</p:attrName>
                                        </p:attrNameLst>
                                      </p:cBhvr>
                                      <p:tavLst>
                                        <p:tav tm="0">
                                          <p:val>
                                            <p:fltVal val="0"/>
                                          </p:val>
                                        </p:tav>
                                        <p:tav tm="100000">
                                          <p:val>
                                            <p:strVal val="#ppt_h"/>
                                          </p:val>
                                        </p:tav>
                                      </p:tavLst>
                                    </p:anim>
                                    <p:animEffect transition="in" filter="fade">
                                      <p:cBhvr>
                                        <p:cTn id="29" dur="6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388114" y="409112"/>
            <a:ext cx="1415772" cy="461665"/>
          </a:xfrm>
          <a:prstGeom prst="rect">
            <a:avLst/>
          </a:prstGeom>
          <a:noFill/>
        </p:spPr>
        <p:txBody>
          <a:bodyPr wrap="none" rtlCol="0">
            <a:spAutoFit/>
          </a:bodyPr>
          <a:lstStyle/>
          <a:p>
            <a:r>
              <a:rPr lang="zh-CN" altLang="en-US" sz="2400" dirty="0">
                <a:solidFill>
                  <a:srgbClr val="304860"/>
                </a:solidFill>
                <a:latin typeface="微软雅黑" pitchFamily="34" charset="-122"/>
                <a:ea typeface="微软雅黑" pitchFamily="34" charset="-122"/>
              </a:rPr>
              <a:t>随机森林</a:t>
            </a:r>
          </a:p>
        </p:txBody>
      </p:sp>
      <p:sp>
        <p:nvSpPr>
          <p:cNvPr id="105" name="矩形标注 104"/>
          <p:cNvSpPr/>
          <p:nvPr/>
        </p:nvSpPr>
        <p:spPr>
          <a:xfrm>
            <a:off x="8840876" y="1498023"/>
            <a:ext cx="2609677" cy="4950865"/>
          </a:xfrm>
          <a:prstGeom prst="wedgeRectCallout">
            <a:avLst>
              <a:gd name="adj1" fmla="val -72333"/>
              <a:gd name="adj2" fmla="val 197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endParaRPr lang="zh-CN" altLang="en-US" sz="2400"/>
          </a:p>
        </p:txBody>
      </p:sp>
      <p:sp>
        <p:nvSpPr>
          <p:cNvPr id="106" name="TextBox 105"/>
          <p:cNvSpPr txBox="1"/>
          <p:nvPr/>
        </p:nvSpPr>
        <p:spPr>
          <a:xfrm>
            <a:off x="9041591" y="1700681"/>
            <a:ext cx="2208245" cy="4748207"/>
          </a:xfrm>
          <a:prstGeom prst="rect">
            <a:avLst/>
          </a:prstGeom>
          <a:noFill/>
        </p:spPr>
        <p:txBody>
          <a:bodyPr wrap="square" lIns="91423" tIns="45712" rIns="91423" bIns="45712" rtlCol="0">
            <a:spAutoFit/>
          </a:bodyPr>
          <a:lstStyle/>
          <a:p>
            <a:pPr algn="just">
              <a:lnSpc>
                <a:spcPct val="130000"/>
              </a:lnSpc>
            </a:pPr>
            <a:r>
              <a:rPr lang="zh-CN" altLang="en-US" sz="1300" dirty="0">
                <a:solidFill>
                  <a:schemeClr val="bg1"/>
                </a:solidFill>
                <a:latin typeface="微软雅黑" pitchFamily="34" charset="-122"/>
                <a:ea typeface="微软雅黑" pitchFamily="34" charset="-122"/>
              </a:rPr>
              <a:t>在机器学习中，随机森林是一个包含多个决策树的</a:t>
            </a:r>
            <a:r>
              <a:rPr lang="zh-CN" altLang="en-US" sz="1300" dirty="0">
                <a:solidFill>
                  <a:schemeClr val="bg1"/>
                </a:solidFill>
                <a:latin typeface="微软雅黑" pitchFamily="34" charset="-122"/>
                <a:ea typeface="微软雅黑" pitchFamily="34" charset="-122"/>
                <a:hlinkClick r:id="rId3">
                  <a:extLst>
                    <a:ext uri="{A12FA001-AC4F-418D-AE19-62706E023703}">
                      <ahyp:hlinkClr xmlns:ahyp="http://schemas.microsoft.com/office/drawing/2018/hyperlinkcolor" val="tx"/>
                    </a:ext>
                  </a:extLst>
                </a:hlinkClick>
              </a:rPr>
              <a:t>分类器</a:t>
            </a:r>
            <a:r>
              <a:rPr lang="zh-CN" altLang="en-US" sz="1300" dirty="0">
                <a:solidFill>
                  <a:schemeClr val="bg1"/>
                </a:solidFill>
                <a:latin typeface="微软雅黑" pitchFamily="34" charset="-122"/>
                <a:ea typeface="微软雅黑" pitchFamily="34" charset="-122"/>
              </a:rPr>
              <a:t>， 并且其输出的类别是由个别树输出的类别的众数而定。 </a:t>
            </a:r>
            <a:r>
              <a:rPr lang="en-US" altLang="zh-CN" sz="1300" dirty="0">
                <a:solidFill>
                  <a:schemeClr val="bg1"/>
                </a:solidFill>
                <a:latin typeface="微软雅黑" pitchFamily="34" charset="-122"/>
                <a:ea typeface="微软雅黑" pitchFamily="34" charset="-122"/>
              </a:rPr>
              <a:t>Leo </a:t>
            </a:r>
            <a:r>
              <a:rPr lang="en-US" altLang="zh-CN" sz="1300" dirty="0" err="1">
                <a:solidFill>
                  <a:schemeClr val="bg1"/>
                </a:solidFill>
                <a:latin typeface="微软雅黑" pitchFamily="34" charset="-122"/>
                <a:ea typeface="微软雅黑" pitchFamily="34" charset="-122"/>
              </a:rPr>
              <a:t>Breiman</a:t>
            </a:r>
            <a:r>
              <a:rPr lang="zh-CN" altLang="en-US" sz="1300" dirty="0">
                <a:solidFill>
                  <a:schemeClr val="bg1"/>
                </a:solidFill>
                <a:latin typeface="微软雅黑" pitchFamily="34" charset="-122"/>
                <a:ea typeface="微软雅黑" pitchFamily="34" charset="-122"/>
              </a:rPr>
              <a:t>和</a:t>
            </a:r>
            <a:r>
              <a:rPr lang="en-US" altLang="zh-CN" sz="1300" dirty="0">
                <a:solidFill>
                  <a:schemeClr val="bg1"/>
                </a:solidFill>
                <a:latin typeface="微软雅黑" pitchFamily="34" charset="-122"/>
                <a:ea typeface="微软雅黑" pitchFamily="34" charset="-122"/>
              </a:rPr>
              <a:t>Adele Cutler</a:t>
            </a:r>
            <a:r>
              <a:rPr lang="zh-CN" altLang="en-US" sz="1300" dirty="0">
                <a:solidFill>
                  <a:schemeClr val="bg1"/>
                </a:solidFill>
                <a:latin typeface="微软雅黑" pitchFamily="34" charset="-122"/>
                <a:ea typeface="微软雅黑" pitchFamily="34" charset="-122"/>
              </a:rPr>
              <a:t>发展出推论出随机森林的算法。 而 </a:t>
            </a:r>
            <a:r>
              <a:rPr lang="en-US" altLang="zh-CN" sz="1300" dirty="0">
                <a:solidFill>
                  <a:schemeClr val="bg1"/>
                </a:solidFill>
                <a:latin typeface="微软雅黑" pitchFamily="34" charset="-122"/>
                <a:ea typeface="微软雅黑" pitchFamily="34" charset="-122"/>
              </a:rPr>
              <a:t>“Random Forests” </a:t>
            </a:r>
            <a:r>
              <a:rPr lang="zh-CN" altLang="en-US" sz="1300" dirty="0">
                <a:solidFill>
                  <a:schemeClr val="bg1"/>
                </a:solidFill>
                <a:latin typeface="微软雅黑" pitchFamily="34" charset="-122"/>
                <a:ea typeface="微软雅黑" pitchFamily="34" charset="-122"/>
              </a:rPr>
              <a:t>是他们的商标。 这个术语是</a:t>
            </a:r>
            <a:r>
              <a:rPr lang="en-US" altLang="zh-CN" sz="1300" dirty="0">
                <a:solidFill>
                  <a:schemeClr val="bg1"/>
                </a:solidFill>
                <a:latin typeface="微软雅黑" pitchFamily="34" charset="-122"/>
                <a:ea typeface="微软雅黑" pitchFamily="34" charset="-122"/>
              </a:rPr>
              <a:t>1995</a:t>
            </a:r>
            <a:r>
              <a:rPr lang="zh-CN" altLang="en-US" sz="1300" dirty="0">
                <a:solidFill>
                  <a:schemeClr val="bg1"/>
                </a:solidFill>
                <a:latin typeface="微软雅黑" pitchFamily="34" charset="-122"/>
                <a:ea typeface="微软雅黑" pitchFamily="34" charset="-122"/>
              </a:rPr>
              <a:t>年由贝尔实验室的</a:t>
            </a:r>
            <a:r>
              <a:rPr lang="en-US" altLang="zh-CN" sz="1300" dirty="0">
                <a:solidFill>
                  <a:schemeClr val="bg1"/>
                </a:solidFill>
                <a:latin typeface="微软雅黑" pitchFamily="34" charset="-122"/>
                <a:ea typeface="微软雅黑" pitchFamily="34" charset="-122"/>
              </a:rPr>
              <a:t>Tin Kam Ho</a:t>
            </a:r>
            <a:r>
              <a:rPr lang="zh-CN" altLang="en-US" sz="1300" dirty="0">
                <a:solidFill>
                  <a:schemeClr val="bg1"/>
                </a:solidFill>
                <a:latin typeface="微软雅黑" pitchFamily="34" charset="-122"/>
                <a:ea typeface="微软雅黑" pitchFamily="34" charset="-122"/>
              </a:rPr>
              <a:t>所提出的随机决策森林（</a:t>
            </a:r>
            <a:r>
              <a:rPr lang="en-US" altLang="zh-CN" sz="1300" dirty="0">
                <a:solidFill>
                  <a:schemeClr val="bg1"/>
                </a:solidFill>
                <a:latin typeface="微软雅黑" pitchFamily="34" charset="-122"/>
                <a:ea typeface="微软雅黑" pitchFamily="34" charset="-122"/>
              </a:rPr>
              <a:t>random decision forests</a:t>
            </a:r>
            <a:r>
              <a:rPr lang="zh-CN" altLang="en-US" sz="1300" dirty="0">
                <a:solidFill>
                  <a:schemeClr val="bg1"/>
                </a:solidFill>
                <a:latin typeface="微软雅黑" pitchFamily="34" charset="-122"/>
                <a:ea typeface="微软雅黑" pitchFamily="34" charset="-122"/>
              </a:rPr>
              <a:t>）而来的。这个方法则是结合 </a:t>
            </a:r>
            <a:r>
              <a:rPr lang="en-US" altLang="zh-CN" sz="1300" dirty="0" err="1">
                <a:solidFill>
                  <a:schemeClr val="bg1"/>
                </a:solidFill>
                <a:latin typeface="微软雅黑" pitchFamily="34" charset="-122"/>
                <a:ea typeface="微软雅黑" pitchFamily="34" charset="-122"/>
              </a:rPr>
              <a:t>Breimans</a:t>
            </a:r>
            <a:r>
              <a:rPr lang="en-US" altLang="zh-CN" sz="1300" dirty="0">
                <a:solidFill>
                  <a:schemeClr val="bg1"/>
                </a:solidFill>
                <a:latin typeface="微软雅黑" pitchFamily="34" charset="-122"/>
                <a:ea typeface="微软雅黑" pitchFamily="34" charset="-122"/>
              </a:rPr>
              <a:t> </a:t>
            </a:r>
            <a:r>
              <a:rPr lang="zh-CN" altLang="en-US" sz="1300" dirty="0">
                <a:solidFill>
                  <a:schemeClr val="bg1"/>
                </a:solidFill>
                <a:latin typeface="微软雅黑" pitchFamily="34" charset="-122"/>
                <a:ea typeface="微软雅黑" pitchFamily="34" charset="-122"/>
              </a:rPr>
              <a:t>的 </a:t>
            </a:r>
            <a:r>
              <a:rPr lang="en-US" altLang="zh-CN" sz="1300" dirty="0">
                <a:solidFill>
                  <a:schemeClr val="bg1"/>
                </a:solidFill>
                <a:latin typeface="微软雅黑" pitchFamily="34" charset="-122"/>
                <a:ea typeface="微软雅黑" pitchFamily="34" charset="-122"/>
              </a:rPr>
              <a:t>“Bootstrap aggregating” </a:t>
            </a:r>
            <a:r>
              <a:rPr lang="zh-CN" altLang="en-US" sz="1300" dirty="0">
                <a:solidFill>
                  <a:schemeClr val="bg1"/>
                </a:solidFill>
                <a:latin typeface="微软雅黑" pitchFamily="34" charset="-122"/>
                <a:ea typeface="微软雅黑" pitchFamily="34" charset="-122"/>
              </a:rPr>
              <a:t>想法和 </a:t>
            </a:r>
            <a:r>
              <a:rPr lang="en-US" altLang="zh-CN" sz="1300" dirty="0">
                <a:solidFill>
                  <a:schemeClr val="bg1"/>
                </a:solidFill>
                <a:latin typeface="微软雅黑" pitchFamily="34" charset="-122"/>
                <a:ea typeface="微软雅黑" pitchFamily="34" charset="-122"/>
              </a:rPr>
              <a:t>Ho </a:t>
            </a:r>
            <a:r>
              <a:rPr lang="zh-CN" altLang="en-US" sz="1300" dirty="0">
                <a:solidFill>
                  <a:schemeClr val="bg1"/>
                </a:solidFill>
                <a:latin typeface="微软雅黑" pitchFamily="34" charset="-122"/>
                <a:ea typeface="微软雅黑" pitchFamily="34" charset="-122"/>
              </a:rPr>
              <a:t>的</a:t>
            </a:r>
            <a:r>
              <a:rPr lang="en-US" altLang="zh-CN" sz="1300" dirty="0">
                <a:solidFill>
                  <a:schemeClr val="bg1"/>
                </a:solidFill>
                <a:latin typeface="微软雅黑" pitchFamily="34" charset="-122"/>
                <a:ea typeface="微软雅黑" pitchFamily="34" charset="-122"/>
              </a:rPr>
              <a:t>“random subspace method”</a:t>
            </a:r>
            <a:r>
              <a:rPr lang="zh-CN" altLang="en-US" sz="1300" dirty="0">
                <a:solidFill>
                  <a:schemeClr val="bg1"/>
                </a:solidFill>
                <a:latin typeface="微软雅黑" pitchFamily="34" charset="-122"/>
                <a:ea typeface="微软雅黑" pitchFamily="34" charset="-122"/>
              </a:rPr>
              <a:t>以建造决策树的集合。</a:t>
            </a:r>
          </a:p>
        </p:txBody>
      </p:sp>
      <p:sp>
        <p:nvSpPr>
          <p:cNvPr id="111"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pic>
        <p:nvPicPr>
          <p:cNvPr id="1026" name="Picture 2">
            <a:extLst>
              <a:ext uri="{FF2B5EF4-FFF2-40B4-BE49-F238E27FC236}">
                <a16:creationId xmlns:a16="http://schemas.microsoft.com/office/drawing/2014/main" id="{C800E6A8-7795-4F75-A036-CC6F43527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93" y="1498023"/>
            <a:ext cx="6601154" cy="495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21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106"/>
                                        </p:tgtEl>
                                        <p:attrNameLst>
                                          <p:attrName>style.visibility</p:attrName>
                                        </p:attrNameLst>
                                      </p:cBhvr>
                                      <p:to>
                                        <p:strVal val="visible"/>
                                      </p:to>
                                    </p:set>
                                    <p:animEffect transition="in" filter="wipe(left)">
                                      <p:cBhvr>
                                        <p:cTn id="11" dur="100"/>
                                        <p:tgtEl>
                                          <p:spTgt spid="106"/>
                                        </p:tgtEl>
                                      </p:cBhvr>
                                    </p:animEffect>
                                  </p:childTnLst>
                                </p:cTn>
                              </p:par>
                            </p:childTnLst>
                          </p:cTn>
                        </p:par>
                        <p:par>
                          <p:cTn id="12" fill="hold">
                            <p:stCondLst>
                              <p:cond delay="8010"/>
                            </p:stCondLst>
                            <p:childTnLst>
                              <p:par>
                                <p:cTn id="13" presetID="53" presetClass="entr" presetSubtype="16" fill="hold" grpId="0" nodeType="afterEffect">
                                  <p:stCondLst>
                                    <p:cond delay="0"/>
                                  </p:stCondLst>
                                  <p:iterate type="lt">
                                    <p:tmPct val="10000"/>
                                  </p:iterate>
                                  <p:childTnLst>
                                    <p:set>
                                      <p:cBhvr>
                                        <p:cTn id="14" dur="1" fill="hold">
                                          <p:stCondLst>
                                            <p:cond delay="0"/>
                                          </p:stCondLst>
                                        </p:cTn>
                                        <p:tgtEl>
                                          <p:spTgt spid="111"/>
                                        </p:tgtEl>
                                        <p:attrNameLst>
                                          <p:attrName>style.visibility</p:attrName>
                                        </p:attrNameLst>
                                      </p:cBhvr>
                                      <p:to>
                                        <p:strVal val="visible"/>
                                      </p:to>
                                    </p:set>
                                    <p:anim calcmode="lin" valueType="num">
                                      <p:cBhvr>
                                        <p:cTn id="15" dur="650" fill="hold"/>
                                        <p:tgtEl>
                                          <p:spTgt spid="111"/>
                                        </p:tgtEl>
                                        <p:attrNameLst>
                                          <p:attrName>ppt_w</p:attrName>
                                        </p:attrNameLst>
                                      </p:cBhvr>
                                      <p:tavLst>
                                        <p:tav tm="0">
                                          <p:val>
                                            <p:fltVal val="0"/>
                                          </p:val>
                                        </p:tav>
                                        <p:tav tm="100000">
                                          <p:val>
                                            <p:strVal val="#ppt_w"/>
                                          </p:val>
                                        </p:tav>
                                      </p:tavLst>
                                    </p:anim>
                                    <p:anim calcmode="lin" valueType="num">
                                      <p:cBhvr>
                                        <p:cTn id="16" dur="650" fill="hold"/>
                                        <p:tgtEl>
                                          <p:spTgt spid="111"/>
                                        </p:tgtEl>
                                        <p:attrNameLst>
                                          <p:attrName>ppt_h</p:attrName>
                                        </p:attrNameLst>
                                      </p:cBhvr>
                                      <p:tavLst>
                                        <p:tav tm="0">
                                          <p:val>
                                            <p:fltVal val="0"/>
                                          </p:val>
                                        </p:tav>
                                        <p:tav tm="100000">
                                          <p:val>
                                            <p:strVal val="#ppt_h"/>
                                          </p:val>
                                        </p:tav>
                                      </p:tavLst>
                                    </p:anim>
                                    <p:animEffect transition="in" filter="fade">
                                      <p:cBhvr>
                                        <p:cTn id="17" dur="6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150836" y="1664135"/>
            <a:ext cx="2233928" cy="4172117"/>
            <a:chOff x="778084" y="1038958"/>
            <a:chExt cx="1850186" cy="2900945"/>
          </a:xfrm>
        </p:grpSpPr>
        <p:sp>
          <p:nvSpPr>
            <p:cNvPr id="33" name="圆角矩形 32"/>
            <p:cNvSpPr/>
            <p:nvPr/>
          </p:nvSpPr>
          <p:spPr>
            <a:xfrm>
              <a:off x="887052" y="1038958"/>
              <a:ext cx="1632254" cy="1502650"/>
            </a:xfrm>
            <a:prstGeom prst="roundRect">
              <a:avLst>
                <a:gd name="adj" fmla="val 9350"/>
              </a:avLst>
            </a:prstGeom>
            <a:solidFill>
              <a:schemeClr val="accent2"/>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p>
          </p:txBody>
        </p:sp>
        <p:sp>
          <p:nvSpPr>
            <p:cNvPr id="34" name="任意多边形 3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2"/>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solidFill>
                  <a:schemeClr val="bg1"/>
                </a:solidFill>
              </a:endParaRPr>
            </a:p>
          </p:txBody>
        </p:sp>
        <p:sp>
          <p:nvSpPr>
            <p:cNvPr id="35" name="椭圆 34"/>
            <p:cNvSpPr/>
            <p:nvPr/>
          </p:nvSpPr>
          <p:spPr>
            <a:xfrm>
              <a:off x="1403141" y="1647875"/>
              <a:ext cx="600075" cy="60007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latin typeface="Impact" pitchFamily="34" charset="0"/>
              </a:endParaRPr>
            </a:p>
          </p:txBody>
        </p:sp>
        <p:sp>
          <p:nvSpPr>
            <p:cNvPr id="36" name="文本框 11"/>
            <p:cNvSpPr txBox="1"/>
            <p:nvPr/>
          </p:nvSpPr>
          <p:spPr>
            <a:xfrm>
              <a:off x="1304926" y="1222952"/>
              <a:ext cx="839367" cy="636616"/>
            </a:xfrm>
            <a:prstGeom prst="rect">
              <a:avLst/>
            </a:prstGeom>
            <a:noFill/>
          </p:spPr>
          <p:txBody>
            <a:bodyPr wrap="square" lIns="91440" tIns="45720" rIns="91440" bIns="45720" rtlCol="0">
              <a:spAutoFit/>
            </a:bodyPr>
            <a:lstStyle/>
            <a:p>
              <a:pPr algn="ctr"/>
              <a:r>
                <a:rPr lang="en-US" altLang="zh-HK" sz="4400" dirty="0">
                  <a:solidFill>
                    <a:schemeClr val="bg1"/>
                  </a:solidFill>
                  <a:latin typeface="Impact" pitchFamily="34" charset="0"/>
                  <a:ea typeface="张海山锐谐体2.0-授权联系：Samtype@QQ.com" panose="02000000000000000000" pitchFamily="2" charset="-122"/>
                </a:rPr>
                <a:t>01</a:t>
              </a:r>
              <a:endParaRPr lang="zh-HK" altLang="en-US" sz="4400" dirty="0">
                <a:solidFill>
                  <a:schemeClr val="bg1"/>
                </a:solidFill>
                <a:latin typeface="Impact" pitchFamily="34" charset="0"/>
                <a:ea typeface="张海山锐谐体2.0-授权联系：Samtype@QQ.com" panose="02000000000000000000" pitchFamily="2" charset="-122"/>
              </a:endParaRPr>
            </a:p>
          </p:txBody>
        </p:sp>
        <p:sp>
          <p:nvSpPr>
            <p:cNvPr id="38" name="文本框 65"/>
            <p:cNvSpPr txBox="1"/>
            <p:nvPr/>
          </p:nvSpPr>
          <p:spPr>
            <a:xfrm>
              <a:off x="1129221" y="2496795"/>
              <a:ext cx="1185545" cy="1091412"/>
            </a:xfrm>
            <a:prstGeom prst="rect">
              <a:avLst/>
            </a:prstGeom>
            <a:noFill/>
          </p:spPr>
          <p:txBody>
            <a:bodyPr wrap="square" lIns="91440" tIns="45720" rIns="91440" bIns="45720" rtlCol="0">
              <a:spAutoFit/>
            </a:bodyPr>
            <a:lstStyle/>
            <a:p>
              <a:pPr algn="ctr"/>
              <a:r>
                <a:rPr lang="zh-CN" altLang="zh-CN" sz="1600" dirty="0">
                  <a:effectLst/>
                  <a:ea typeface="宋体" panose="02010600030101010101" pitchFamily="2" charset="-122"/>
                  <a:cs typeface="宋体" panose="02010600030101010101" pitchFamily="2" charset="-122"/>
                </a:rPr>
                <a:t>每棵树随机选择样本并随机选择特征，使得具有很好的抗噪能力，性能稳定；</a:t>
              </a:r>
              <a:endParaRPr lang="zh-HK" altLang="en-US" sz="1600" dirty="0">
                <a:solidFill>
                  <a:schemeClr val="tx1">
                    <a:lumMod val="85000"/>
                    <a:lumOff val="15000"/>
                  </a:schemeClr>
                </a:solidFill>
                <a:latin typeface="微软雅黑" pitchFamily="34" charset="-122"/>
                <a:ea typeface="微软雅黑" pitchFamily="34" charset="-122"/>
              </a:endParaRPr>
            </a:p>
          </p:txBody>
        </p:sp>
      </p:grpSp>
      <p:grpSp>
        <p:nvGrpSpPr>
          <p:cNvPr id="39" name="组合 38"/>
          <p:cNvGrpSpPr/>
          <p:nvPr/>
        </p:nvGrpSpPr>
        <p:grpSpPr>
          <a:xfrm>
            <a:off x="4979036" y="1664135"/>
            <a:ext cx="2233928" cy="4172117"/>
            <a:chOff x="2690633" y="1038958"/>
            <a:chExt cx="1850186" cy="2900945"/>
          </a:xfrm>
        </p:grpSpPr>
        <p:sp>
          <p:nvSpPr>
            <p:cNvPr id="40" name="圆角矩形 39"/>
            <p:cNvSpPr/>
            <p:nvPr/>
          </p:nvSpPr>
          <p:spPr>
            <a:xfrm>
              <a:off x="2799601" y="1038958"/>
              <a:ext cx="1632254" cy="1502651"/>
            </a:xfrm>
            <a:prstGeom prst="roundRect">
              <a:avLst>
                <a:gd name="adj" fmla="val 9350"/>
              </a:avLst>
            </a:prstGeom>
            <a:solidFill>
              <a:schemeClr val="accent1"/>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p>
          </p:txBody>
        </p:sp>
        <p:sp>
          <p:nvSpPr>
            <p:cNvPr id="41" name="任意多边形 4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1"/>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solidFill>
                  <a:schemeClr val="bg1"/>
                </a:solidFill>
              </a:endParaRPr>
            </a:p>
          </p:txBody>
        </p:sp>
        <p:sp>
          <p:nvSpPr>
            <p:cNvPr id="42" name="椭圆 41"/>
            <p:cNvSpPr/>
            <p:nvPr/>
          </p:nvSpPr>
          <p:spPr>
            <a:xfrm>
              <a:off x="3315689" y="1647875"/>
              <a:ext cx="600075" cy="600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latin typeface="Impact" pitchFamily="34" charset="0"/>
              </a:endParaRPr>
            </a:p>
          </p:txBody>
        </p:sp>
        <p:sp>
          <p:nvSpPr>
            <p:cNvPr id="43" name="文本框 48"/>
            <p:cNvSpPr txBox="1"/>
            <p:nvPr/>
          </p:nvSpPr>
          <p:spPr>
            <a:xfrm>
              <a:off x="3185327" y="1222952"/>
              <a:ext cx="894944" cy="636616"/>
            </a:xfrm>
            <a:prstGeom prst="rect">
              <a:avLst/>
            </a:prstGeom>
            <a:noFill/>
          </p:spPr>
          <p:txBody>
            <a:bodyPr wrap="square" lIns="91440" tIns="45720" rIns="91440" bIns="45720" rtlCol="0">
              <a:spAutoFit/>
            </a:bodyPr>
            <a:lstStyle/>
            <a:p>
              <a:pPr algn="ctr"/>
              <a:r>
                <a:rPr lang="en-US" altLang="zh-HK" sz="4400" dirty="0">
                  <a:solidFill>
                    <a:schemeClr val="bg1"/>
                  </a:solidFill>
                  <a:latin typeface="Impact" pitchFamily="34" charset="0"/>
                  <a:ea typeface="张海山锐谐体2.0-授权联系：Samtype@QQ.com" panose="02000000000000000000" pitchFamily="2" charset="-122"/>
                </a:rPr>
                <a:t>02</a:t>
              </a:r>
              <a:endParaRPr lang="zh-HK" altLang="en-US" sz="4400" dirty="0">
                <a:solidFill>
                  <a:schemeClr val="bg1"/>
                </a:solidFill>
                <a:latin typeface="Impact" pitchFamily="34" charset="0"/>
                <a:ea typeface="张海山锐谐体2.0-授权联系：Samtype@QQ.com" panose="02000000000000000000" pitchFamily="2" charset="-122"/>
              </a:endParaRPr>
            </a:p>
          </p:txBody>
        </p:sp>
        <p:sp>
          <p:nvSpPr>
            <p:cNvPr id="45" name="文本框 67"/>
            <p:cNvSpPr txBox="1"/>
            <p:nvPr/>
          </p:nvSpPr>
          <p:spPr>
            <a:xfrm>
              <a:off x="2854913" y="2325593"/>
              <a:ext cx="1632253" cy="1433816"/>
            </a:xfrm>
            <a:prstGeom prst="rect">
              <a:avLst/>
            </a:prstGeom>
            <a:noFill/>
          </p:spPr>
          <p:txBody>
            <a:bodyPr wrap="square" lIns="91440" tIns="45720" rIns="91440" bIns="45720" rtlCol="0">
              <a:spAutoFit/>
            </a:bodyPr>
            <a:lstStyle/>
            <a:p>
              <a:pPr algn="ctr"/>
              <a:r>
                <a:rPr lang="zh-CN" altLang="zh-CN" sz="1600" dirty="0">
                  <a:effectLst/>
                  <a:ea typeface="宋体" panose="02010600030101010101" pitchFamily="2" charset="-122"/>
                  <a:cs typeface="宋体" panose="02010600030101010101" pitchFamily="2" charset="-122"/>
                </a:rPr>
                <a:t>因为本次分析的特征较多而且大部分都是类别型数据，需要进行特征工程，而随机森林能处理很高维度的数据，并且不用做特征选择；</a:t>
              </a:r>
              <a:endParaRPr lang="en-US" altLang="zh-CN" sz="1600" dirty="0">
                <a:solidFill>
                  <a:schemeClr val="tx1">
                    <a:lumMod val="85000"/>
                    <a:lumOff val="15000"/>
                  </a:schemeClr>
                </a:solidFill>
                <a:latin typeface="微软雅黑" pitchFamily="34" charset="-122"/>
                <a:ea typeface="微软雅黑" pitchFamily="34" charset="-122"/>
              </a:endParaRPr>
            </a:p>
          </p:txBody>
        </p:sp>
      </p:grpSp>
      <p:grpSp>
        <p:nvGrpSpPr>
          <p:cNvPr id="46" name="组合 45"/>
          <p:cNvGrpSpPr/>
          <p:nvPr/>
        </p:nvGrpSpPr>
        <p:grpSpPr>
          <a:xfrm>
            <a:off x="8922631" y="1664135"/>
            <a:ext cx="2233928" cy="4172117"/>
            <a:chOff x="4603182" y="1038958"/>
            <a:chExt cx="1850186" cy="2900945"/>
          </a:xfrm>
        </p:grpSpPr>
        <p:sp>
          <p:nvSpPr>
            <p:cNvPr id="47" name="圆角矩形 46"/>
            <p:cNvSpPr/>
            <p:nvPr/>
          </p:nvSpPr>
          <p:spPr>
            <a:xfrm>
              <a:off x="4712149" y="1038958"/>
              <a:ext cx="1632254" cy="1502651"/>
            </a:xfrm>
            <a:prstGeom prst="roundRect">
              <a:avLst>
                <a:gd name="adj" fmla="val 9350"/>
              </a:avLst>
            </a:prstGeom>
            <a:solidFill>
              <a:schemeClr val="accent3"/>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p>
          </p:txBody>
        </p:sp>
        <p:sp>
          <p:nvSpPr>
            <p:cNvPr id="48" name="任意多边形 4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3"/>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solidFill>
                  <a:schemeClr val="bg1"/>
                </a:solidFill>
              </a:endParaRPr>
            </a:p>
          </p:txBody>
        </p:sp>
        <p:sp>
          <p:nvSpPr>
            <p:cNvPr id="49" name="椭圆 48"/>
            <p:cNvSpPr/>
            <p:nvPr/>
          </p:nvSpPr>
          <p:spPr>
            <a:xfrm>
              <a:off x="5228238" y="1647875"/>
              <a:ext cx="600075" cy="600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latin typeface="Impact" pitchFamily="34" charset="0"/>
              </a:endParaRPr>
            </a:p>
          </p:txBody>
        </p:sp>
        <p:sp>
          <p:nvSpPr>
            <p:cNvPr id="50" name="文本框 54"/>
            <p:cNvSpPr txBox="1"/>
            <p:nvPr/>
          </p:nvSpPr>
          <p:spPr>
            <a:xfrm>
              <a:off x="5044295" y="1222952"/>
              <a:ext cx="978584" cy="636616"/>
            </a:xfrm>
            <a:prstGeom prst="rect">
              <a:avLst/>
            </a:prstGeom>
            <a:noFill/>
          </p:spPr>
          <p:txBody>
            <a:bodyPr wrap="square" lIns="91440" tIns="45720" rIns="91440" bIns="45720" rtlCol="0">
              <a:spAutoFit/>
            </a:bodyPr>
            <a:lstStyle/>
            <a:p>
              <a:pPr algn="ctr"/>
              <a:r>
                <a:rPr lang="en-US" altLang="zh-HK" sz="4400" dirty="0">
                  <a:solidFill>
                    <a:schemeClr val="bg1"/>
                  </a:solidFill>
                  <a:latin typeface="Impact" pitchFamily="34" charset="0"/>
                  <a:ea typeface="张海山锐谐体2.0-授权联系：Samtype@QQ.com" panose="02000000000000000000" pitchFamily="2" charset="-122"/>
                </a:rPr>
                <a:t>03</a:t>
              </a:r>
              <a:endParaRPr lang="zh-HK" altLang="en-US" sz="4400" dirty="0">
                <a:solidFill>
                  <a:schemeClr val="bg1"/>
                </a:solidFill>
                <a:latin typeface="Impact" pitchFamily="34" charset="0"/>
                <a:ea typeface="张海山锐谐体2.0-授权联系：Samtype@QQ.com" panose="02000000000000000000" pitchFamily="2" charset="-122"/>
              </a:endParaRPr>
            </a:p>
          </p:txBody>
        </p:sp>
        <p:sp>
          <p:nvSpPr>
            <p:cNvPr id="51" name="文本框 68"/>
            <p:cNvSpPr txBox="1"/>
            <p:nvPr/>
          </p:nvSpPr>
          <p:spPr>
            <a:xfrm>
              <a:off x="5044295" y="2706206"/>
              <a:ext cx="1110344" cy="406604"/>
            </a:xfrm>
            <a:prstGeom prst="rect">
              <a:avLst/>
            </a:prstGeom>
            <a:noFill/>
          </p:spPr>
          <p:txBody>
            <a:bodyPr wrap="square" lIns="91440" tIns="45720" rIns="91440" bIns="45720" rtlCol="0">
              <a:spAutoFit/>
            </a:bodyPr>
            <a:lstStyle/>
            <a:p>
              <a:pPr algn="ctr"/>
              <a:r>
                <a:rPr lang="zh-CN" altLang="zh-CN" sz="1600" dirty="0">
                  <a:ea typeface="宋体" panose="02010600030101010101" pitchFamily="2" charset="-122"/>
                </a:rPr>
                <a:t>实现比较简单。</a:t>
              </a:r>
              <a:endParaRPr lang="zh-HK" altLang="en-US" sz="1600" dirty="0">
                <a:ea typeface="宋体" panose="02010600030101010101" pitchFamily="2" charset="-122"/>
              </a:endParaRPr>
            </a:p>
          </p:txBody>
        </p:sp>
      </p:grpSp>
      <p:sp>
        <p:nvSpPr>
          <p:cNvPr id="60" name="TextBox 59"/>
          <p:cNvSpPr txBox="1"/>
          <p:nvPr/>
        </p:nvSpPr>
        <p:spPr>
          <a:xfrm>
            <a:off x="4775984" y="325120"/>
            <a:ext cx="2640032" cy="461219"/>
          </a:xfrm>
          <a:prstGeom prst="rect">
            <a:avLst/>
          </a:prstGeom>
          <a:noFill/>
        </p:spPr>
        <p:txBody>
          <a:bodyPr wrap="square" rtlCol="0">
            <a:spAutoFit/>
          </a:bodyPr>
          <a:lstStyle/>
          <a:p>
            <a:r>
              <a:rPr lang="zh-CN" altLang="en-US" sz="2400" dirty="0">
                <a:solidFill>
                  <a:srgbClr val="304860"/>
                </a:solidFill>
                <a:latin typeface="微软雅黑" pitchFamily="34" charset="-122"/>
                <a:ea typeface="微软雅黑" pitchFamily="34" charset="-122"/>
              </a:rPr>
              <a:t>使用随机森林优点</a:t>
            </a:r>
          </a:p>
        </p:txBody>
      </p:sp>
      <p:sp>
        <p:nvSpPr>
          <p:cNvPr id="64"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algn="ctr"/>
            <a:r>
              <a:rPr lang="zh-CN" altLang="en-US" sz="1867" dirty="0">
                <a:solidFill>
                  <a:srgbClr val="00AEEE"/>
                </a:solidFill>
                <a:latin typeface="微软雅黑" pitchFamily="34" charset="-122"/>
                <a:ea typeface="微软雅黑" pitchFamily="34" charset="-122"/>
              </a:rPr>
              <a:t>延迟符号</a:t>
            </a:r>
            <a:endParaRPr lang="nl-NL" altLang="zh-CN" sz="1867" dirty="0">
              <a:solidFill>
                <a:srgbClr val="00AEEE"/>
              </a:solidFill>
              <a:latin typeface="微软雅黑" pitchFamily="34" charset="-122"/>
              <a:ea typeface="微软雅黑" pitchFamily="34" charset="-122"/>
            </a:endParaRPr>
          </a:p>
        </p:txBody>
      </p:sp>
    </p:spTree>
    <p:extLst>
      <p:ext uri="{BB962C8B-B14F-4D97-AF65-F5344CB8AC3E}">
        <p14:creationId xmlns:p14="http://schemas.microsoft.com/office/powerpoint/2010/main" val="2983284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ppt_x"/>
                                          </p:val>
                                        </p:tav>
                                        <p:tav tm="100000">
                                          <p:val>
                                            <p:strVal val="#ppt_x"/>
                                          </p:val>
                                        </p:tav>
                                      </p:tavLst>
                                    </p:anim>
                                    <p:anim calcmode="lin" valueType="num">
                                      <p:cBhvr additive="base">
                                        <p:cTn id="13" dur="500" fill="hold"/>
                                        <p:tgtEl>
                                          <p:spTgt spid="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64"/>
                                        </p:tgtEl>
                                        <p:attrNameLst>
                                          <p:attrName>style.visibility</p:attrName>
                                        </p:attrNameLst>
                                      </p:cBhvr>
                                      <p:to>
                                        <p:strVal val="visible"/>
                                      </p:to>
                                    </p:set>
                                    <p:anim calcmode="lin" valueType="num">
                                      <p:cBhvr>
                                        <p:cTn id="22" dur="650" fill="hold"/>
                                        <p:tgtEl>
                                          <p:spTgt spid="64"/>
                                        </p:tgtEl>
                                        <p:attrNameLst>
                                          <p:attrName>ppt_w</p:attrName>
                                        </p:attrNameLst>
                                      </p:cBhvr>
                                      <p:tavLst>
                                        <p:tav tm="0">
                                          <p:val>
                                            <p:fltVal val="0"/>
                                          </p:val>
                                        </p:tav>
                                        <p:tav tm="100000">
                                          <p:val>
                                            <p:strVal val="#ppt_w"/>
                                          </p:val>
                                        </p:tav>
                                      </p:tavLst>
                                    </p:anim>
                                    <p:anim calcmode="lin" valueType="num">
                                      <p:cBhvr>
                                        <p:cTn id="23" dur="650" fill="hold"/>
                                        <p:tgtEl>
                                          <p:spTgt spid="64"/>
                                        </p:tgtEl>
                                        <p:attrNameLst>
                                          <p:attrName>ppt_h</p:attrName>
                                        </p:attrNameLst>
                                      </p:cBhvr>
                                      <p:tavLst>
                                        <p:tav tm="0">
                                          <p:val>
                                            <p:fltVal val="0"/>
                                          </p:val>
                                        </p:tav>
                                        <p:tav tm="100000">
                                          <p:val>
                                            <p:strVal val="#ppt_h"/>
                                          </p:val>
                                        </p:tav>
                                      </p:tavLst>
                                    </p:anim>
                                    <p:animEffect transition="in" filter="fade">
                                      <p:cBhvr>
                                        <p:cTn id="24" dur="6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6"/>
</p:tagLst>
</file>

<file path=ppt/theme/theme1.xml><?xml version="1.0" encoding="utf-8"?>
<a:theme xmlns:a="http://schemas.openxmlformats.org/drawingml/2006/main" name="Office 主题">
  <a:themeElements>
    <a:clrScheme name="我的主题色">
      <a:dk1>
        <a:sysClr val="windowText" lastClr="000000"/>
      </a:dk1>
      <a:lt1>
        <a:sysClr val="window" lastClr="FFFFFF"/>
      </a:lt1>
      <a:dk2>
        <a:srgbClr val="0C0C0C"/>
      </a:dk2>
      <a:lt2>
        <a:srgbClr val="FFFFFF"/>
      </a:lt2>
      <a:accent1>
        <a:srgbClr val="4A5F74"/>
      </a:accent1>
      <a:accent2>
        <a:srgbClr val="304860"/>
      </a:accent2>
      <a:accent3>
        <a:srgbClr val="4A5F74"/>
      </a:accent3>
      <a:accent4>
        <a:srgbClr val="304860"/>
      </a:accent4>
      <a:accent5>
        <a:srgbClr val="4A5F74"/>
      </a:accent5>
      <a:accent6>
        <a:srgbClr val="304860"/>
      </a:accent6>
      <a:hlink>
        <a:srgbClr val="4A5F74"/>
      </a:hlink>
      <a:folHlink>
        <a:srgbClr val="30486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1508</Words>
  <Application>Microsoft Office PowerPoint</Application>
  <PresentationFormat>宽屏</PresentationFormat>
  <Paragraphs>178</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keywords/>
  <dc:description>http://www.ypppt.com/</dc:description>
  <cp:lastModifiedBy>兴炼 叶</cp:lastModifiedBy>
  <cp:revision>43</cp:revision>
  <dcterms:created xsi:type="dcterms:W3CDTF">2016-03-31T10:58:08Z</dcterms:created>
  <dcterms:modified xsi:type="dcterms:W3CDTF">2021-06-22T02:57:11Z</dcterms:modified>
</cp:coreProperties>
</file>