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62"/>
  </p:notesMasterIdLst>
  <p:sldIdLst>
    <p:sldId id="257" r:id="rId2"/>
    <p:sldId id="258" r:id="rId3"/>
    <p:sldId id="259" r:id="rId4"/>
    <p:sldId id="284" r:id="rId5"/>
    <p:sldId id="285" r:id="rId6"/>
    <p:sldId id="286" r:id="rId7"/>
    <p:sldId id="277" r:id="rId8"/>
    <p:sldId id="287" r:id="rId9"/>
    <p:sldId id="280" r:id="rId10"/>
    <p:sldId id="279" r:id="rId11"/>
    <p:sldId id="298" r:id="rId12"/>
    <p:sldId id="309" r:id="rId13"/>
    <p:sldId id="289" r:id="rId14"/>
    <p:sldId id="290" r:id="rId15"/>
    <p:sldId id="292" r:id="rId16"/>
    <p:sldId id="291" r:id="rId17"/>
    <p:sldId id="293" r:id="rId18"/>
    <p:sldId id="294" r:id="rId19"/>
    <p:sldId id="308" r:id="rId20"/>
    <p:sldId id="310" r:id="rId21"/>
    <p:sldId id="296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5" r:id="rId52"/>
    <p:sldId id="331" r:id="rId53"/>
    <p:sldId id="336" r:id="rId54"/>
    <p:sldId id="337" r:id="rId55"/>
    <p:sldId id="332" r:id="rId56"/>
    <p:sldId id="333" r:id="rId57"/>
    <p:sldId id="338" r:id="rId58"/>
    <p:sldId id="339" r:id="rId59"/>
    <p:sldId id="340" r:id="rId60"/>
    <p:sldId id="334" r:id="rId61"/>
  </p:sldIdLst>
  <p:sldSz cx="9144000" cy="5715000" type="screen16x10"/>
  <p:notesSz cx="6858000" cy="9144000"/>
  <p:custDataLst>
    <p:tags r:id="rId6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CD1A2C"/>
    <a:srgbClr val="FB3A4E"/>
    <a:srgbClr val="FFFFFF"/>
    <a:srgbClr val="F4F5F6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 autoAdjust="0"/>
    <p:restoredTop sz="95846"/>
  </p:normalViewPr>
  <p:slideViewPr>
    <p:cSldViewPr snapToGrid="0">
      <p:cViewPr varScale="1">
        <p:scale>
          <a:sx n="129" d="100"/>
          <a:sy n="129" d="100"/>
        </p:scale>
        <p:origin x="944" y="192"/>
      </p:cViewPr>
      <p:guideLst>
        <p:guide orient="horz" pos="1801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8E8B2-2891-0D48-BB22-4247A24219DE}" type="datetimeFigureOut">
              <a:rPr kumimoji="1" lang="zh-CN" altLang="en-US" smtClean="0"/>
              <a:t>2023/2/1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C30B-62B7-5D4A-8DDA-692C8DB5A4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2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3C30B-62B7-5D4A-8DDA-692C8DB5A40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25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3C30B-62B7-5D4A-8DDA-692C8DB5A40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5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3C30B-62B7-5D4A-8DDA-692C8DB5A40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65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3C30B-62B7-5D4A-8DDA-692C8DB5A40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74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3C30B-62B7-5D4A-8DDA-692C8DB5A40F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1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4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02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56300" y="1296001"/>
            <a:ext cx="3924808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3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762800" y="1296001"/>
            <a:ext cx="3920400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3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645001"/>
            <a:ext cx="8229600" cy="456900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070001"/>
            <a:ext cx="7349400" cy="8490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613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2967002"/>
            <a:ext cx="7349400" cy="393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45" spc="154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7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8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0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2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44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6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656" r:id="rId12"/>
    <p:sldLayoutId id="2147483658" r:id="rId13"/>
    <p:sldLayoutId id="214748365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16200000">
            <a:off x="1714500" y="-1714501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121311" y="2145921"/>
            <a:ext cx="5157587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什么是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Buffer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Pool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66" y="3870240"/>
            <a:ext cx="3354628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593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858946" y="2313283"/>
            <a:ext cx="3543766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什么是索引下推？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134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858942" y="2314101"/>
            <a:ext cx="4468432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rgbClr val="34495E"/>
                </a:solidFill>
                <a:latin typeface="Lato" panose="020F0502020204030203" pitchFamily="34" charset="0"/>
              </a:rPr>
              <a:t>什么是自适应哈希索引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727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1" y="-1714499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818967" y="2182761"/>
            <a:ext cx="6204155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rgbClr val="34495E"/>
                </a:solidFill>
                <a:latin typeface="Lato" panose="020F0502020204030203" pitchFamily="34" charset="0"/>
              </a:rPr>
              <a:t>为什么</a:t>
            </a:r>
            <a:r>
              <a:rPr lang="en" altLang="zh-CN" sz="3075" dirty="0">
                <a:solidFill>
                  <a:srgbClr val="34495E"/>
                </a:solidFill>
                <a:latin typeface="Lato" panose="020F0502020204030203" pitchFamily="34" charset="0"/>
              </a:rPr>
              <a:t>LIKE</a:t>
            </a:r>
            <a:r>
              <a:rPr lang="zh-CN" altLang="en-US" sz="3075" dirty="0">
                <a:solidFill>
                  <a:srgbClr val="34495E"/>
                </a:solidFill>
                <a:latin typeface="Lato" panose="020F0502020204030203" pitchFamily="34" charset="0"/>
              </a:rPr>
              <a:t>以</a:t>
            </a:r>
            <a:r>
              <a:rPr lang="en-US" altLang="zh-CN" sz="3075" dirty="0">
                <a:solidFill>
                  <a:srgbClr val="34495E"/>
                </a:solidFill>
                <a:latin typeface="Lato" panose="020F0502020204030203" pitchFamily="34" charset="0"/>
              </a:rPr>
              <a:t>%</a:t>
            </a:r>
            <a:r>
              <a:rPr lang="zh-CN" altLang="en-US" sz="3075" dirty="0">
                <a:solidFill>
                  <a:srgbClr val="34495E"/>
                </a:solidFill>
                <a:latin typeface="Lato" panose="020F0502020204030203" pitchFamily="34" charset="0"/>
              </a:rPr>
              <a:t>开头索引会失效？</a:t>
            </a:r>
            <a:endParaRPr lang="zh-CN" altLang="en-US" sz="3075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999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566057" y="2303581"/>
            <a:ext cx="8395063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rgbClr val="34495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自增还是</a:t>
            </a:r>
            <a:r>
              <a:rPr lang="en" altLang="zh-CN" sz="3075" dirty="0">
                <a:solidFill>
                  <a:srgbClr val="34495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UUID</a:t>
            </a:r>
            <a:r>
              <a:rPr lang="zh-CN" altLang="en-US" sz="3075" dirty="0">
                <a:solidFill>
                  <a:srgbClr val="34495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？数据库主键的类型该如何选择？</a:t>
            </a:r>
            <a:endParaRPr lang="zh-CN" altLang="en-US" sz="3075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558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679293" y="2184536"/>
            <a:ext cx="6335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000" dirty="0">
                <a:solidFill>
                  <a:srgbClr val="34495E"/>
                </a:solidFill>
                <a:latin typeface="Lato" panose="020F0502020204030203" pitchFamily="34" charset="0"/>
              </a:rPr>
              <a:t>InnoDB</a:t>
            </a:r>
            <a:r>
              <a:rPr lang="zh-CN" altLang="en-US" sz="4000" dirty="0">
                <a:solidFill>
                  <a:srgbClr val="34495E"/>
                </a:solidFill>
                <a:latin typeface="Lato" panose="020F0502020204030203" pitchFamily="34" charset="0"/>
              </a:rPr>
              <a:t>与</a:t>
            </a:r>
            <a:r>
              <a:rPr lang="en" altLang="zh-CN" sz="4000" dirty="0">
                <a:solidFill>
                  <a:srgbClr val="34495E"/>
                </a:solidFill>
                <a:latin typeface="Lato" panose="020F0502020204030203" pitchFamily="34" charset="0"/>
              </a:rPr>
              <a:t>MyISAM</a:t>
            </a:r>
            <a:r>
              <a:rPr lang="zh-CN" altLang="en-US" sz="4000" dirty="0">
                <a:solidFill>
                  <a:srgbClr val="34495E"/>
                </a:solidFill>
                <a:latin typeface="Lato" panose="020F0502020204030203" pitchFamily="34" charset="0"/>
              </a:rPr>
              <a:t>的区别？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821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07440" y="-1707440"/>
            <a:ext cx="5729120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137033" y="2168434"/>
            <a:ext cx="586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000" dirty="0">
                <a:solidFill>
                  <a:srgbClr val="34495E"/>
                </a:solidFill>
                <a:latin typeface="Lato" panose="020F0502020204030203" pitchFamily="34" charset="0"/>
              </a:rPr>
              <a:t>B</a:t>
            </a:r>
            <a:r>
              <a:rPr lang="zh-CN" altLang="en-US" sz="4000" dirty="0">
                <a:solidFill>
                  <a:srgbClr val="34495E"/>
                </a:solidFill>
                <a:latin typeface="Lato" panose="020F0502020204030203" pitchFamily="34" charset="0"/>
              </a:rPr>
              <a:t>树和</a:t>
            </a:r>
            <a:r>
              <a:rPr lang="en" altLang="zh-CN" sz="4000" dirty="0">
                <a:solidFill>
                  <a:srgbClr val="34495E"/>
                </a:solidFill>
                <a:latin typeface="Lato" panose="020F0502020204030203" pitchFamily="34" charset="0"/>
              </a:rPr>
              <a:t>B+</a:t>
            </a:r>
            <a:r>
              <a:rPr lang="zh-CN" altLang="en-US" sz="4000" dirty="0">
                <a:solidFill>
                  <a:srgbClr val="34495E"/>
                </a:solidFill>
                <a:latin typeface="Lato" panose="020F0502020204030203" pitchFamily="34" charset="0"/>
              </a:rPr>
              <a:t>树的区别是什么？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460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503263" y="2166075"/>
            <a:ext cx="7353051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rgbClr val="34495E"/>
                </a:solidFill>
                <a:latin typeface="Lato" panose="020F0502020204030203" pitchFamily="34" charset="0"/>
              </a:rPr>
              <a:t>一个</a:t>
            </a:r>
            <a:r>
              <a:rPr lang="en" altLang="zh-CN" sz="3075" dirty="0">
                <a:solidFill>
                  <a:srgbClr val="34495E"/>
                </a:solidFill>
                <a:latin typeface="Lato" panose="020F0502020204030203" pitchFamily="34" charset="0"/>
              </a:rPr>
              <a:t>B+</a:t>
            </a:r>
            <a:r>
              <a:rPr lang="zh-CN" altLang="en-US" sz="3075" dirty="0">
                <a:solidFill>
                  <a:srgbClr val="34495E"/>
                </a:solidFill>
                <a:latin typeface="Lato" panose="020F0502020204030203" pitchFamily="34" charset="0"/>
              </a:rPr>
              <a:t>树中大概能存放多少条索引记录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30~35K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53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380292" y="2160577"/>
            <a:ext cx="6520783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explain 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用过吗，有哪些主要字段？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381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0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235472" y="2274774"/>
            <a:ext cx="5801678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type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字段中有哪些常见的值？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52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968202" y="2288662"/>
            <a:ext cx="7660102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Extra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有哪些主要指标，各自的含义是什么？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937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829061"/>
            <a:ext cx="5715000" cy="93731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982900" y="2217503"/>
            <a:ext cx="6595404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9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InnoDB</a:t>
            </a:r>
            <a:r>
              <a:rPr lang="zh-CN" altLang="en-US" sz="369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如何管理</a:t>
            </a:r>
            <a:r>
              <a:rPr lang="en-US" altLang="zh-CN" sz="369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Page</a:t>
            </a:r>
            <a:r>
              <a:rPr lang="zh-CN" altLang="en-US" sz="369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页？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70240"/>
            <a:ext cx="3451591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024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360478" y="2265855"/>
            <a:ext cx="4312399" cy="56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如何进行分页查询优化？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30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2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858947" y="2322183"/>
            <a:ext cx="4080578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如何做慢查询优化？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552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04783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648856" y="2301678"/>
            <a:ext cx="4298746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Hash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索引有哪些优缺点？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940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499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449584" y="2244546"/>
            <a:ext cx="6621887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说一下</a:t>
            </a:r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InnoDB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内存相关的参数优化？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177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449584" y="2179944"/>
            <a:ext cx="7019107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InnoDB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日志相关的参数优化了解过吗？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30~35K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220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1"/>
            <a:ext cx="5715002" cy="9144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256819" y="2255407"/>
            <a:ext cx="7845948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rgbClr val="34495E"/>
                </a:solidFill>
                <a:latin typeface="Lato" panose="020F0502020204030203" pitchFamily="34" charset="0"/>
              </a:rPr>
              <a:t>InnoDB IO</a:t>
            </a:r>
            <a:r>
              <a:rPr lang="zh-CN" altLang="en-US" sz="3075" dirty="0">
                <a:solidFill>
                  <a:srgbClr val="34495E"/>
                </a:solidFill>
                <a:latin typeface="Lato" panose="020F0502020204030203" pitchFamily="34" charset="0"/>
              </a:rPr>
              <a:t>线程相关参数优化了解过吗？</a:t>
            </a:r>
            <a:endParaRPr lang="zh-CN" altLang="en-US" sz="3075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86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499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801480" y="2204581"/>
            <a:ext cx="3654277" cy="6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34495E"/>
                </a:solidFill>
                <a:latin typeface="Lato" panose="020F0502020204030203" pitchFamily="34" charset="0"/>
              </a:rPr>
              <a:t>什么是写失效？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6865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16200000">
            <a:off x="1714500" y="-1714502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3018902" y="2301678"/>
            <a:ext cx="3159427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什么是行溢出？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C2FC23-FA90-8B99-4637-D86A3E6E1E6F}"/>
              </a:ext>
            </a:extLst>
          </p:cNvPr>
          <p:cNvSpPr txBox="1"/>
          <p:nvPr/>
        </p:nvSpPr>
        <p:spPr>
          <a:xfrm>
            <a:off x="-452846" y="1733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804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648856" y="2301678"/>
            <a:ext cx="4298746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如何进行</a:t>
            </a:r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JOIN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优化？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30~35K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5464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499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268185" y="2192967"/>
            <a:ext cx="4951220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索引哪些情况下会失效？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30~35K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705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6717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583823" y="2289744"/>
            <a:ext cx="825413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为什么写缓冲区，仅适用于非唯一普通索引页？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6177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1" y="-171450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778034" y="2151017"/>
            <a:ext cx="3894843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什么是覆盖索引？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7268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229394" y="2247626"/>
            <a:ext cx="5416732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介绍一下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MySQL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中事务的特性？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313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1" y="-171450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168433" y="2192967"/>
            <a:ext cx="549510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MySQL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的可重复读是怎么实现的？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30~35K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4298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1" y="-171450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624161" y="2246471"/>
            <a:ext cx="6740435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Repeatable Read 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解决了幻读问题吗？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834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778034" y="2058344"/>
            <a:ext cx="4746172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请说一下数据库锁的种类？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来自滴滴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2283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1" y="-171450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440211" y="2218084"/>
            <a:ext cx="5146766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请说一下共享锁和排他锁？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来自滴滴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668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499" y="-171450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885405" y="2285755"/>
            <a:ext cx="537318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InnoDB 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的行锁是怎么实现的？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来自滴滴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6799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07313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368731" y="2244546"/>
            <a:ext cx="4972595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并发事务会产生哪些问题</a:t>
            </a:r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?</a:t>
            </a:r>
            <a:endParaRPr lang="zh-CN" altLang="en-US" sz="3075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4010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778034" y="2151017"/>
            <a:ext cx="3894843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说一下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MVCC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内部细节</a:t>
            </a:r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?</a:t>
            </a:r>
            <a:endParaRPr lang="zh-CN" altLang="en-US" sz="3075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445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499" y="-1697531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584961" y="2137557"/>
            <a:ext cx="6522720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说一下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MySQL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死锁的原因和处理方法</a:t>
            </a:r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?</a:t>
            </a:r>
            <a:endParaRPr lang="zh-CN" altLang="en-US" sz="3075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68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16200000">
            <a:off x="1714500" y="-170496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572291" y="2193694"/>
            <a:ext cx="611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MySQL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为什么改进</a:t>
            </a:r>
            <a:r>
              <a:rPr lang="en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LRU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算法？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30~35K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3287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03521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368070" y="2291961"/>
            <a:ext cx="525126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介绍一下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MySQL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的体系架构？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746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05375" y="-1695819"/>
            <a:ext cx="573325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766354" y="2284509"/>
            <a:ext cx="8011886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undo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 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log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、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redo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 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log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、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bin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 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log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的作用是什么？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394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16200000">
            <a:off x="1714500" y="-1703521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114697" y="2284509"/>
            <a:ext cx="7463245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说一下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redo log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与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undo log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的持久化策略？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5324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368070" y="2291961"/>
            <a:ext cx="525126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binlog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与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redolog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的区别？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1427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499" y="-1714501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759132" y="2310917"/>
            <a:ext cx="6026331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MySQL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的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binlog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有几种日志格式？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7038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7199" y="-1717199"/>
            <a:ext cx="5709602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452846" y="2327684"/>
            <a:ext cx="8499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某个表有几千万数据，查询比较慢，如何优化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?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阿里巴巴普惠体 2.0 95 ExtraBold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9954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00409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313509" y="2244546"/>
            <a:ext cx="8516982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count(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列名</a:t>
            </a:r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)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、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count(1)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和 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count(*)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有什么区别？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0908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03521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104177" y="2323257"/>
            <a:ext cx="7950926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什么是分库分表？什么时候进行分库分表？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6109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03521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368070" y="2291961"/>
            <a:ext cx="525126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说说 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MySQL 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的主从复制？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1901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1350"/>
            <a:ext cx="5715000" cy="91440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409304" y="2211977"/>
            <a:ext cx="8490856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说一下</a:t>
            </a:r>
            <a:r>
              <a:rPr lang="en" altLang="zh-CN" sz="3075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MySQL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执行一条查询语句的内部执行过程？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76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018634" y="2257822"/>
            <a:ext cx="5688515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使用索引一定可以提升效率吗？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2457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2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368070" y="2291961"/>
            <a:ext cx="525126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</a:t>
            </a:r>
            <a:r>
              <a:rPr lang="en-US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SQL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内部支持缓存查询吗？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09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2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726840" y="2326236"/>
            <a:ext cx="6569765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说一下开发中需要遵守的设计原则？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3061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1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828800" y="2301239"/>
            <a:ext cx="6609522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什么是设计模式？使用过设计模式吗？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2012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1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828800" y="2301239"/>
            <a:ext cx="6609522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说一下单例模式，及其应用场景？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1424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1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993913" y="2284509"/>
            <a:ext cx="744440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介绍一下代理模式的种类和它们之间区别？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来自美团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525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16200000">
            <a:off x="1698002" y="-1698002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108214" y="2284509"/>
            <a:ext cx="6927572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工厂模式有哪几种，之间有什么区别？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635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2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494722" y="2291961"/>
            <a:ext cx="7116417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介绍一下观察者设计模式？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96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2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928191" y="2327494"/>
            <a:ext cx="7116417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装饰器模式与代理模式的区别？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7597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2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838740" y="2301240"/>
            <a:ext cx="7772400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JDK 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类库常用的设计模式有哪些？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8414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2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302026" y="2301240"/>
            <a:ext cx="7116417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Mybatis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框架中使用的设计模式有哪些？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21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471132" y="2275214"/>
            <a:ext cx="465423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介绍一下</a:t>
            </a:r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Page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页的结构？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25~30K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69144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698002" y="-1698002"/>
            <a:ext cx="5747997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152939" y="2284510"/>
            <a:ext cx="6987209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Spring</a:t>
            </a:r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框架中使用的设计模式有哪些？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来自百度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18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499" y="-1702643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1850179" y="2192967"/>
            <a:ext cx="5830782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说一下聚簇索引与非聚簇索引？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30K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565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713118" y="2223133"/>
            <a:ext cx="3959759" cy="5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索引有哪几种类型？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25K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902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6200000">
            <a:off x="1714500" y="-1714500"/>
            <a:ext cx="5715001" cy="914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圆角矩形 15"/>
          <p:cNvSpPr/>
          <p:nvPr/>
        </p:nvSpPr>
        <p:spPr>
          <a:xfrm>
            <a:off x="3863404" y="1432497"/>
            <a:ext cx="1417197" cy="388106"/>
          </a:xfrm>
          <a:prstGeom prst="roundRect">
            <a:avLst>
              <a:gd name="adj" fmla="val 10125"/>
            </a:avLst>
          </a:prstGeom>
          <a:solidFill>
            <a:srgbClr val="CD1A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79"/>
          </a:p>
        </p:txBody>
      </p:sp>
      <p:sp>
        <p:nvSpPr>
          <p:cNvPr id="4" name="文本框 3"/>
          <p:cNvSpPr txBox="1"/>
          <p:nvPr/>
        </p:nvSpPr>
        <p:spPr>
          <a:xfrm>
            <a:off x="2284557" y="2265620"/>
            <a:ext cx="5010500" cy="56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75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阿里巴巴普惠体 2.0 95 ExtraBold" panose="00020600040101010101" charset="-122"/>
              </a:rPr>
              <a:t>介绍一下最佳左前缀法则？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0569" y="3239263"/>
            <a:ext cx="2560522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薪资：</a:t>
            </a:r>
            <a:r>
              <a:rPr lang="en-US" altLang="zh-CN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  <a:cs typeface="阿里巴巴普惠体 2.0 65 Medium" panose="00020600040101010101" charset="-122"/>
              </a:rPr>
              <a:t>35K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50570" y="3808956"/>
            <a:ext cx="3322307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60" dirty="0">
                <a:solidFill>
                  <a:srgbClr val="404040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岗位：高级开发工程师</a:t>
            </a:r>
          </a:p>
        </p:txBody>
      </p:sp>
      <p:pic>
        <p:nvPicPr>
          <p:cNvPr id="9" name="图片 8" descr="马士兵教育LOGO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2" y="574268"/>
            <a:ext cx="1133562" cy="29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4216" y="1449580"/>
            <a:ext cx="1215577" cy="3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45" dirty="0">
                <a:solidFill>
                  <a:schemeClr val="bg1"/>
                </a:solidFill>
                <a:latin typeface="阿里巴巴普惠体 2.0 65 Medium" panose="00020600040101010101" charset="-122"/>
                <a:ea typeface="阿里巴巴普惠体 2.0 65 Medium" panose="00020600040101010101" charset="-122"/>
              </a:rPr>
              <a:t>来自阿里</a:t>
            </a:r>
          </a:p>
        </p:txBody>
      </p:sp>
      <p:pic>
        <p:nvPicPr>
          <p:cNvPr id="18" name="图片 17" descr="aaa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81" y="3870237"/>
            <a:ext cx="370044" cy="370044"/>
          </a:xfrm>
          <a:prstGeom prst="rect">
            <a:avLst/>
          </a:prstGeom>
        </p:spPr>
      </p:pic>
      <p:pic>
        <p:nvPicPr>
          <p:cNvPr id="19" name="图片 18" descr="ccc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494" y="3294673"/>
            <a:ext cx="337823" cy="33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725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IxODJlMWU1ZWJlYzU0MzllYzk4NjkxZGM1YmYzNj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10761</TotalTime>
  <Words>1159</Words>
  <Application>Microsoft Macintosh PowerPoint</Application>
  <PresentationFormat>全屏显示(16:10)</PresentationFormat>
  <Paragraphs>245</Paragraphs>
  <Slides>60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阿里巴巴普惠体 2.0 65 Medium</vt:lpstr>
      <vt:lpstr>等线</vt:lpstr>
      <vt:lpstr>SimHei</vt:lpstr>
      <vt:lpstr>Arial</vt:lpstr>
      <vt:lpstr>Calibri</vt:lpstr>
      <vt:lpstr>Calibri Light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1301029825@qq.com</cp:lastModifiedBy>
  <cp:revision>197</cp:revision>
  <dcterms:created xsi:type="dcterms:W3CDTF">2019-06-19T02:08:00Z</dcterms:created>
  <dcterms:modified xsi:type="dcterms:W3CDTF">2023-02-01T07:25:42Z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D576D78DAB7249BD8DD73798B93AC015</vt:lpwstr>
  </property>
</Properties>
</file>