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2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74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7" autoAdjust="0"/>
    <p:restoredTop sz="86217" autoAdjust="0"/>
  </p:normalViewPr>
  <p:slideViewPr>
    <p:cSldViewPr>
      <p:cViewPr varScale="1">
        <p:scale>
          <a:sx n="140" d="100"/>
          <a:sy n="140" d="100"/>
        </p:scale>
        <p:origin x="2352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7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Subtree of a node</a:t>
            </a:r>
            <a:r>
              <a:rPr lang="en-US" baseline="0" dirty="0"/>
              <a:t> r is </a:t>
            </a:r>
            <a:r>
              <a:rPr lang="en-US" dirty="0"/>
              <a:t>a tree rooted at a child of node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definition on node.</a:t>
            </a:r>
          </a:p>
          <a:p>
            <a:endParaRPr lang="en-US" baseline="0" dirty="0"/>
          </a:p>
          <a:p>
            <a:r>
              <a:rPr lang="en-US" baseline="0" dirty="0"/>
              <a:t>Height of a node: there may exist multiple paths, each leading to a leaf.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8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definition 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represent binary tree either using an array or using a</a:t>
            </a:r>
            <a:r>
              <a:rPr lang="en-US" baseline="0" dirty="0"/>
              <a:t> linked structure.</a:t>
            </a:r>
          </a:p>
          <a:p>
            <a:endParaRPr lang="en-US" baseline="0" dirty="0"/>
          </a:p>
          <a:p>
            <a:r>
              <a:rPr lang="en-US" baseline="0" dirty="0"/>
              <a:t>Note that index starts from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5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6/2/2021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Trees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basic terminology of trees and binary trees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basic properties of binary trees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represent a binary tree by an array and a linked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Depth, Level, and Height of a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562600" cy="4572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height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of a tree </a:t>
            </a:r>
            <a:r>
              <a:rPr lang="en-US" dirty="0"/>
              <a:t>is the height of its root.</a:t>
            </a:r>
          </a:p>
          <a:p>
            <a:pPr lvl="1"/>
            <a:r>
              <a:rPr lang="en-US" dirty="0"/>
              <a:t>This is also known as the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depth</a:t>
            </a:r>
            <a:r>
              <a:rPr lang="en-US" b="1" dirty="0">
                <a:solidFill>
                  <a:srgbClr val="00B050"/>
                </a:solidFill>
              </a:rPr>
              <a:t> of a 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depth of the tree on the right is 3.</a:t>
            </a:r>
          </a:p>
          <a:p>
            <a:pPr lvl="1"/>
            <a:endParaRPr lang="en-US" dirty="0"/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number of levels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of a tree</a:t>
            </a:r>
            <a:r>
              <a:rPr lang="en-US" dirty="0"/>
              <a:t> is the height of the tree </a:t>
            </a:r>
            <a:r>
              <a:rPr lang="en-US" b="1" dirty="0">
                <a:solidFill>
                  <a:srgbClr val="C00000"/>
                </a:solidFill>
              </a:rPr>
              <a:t>plus one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number of levels of the tree on the right is 4.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45951" y="1862131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00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114800" cy="45720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degree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of a node</a:t>
            </a:r>
            <a:r>
              <a:rPr lang="en-US" dirty="0"/>
              <a:t> is the number of children of a node.</a:t>
            </a:r>
          </a:p>
          <a:p>
            <a:pPr lvl="1"/>
            <a:r>
              <a:rPr lang="en-US" dirty="0"/>
              <a:t>E.g., degree(a) = 3, </a:t>
            </a:r>
            <a:br>
              <a:rPr lang="en-US" dirty="0"/>
            </a:br>
            <a:r>
              <a:rPr lang="en-US" dirty="0"/>
              <a:t>degree(c) = 1.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degree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of a tree</a:t>
            </a:r>
            <a:r>
              <a:rPr lang="en-US" dirty="0"/>
              <a:t> is the </a:t>
            </a:r>
            <a:r>
              <a:rPr lang="en-US" b="1" u="sng" dirty="0"/>
              <a:t>maximum</a:t>
            </a:r>
            <a:r>
              <a:rPr lang="en-US" dirty="0"/>
              <a:t> degree of a node in the tree.</a:t>
            </a:r>
          </a:p>
          <a:p>
            <a:pPr lvl="1"/>
            <a:r>
              <a:rPr lang="en-US" dirty="0"/>
              <a:t>The degree of the tree on the right is 3.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00748" y="1905000"/>
            <a:ext cx="3805896" cy="3521183"/>
            <a:chOff x="2594904" y="2041788"/>
            <a:chExt cx="3805896" cy="3521183"/>
          </a:xfrm>
        </p:grpSpPr>
        <p:sp>
          <p:nvSpPr>
            <p:cNvPr id="6" name="Oval 5"/>
            <p:cNvSpPr/>
            <p:nvPr/>
          </p:nvSpPr>
          <p:spPr>
            <a:xfrm>
              <a:off x="4050401" y="204178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128516" y="306952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082427" y="303391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594904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379821" y="4038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177948" y="403025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893842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762248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3537712" y="2497073"/>
              <a:ext cx="590804" cy="61496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2861604" y="3489204"/>
              <a:ext cx="298938" cy="52301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3537712" y="3489204"/>
              <a:ext cx="108809" cy="5493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4"/>
              <a:endCxn id="7" idx="0"/>
            </p:cNvCxnSpPr>
            <p:nvPr/>
          </p:nvCxnSpPr>
          <p:spPr>
            <a:xfrm>
              <a:off x="4317101" y="2575188"/>
              <a:ext cx="78115" cy="49434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4395216" y="3602928"/>
              <a:ext cx="49432" cy="42732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3160542" y="4493885"/>
              <a:ext cx="297394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3835106" y="4493885"/>
              <a:ext cx="193842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5181600" y="302085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2" name="Straight Connector 21"/>
            <p:cNvCxnSpPr>
              <a:stCxn id="6" idx="5"/>
              <a:endCxn id="21" idx="1"/>
            </p:cNvCxnSpPr>
            <p:nvPr/>
          </p:nvCxnSpPr>
          <p:spPr>
            <a:xfrm>
              <a:off x="4505686" y="2497073"/>
              <a:ext cx="754029" cy="6018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321027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993015" y="502957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26" name="Straight Connector 25"/>
            <p:cNvCxnSpPr>
              <a:stCxn id="21" idx="4"/>
              <a:endCxn id="23" idx="0"/>
            </p:cNvCxnSpPr>
            <p:nvPr/>
          </p:nvCxnSpPr>
          <p:spPr>
            <a:xfrm>
              <a:off x="5448300" y="3554254"/>
              <a:ext cx="139427" cy="45796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4"/>
              <a:endCxn id="25" idx="0"/>
            </p:cNvCxnSpPr>
            <p:nvPr/>
          </p:nvCxnSpPr>
          <p:spPr>
            <a:xfrm flipH="1">
              <a:off x="5259715" y="4545620"/>
              <a:ext cx="328012" cy="48395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5"/>
              <a:endCxn id="24" idx="0"/>
            </p:cNvCxnSpPr>
            <p:nvPr/>
          </p:nvCxnSpPr>
          <p:spPr>
            <a:xfrm>
              <a:off x="5776312" y="4467505"/>
              <a:ext cx="357788" cy="561695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0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Implementation of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node is part of a </a:t>
            </a:r>
            <a:r>
              <a:rPr lang="en-US" b="1" dirty="0">
                <a:solidFill>
                  <a:srgbClr val="C00000"/>
                </a:solidFill>
              </a:rPr>
              <a:t>linked list</a:t>
            </a:r>
            <a:r>
              <a:rPr lang="en-US" dirty="0"/>
              <a:t> of </a:t>
            </a:r>
            <a:r>
              <a:rPr lang="en-US" b="1" u="sng" dirty="0"/>
              <a:t>siblings</a:t>
            </a:r>
            <a:r>
              <a:rPr lang="en-US" dirty="0"/>
              <a:t>.</a:t>
            </a:r>
          </a:p>
          <a:p>
            <a:r>
              <a:rPr lang="en-US" dirty="0"/>
              <a:t>Additionally, each node stores a pointer to its </a:t>
            </a:r>
            <a:r>
              <a:rPr lang="en-US" b="1" dirty="0">
                <a:solidFill>
                  <a:srgbClr val="0000FF"/>
                </a:solidFill>
              </a:rPr>
              <a:t>first child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Item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firstChild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nextSibling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676400" y="4119338"/>
            <a:ext cx="2476500" cy="2249815"/>
            <a:chOff x="5657244" y="2760334"/>
            <a:chExt cx="2476500" cy="2249815"/>
          </a:xfrm>
        </p:grpSpPr>
        <p:sp>
          <p:nvSpPr>
            <p:cNvPr id="22" name="Oval 21"/>
            <p:cNvSpPr/>
            <p:nvPr/>
          </p:nvSpPr>
          <p:spPr>
            <a:xfrm>
              <a:off x="6888245" y="276033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7409844" y="3584036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190644" y="3584036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5657244" y="447674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707632" y="447674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7600344" y="447674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Connector 29"/>
            <p:cNvCxnSpPr>
              <a:stCxn id="22" idx="3"/>
              <a:endCxn id="24" idx="7"/>
            </p:cNvCxnSpPr>
            <p:nvPr/>
          </p:nvCxnSpPr>
          <p:spPr>
            <a:xfrm flipH="1">
              <a:off x="6645929" y="3215619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3"/>
              <a:endCxn id="25" idx="0"/>
            </p:cNvCxnSpPr>
            <p:nvPr/>
          </p:nvCxnSpPr>
          <p:spPr>
            <a:xfrm flipH="1">
              <a:off x="5923944" y="4039321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6" idx="0"/>
            </p:cNvCxnSpPr>
            <p:nvPr/>
          </p:nvCxnSpPr>
          <p:spPr>
            <a:xfrm>
              <a:off x="6645929" y="4039321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5"/>
              <a:endCxn id="23" idx="0"/>
            </p:cNvCxnSpPr>
            <p:nvPr/>
          </p:nvCxnSpPr>
          <p:spPr>
            <a:xfrm>
              <a:off x="7343530" y="3215619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4"/>
              <a:endCxn id="27" idx="0"/>
            </p:cNvCxnSpPr>
            <p:nvPr/>
          </p:nvCxnSpPr>
          <p:spPr>
            <a:xfrm>
              <a:off x="7676544" y="4117436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838700" y="4119338"/>
            <a:ext cx="2476500" cy="2249815"/>
            <a:chOff x="4838700" y="4119338"/>
            <a:chExt cx="2476500" cy="2249815"/>
          </a:xfrm>
        </p:grpSpPr>
        <p:sp>
          <p:nvSpPr>
            <p:cNvPr id="39" name="Oval 38"/>
            <p:cNvSpPr/>
            <p:nvPr/>
          </p:nvSpPr>
          <p:spPr>
            <a:xfrm>
              <a:off x="6069701" y="411933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591300" y="494304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5372100" y="494304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4838700" y="5835753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5889088" y="5835753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6781800" y="5835753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Connector 44"/>
            <p:cNvCxnSpPr>
              <a:stCxn id="39" idx="3"/>
              <a:endCxn id="41" idx="7"/>
            </p:cNvCxnSpPr>
            <p:nvPr/>
          </p:nvCxnSpPr>
          <p:spPr>
            <a:xfrm flipH="1">
              <a:off x="5827385" y="4574623"/>
              <a:ext cx="320431" cy="446532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1" idx="3"/>
              <a:endCxn id="42" idx="0"/>
            </p:cNvCxnSpPr>
            <p:nvPr/>
          </p:nvCxnSpPr>
          <p:spPr>
            <a:xfrm flipH="1">
              <a:off x="5105400" y="5398325"/>
              <a:ext cx="344815" cy="437428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0" idx="4"/>
              <a:endCxn id="44" idx="0"/>
            </p:cNvCxnSpPr>
            <p:nvPr/>
          </p:nvCxnSpPr>
          <p:spPr>
            <a:xfrm>
              <a:off x="6858000" y="5476440"/>
              <a:ext cx="190500" cy="359313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1" idx="6"/>
              <a:endCxn id="40" idx="2"/>
            </p:cNvCxnSpPr>
            <p:nvPr/>
          </p:nvCxnSpPr>
          <p:spPr>
            <a:xfrm>
              <a:off x="5905500" y="520974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2" idx="6"/>
              <a:endCxn id="43" idx="2"/>
            </p:cNvCxnSpPr>
            <p:nvPr/>
          </p:nvCxnSpPr>
          <p:spPr>
            <a:xfrm>
              <a:off x="5372100" y="6102453"/>
              <a:ext cx="5169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477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Trees</a:t>
            </a:r>
          </a:p>
          <a:p>
            <a:r>
              <a:rPr lang="en-US" altLang="zh-CN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250931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r>
              <a:rPr lang="en-US" dirty="0"/>
              <a:t>Every node can only have </a:t>
            </a:r>
            <a:r>
              <a:rPr lang="en-US" b="1" dirty="0">
                <a:solidFill>
                  <a:srgbClr val="C00000"/>
                </a:solidFill>
              </a:rPr>
              <a:t>at most two</a:t>
            </a:r>
            <a:r>
              <a:rPr lang="en-US" dirty="0"/>
              <a:t> children.</a:t>
            </a:r>
          </a:p>
          <a:p>
            <a:endParaRPr lang="en-US" dirty="0"/>
          </a:p>
          <a:p>
            <a:r>
              <a:rPr lang="en-US" dirty="0"/>
              <a:t>An empty tree is a special binary tree.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48400" y="1941185"/>
            <a:ext cx="2476500" cy="3231623"/>
            <a:chOff x="6248400" y="1941185"/>
            <a:chExt cx="2476500" cy="3231623"/>
          </a:xfrm>
        </p:grpSpPr>
        <p:sp>
          <p:nvSpPr>
            <p:cNvPr id="22" name="Oval 21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0" name="Straight Connector 29"/>
            <p:cNvCxnSpPr>
              <a:stCxn id="22" idx="3"/>
              <a:endCxn id="24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3"/>
              <a:endCxn id="25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6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5"/>
              <a:endCxn id="23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4"/>
              <a:endCxn id="27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6" idx="3"/>
              <a:endCxn id="28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" idx="5"/>
              <a:endCxn id="29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71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minimum</a:t>
                </a:r>
                <a:r>
                  <a:rPr lang="en-US" dirty="0"/>
                  <a:t> number of nodes in a binary tree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(i.e.,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levels)?</a:t>
                </a:r>
              </a:p>
              <a:p>
                <a:pPr lvl="1"/>
                <a:r>
                  <a:rPr lang="en-US" dirty="0"/>
                  <a:t>Answer: </a:t>
                </a:r>
                <a:r>
                  <a:rPr lang="en-US" b="1" dirty="0">
                    <a:solidFill>
                      <a:srgbClr val="C00000"/>
                    </a:solidFill>
                  </a:rPr>
                  <a:t>At least</a:t>
                </a:r>
                <a:r>
                  <a:rPr lang="en-US" dirty="0"/>
                  <a:t> one node at each level.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 means at least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0000FF"/>
                    </a:solidFill>
                  </a:rPr>
                  <a:t>maximum</a:t>
                </a:r>
                <a:r>
                  <a:rPr lang="en-US" dirty="0"/>
                  <a:t> number of nodes in a binary tree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(i.e.,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levels)?</a:t>
                </a:r>
              </a:p>
              <a:p>
                <a:pPr lvl="1"/>
                <a:r>
                  <a:rPr lang="en-US" dirty="0"/>
                  <a:t>Answer: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nodes at 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Maximum number of nodes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1+2+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6934200" y="2008909"/>
            <a:ext cx="1295400" cy="1420091"/>
            <a:chOff x="6553200" y="2105385"/>
            <a:chExt cx="1295400" cy="1420091"/>
          </a:xfrm>
        </p:grpSpPr>
        <p:sp>
          <p:nvSpPr>
            <p:cNvPr id="6" name="Oval 5"/>
            <p:cNvSpPr/>
            <p:nvPr/>
          </p:nvSpPr>
          <p:spPr>
            <a:xfrm>
              <a:off x="7479401" y="2105385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10400" y="2632915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553200" y="3177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340640" y="2420516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7"/>
            </p:cNvCxnSpPr>
            <p:nvPr/>
          </p:nvCxnSpPr>
          <p:spPr>
            <a:xfrm flipH="1">
              <a:off x="6850620" y="2963155"/>
              <a:ext cx="216440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29400" y="4756951"/>
            <a:ext cx="2274199" cy="1491449"/>
            <a:chOff x="6629400" y="4756951"/>
            <a:chExt cx="2274199" cy="1491449"/>
          </a:xfrm>
        </p:grpSpPr>
        <p:sp>
          <p:nvSpPr>
            <p:cNvPr id="12" name="Oval 11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629400" y="5856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2" idx="3"/>
              <a:endCxn id="13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3"/>
              <a:endCxn id="16" idx="7"/>
            </p:cNvCxnSpPr>
            <p:nvPr/>
          </p:nvCxnSpPr>
          <p:spPr>
            <a:xfrm flipH="1">
              <a:off x="6926820" y="5614721"/>
              <a:ext cx="216440" cy="29261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555150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2" idx="5"/>
              <a:endCxn id="19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5"/>
              <a:endCxn id="20" idx="1"/>
            </p:cNvCxnSpPr>
            <p:nvPr/>
          </p:nvCxnSpPr>
          <p:spPr>
            <a:xfrm>
              <a:off x="8389739" y="5614691"/>
              <a:ext cx="2164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303399" y="58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13" idx="5"/>
              <a:endCxn id="32" idx="0"/>
            </p:cNvCxnSpPr>
            <p:nvPr/>
          </p:nvCxnSpPr>
          <p:spPr>
            <a:xfrm>
              <a:off x="7416840" y="5614721"/>
              <a:ext cx="60784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912999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19" idx="3"/>
              <a:endCxn id="38" idx="0"/>
            </p:cNvCxnSpPr>
            <p:nvPr/>
          </p:nvCxnSpPr>
          <p:spPr>
            <a:xfrm flipH="1">
              <a:off x="8087224" y="5614691"/>
              <a:ext cx="28935" cy="2852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47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Nodes and Height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Claim</a:t>
                </a:r>
                <a:r>
                  <a:rPr lang="en-US" dirty="0"/>
                  <a:t> (from the previous slide):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be the number of nodes in a binary tree whose height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(i.e.,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levels).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+1≤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≤2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b="1" u="sng" dirty="0"/>
                  <a:t>Question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what is the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of the tree?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+1)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−1≤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6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19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binary tree is </a:t>
            </a:r>
            <a:r>
              <a:rPr lang="en-US" b="1" dirty="0">
                <a:solidFill>
                  <a:srgbClr val="0000FF"/>
                </a:solidFill>
              </a:rPr>
              <a:t>proper</a:t>
            </a:r>
            <a:r>
              <a:rPr lang="en-US" dirty="0"/>
              <a:t> if every node has 0 or 2 children.</a:t>
            </a:r>
          </a:p>
          <a:p>
            <a:endParaRPr lang="en-US" dirty="0"/>
          </a:p>
          <a:p>
            <a:r>
              <a:rPr lang="en-US" dirty="0"/>
              <a:t>A binary tree is </a:t>
            </a:r>
            <a:r>
              <a:rPr lang="en-US" b="1" dirty="0">
                <a:solidFill>
                  <a:srgbClr val="0000FF"/>
                </a:solidFill>
              </a:rPr>
              <a:t>complete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level </a:t>
            </a:r>
            <a:r>
              <a:rPr lang="en-US" b="1" dirty="0">
                <a:solidFill>
                  <a:srgbClr val="C00000"/>
                </a:solidFill>
              </a:rPr>
              <a:t>except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lowest is fully populated,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lowest level is populated </a:t>
            </a:r>
            <a:r>
              <a:rPr lang="en-US" b="1" dirty="0"/>
              <a:t>from left to right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binary tree is </a:t>
            </a:r>
            <a:r>
              <a:rPr lang="en-US" b="1" dirty="0">
                <a:solidFill>
                  <a:srgbClr val="0000FF"/>
                </a:solidFill>
              </a:rPr>
              <a:t>perfect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every level</a:t>
            </a:r>
            <a:r>
              <a:rPr lang="en-US" dirty="0"/>
              <a:t> is fully populated.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26801" y="4868966"/>
            <a:ext cx="1816999" cy="1491449"/>
            <a:chOff x="6629400" y="4756951"/>
            <a:chExt cx="1816999" cy="1491449"/>
          </a:xfrm>
        </p:grpSpPr>
        <p:sp>
          <p:nvSpPr>
            <p:cNvPr id="6" name="Oval 5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629400" y="5856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6926820" y="5614721"/>
              <a:ext cx="216440" cy="29261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303399" y="58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0"/>
            </p:cNvCxnSpPr>
            <p:nvPr/>
          </p:nvCxnSpPr>
          <p:spPr>
            <a:xfrm>
              <a:off x="7416840" y="5614721"/>
              <a:ext cx="60784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7912999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0"/>
            </p:cNvCxnSpPr>
            <p:nvPr/>
          </p:nvCxnSpPr>
          <p:spPr>
            <a:xfrm flipH="1">
              <a:off x="8087224" y="5614691"/>
              <a:ext cx="28935" cy="2852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15000" y="3024680"/>
            <a:ext cx="1816999" cy="1471120"/>
            <a:chOff x="6629400" y="4756951"/>
            <a:chExt cx="1816999" cy="1471120"/>
          </a:xfrm>
        </p:grpSpPr>
        <p:sp>
          <p:nvSpPr>
            <p:cNvPr id="20" name="Oval 19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629400" y="5856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0" idx="3"/>
              <a:endCxn id="21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3"/>
              <a:endCxn id="22" idx="7"/>
            </p:cNvCxnSpPr>
            <p:nvPr/>
          </p:nvCxnSpPr>
          <p:spPr>
            <a:xfrm flipH="1">
              <a:off x="6926820" y="5614721"/>
              <a:ext cx="216440" cy="29261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0" idx="5"/>
              <a:endCxn id="25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303399" y="58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1" idx="5"/>
              <a:endCxn id="29" idx="0"/>
            </p:cNvCxnSpPr>
            <p:nvPr/>
          </p:nvCxnSpPr>
          <p:spPr>
            <a:xfrm>
              <a:off x="7416840" y="5614721"/>
              <a:ext cx="60784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107801" y="1295400"/>
            <a:ext cx="1816999" cy="1491449"/>
            <a:chOff x="7086600" y="4756951"/>
            <a:chExt cx="1816999" cy="1491449"/>
          </a:xfrm>
        </p:grpSpPr>
        <p:sp>
          <p:nvSpPr>
            <p:cNvPr id="34" name="Oval 33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4" idx="3"/>
              <a:endCxn id="35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8555150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34" idx="5"/>
              <a:endCxn id="39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5"/>
              <a:endCxn id="40" idx="1"/>
            </p:cNvCxnSpPr>
            <p:nvPr/>
          </p:nvCxnSpPr>
          <p:spPr>
            <a:xfrm>
              <a:off x="8389739" y="5614691"/>
              <a:ext cx="2164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912999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39" idx="3"/>
              <a:endCxn id="45" idx="0"/>
            </p:cNvCxnSpPr>
            <p:nvPr/>
          </p:nvCxnSpPr>
          <p:spPr>
            <a:xfrm flipH="1">
              <a:off x="8087224" y="5614691"/>
              <a:ext cx="28935" cy="2852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A2CBDE-88E3-41CE-81EC-573B4A43FA3A}"/>
              </a:ext>
            </a:extLst>
          </p:cNvPr>
          <p:cNvGrpSpPr/>
          <p:nvPr/>
        </p:nvGrpSpPr>
        <p:grpSpPr>
          <a:xfrm>
            <a:off x="5688350" y="2203852"/>
            <a:ext cx="523069" cy="599299"/>
            <a:chOff x="5688350" y="2203852"/>
            <a:chExt cx="523069" cy="59929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34AC0F-CF13-4A84-A138-F4E6E9E01025}"/>
                </a:ext>
              </a:extLst>
            </p:cNvPr>
            <p:cNvSpPr/>
            <p:nvPr/>
          </p:nvSpPr>
          <p:spPr>
            <a:xfrm>
              <a:off x="5688350" y="24162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535C3DB-7E57-477C-B6C7-BDCDE48DA503}"/>
                </a:ext>
              </a:extLst>
            </p:cNvPr>
            <p:cNvCxnSpPr>
              <a:endCxn id="43" idx="7"/>
            </p:cNvCxnSpPr>
            <p:nvPr/>
          </p:nvCxnSpPr>
          <p:spPr>
            <a:xfrm flipH="1">
              <a:off x="6018590" y="2203852"/>
              <a:ext cx="192829" cy="26905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28D293-E44E-4769-97C9-0AFF28B8F956}"/>
              </a:ext>
            </a:extLst>
          </p:cNvPr>
          <p:cNvGrpSpPr/>
          <p:nvPr/>
        </p:nvGrpSpPr>
        <p:grpSpPr>
          <a:xfrm>
            <a:off x="5290691" y="4454266"/>
            <a:ext cx="523069" cy="599299"/>
            <a:chOff x="5688350" y="2203852"/>
            <a:chExt cx="523069" cy="59929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AA30F71-2214-4765-A4EE-BD3D601B1B8F}"/>
                </a:ext>
              </a:extLst>
            </p:cNvPr>
            <p:cNvSpPr/>
            <p:nvPr/>
          </p:nvSpPr>
          <p:spPr>
            <a:xfrm>
              <a:off x="5688350" y="24162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3748D98-4F4A-4CE1-8A2F-AAF0FFDF8CB0}"/>
                </a:ext>
              </a:extLst>
            </p:cNvPr>
            <p:cNvCxnSpPr>
              <a:endCxn id="48" idx="7"/>
            </p:cNvCxnSpPr>
            <p:nvPr/>
          </p:nvCxnSpPr>
          <p:spPr>
            <a:xfrm flipH="1">
              <a:off x="6018590" y="2203852"/>
              <a:ext cx="192829" cy="26905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B8C923-38F3-4BDF-B76E-AA898093F7BC}"/>
              </a:ext>
            </a:extLst>
          </p:cNvPr>
          <p:cNvGrpSpPr/>
          <p:nvPr/>
        </p:nvGrpSpPr>
        <p:grpSpPr>
          <a:xfrm>
            <a:off x="7487140" y="5726706"/>
            <a:ext cx="513860" cy="633709"/>
            <a:chOff x="7487140" y="5726706"/>
            <a:chExt cx="513860" cy="63370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6552BCE-65AD-41CD-A476-BBC901B12AC2}"/>
                </a:ext>
              </a:extLst>
            </p:cNvPr>
            <p:cNvSpPr/>
            <p:nvPr/>
          </p:nvSpPr>
          <p:spPr>
            <a:xfrm>
              <a:off x="7652551" y="601196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91397-3AC2-4223-8DE2-43C580B167CD}"/>
                </a:ext>
              </a:extLst>
            </p:cNvPr>
            <p:cNvCxnSpPr>
              <a:endCxn id="50" idx="1"/>
            </p:cNvCxnSpPr>
            <p:nvPr/>
          </p:nvCxnSpPr>
          <p:spPr>
            <a:xfrm>
              <a:off x="7487140" y="5726706"/>
              <a:ext cx="2164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B0CDAA-DCC2-482B-BF87-BCC708DF3C89}"/>
              </a:ext>
            </a:extLst>
          </p:cNvPr>
          <p:cNvGrpSpPr/>
          <p:nvPr/>
        </p:nvGrpSpPr>
        <p:grpSpPr>
          <a:xfrm>
            <a:off x="7475339" y="3882420"/>
            <a:ext cx="398701" cy="632605"/>
            <a:chOff x="5630300" y="2096776"/>
            <a:chExt cx="398701" cy="63260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6BFDD6-6902-4E33-874C-612628C83195}"/>
                </a:ext>
              </a:extLst>
            </p:cNvPr>
            <p:cNvSpPr/>
            <p:nvPr/>
          </p:nvSpPr>
          <p:spPr>
            <a:xfrm>
              <a:off x="5642101" y="2342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62FCB52-1D03-45F1-8CE2-CE47B3B724BE}"/>
                </a:ext>
              </a:extLst>
            </p:cNvPr>
            <p:cNvCxnSpPr>
              <a:cxnSpLocks/>
              <a:stCxn id="25" idx="5"/>
              <a:endCxn id="53" idx="0"/>
            </p:cNvCxnSpPr>
            <p:nvPr/>
          </p:nvCxnSpPr>
          <p:spPr>
            <a:xfrm>
              <a:off x="5630300" y="2096776"/>
              <a:ext cx="205251" cy="245705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E8508A2-CB86-4C2F-A25B-FF70F1F6294A}"/>
              </a:ext>
            </a:extLst>
          </p:cNvPr>
          <p:cNvGrpSpPr/>
          <p:nvPr/>
        </p:nvGrpSpPr>
        <p:grpSpPr>
          <a:xfrm>
            <a:off x="6814766" y="3944585"/>
            <a:ext cx="523069" cy="599299"/>
            <a:chOff x="5688350" y="2203852"/>
            <a:chExt cx="523069" cy="5992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695747E-B7F4-4109-B79A-E91D3E713011}"/>
                </a:ext>
              </a:extLst>
            </p:cNvPr>
            <p:cNvSpPr/>
            <p:nvPr/>
          </p:nvSpPr>
          <p:spPr>
            <a:xfrm>
              <a:off x="5688350" y="24162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4E7BA9E-1A4D-4096-9326-088ADFA1D717}"/>
                </a:ext>
              </a:extLst>
            </p:cNvPr>
            <p:cNvCxnSpPr>
              <a:endCxn id="56" idx="7"/>
            </p:cNvCxnSpPr>
            <p:nvPr/>
          </p:nvCxnSpPr>
          <p:spPr>
            <a:xfrm flipH="1">
              <a:off x="6018590" y="2203852"/>
              <a:ext cx="192829" cy="26905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97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Statements Are Correct?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A.</a:t>
            </a:r>
            <a:r>
              <a:rPr lang="en-US" dirty="0"/>
              <a:t> Trees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are proper.	</a:t>
            </a:r>
            <a:r>
              <a:rPr lang="en-US" altLang="zh-CN" dirty="0"/>
              <a:t> </a:t>
            </a:r>
            <a:r>
              <a:rPr lang="en-US" altLang="zh-CN" b="1" dirty="0"/>
              <a:t>B.</a:t>
            </a:r>
            <a:r>
              <a:rPr lang="en-US" altLang="zh-CN" dirty="0"/>
              <a:t> Tree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/>
              <a:t>  is complete.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C.</a:t>
            </a:r>
            <a:r>
              <a:rPr lang="en-US" dirty="0"/>
              <a:t> Trees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are complete.	 </a:t>
            </a:r>
            <a:r>
              <a:rPr lang="en-US" b="1" dirty="0"/>
              <a:t>D.</a:t>
            </a:r>
            <a:r>
              <a:rPr lang="en-US" dirty="0"/>
              <a:t> Tree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/>
              <a:t> is perfect.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03069"/>
            <a:ext cx="5729288" cy="385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24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Numbering Nodes In a Perfect Binary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Numbering nodes from 1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Numbering </a:t>
                </a:r>
                <a:r>
                  <a:rPr lang="en-US" b="1" dirty="0">
                    <a:solidFill>
                      <a:srgbClr val="0000FF"/>
                    </a:solidFill>
                  </a:rPr>
                  <a:t>from top to bottom </a:t>
                </a:r>
                <a:r>
                  <a:rPr lang="en-US" dirty="0"/>
                  <a:t>level.</a:t>
                </a:r>
              </a:p>
              <a:p>
                <a:r>
                  <a:rPr lang="en-US" dirty="0"/>
                  <a:t>Within a level, numbering </a:t>
                </a:r>
                <a:r>
                  <a:rPr lang="en-US" b="1" dirty="0">
                    <a:solidFill>
                      <a:srgbClr val="C00000"/>
                    </a:solidFill>
                  </a:rPr>
                  <a:t>from left to right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2013751" y="3276600"/>
            <a:ext cx="4735498" cy="2303755"/>
            <a:chOff x="2013751" y="3276600"/>
            <a:chExt cx="4735498" cy="2303755"/>
          </a:xfrm>
        </p:grpSpPr>
        <p:sp>
          <p:nvSpPr>
            <p:cNvPr id="6" name="Oval 5"/>
            <p:cNvSpPr/>
            <p:nvPr/>
          </p:nvSpPr>
          <p:spPr>
            <a:xfrm>
              <a:off x="4202801" y="3276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042100" y="39332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947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372340" y="35917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2171" y="42634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328100" y="3886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0523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517932" y="3591731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58340" y="4216440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6901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372340" y="42634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331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130571" y="4216440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013751" y="5214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688472" y="5214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331723" y="523190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06444" y="523190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22894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70521" y="522894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91200" y="5214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400800" y="521415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stCxn id="8" idx="3"/>
              <a:endCxn id="21" idx="0"/>
            </p:cNvCxnSpPr>
            <p:nvPr/>
          </p:nvCxnSpPr>
          <p:spPr>
            <a:xfrm flipH="1">
              <a:off x="2187976" y="4825771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5" idx="3"/>
              <a:endCxn id="23" idx="0"/>
            </p:cNvCxnSpPr>
            <p:nvPr/>
          </p:nvCxnSpPr>
          <p:spPr>
            <a:xfrm flipH="1">
              <a:off x="3505948" y="4825771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5" idx="5"/>
              <a:endCxn id="24" idx="0"/>
            </p:cNvCxnSpPr>
            <p:nvPr/>
          </p:nvCxnSpPr>
          <p:spPr>
            <a:xfrm>
              <a:off x="3987571" y="4825771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5"/>
              <a:endCxn id="22" idx="0"/>
            </p:cNvCxnSpPr>
            <p:nvPr/>
          </p:nvCxnSpPr>
          <p:spPr>
            <a:xfrm>
              <a:off x="2692171" y="4825771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7" idx="3"/>
              <a:endCxn id="25" idx="0"/>
            </p:cNvCxnSpPr>
            <p:nvPr/>
          </p:nvCxnSpPr>
          <p:spPr>
            <a:xfrm flipH="1">
              <a:off x="4670025" y="4825771"/>
              <a:ext cx="21415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7" idx="5"/>
              <a:endCxn id="26" idx="0"/>
            </p:cNvCxnSpPr>
            <p:nvPr/>
          </p:nvCxnSpPr>
          <p:spPr>
            <a:xfrm>
              <a:off x="5130571" y="4825771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2" idx="5"/>
              <a:endCxn id="28" idx="0"/>
            </p:cNvCxnSpPr>
            <p:nvPr/>
          </p:nvCxnSpPr>
          <p:spPr>
            <a:xfrm>
              <a:off x="6349771" y="4825771"/>
              <a:ext cx="225254" cy="38837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2" idx="3"/>
              <a:endCxn id="27" idx="0"/>
            </p:cNvCxnSpPr>
            <p:nvPr/>
          </p:nvCxnSpPr>
          <p:spPr>
            <a:xfrm flipH="1">
              <a:off x="5965425" y="4825771"/>
              <a:ext cx="137955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46270" y="3252291"/>
            <a:ext cx="325730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48000" y="39117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89270" y="38817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94751" y="447174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7061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55870" y="446061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7709" y="447061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36470" y="51575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22270" y="51752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76600" y="517529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62400" y="51816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29194" y="518899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11348" y="51816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17381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24600" y="51816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795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Trees</a:t>
            </a:r>
          </a:p>
          <a:p>
            <a:r>
              <a:rPr lang="en-US" altLang="zh-CN" dirty="0"/>
              <a:t>Binary Trees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813A1-59C4-4B27-9054-72AEDE3C3FB0}"/>
              </a:ext>
            </a:extLst>
          </p:cNvPr>
          <p:cNvGrpSpPr/>
          <p:nvPr/>
        </p:nvGrpSpPr>
        <p:grpSpPr>
          <a:xfrm>
            <a:off x="3962400" y="2286000"/>
            <a:ext cx="2476500" cy="3231623"/>
            <a:chOff x="6248400" y="1941185"/>
            <a:chExt cx="2476500" cy="323162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F0407B-F16A-49C9-9B58-7346F3D0CD18}"/>
                </a:ext>
              </a:extLst>
            </p:cNvPr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0788A3-6C23-40E4-897F-804F6AA57463}"/>
                </a:ext>
              </a:extLst>
            </p:cNvPr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0EF5A-7CC2-4EFB-9F1C-E44A5515FB68}"/>
                </a:ext>
              </a:extLst>
            </p:cNvPr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8ABE52-EABE-4F66-8F0A-B389E255006D}"/>
                </a:ext>
              </a:extLst>
            </p:cNvPr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C57D50-1CA6-4816-8B38-5A49FC412F8A}"/>
                </a:ext>
              </a:extLst>
            </p:cNvPr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12D582-5471-4C33-8246-6412757F3AB2}"/>
                </a:ext>
              </a:extLst>
            </p:cNvPr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A8DAFC-22F9-44DF-8B6C-8DE80084BB10}"/>
                </a:ext>
              </a:extLst>
            </p:cNvPr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FC5FF5-5CB0-4DC5-A5BA-6AF29A663A8E}"/>
                </a:ext>
              </a:extLst>
            </p:cNvPr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3AEDE-B8ED-41BF-B571-CE91F3223795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B9A8C9-B0E9-4C35-B5A6-F3ED0931AC50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91E8CC-0F48-4B47-BDBD-CDFE827875DE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DE6149-C173-4419-B6CF-A0E084809903}"/>
                </a:ext>
              </a:extLst>
            </p:cNvPr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A18062-8F0B-43AB-B6DE-10D8C6E59F94}"/>
                </a:ext>
              </a:extLst>
            </p:cNvPr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AF97EC-2A4C-4001-B45F-7D4F6150490F}"/>
                </a:ext>
              </a:extLst>
            </p:cNvPr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E14673-217D-4C83-95CA-53D02C0FB02A}"/>
                </a:ext>
              </a:extLst>
            </p:cNvPr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DCCB010-6FF2-4445-B089-EAF173624415}"/>
              </a:ext>
            </a:extLst>
          </p:cNvPr>
          <p:cNvSpPr/>
          <p:nvPr/>
        </p:nvSpPr>
        <p:spPr>
          <a:xfrm>
            <a:off x="5012788" y="2097415"/>
            <a:ext cx="889410" cy="828078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CB0A8-2B35-4B8E-AFC4-6630698446FE}"/>
              </a:ext>
            </a:extLst>
          </p:cNvPr>
          <p:cNvSpPr txBox="1"/>
          <p:nvPr/>
        </p:nvSpPr>
        <p:spPr>
          <a:xfrm>
            <a:off x="5109502" y="163575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180681-6822-4055-949B-8D0C02DCE93A}"/>
              </a:ext>
            </a:extLst>
          </p:cNvPr>
          <p:cNvSpPr/>
          <p:nvPr/>
        </p:nvSpPr>
        <p:spPr>
          <a:xfrm>
            <a:off x="3810000" y="3855076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7E90A9-2AFE-4F37-B84B-79716203BA6F}"/>
              </a:ext>
            </a:extLst>
          </p:cNvPr>
          <p:cNvSpPr/>
          <p:nvPr/>
        </p:nvSpPr>
        <p:spPr>
          <a:xfrm>
            <a:off x="4229100" y="4836884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0B8B56-242F-4ECA-AF6C-D13B58CCC371}"/>
              </a:ext>
            </a:extLst>
          </p:cNvPr>
          <p:cNvSpPr/>
          <p:nvPr/>
        </p:nvSpPr>
        <p:spPr>
          <a:xfrm>
            <a:off x="5479288" y="4836884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FDC6B5-DE8B-4B4E-949F-39014136B54E}"/>
              </a:ext>
            </a:extLst>
          </p:cNvPr>
          <p:cNvSpPr/>
          <p:nvPr/>
        </p:nvSpPr>
        <p:spPr>
          <a:xfrm>
            <a:off x="5751302" y="3865627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2EA50-C665-4DAF-813B-C1B092706D11}"/>
              </a:ext>
            </a:extLst>
          </p:cNvPr>
          <p:cNvSpPr txBox="1"/>
          <p:nvPr/>
        </p:nvSpPr>
        <p:spPr>
          <a:xfrm>
            <a:off x="4897054" y="5715595"/>
            <a:ext cx="953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29365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96464"/>
                </a:solidFill>
              </a:rPr>
              <a:t>Numbering Nodes In a Perfect Binary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447800"/>
                <a:ext cx="8153400" cy="53340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parent of node </a:t>
                </a:r>
                <a:r>
                  <a:rPr lang="en-US" dirty="0" err="1"/>
                  <a:t>i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r>
                  <a:rPr lang="en-US" dirty="0"/>
                  <a:t>, it is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. For node 1, it has no parent.</a:t>
                </a:r>
              </a:p>
              <a:p>
                <a:r>
                  <a:rPr lang="en-US" dirty="0"/>
                  <a:t>What is the left child of node </a:t>
                </a:r>
                <a:r>
                  <a:rPr lang="en-US" dirty="0" err="1"/>
                  <a:t>i</a:t>
                </a:r>
                <a:r>
                  <a:rPr lang="en-US" dirty="0"/>
                  <a:t>?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be the number of nodes.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;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no left child.</a:t>
                </a:r>
              </a:p>
              <a:p>
                <a:r>
                  <a:rPr lang="en-US" dirty="0"/>
                  <a:t>What is the right child of node </a:t>
                </a:r>
                <a:r>
                  <a:rPr lang="en-US" dirty="0" err="1"/>
                  <a:t>i</a:t>
                </a:r>
                <a:r>
                  <a:rPr lang="en-US" dirty="0"/>
                  <a:t>?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b="0" i="1" dirty="0" smtClean="0">
                        <a:latin typeface="Cambria Math"/>
                      </a:rPr>
                      <m:t>+1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it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b="0" i="1" dirty="0" smtClean="0">
                        <a:latin typeface="Cambria Math"/>
                      </a:rPr>
                      <m:t>+1</m:t>
                    </m:r>
                    <m:r>
                      <a:rPr lang="en-US" sz="2400" i="1" dirty="0">
                        <a:latin typeface="Cambria Math"/>
                      </a:rPr>
                      <m:t>&gt;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no right child.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447800"/>
                <a:ext cx="8153400" cy="5334000"/>
              </a:xfrm>
              <a:blipFill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2398594" y="1335428"/>
            <a:ext cx="4777643" cy="2398372"/>
            <a:chOff x="2013751" y="3252291"/>
            <a:chExt cx="4777643" cy="2398372"/>
          </a:xfrm>
        </p:grpSpPr>
        <p:grpSp>
          <p:nvGrpSpPr>
            <p:cNvPr id="5" name="Group 4"/>
            <p:cNvGrpSpPr/>
            <p:nvPr/>
          </p:nvGrpSpPr>
          <p:grpSpPr>
            <a:xfrm>
              <a:off x="2013751" y="3276600"/>
              <a:ext cx="4735498" cy="2303755"/>
              <a:chOff x="2013751" y="3276600"/>
              <a:chExt cx="4735498" cy="230375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202801" y="32766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42100" y="393321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947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Connector 8"/>
              <p:cNvCxnSpPr>
                <a:stCxn id="6" idx="3"/>
                <a:endCxn id="7" idx="7"/>
              </p:cNvCxnSpPr>
              <p:nvPr/>
            </p:nvCxnSpPr>
            <p:spPr>
              <a:xfrm flipH="1">
                <a:off x="3372340" y="35917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7" idx="3"/>
                <a:endCxn id="8" idx="7"/>
              </p:cNvCxnSpPr>
              <p:nvPr/>
            </p:nvCxnSpPr>
            <p:spPr>
              <a:xfrm flipH="1">
                <a:off x="2692171" y="42634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5328100" y="38862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523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stCxn id="6" idx="5"/>
                <a:endCxn id="11" idx="1"/>
              </p:cNvCxnSpPr>
              <p:nvPr/>
            </p:nvCxnSpPr>
            <p:spPr>
              <a:xfrm>
                <a:off x="4517932" y="3591731"/>
                <a:ext cx="866828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5658340" y="4216440"/>
                <a:ext cx="445040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6901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7" idx="5"/>
                <a:endCxn id="15" idx="1"/>
              </p:cNvCxnSpPr>
              <p:nvPr/>
            </p:nvCxnSpPr>
            <p:spPr>
              <a:xfrm>
                <a:off x="3372340" y="42634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48331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1" idx="3"/>
                <a:endCxn id="17" idx="7"/>
              </p:cNvCxnSpPr>
              <p:nvPr/>
            </p:nvCxnSpPr>
            <p:spPr>
              <a:xfrm flipH="1">
                <a:off x="5130571" y="4216440"/>
                <a:ext cx="254189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2013751" y="5214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688472" y="5214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331723" y="523190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006444" y="523190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495800" y="522894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70521" y="522894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791200" y="5214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00800" y="521415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8" idx="3"/>
                <a:endCxn id="19" idx="0"/>
              </p:cNvCxnSpPr>
              <p:nvPr/>
            </p:nvCxnSpPr>
            <p:spPr>
              <a:xfrm flipH="1">
                <a:off x="2187976" y="4825771"/>
                <a:ext cx="257804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5" idx="3"/>
                <a:endCxn id="21" idx="0"/>
              </p:cNvCxnSpPr>
              <p:nvPr/>
            </p:nvCxnSpPr>
            <p:spPr>
              <a:xfrm flipH="1">
                <a:off x="3505948" y="4825771"/>
                <a:ext cx="235232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5" idx="5"/>
                <a:endCxn id="22" idx="0"/>
              </p:cNvCxnSpPr>
              <p:nvPr/>
            </p:nvCxnSpPr>
            <p:spPr>
              <a:xfrm>
                <a:off x="3987571" y="4825771"/>
                <a:ext cx="193098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8" idx="5"/>
                <a:endCxn id="20" idx="0"/>
              </p:cNvCxnSpPr>
              <p:nvPr/>
            </p:nvCxnSpPr>
            <p:spPr>
              <a:xfrm>
                <a:off x="2692171" y="4825771"/>
                <a:ext cx="170526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7" idx="3"/>
                <a:endCxn id="23" idx="0"/>
              </p:cNvCxnSpPr>
              <p:nvPr/>
            </p:nvCxnSpPr>
            <p:spPr>
              <a:xfrm flipH="1">
                <a:off x="4670025" y="4825771"/>
                <a:ext cx="214155" cy="40317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7" idx="5"/>
                <a:endCxn id="24" idx="0"/>
              </p:cNvCxnSpPr>
              <p:nvPr/>
            </p:nvCxnSpPr>
            <p:spPr>
              <a:xfrm>
                <a:off x="5130571" y="4825771"/>
                <a:ext cx="214175" cy="40317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5"/>
                <a:endCxn id="26" idx="0"/>
              </p:cNvCxnSpPr>
              <p:nvPr/>
            </p:nvCxnSpPr>
            <p:spPr>
              <a:xfrm>
                <a:off x="6349771" y="4825771"/>
                <a:ext cx="225254" cy="38837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2" idx="3"/>
                <a:endCxn id="25" idx="0"/>
              </p:cNvCxnSpPr>
              <p:nvPr/>
            </p:nvCxnSpPr>
            <p:spPr>
              <a:xfrm flipH="1">
                <a:off x="5965425" y="4825771"/>
                <a:ext cx="137955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246270" y="3252291"/>
              <a:ext cx="325730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0" y="391176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9270" y="38817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94751" y="447174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44706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55870" y="446061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87709" y="44706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36470" y="515754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22270" y="51752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600" y="5175297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62400" y="518160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29194" y="518899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11348" y="518160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13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15000" y="5173817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24600" y="518160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12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Binary Tree Using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Based on the numbering scheme for a </a:t>
            </a:r>
            <a:r>
              <a:rPr lang="en-US" b="1" dirty="0">
                <a:solidFill>
                  <a:srgbClr val="C00000"/>
                </a:solidFill>
              </a:rPr>
              <a:t>perfect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binary tree.</a:t>
            </a:r>
          </a:p>
          <a:p>
            <a:r>
              <a:rPr lang="en-US" dirty="0"/>
              <a:t>If the number of the node </a:t>
            </a:r>
            <a:r>
              <a:rPr lang="en-US" b="1" dirty="0">
                <a:solidFill>
                  <a:srgbClr val="00B050"/>
                </a:solidFill>
              </a:rPr>
              <a:t>in a perfect binary tree </a:t>
            </a:r>
            <a:r>
              <a:rPr lang="en-US" dirty="0"/>
              <a:t>is </a:t>
            </a:r>
            <a:r>
              <a:rPr lang="en-US" dirty="0" err="1"/>
              <a:t>i</a:t>
            </a:r>
            <a:r>
              <a:rPr lang="en-US" dirty="0"/>
              <a:t>, then the node is put at index </a:t>
            </a:r>
            <a:r>
              <a:rPr lang="en-US" dirty="0" err="1"/>
              <a:t>i</a:t>
            </a:r>
            <a:r>
              <a:rPr lang="en-US" dirty="0"/>
              <a:t> of the array.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227272"/>
                  </p:ext>
                </p:extLst>
              </p:nvPr>
            </p:nvGraphicFramePr>
            <p:xfrm>
              <a:off x="1447800" y="5486400"/>
              <a:ext cx="61637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03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227272"/>
                  </p:ext>
                </p:extLst>
              </p:nvPr>
            </p:nvGraphicFramePr>
            <p:xfrm>
              <a:off x="1447800" y="5486400"/>
              <a:ext cx="61637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03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e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087" t="-10667" r="-5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087" t="-10667" r="-4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087" t="-10667" r="-3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1087" t="-10667" r="-2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f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69351"/>
              </p:ext>
            </p:extLst>
          </p:nvPr>
        </p:nvGraphicFramePr>
        <p:xfrm>
          <a:off x="1473200" y="6019800"/>
          <a:ext cx="6146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[10]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[11]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897873" y="3001766"/>
            <a:ext cx="3645979" cy="2256034"/>
            <a:chOff x="2897873" y="3001766"/>
            <a:chExt cx="3645979" cy="2256034"/>
          </a:xfrm>
        </p:grpSpPr>
        <p:grpSp>
          <p:nvGrpSpPr>
            <p:cNvPr id="51" name="Group 50"/>
            <p:cNvGrpSpPr/>
            <p:nvPr/>
          </p:nvGrpSpPr>
          <p:grpSpPr>
            <a:xfrm>
              <a:off x="2897873" y="3048000"/>
              <a:ext cx="3320249" cy="2101049"/>
              <a:chOff x="2965178" y="3232568"/>
              <a:chExt cx="3320249" cy="210104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773228" y="3232568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612527" y="383626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65178" y="4388035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25" name="Straight Connector 24"/>
              <p:cNvCxnSpPr>
                <a:stCxn id="22" idx="3"/>
                <a:endCxn id="23" idx="7"/>
              </p:cNvCxnSpPr>
              <p:nvPr/>
            </p:nvCxnSpPr>
            <p:spPr>
              <a:xfrm flipH="1">
                <a:off x="3942767" y="3547699"/>
                <a:ext cx="884529" cy="3452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3" idx="3"/>
                <a:endCxn id="24" idx="7"/>
              </p:cNvCxnSpPr>
              <p:nvPr/>
            </p:nvCxnSpPr>
            <p:spPr>
              <a:xfrm flipH="1">
                <a:off x="3262598" y="4166508"/>
                <a:ext cx="406589" cy="272556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5898527" y="3745884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9" name="Straight Connector 28"/>
              <p:cNvCxnSpPr>
                <a:stCxn id="22" idx="5"/>
                <a:endCxn id="27" idx="1"/>
              </p:cNvCxnSpPr>
              <p:nvPr/>
            </p:nvCxnSpPr>
            <p:spPr>
              <a:xfrm>
                <a:off x="5088359" y="3547699"/>
                <a:ext cx="866828" cy="25484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260578" y="4388035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32" name="Straight Connector 31"/>
              <p:cNvCxnSpPr>
                <a:stCxn id="23" idx="5"/>
                <a:endCxn id="31" idx="1"/>
              </p:cNvCxnSpPr>
              <p:nvPr/>
            </p:nvCxnSpPr>
            <p:spPr>
              <a:xfrm>
                <a:off x="3942767" y="4166508"/>
                <a:ext cx="368840" cy="272556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3902150" y="498516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576871" y="498516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44" name="Straight Connector 43"/>
              <p:cNvCxnSpPr>
                <a:stCxn id="31" idx="3"/>
                <a:endCxn id="37" idx="0"/>
              </p:cNvCxnSpPr>
              <p:nvPr/>
            </p:nvCxnSpPr>
            <p:spPr>
              <a:xfrm flipH="1">
                <a:off x="4076375" y="4685455"/>
                <a:ext cx="235232" cy="299713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1" idx="5"/>
                <a:endCxn id="38" idx="0"/>
              </p:cNvCxnSpPr>
              <p:nvPr/>
            </p:nvCxnSpPr>
            <p:spPr>
              <a:xfrm>
                <a:off x="4557998" y="4685455"/>
                <a:ext cx="193098" cy="299713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077213" y="30017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62400" y="358840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18122" y="352027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58092" y="414685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59493" y="40908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2800" y="47961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26118" y="4743991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35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Would You Represent a </a:t>
            </a:r>
            <a:r>
              <a:rPr lang="en-US" altLang="zh-CN" b="1" dirty="0">
                <a:solidFill>
                  <a:srgbClr val="FF0000"/>
                </a:solidFill>
              </a:rPr>
              <a:t>Right-skewed</a:t>
            </a:r>
            <a:r>
              <a:rPr lang="en-US" altLang="zh-CN" dirty="0"/>
              <a:t> Binary Tree?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array index starts from 1.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95228" y="1219200"/>
            <a:ext cx="2597970" cy="2123327"/>
            <a:chOff x="3574230" y="2111322"/>
            <a:chExt cx="2597970" cy="2123327"/>
          </a:xfrm>
        </p:grpSpPr>
        <p:sp>
          <p:nvSpPr>
            <p:cNvPr id="22" name="Oval 21"/>
            <p:cNvSpPr/>
            <p:nvPr/>
          </p:nvSpPr>
          <p:spPr>
            <a:xfrm>
              <a:off x="3574230" y="211132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699529" y="272092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42378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9" name="Straight Connector 28"/>
            <p:cNvCxnSpPr>
              <a:stCxn id="22" idx="5"/>
              <a:endCxn id="27" idx="1"/>
            </p:cNvCxnSpPr>
            <p:nvPr/>
          </p:nvCxnSpPr>
          <p:spPr>
            <a:xfrm>
              <a:off x="3889361" y="2426453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5"/>
              <a:endCxn id="28" idx="1"/>
            </p:cNvCxnSpPr>
            <p:nvPr/>
          </p:nvCxnSpPr>
          <p:spPr>
            <a:xfrm>
              <a:off x="5029769" y="3051162"/>
              <a:ext cx="445040" cy="27646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8237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9" name="Straight Connector 48"/>
            <p:cNvCxnSpPr>
              <a:stCxn id="28" idx="5"/>
              <a:endCxn id="42" idx="0"/>
            </p:cNvCxnSpPr>
            <p:nvPr/>
          </p:nvCxnSpPr>
          <p:spPr>
            <a:xfrm>
              <a:off x="5721200" y="3574020"/>
              <a:ext cx="276776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3182133"/>
                  </p:ext>
                </p:extLst>
              </p:nvPr>
            </p:nvGraphicFramePr>
            <p:xfrm>
              <a:off x="505819" y="408278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3182133"/>
                  </p:ext>
                </p:extLst>
              </p:nvPr>
            </p:nvGraphicFramePr>
            <p:xfrm>
              <a:off x="505819" y="408278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703" t="-9211" r="-131216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4054" t="-9211" r="-1110811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8667" t="-9211" r="-996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5405" t="-9211" r="-90945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6757" t="-9211" r="-708108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6000" t="-9211" r="-598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8108" t="-9211" r="-50675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667" t="-9211" r="-4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9459" t="-9211" r="-30540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3333" t="-9211" r="-201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0811" t="-9211" r="-10405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8" name="Group 67"/>
          <p:cNvGrpSpPr/>
          <p:nvPr/>
        </p:nvGrpSpPr>
        <p:grpSpPr>
          <a:xfrm>
            <a:off x="457200" y="5248846"/>
            <a:ext cx="6964151" cy="466154"/>
            <a:chOff x="1494049" y="5024735"/>
            <a:chExt cx="6964151" cy="466154"/>
          </a:xfrm>
        </p:grpSpPr>
        <p:sp>
          <p:nvSpPr>
            <p:cNvPr id="59" name="TextBox 58"/>
            <p:cNvSpPr txBox="1"/>
            <p:nvPr/>
          </p:nvSpPr>
          <p:spPr>
            <a:xfrm>
              <a:off x="1494049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3840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94384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3837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[7]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02305" y="50292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[11]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1105" y="5029199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[15]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52770" y="502473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[9]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58000" y="5029224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[13]</a:t>
              </a:r>
            </a:p>
          </p:txBody>
        </p:sp>
      </p:grpSp>
      <p:pic>
        <p:nvPicPr>
          <p:cNvPr id="31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949660"/>
                  </p:ext>
                </p:extLst>
              </p:nvPr>
            </p:nvGraphicFramePr>
            <p:xfrm>
              <a:off x="505821" y="2712298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altLang="zh-CN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altLang="zh-CN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949660"/>
                  </p:ext>
                </p:extLst>
              </p:nvPr>
            </p:nvGraphicFramePr>
            <p:xfrm>
              <a:off x="505821" y="2712298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9211" r="-1194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8667" t="-9211" r="-996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5405" t="-9211" r="-90945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97333" t="-9211" r="-797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96000" t="-9211" r="-598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8108" t="-9211" r="-50675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94667" t="-9211" r="-4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09459" t="-9211" r="-30540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3333" t="-9211" r="-201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10811" t="-9211" r="-10405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92000" t="-9211" r="-2667" b="-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590757"/>
                  </p:ext>
                </p:extLst>
              </p:nvPr>
            </p:nvGraphicFramePr>
            <p:xfrm>
              <a:off x="505820" y="3420323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590757"/>
                  </p:ext>
                </p:extLst>
              </p:nvPr>
            </p:nvGraphicFramePr>
            <p:xfrm>
              <a:off x="505820" y="3420323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c</a:t>
                          </a:r>
                          <a:endParaRPr lang="en-US" altLang="zh-CN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98667" t="-10526" r="-99600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5405" t="-10526" r="-90945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97333" t="-10526" r="-797333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06757" t="-10526" r="-708108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96000" t="-10526" r="-598667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8108" t="-10526" r="-506757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94667" t="-10526" r="-40000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09459" t="-10526" r="-305405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93333" t="-10526" r="-201333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310811" t="-10526" r="-104054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392000" t="-10526" r="-2667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4" name="Group 43"/>
          <p:cNvGrpSpPr/>
          <p:nvPr/>
        </p:nvGrpSpPr>
        <p:grpSpPr>
          <a:xfrm>
            <a:off x="473820" y="2202723"/>
            <a:ext cx="6964151" cy="466154"/>
            <a:chOff x="1494049" y="5024735"/>
            <a:chExt cx="6964151" cy="466154"/>
          </a:xfrm>
        </p:grpSpPr>
        <p:sp>
          <p:nvSpPr>
            <p:cNvPr id="45" name="TextBox 44"/>
            <p:cNvSpPr txBox="1"/>
            <p:nvPr/>
          </p:nvSpPr>
          <p:spPr>
            <a:xfrm>
              <a:off x="1494049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3840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94384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3837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[7]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02305" y="50292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[11]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31105" y="5029199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[15]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52770" y="502473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[9]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58000" y="5029224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[13]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382831"/>
                  </p:ext>
                </p:extLst>
              </p:nvPr>
            </p:nvGraphicFramePr>
            <p:xfrm>
              <a:off x="505819" y="475336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382831"/>
                  </p:ext>
                </p:extLst>
              </p:nvPr>
            </p:nvGraphicFramePr>
            <p:xfrm>
              <a:off x="505819" y="475336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2703" t="-9211" r="-131216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4054" t="-9211" r="-1110811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05405" t="-9211" r="-90945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06757" t="-9211" r="-708108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96000" t="-9211" r="-598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908108" t="-9211" r="-50675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994667" t="-9211" r="-4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09459" t="-9211" r="-30540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93333" t="-9211" r="-201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10811" t="-9211" r="-10405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92000" t="-9211" r="-2667" b="-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8842" y="2736123"/>
            <a:ext cx="47070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A.</a:t>
            </a:r>
          </a:p>
          <a:p>
            <a:endParaRPr lang="en-US" altLang="zh-CN" sz="2000" b="1" dirty="0"/>
          </a:p>
          <a:p>
            <a:r>
              <a:rPr lang="en-US" altLang="zh-CN" sz="2400" b="1" dirty="0"/>
              <a:t>B.</a:t>
            </a:r>
          </a:p>
          <a:p>
            <a:endParaRPr lang="en-US" altLang="zh-CN" sz="2000" b="1" dirty="0"/>
          </a:p>
          <a:p>
            <a:r>
              <a:rPr lang="en-US" altLang="zh-CN" sz="2400" b="1" dirty="0"/>
              <a:t>C.</a:t>
            </a:r>
          </a:p>
          <a:p>
            <a:endParaRPr lang="en-US" altLang="zh-CN" sz="1600" b="1" dirty="0"/>
          </a:p>
          <a:p>
            <a:r>
              <a:rPr lang="en-US" altLang="zh-CN" sz="2400" b="1" dirty="0"/>
              <a:t>D.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1905000" y="5766792"/>
                <a:ext cx="5134230" cy="862608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node binary tree needs an array whose length is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66792"/>
                <a:ext cx="5134230" cy="862608"/>
              </a:xfrm>
              <a:prstGeom prst="rect">
                <a:avLst/>
              </a:prstGeom>
              <a:blipFill>
                <a:blip r:embed="rId9"/>
                <a:stretch>
                  <a:fillRect l="-1653" t="-3401" r="-708" b="-95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7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Representing Binary Tree Using </a:t>
            </a:r>
            <a:br>
              <a:rPr lang="en-US" sz="3200" dirty="0"/>
            </a:br>
            <a:r>
              <a:rPr lang="en-US" sz="3200" dirty="0"/>
              <a:t>Linked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57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Item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*left;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*right;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  <a:endParaRPr lang="en-US" dirty="0"/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left/right</a:t>
            </a:r>
            <a:r>
              <a:rPr lang="en-US" dirty="0"/>
              <a:t> points to a left/right </a:t>
            </a:r>
            <a:r>
              <a:rPr lang="en-US" b="1" dirty="0" err="1">
                <a:solidFill>
                  <a:srgbClr val="0000FF"/>
                </a:solidFill>
              </a:rPr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subtree</a:t>
            </a:r>
            <a:r>
              <a:rPr lang="en-US" dirty="0"/>
              <a:t> is an empty one, the pointer points to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For a leaf node, both its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dirty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dirty="0"/>
              <a:t> pointers are NULL.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89" y="1752600"/>
            <a:ext cx="3424711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84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is an extension of linked list data structure:</a:t>
            </a:r>
          </a:p>
          <a:p>
            <a:pPr lvl="1"/>
            <a:r>
              <a:rPr lang="en-US" dirty="0"/>
              <a:t>Each node connects to </a:t>
            </a:r>
            <a:r>
              <a:rPr lang="en-US" b="1" dirty="0">
                <a:solidFill>
                  <a:srgbClr val="C00000"/>
                </a:solidFill>
              </a:rPr>
              <a:t>multiple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nodes.</a:t>
            </a:r>
          </a:p>
          <a:p>
            <a:pPr lvl="1"/>
            <a:endParaRPr lang="en-US" dirty="0"/>
          </a:p>
          <a:p>
            <a:r>
              <a:rPr lang="en-US" dirty="0"/>
              <a:t>A tree is a “natural” way to represent hierarchical structure and organization.</a:t>
            </a:r>
          </a:p>
          <a:p>
            <a:endParaRPr lang="en-US" dirty="0"/>
          </a:p>
          <a:p>
            <a:r>
              <a:rPr lang="en-US" dirty="0"/>
              <a:t>Many problems in computer science can be solved by breaking it down into smaller pieces and arranging the pieces in some form of hierarchical structure.</a:t>
            </a:r>
          </a:p>
          <a:p>
            <a:pPr lvl="1"/>
            <a:r>
              <a:rPr lang="en-US" dirty="0"/>
              <a:t>For example: merge sort.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257800" cy="4953000"/>
          </a:xfrm>
        </p:spPr>
        <p:txBody>
          <a:bodyPr>
            <a:normAutofit/>
          </a:bodyPr>
          <a:lstStyle/>
          <a:p>
            <a:r>
              <a:rPr lang="en-US" dirty="0"/>
              <a:t>Just like lists, trees are collections of nodes.</a:t>
            </a:r>
          </a:p>
          <a:p>
            <a:r>
              <a:rPr lang="en-US" dirty="0"/>
              <a:t>The node at the top of the hierarchy is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/>
              <a:t>.</a:t>
            </a:r>
          </a:p>
          <a:p>
            <a:r>
              <a:rPr lang="en-US" dirty="0"/>
              <a:t>Nodes are connected by </a:t>
            </a:r>
            <a:r>
              <a:rPr lang="en-US" b="1" dirty="0">
                <a:solidFill>
                  <a:srgbClr val="C00000"/>
                </a:solidFill>
              </a:rPr>
              <a:t>edges</a:t>
            </a:r>
            <a:r>
              <a:rPr lang="en-US" dirty="0"/>
              <a:t>.</a:t>
            </a:r>
          </a:p>
          <a:p>
            <a:r>
              <a:rPr lang="en-US" dirty="0"/>
              <a:t>Edges define </a:t>
            </a:r>
            <a:r>
              <a:rPr lang="en-US" b="1" dirty="0">
                <a:solidFill>
                  <a:srgbClr val="0000FF"/>
                </a:solidFill>
              </a:rPr>
              <a:t>parent-child</a:t>
            </a:r>
            <a:r>
              <a:rPr lang="en-US" dirty="0"/>
              <a:t> relationship.</a:t>
            </a:r>
          </a:p>
          <a:p>
            <a:pPr lvl="1"/>
            <a:r>
              <a:rPr lang="en-US" dirty="0"/>
              <a:t>Root has no parent.</a:t>
            </a:r>
          </a:p>
          <a:p>
            <a:pPr lvl="1"/>
            <a:r>
              <a:rPr lang="en-US" dirty="0"/>
              <a:t>All other nodes have </a:t>
            </a:r>
            <a:r>
              <a:rPr lang="en-US" b="1" u="sng" dirty="0"/>
              <a:t>exactly one</a:t>
            </a:r>
            <a:r>
              <a:rPr lang="en-US" dirty="0"/>
              <a:t> parent.</a:t>
            </a:r>
          </a:p>
          <a:p>
            <a:r>
              <a:rPr lang="en-US" dirty="0"/>
              <a:t>A node with no children is called a </a:t>
            </a:r>
            <a:r>
              <a:rPr lang="en-US" b="1" dirty="0">
                <a:solidFill>
                  <a:srgbClr val="C00000"/>
                </a:solidFill>
              </a:rPr>
              <a:t>leaf</a:t>
            </a:r>
            <a:r>
              <a:rPr lang="en-US" dirty="0"/>
              <a:t>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248400" y="1941185"/>
            <a:ext cx="2476500" cy="3231623"/>
            <a:chOff x="6248400" y="1941185"/>
            <a:chExt cx="2476500" cy="3231623"/>
          </a:xfrm>
        </p:grpSpPr>
        <p:sp>
          <p:nvSpPr>
            <p:cNvPr id="5" name="Oval 4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5" idx="3"/>
              <a:endCxn id="7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3"/>
              <a:endCxn id="8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9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6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4"/>
              <a:endCxn id="10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9" idx="3"/>
              <a:endCxn id="11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9" idx="5"/>
              <a:endCxn id="12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7298788" y="1752600"/>
            <a:ext cx="889410" cy="828078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95502" y="129093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96000" y="3510261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15100" y="4492069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65288" y="4492069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037302" y="3520812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183054" y="5370780"/>
            <a:ext cx="953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leaves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2EB77F-3593-4274-8F79-4D37FA52E720}"/>
              </a:ext>
            </a:extLst>
          </p:cNvPr>
          <p:cNvCxnSpPr/>
          <p:nvPr/>
        </p:nvCxnSpPr>
        <p:spPr>
          <a:xfrm>
            <a:off x="6564876" y="4201980"/>
            <a:ext cx="328403" cy="43742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1941225" y="1905000"/>
            <a:ext cx="3805896" cy="3521183"/>
            <a:chOff x="2594904" y="2041788"/>
            <a:chExt cx="3805896" cy="3521183"/>
          </a:xfrm>
        </p:grpSpPr>
        <p:sp>
          <p:nvSpPr>
            <p:cNvPr id="6" name="Oval 5"/>
            <p:cNvSpPr/>
            <p:nvPr/>
          </p:nvSpPr>
          <p:spPr>
            <a:xfrm>
              <a:off x="4050401" y="204178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128516" y="306952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082427" y="303391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594904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379821" y="4038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177948" y="403025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893842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762248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3537712" y="2497073"/>
              <a:ext cx="590804" cy="61496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2861604" y="3489204"/>
              <a:ext cx="298938" cy="52301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3537712" y="3489204"/>
              <a:ext cx="108809" cy="5493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4"/>
              <a:endCxn id="7" idx="0"/>
            </p:cNvCxnSpPr>
            <p:nvPr/>
          </p:nvCxnSpPr>
          <p:spPr>
            <a:xfrm>
              <a:off x="4317101" y="2575188"/>
              <a:ext cx="78115" cy="49434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4395216" y="3602928"/>
              <a:ext cx="49432" cy="42732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3160542" y="4493885"/>
              <a:ext cx="297394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3835106" y="4493885"/>
              <a:ext cx="193842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5181600" y="302085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3" name="Straight Connector 62"/>
            <p:cNvCxnSpPr>
              <a:stCxn id="6" idx="5"/>
              <a:endCxn id="62" idx="1"/>
            </p:cNvCxnSpPr>
            <p:nvPr/>
          </p:nvCxnSpPr>
          <p:spPr>
            <a:xfrm>
              <a:off x="4505686" y="2497073"/>
              <a:ext cx="754029" cy="6018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321027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5867400" y="50292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4993015" y="502957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70" name="Straight Connector 69"/>
            <p:cNvCxnSpPr>
              <a:stCxn id="62" idx="4"/>
              <a:endCxn id="66" idx="0"/>
            </p:cNvCxnSpPr>
            <p:nvPr/>
          </p:nvCxnSpPr>
          <p:spPr>
            <a:xfrm>
              <a:off x="5448300" y="3554254"/>
              <a:ext cx="139427" cy="45796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6" idx="4"/>
              <a:endCxn id="68" idx="0"/>
            </p:cNvCxnSpPr>
            <p:nvPr/>
          </p:nvCxnSpPr>
          <p:spPr>
            <a:xfrm flipH="1">
              <a:off x="5259715" y="4545620"/>
              <a:ext cx="328012" cy="48395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6" idx="5"/>
              <a:endCxn id="67" idx="0"/>
            </p:cNvCxnSpPr>
            <p:nvPr/>
          </p:nvCxnSpPr>
          <p:spPr>
            <a:xfrm>
              <a:off x="5776312" y="4467505"/>
              <a:ext cx="357788" cy="561695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Isosceles Triangle 80"/>
          <p:cNvSpPr/>
          <p:nvPr/>
        </p:nvSpPr>
        <p:spPr>
          <a:xfrm>
            <a:off x="1249134" y="2399910"/>
            <a:ext cx="2833116" cy="3178301"/>
          </a:xfrm>
          <a:prstGeom prst="triangl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/>
          <p:nvPr/>
        </p:nvSpPr>
        <p:spPr>
          <a:xfrm>
            <a:off x="3641969" y="2304316"/>
            <a:ext cx="2377831" cy="3178301"/>
          </a:xfrm>
          <a:prstGeom prst="triangl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>
            <a:off x="2884033" y="2417489"/>
            <a:ext cx="1655700" cy="2194076"/>
          </a:xfrm>
          <a:prstGeom prst="triangl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43600" y="2438400"/>
            <a:ext cx="2971800" cy="156966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Subtree</a:t>
            </a:r>
            <a:r>
              <a:rPr lang="en-US" sz="2400" dirty="0"/>
              <a:t> can be defined for any node in general, not just for the root node.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DBF73FE-1809-494C-85FF-F3928ACD686F}"/>
              </a:ext>
            </a:extLst>
          </p:cNvPr>
          <p:cNvSpPr/>
          <p:nvPr/>
        </p:nvSpPr>
        <p:spPr>
          <a:xfrm>
            <a:off x="5051748" y="4330717"/>
            <a:ext cx="838904" cy="1121311"/>
          </a:xfrm>
          <a:prstGeom prst="triangl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6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5" grpId="0" animBg="1"/>
      <p:bldP spid="86" grpId="0" animBg="1"/>
      <p:bldP spid="87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Tree Terminology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4876800" cy="4572000"/>
          </a:xfrm>
        </p:spPr>
        <p:txBody>
          <a:bodyPr/>
          <a:lstStyle/>
          <a:p>
            <a:r>
              <a:rPr lang="en-US" dirty="0"/>
              <a:t>f is the </a:t>
            </a:r>
            <a:r>
              <a:rPr lang="en-US" b="1" dirty="0">
                <a:solidFill>
                  <a:srgbClr val="C00000"/>
                </a:solidFill>
              </a:rPr>
              <a:t>child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b.</a:t>
            </a:r>
          </a:p>
          <a:p>
            <a:r>
              <a:rPr lang="en-US" dirty="0"/>
              <a:t>b is the </a:t>
            </a: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 of f.</a:t>
            </a:r>
          </a:p>
          <a:p>
            <a:endParaRPr lang="en-US" dirty="0"/>
          </a:p>
          <a:p>
            <a:r>
              <a:rPr lang="en-US" dirty="0"/>
              <a:t>Nodes that share the same parent</a:t>
            </a:r>
            <a:br>
              <a:rPr lang="en-US" dirty="0"/>
            </a:b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siblings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 and c are the </a:t>
            </a:r>
            <a:r>
              <a:rPr lang="en-US" b="1" dirty="0">
                <a:solidFill>
                  <a:srgbClr val="C00000"/>
                </a:solidFill>
              </a:rPr>
              <a:t>siblings</a:t>
            </a:r>
            <a:r>
              <a:rPr lang="en-US" dirty="0"/>
              <a:t> of d.</a:t>
            </a:r>
          </a:p>
          <a:p>
            <a:pPr lvl="1"/>
            <a:r>
              <a:rPr lang="en-US" dirty="0"/>
              <a:t>e is the </a:t>
            </a:r>
            <a:r>
              <a:rPr lang="en-US" b="1" dirty="0">
                <a:solidFill>
                  <a:srgbClr val="C00000"/>
                </a:solidFill>
              </a:rPr>
              <a:t>sibling</a:t>
            </a:r>
            <a:r>
              <a:rPr lang="en-US" dirty="0"/>
              <a:t> of f.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185704" y="1853332"/>
            <a:ext cx="3805896" cy="3521183"/>
            <a:chOff x="2594904" y="2041788"/>
            <a:chExt cx="3805896" cy="3521183"/>
          </a:xfrm>
        </p:grpSpPr>
        <p:sp>
          <p:nvSpPr>
            <p:cNvPr id="30" name="Oval 29"/>
            <p:cNvSpPr/>
            <p:nvPr/>
          </p:nvSpPr>
          <p:spPr>
            <a:xfrm>
              <a:off x="4050401" y="204178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128516" y="306952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082427" y="303391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2594904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379821" y="4038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4177948" y="403025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893842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762248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38" name="Straight Connector 37"/>
            <p:cNvCxnSpPr>
              <a:stCxn id="30" idx="3"/>
              <a:endCxn id="32" idx="7"/>
            </p:cNvCxnSpPr>
            <p:nvPr/>
          </p:nvCxnSpPr>
          <p:spPr>
            <a:xfrm flipH="1">
              <a:off x="3537712" y="2497073"/>
              <a:ext cx="590804" cy="61496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3"/>
              <a:endCxn id="33" idx="0"/>
            </p:cNvCxnSpPr>
            <p:nvPr/>
          </p:nvCxnSpPr>
          <p:spPr>
            <a:xfrm flipH="1">
              <a:off x="2861604" y="3489204"/>
              <a:ext cx="298938" cy="52301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5"/>
              <a:endCxn id="34" idx="0"/>
            </p:cNvCxnSpPr>
            <p:nvPr/>
          </p:nvCxnSpPr>
          <p:spPr>
            <a:xfrm>
              <a:off x="3537712" y="3489204"/>
              <a:ext cx="108809" cy="5493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0" idx="4"/>
              <a:endCxn id="31" idx="0"/>
            </p:cNvCxnSpPr>
            <p:nvPr/>
          </p:nvCxnSpPr>
          <p:spPr>
            <a:xfrm>
              <a:off x="4317101" y="2575188"/>
              <a:ext cx="78115" cy="49434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4"/>
              <a:endCxn id="35" idx="0"/>
            </p:cNvCxnSpPr>
            <p:nvPr/>
          </p:nvCxnSpPr>
          <p:spPr>
            <a:xfrm>
              <a:off x="4395216" y="3602928"/>
              <a:ext cx="49432" cy="42732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4" idx="3"/>
              <a:endCxn id="36" idx="0"/>
            </p:cNvCxnSpPr>
            <p:nvPr/>
          </p:nvCxnSpPr>
          <p:spPr>
            <a:xfrm flipH="1">
              <a:off x="3160542" y="4493885"/>
              <a:ext cx="297394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5"/>
              <a:endCxn id="37" idx="0"/>
            </p:cNvCxnSpPr>
            <p:nvPr/>
          </p:nvCxnSpPr>
          <p:spPr>
            <a:xfrm>
              <a:off x="3835106" y="4493885"/>
              <a:ext cx="193842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5181600" y="302085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6" name="Straight Connector 45"/>
            <p:cNvCxnSpPr>
              <a:stCxn id="30" idx="5"/>
              <a:endCxn id="45" idx="1"/>
            </p:cNvCxnSpPr>
            <p:nvPr/>
          </p:nvCxnSpPr>
          <p:spPr>
            <a:xfrm>
              <a:off x="4505686" y="2497073"/>
              <a:ext cx="754029" cy="6018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321027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5867400" y="50292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4993015" y="502957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50" name="Straight Connector 49"/>
            <p:cNvCxnSpPr>
              <a:stCxn id="45" idx="4"/>
              <a:endCxn id="47" idx="0"/>
            </p:cNvCxnSpPr>
            <p:nvPr/>
          </p:nvCxnSpPr>
          <p:spPr>
            <a:xfrm>
              <a:off x="5448300" y="3554254"/>
              <a:ext cx="139427" cy="45796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7" idx="4"/>
              <a:endCxn id="49" idx="0"/>
            </p:cNvCxnSpPr>
            <p:nvPr/>
          </p:nvCxnSpPr>
          <p:spPr>
            <a:xfrm flipH="1">
              <a:off x="5259715" y="4545620"/>
              <a:ext cx="328012" cy="48395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7" idx="5"/>
              <a:endCxn id="48" idx="0"/>
            </p:cNvCxnSpPr>
            <p:nvPr/>
          </p:nvCxnSpPr>
          <p:spPr>
            <a:xfrm>
              <a:off x="5776312" y="4467505"/>
              <a:ext cx="357788" cy="561695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198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3340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path</a:t>
            </a:r>
            <a:r>
              <a:rPr lang="en-US" dirty="0"/>
              <a:t> is a sequence of nodes such that the next node in the sequence is a child of the previous.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a</a:t>
            </a:r>
            <a:r>
              <a:rPr lang="en-US" dirty="0" err="1">
                <a:sym typeface="Wingdings" pitchFamily="2" charset="2"/>
              </a:rPr>
              <a:t>beh</a:t>
            </a:r>
            <a:r>
              <a:rPr lang="en-US" dirty="0">
                <a:sym typeface="Wingdings" pitchFamily="2" charset="2"/>
              </a:rPr>
              <a:t> is a path.</a:t>
            </a:r>
          </a:p>
          <a:p>
            <a:pPr lvl="1"/>
            <a:r>
              <a:rPr lang="en-US" dirty="0">
                <a:sym typeface="Wingdings" pitchFamily="2" charset="2"/>
              </a:rPr>
              <a:t>The path length is 3.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Path length may be 0, e.g., b going to itself is a path and its length is 0.</a:t>
            </a: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b="1" u="sng" dirty="0">
                <a:sym typeface="Wingdings" pitchFamily="2" charset="2"/>
              </a:rPr>
              <a:t>Claim</a:t>
            </a:r>
            <a:r>
              <a:rPr lang="en-US" dirty="0">
                <a:sym typeface="Wingdings" pitchFamily="2" charset="2"/>
              </a:rPr>
              <a:t>: If there exists a path between two nodes, then this path is the </a:t>
            </a: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unique</a:t>
            </a:r>
            <a:r>
              <a:rPr lang="en-US" dirty="0">
                <a:sym typeface="Wingdings" pitchFamily="2" charset="2"/>
              </a:rPr>
              <a:t> path between these two nodes.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48400" y="1941185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4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Ancestors and Descendants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372100" cy="4572000"/>
          </a:xfrm>
        </p:spPr>
        <p:txBody>
          <a:bodyPr/>
          <a:lstStyle/>
          <a:p>
            <a:r>
              <a:rPr lang="en-US" dirty="0"/>
              <a:t>If there exists a path from a node A to a node B, then A is an </a:t>
            </a:r>
            <a:r>
              <a:rPr lang="en-US" b="1" dirty="0">
                <a:solidFill>
                  <a:srgbClr val="C00000"/>
                </a:solidFill>
              </a:rPr>
              <a:t>ancestor</a:t>
            </a:r>
            <a:r>
              <a:rPr lang="en-US" dirty="0"/>
              <a:t> of B and B is a </a:t>
            </a:r>
            <a:r>
              <a:rPr lang="en-US" b="1" dirty="0">
                <a:solidFill>
                  <a:srgbClr val="0000FF"/>
                </a:solidFill>
              </a:rPr>
              <a:t>descendant</a:t>
            </a:r>
            <a:r>
              <a:rPr lang="en-US" dirty="0"/>
              <a:t> of A.</a:t>
            </a:r>
          </a:p>
          <a:p>
            <a:pPr lvl="1"/>
            <a:r>
              <a:rPr lang="en-US" dirty="0"/>
              <a:t>E.g., a is an ancestor of h and h is a descendant of a.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86500" y="1941185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24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Depth, Level, and Height of a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5715000" cy="51816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depth</a:t>
            </a:r>
            <a:r>
              <a:rPr lang="en-US" dirty="0"/>
              <a:t> or </a:t>
            </a:r>
            <a:r>
              <a:rPr lang="en-US" b="1" dirty="0">
                <a:solidFill>
                  <a:srgbClr val="0000FF"/>
                </a:solidFill>
              </a:rPr>
              <a:t>level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of a node </a:t>
            </a:r>
            <a:r>
              <a:rPr lang="en-US" dirty="0"/>
              <a:t>is the length of the unique path from the </a:t>
            </a:r>
            <a:r>
              <a:rPr lang="en-US" b="1" u="sng" dirty="0"/>
              <a:t>root</a:t>
            </a:r>
            <a:r>
              <a:rPr lang="en-US" dirty="0"/>
              <a:t> to the node.</a:t>
            </a:r>
          </a:p>
          <a:p>
            <a:pPr lvl="1"/>
            <a:r>
              <a:rPr lang="en-US" dirty="0"/>
              <a:t>E.g., depth(b)=1, depth(a)=0.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height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a node </a:t>
            </a:r>
            <a:r>
              <a:rPr lang="en-US" dirty="0"/>
              <a:t>is the length of the </a:t>
            </a:r>
            <a:r>
              <a:rPr lang="en-US" b="1" u="sng" dirty="0"/>
              <a:t>longest</a:t>
            </a:r>
            <a:r>
              <a:rPr lang="en-US" dirty="0"/>
              <a:t> path from the node to a </a:t>
            </a:r>
            <a:r>
              <a:rPr lang="en-US" b="1" u="sng" dirty="0"/>
              <a:t>leaf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height(b)=2, height(a)=3.</a:t>
            </a:r>
          </a:p>
          <a:p>
            <a:pPr lvl="1"/>
            <a:r>
              <a:rPr lang="en-US" dirty="0"/>
              <a:t>All leaves have height zero.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45951" y="1862131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52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35843</TotalTime>
  <Words>1635</Words>
  <Application>Microsoft Office PowerPoint</Application>
  <PresentationFormat>On-screen Show (4:3)</PresentationFormat>
  <Paragraphs>431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Outline</vt:lpstr>
      <vt:lpstr>Trees</vt:lpstr>
      <vt:lpstr>Tree Terminology</vt:lpstr>
      <vt:lpstr>Subtrees</vt:lpstr>
      <vt:lpstr>More Tree Terminology</vt:lpstr>
      <vt:lpstr>Path</vt:lpstr>
      <vt:lpstr>Ancestors and Descendants</vt:lpstr>
      <vt:lpstr>Depth, Level, and Height of a Node</vt:lpstr>
      <vt:lpstr>Depth, Level, and Height of a Tree</vt:lpstr>
      <vt:lpstr>Degree</vt:lpstr>
      <vt:lpstr>A Simple Implementation of Tree</vt:lpstr>
      <vt:lpstr>Outline</vt:lpstr>
      <vt:lpstr>Binary Tree</vt:lpstr>
      <vt:lpstr>Binary Tree Properties</vt:lpstr>
      <vt:lpstr>Number Of Nodes and Height</vt:lpstr>
      <vt:lpstr>Types of Binary Trees</vt:lpstr>
      <vt:lpstr>Which Statements Are Correct?</vt:lpstr>
      <vt:lpstr>Numbering Nodes In a Perfect Binary Tree</vt:lpstr>
      <vt:lpstr>Numbering Nodes In a Perfect Binary Tree</vt:lpstr>
      <vt:lpstr>Representing Binary Tree Using Array</vt:lpstr>
      <vt:lpstr>How Would You Represent a Right-skewed Binary Tree?</vt:lpstr>
      <vt:lpstr>Representing Binary Tree Using  Linked Structure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2589</cp:revision>
  <dcterms:created xsi:type="dcterms:W3CDTF">2008-09-02T17:19:50Z</dcterms:created>
  <dcterms:modified xsi:type="dcterms:W3CDTF">2021-06-02T07:11:55Z</dcterms:modified>
</cp:coreProperties>
</file>