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1" r:id="rId3"/>
    <p:sldId id="300" r:id="rId4"/>
    <p:sldId id="301" r:id="rId5"/>
    <p:sldId id="311" r:id="rId6"/>
    <p:sldId id="317" r:id="rId7"/>
    <p:sldId id="302" r:id="rId8"/>
    <p:sldId id="383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363" r:id="rId19"/>
    <p:sldId id="364" r:id="rId20"/>
    <p:sldId id="387" r:id="rId21"/>
    <p:sldId id="365" r:id="rId22"/>
    <p:sldId id="366" r:id="rId23"/>
    <p:sldId id="367" r:id="rId24"/>
    <p:sldId id="368" r:id="rId25"/>
    <p:sldId id="369" r:id="rId26"/>
    <p:sldId id="384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  <p:sldId id="386" r:id="rId38"/>
    <p:sldId id="381" r:id="rId39"/>
    <p:sldId id="3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6" autoAdjust="0"/>
    <p:restoredTop sz="82936" autoAdjust="0"/>
  </p:normalViewPr>
  <p:slideViewPr>
    <p:cSldViewPr>
      <p:cViewPr varScale="1">
        <p:scale>
          <a:sx n="134" d="100"/>
          <a:sy n="134" d="100"/>
        </p:scale>
        <p:origin x="2580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baseline="0" dirty="0"/>
          </a:p>
          <a:p>
            <a:r>
              <a:rPr lang="en-US" baseline="0" dirty="0"/>
              <a:t>After the first step, the subtree 2,6,4 satisfies the key property. </a:t>
            </a:r>
          </a:p>
          <a:p>
            <a:endParaRPr lang="en-US" baseline="0" dirty="0"/>
          </a:p>
          <a:p>
            <a:r>
              <a:rPr lang="en-US" baseline="0" dirty="0"/>
              <a:t>After the second step, the subtree 2,5,3,7,9,6,4 satisfies the key property.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Because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percolateUp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Because</a:t>
                </a:r>
                <a:r>
                  <a:rPr lang="en-US" baseline="0" dirty="0" smtClean="0"/>
                  <a:t> the runtime of </a:t>
                </a:r>
                <a:r>
                  <a:rPr lang="en-US" baseline="0" dirty="0" err="1" smtClean="0"/>
                  <a:t>percolateUp</a:t>
                </a:r>
                <a:r>
                  <a:rPr lang="en-US" baseline="0" dirty="0" smtClean="0"/>
                  <a:t> 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</a:t>
                </a:r>
                <a:r>
                  <a:rPr lang="en-US" i="0" smtClean="0">
                    <a:latin typeface="Cambria Math"/>
                  </a:rPr>
                  <a:t>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swap</a:t>
            </a:r>
            <a:r>
              <a:rPr lang="en-US" baseline="0" dirty="0"/>
              <a:t> and then decrement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3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idea is that if root is larger than either of its children, then swap the root with one of its children. The question is: which child to swap with?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45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smaller one of the child is 2...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</a:t>
            </a:r>
            <a:r>
              <a:rPr lang="en-US" baseline="0" dirty="0"/>
              <a:t> key property is maintained.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3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Pass index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endParaRPr lang="en-US" dirty="0"/>
          </a:p>
          <a:p>
            <a:r>
              <a:rPr lang="en-US" dirty="0"/>
              <a:t>id points</a:t>
            </a:r>
            <a:r>
              <a:rPr lang="en-US" baseline="0" dirty="0"/>
              <a:t> to the current node and </a:t>
            </a:r>
            <a:r>
              <a:rPr lang="en-US" dirty="0"/>
              <a:t>j</a:t>
            </a:r>
            <a:r>
              <a:rPr lang="en-US" baseline="0" dirty="0"/>
              <a:t> points to the smaller children of id.</a:t>
            </a:r>
          </a:p>
          <a:p>
            <a:endParaRPr lang="en-US" baseline="0" dirty="0"/>
          </a:p>
          <a:p>
            <a:r>
              <a:rPr lang="en-US" baseline="0" dirty="0"/>
              <a:t>j is set to 2*id or 2*id+1, depending on which one is smaller.</a:t>
            </a:r>
          </a:p>
          <a:p>
            <a:endParaRPr lang="en-US" baseline="0" dirty="0"/>
          </a:p>
          <a:p>
            <a:r>
              <a:rPr lang="en-US" baseline="0" dirty="0"/>
              <a:t>If the current node is smaller than or equal to the smaller child, the procedure stops; otherwise, swap id with j and move id to j, i.e., the smaller child</a:t>
            </a:r>
          </a:p>
          <a:p>
            <a:endParaRPr lang="en-US" baseline="0" dirty="0"/>
          </a:p>
          <a:p>
            <a:r>
              <a:rPr lang="en-US" baseline="0" dirty="0"/>
              <a:t>Another situation that the procedure stops is when we reach a leaf node, i.e., 2*id &gt;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Similarly,</a:t>
                </a:r>
                <a:r>
                  <a:rPr lang="en-US" baseline="0" dirty="0"/>
                  <a:t> the runtime of </a:t>
                </a:r>
                <a:r>
                  <a:rPr lang="en-US" baseline="0" dirty="0" err="1"/>
                  <a:t>percolateDown</a:t>
                </a:r>
                <a:r>
                  <a:rPr lang="en-US" baseline="0" dirty="0"/>
                  <a:t> is no more than a constant times the height of the heap,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Similarly,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the runtime of </a:t>
                </a:r>
                <a:r>
                  <a:rPr lang="en-US" baseline="0" dirty="0" err="1" smtClean="0"/>
                  <a:t>percolateDown</a:t>
                </a:r>
                <a:r>
                  <a:rPr lang="en-US" baseline="0" dirty="0" smtClean="0"/>
                  <a:t> </a:t>
                </a:r>
                <a:r>
                  <a:rPr lang="en-US" baseline="0" dirty="0" smtClean="0"/>
                  <a:t>is no more than a constant times the height of the heap, which is </a:t>
                </a:r>
                <a:r>
                  <a:rPr lang="en-US" i="0" smtClean="0">
                    <a:latin typeface="Cambria Math"/>
                  </a:rPr>
                  <a:t>⌈log_</a:t>
                </a:r>
                <a:r>
                  <a:rPr lang="en-US" b="0" i="0" smtClean="0">
                    <a:latin typeface="Cambria Math"/>
                  </a:rPr>
                  <a:t>2⁡〖(𝑛+1)〗 ⌉−1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36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O(log 2) + ... + O(log (n-1)) + O(log n) = O(n 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63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worst case time complexity of percolating down a node at level h-1</a:t>
                </a:r>
                <a:r>
                  <a:rPr lang="en-US" baseline="0" dirty="0"/>
                  <a:t> </a:t>
                </a:r>
                <a:r>
                  <a:rPr lang="en-US" dirty="0"/>
                  <a:t>is O(1), at level h-2 is O(2), etc.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worst case 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at level </a:t>
                </a:r>
                <a:r>
                  <a:rPr lang="en-US" b="0" i="0" smtClean="0">
                    <a:latin typeface="Cambria Math"/>
                  </a:rPr>
                  <a:t>ℎ−1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𝑂(1)</a:t>
                </a:r>
                <a:r>
                  <a:rPr lang="en-US" dirty="0" smtClean="0"/>
                  <a:t>, etc. 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0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:r>
                  <a:rPr lang="en-US" dirty="0" err="1"/>
                  <a:t>percolate</a:t>
                </a:r>
                <a:r>
                  <a:rPr lang="en-US" baseline="0" dirty="0" err="1"/>
                  <a:t>Down</a:t>
                </a:r>
                <a:r>
                  <a:rPr lang="en-US" baseline="0" dirty="0"/>
                  <a:t> is called on node with child and the nodes at level h are leaf nodes</a:t>
                </a:r>
                <a:r>
                  <a:rPr lang="en-US" dirty="0"/>
                  <a:t>, the upper</a:t>
                </a:r>
                <a:r>
                  <a:rPr lang="en-US" baseline="0" dirty="0"/>
                  <a:t> bound of the summation is k=h-1.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Since the </a:t>
                </a:r>
                <a:r>
                  <a:rPr lang="en-US" dirty="0" smtClean="0"/>
                  <a:t>time complexity of percolating down a node at level </a:t>
                </a:r>
                <a:r>
                  <a:rPr lang="en-US" b="0" i="0" dirty="0" smtClean="0">
                    <a:latin typeface="Cambria Math"/>
                  </a:rPr>
                  <a:t>ℎ</a:t>
                </a:r>
                <a:r>
                  <a:rPr lang="en-US" dirty="0" smtClean="0"/>
                  <a:t> is </a:t>
                </a:r>
                <a:r>
                  <a:rPr lang="en-US" b="0" i="0" smtClean="0">
                    <a:latin typeface="Cambria Math"/>
                  </a:rPr>
                  <a:t>0</a:t>
                </a:r>
                <a:r>
                  <a:rPr lang="en-US" dirty="0" smtClean="0"/>
                  <a:t>, </a:t>
                </a:r>
                <a:r>
                  <a:rPr lang="en-US" dirty="0" smtClean="0"/>
                  <a:t>we ignore k=h.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0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2^(h+1) – 2 – h &lt; 2^(h+1</a:t>
            </a:r>
            <a:r>
              <a:rPr lang="en-US"/>
              <a:t>)  = 2</a:t>
            </a:r>
            <a:r>
              <a:rPr lang="en-US" baseline="0"/>
              <a:t>x2^h &lt;= 2n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82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After I</a:t>
            </a:r>
            <a:r>
              <a:rPr lang="en-US" altLang="zh-CN" baseline="0" dirty="0"/>
              <a:t> give the first 11 numbers, you tell me 6-th. </a:t>
            </a:r>
            <a:r>
              <a:rPr lang="en-US" altLang="zh-CN" dirty="0"/>
              <a:t>You can do this in</a:t>
            </a:r>
            <a:r>
              <a:rPr lang="en-US" altLang="zh-CN" baseline="0" dirty="0"/>
              <a:t> linear time using linear-time selection algorithm.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8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 is even and new item &gt; min(</a:t>
            </a:r>
            <a:r>
              <a:rPr lang="en-US" altLang="zh-CN" dirty="0" err="1"/>
              <a:t>minHeap</a:t>
            </a:r>
            <a:r>
              <a:rPr lang="en-US" altLang="zh-CN" dirty="0"/>
              <a:t>), if we</a:t>
            </a:r>
            <a:r>
              <a:rPr lang="en-US" altLang="zh-CN" baseline="0" dirty="0"/>
              <a:t> insert the item into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, the invariant is violated. So, we should first move the min item in </a:t>
            </a:r>
            <a:r>
              <a:rPr lang="en-US" altLang="zh-CN" baseline="0" dirty="0" err="1"/>
              <a:t>minHeap</a:t>
            </a:r>
            <a:r>
              <a:rPr lang="en-US" altLang="zh-CN" baseline="0" dirty="0"/>
              <a:t> to </a:t>
            </a:r>
            <a:r>
              <a:rPr lang="en-US" altLang="zh-CN" baseline="0" dirty="0" err="1"/>
              <a:t>maxHeap</a:t>
            </a:r>
            <a:r>
              <a:rPr lang="en-US" altLang="zh-CN" baseline="0" dirty="0"/>
              <a:t> and then insert the item into </a:t>
            </a:r>
            <a:r>
              <a:rPr lang="en-US" altLang="zh-CN" baseline="0" dirty="0" err="1"/>
              <a:t>minHeap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like a queue.</a:t>
            </a:r>
            <a:r>
              <a:rPr lang="en-US" baseline="0" dirty="0"/>
              <a:t> You can add an item into the queue or remove an item from the queue. The difference is that each item has a key and you remove items based on the order of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r>
              <a:rPr lang="en-US" baseline="0" dirty="0"/>
              <a:t> VIP customer into the priority queue based on the priority (platinum member, gold member, silver member, regular customer). Then, </a:t>
            </a:r>
            <a:r>
              <a:rPr lang="en-US" baseline="0" dirty="0" err="1"/>
              <a:t>dequeueMin</a:t>
            </a:r>
            <a:r>
              <a:rPr lang="en-US" baseline="0" dirty="0"/>
              <a:t> returns the one with the highest priority.</a:t>
            </a:r>
          </a:p>
          <a:p>
            <a:endParaRPr lang="en-US" baseline="0" dirty="0"/>
          </a:p>
          <a:p>
            <a:r>
              <a:rPr lang="en-US" baseline="0" dirty="0"/>
              <a:t>Network bandwidth management: priority is measured by the priority of the package for sending</a:t>
            </a:r>
          </a:p>
          <a:p>
            <a:endParaRPr lang="en-US" baseline="0" dirty="0"/>
          </a:p>
          <a:p>
            <a:r>
              <a:rPr lang="en-US" baseline="0" dirty="0"/>
              <a:t>Discrete event simulation: priority is measured by the triggering time. For example, A triggers B, C, and D. B triggers E. E may be before C and 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n be the size. For </a:t>
            </a:r>
            <a:r>
              <a:rPr lang="en-US" sz="1200" dirty="0"/>
              <a:t>an unsorted array-based implementation:</a:t>
            </a:r>
            <a:r>
              <a:rPr lang="en-US" sz="1200" baseline="0" dirty="0"/>
              <a:t> </a:t>
            </a:r>
            <a:r>
              <a:rPr lang="en-US" sz="1200" baseline="0" dirty="0" err="1"/>
              <a:t>isEmpty</a:t>
            </a:r>
            <a:r>
              <a:rPr lang="en-US" sz="1200" baseline="0" dirty="0"/>
              <a:t>/size/</a:t>
            </a:r>
            <a:r>
              <a:rPr lang="en-US" sz="1200" baseline="0" dirty="0" err="1"/>
              <a:t>enqueue</a:t>
            </a:r>
            <a:r>
              <a:rPr lang="en-US" sz="1200" baseline="0" dirty="0"/>
              <a:t>: O(1); </a:t>
            </a:r>
            <a:r>
              <a:rPr lang="en-US" sz="1200" baseline="0" dirty="0" err="1"/>
              <a:t>dequeueMin</a:t>
            </a:r>
            <a:r>
              <a:rPr lang="en-US" sz="1200" baseline="0" dirty="0"/>
              <a:t>: O(n); </a:t>
            </a:r>
            <a:r>
              <a:rPr lang="en-US" sz="1200" baseline="0" dirty="0" err="1"/>
              <a:t>getMin</a:t>
            </a:r>
            <a:r>
              <a:rPr lang="en-US" sz="1200" baseline="0" dirty="0"/>
              <a:t>: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complete binary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5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1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6 has no left child, while node 5 has.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node</a:t>
            </a:r>
            <a:r>
              <a:rPr lang="en-US" baseline="0" dirty="0"/>
              <a:t> 5 has no right child.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Priority Queues and Heaps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priority queue is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what a min heap 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a min heap performs </a:t>
            </a:r>
            <a:r>
              <a:rPr lang="en-US" dirty="0" err="1"/>
              <a:t>enqueue</a:t>
            </a:r>
            <a:r>
              <a:rPr lang="en-US" dirty="0"/>
              <a:t> and </a:t>
            </a:r>
            <a:r>
              <a:rPr lang="en-US" dirty="0" err="1"/>
              <a:t>extractMin</a:t>
            </a:r>
            <a:r>
              <a:rPr lang="en-US"/>
              <a:t> operations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efficiently initialize a min heap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VE281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min heap is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</a:t>
                </a:r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a tree where for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 key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smaller than or equal to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/>
                  <a:t>) the keys of any </a:t>
                </a:r>
                <a:r>
                  <a:rPr lang="en-US" b="1" dirty="0">
                    <a:solidFill>
                      <a:srgbClr val="0000FF"/>
                    </a:solidFill>
                  </a:rPr>
                  <a:t>descendants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Property</a:t>
                </a:r>
                <a:r>
                  <a:rPr lang="en-US" dirty="0"/>
                  <a:t>: The key of the root of </a:t>
                </a:r>
                <a:r>
                  <a:rPr lang="en-US" b="1" dirty="0">
                    <a:solidFill>
                      <a:srgbClr val="C00000"/>
                    </a:solidFill>
                  </a:rPr>
                  <a:t>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err="1"/>
                  <a:t>subtree</a:t>
                </a:r>
                <a:r>
                  <a:rPr lang="en-US" dirty="0"/>
                  <a:t> is always the smallest among all the keys in that </a:t>
                </a:r>
                <a:r>
                  <a:rPr lang="en-US" dirty="0" err="1"/>
                  <a:t>subtree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547151" y="4173245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24193" y="417311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CC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642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the keys of nodes </a:t>
            </a:r>
            <a:r>
              <a:rPr lang="en-US" b="1" dirty="0">
                <a:solidFill>
                  <a:srgbClr val="0000FF"/>
                </a:solidFill>
              </a:rPr>
              <a:t>across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/>
              <a:t>subtrees</a:t>
            </a:r>
            <a:r>
              <a:rPr lang="en-US" dirty="0"/>
              <a:t> have no required relationship.</a:t>
            </a:r>
          </a:p>
          <a:p>
            <a:pPr lvl="1"/>
            <a:r>
              <a:rPr lang="en-US" b="1" dirty="0"/>
              <a:t>Binary heaps </a:t>
            </a:r>
            <a:r>
              <a:rPr lang="en-US" dirty="0"/>
              <a:t>are different from </a:t>
            </a:r>
            <a:r>
              <a:rPr lang="en-US" b="1" dirty="0"/>
              <a:t>binary search trees</a:t>
            </a:r>
            <a:r>
              <a:rPr lang="en-US" dirty="0"/>
              <a:t>, which we will show in future lectures.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78475" y="1676400"/>
            <a:ext cx="4387049" cy="2303755"/>
            <a:chOff x="2150183" y="2167987"/>
            <a:chExt cx="4387049" cy="2303755"/>
          </a:xfrm>
        </p:grpSpPr>
        <p:sp>
          <p:nvSpPr>
            <p:cNvPr id="26" name="Oval 2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3" name="Straight Connector 32"/>
            <p:cNvCxnSpPr>
              <a:stCxn id="26" idx="5"/>
              <a:endCxn id="3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5"/>
              <a:endCxn id="3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Straight Connector 35"/>
            <p:cNvCxnSpPr>
              <a:stCxn id="27" idx="5"/>
              <a:endCxn id="3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1" idx="3"/>
              <a:endCxn id="3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2" name="Straight Connector 41"/>
            <p:cNvCxnSpPr>
              <a:stCxn id="28" idx="3"/>
              <a:endCxn id="3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3"/>
              <a:endCxn id="4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8" idx="5"/>
              <a:endCxn id="4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759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the Height of a Heap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Nodes?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 </a:t>
                </a:r>
                <a:r>
                  <a:rPr lang="en-US" b="1" dirty="0"/>
                  <a:t>all</a:t>
                </a:r>
                <a:r>
                  <a:rPr lang="en-US" dirty="0"/>
                  <a:t> the correct answers:</a:t>
                </a:r>
              </a:p>
              <a:p>
                <a:pPr marL="0" indent="0">
                  <a:buNone/>
                </a:pPr>
                <a:r>
                  <a:rPr lang="en-US" b="1" dirty="0"/>
                  <a:t>A.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	</a:t>
                </a:r>
                <a:r>
                  <a:rPr lang="en-US" b="1" dirty="0"/>
                  <a:t>B.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b="1" dirty="0"/>
                  <a:t>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+1)</m:t>
                            </m:r>
                          </m:e>
                        </m:func>
                      </m:e>
                    </m:d>
                    <m:r>
                      <a:rPr lang="en-US" altLang="zh-CN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CN" dirty="0"/>
                  <a:t>	</a:t>
                </a:r>
                <a:r>
                  <a:rPr lang="en-US" altLang="zh-CN" b="1" dirty="0"/>
                  <a:t>D.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63600" y="1417638"/>
                <a:ext cx="7772400" cy="4572000"/>
              </a:xfrm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676400" y="3276600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82059" y="3254920"/>
            <a:ext cx="1087074" cy="2307680"/>
            <a:chOff x="1676400" y="3810000"/>
            <a:chExt cx="1087074" cy="1295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676400" y="38100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688123" y="51054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28800" y="3810000"/>
              <a:ext cx="0" cy="1295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7607" y="4102354"/>
              <a:ext cx="825867" cy="328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h=3</a:t>
              </a:r>
              <a:endParaRPr lang="en-US" sz="2400" dirty="0"/>
            </a:p>
          </p:txBody>
        </p:sp>
      </p:grpSp>
      <p:pic>
        <p:nvPicPr>
          <p:cNvPr id="30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Binary Heap Implementation as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Store the elements in an array in the order produced by a level-order traversal.</a:t>
            </a:r>
          </a:p>
          <a:p>
            <a:r>
              <a:rPr lang="en-US" dirty="0"/>
              <a:t>The first element is stored at index 1.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98371"/>
              </p:ext>
            </p:extLst>
          </p:nvPr>
        </p:nvGraphicFramePr>
        <p:xfrm>
          <a:off x="1759519" y="5410200"/>
          <a:ext cx="560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3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03596"/>
              </p:ext>
            </p:extLst>
          </p:nvPr>
        </p:nvGraphicFramePr>
        <p:xfrm>
          <a:off x="1778000" y="5943600"/>
          <a:ext cx="5588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45475" y="2819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6200" y="34678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6000" y="33916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004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19600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86619" y="40175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66824" y="400124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52745" y="47587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3200" y="476173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06072" y="478765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388940" y="2865634"/>
            <a:ext cx="4387049" cy="2303755"/>
            <a:chOff x="2150183" y="2167987"/>
            <a:chExt cx="4387049" cy="2303755"/>
          </a:xfrm>
        </p:grpSpPr>
        <p:sp>
          <p:nvSpPr>
            <p:cNvPr id="38" name="Oval 37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8" idx="3"/>
              <a:endCxn id="39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3"/>
              <a:endCxn id="40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5" name="Straight Connector 44"/>
            <p:cNvCxnSpPr>
              <a:stCxn id="38" idx="5"/>
              <a:endCxn id="43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5"/>
              <a:endCxn id="44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8" name="Straight Connector 47"/>
            <p:cNvCxnSpPr>
              <a:stCxn id="39" idx="5"/>
              <a:endCxn id="47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3" idx="3"/>
              <a:endCxn id="49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4" name="Straight Connector 53"/>
            <p:cNvCxnSpPr>
              <a:stCxn id="40" idx="3"/>
              <a:endCxn id="51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7" idx="3"/>
              <a:endCxn id="53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52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96464"/>
                </a:solidFill>
              </a:rPr>
              <a:t>Index Relation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) has its parent at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Assume the number of nodes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left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has no left child.</a:t>
                </a:r>
              </a:p>
              <a:p>
                <a:r>
                  <a:rPr lang="en-US" dirty="0"/>
                  <a:t>A node at index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dirty="0"/>
                  <a:t>) has its right child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</a:rPr>
                      <m:t>+1&gt;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has no right child.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2362200"/>
                <a:ext cx="7772400" cy="4343400"/>
              </a:xfrm>
              <a:blipFill rotWithShape="1">
                <a:blip r:embed="rId3"/>
                <a:stretch>
                  <a:fillRect l="-706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990600" y="1508465"/>
            <a:ext cx="5039809" cy="2429923"/>
            <a:chOff x="2052745" y="2819400"/>
            <a:chExt cx="5039809" cy="2429923"/>
          </a:xfrm>
        </p:grpSpPr>
        <p:sp>
          <p:nvSpPr>
            <p:cNvPr id="36" name="TextBox 35"/>
            <p:cNvSpPr txBox="1"/>
            <p:nvPr/>
          </p:nvSpPr>
          <p:spPr>
            <a:xfrm>
              <a:off x="5045475" y="2819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3467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6000" y="33916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04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86619" y="401751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66824" y="40012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52745" y="475878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43200" y="476173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06072" y="478765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388940" y="2865634"/>
              <a:ext cx="4387049" cy="2303755"/>
              <a:chOff x="2150183" y="2167987"/>
              <a:chExt cx="4387049" cy="2303755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39233" y="2167987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178532" y="282459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5311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0" name="Straight Connector 49"/>
              <p:cNvCxnSpPr>
                <a:stCxn id="47" idx="3"/>
                <a:endCxn id="48" idx="7"/>
              </p:cNvCxnSpPr>
              <p:nvPr/>
            </p:nvCxnSpPr>
            <p:spPr>
              <a:xfrm flipH="1">
                <a:off x="3508772" y="2483118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8" idx="3"/>
                <a:endCxn id="49" idx="7"/>
              </p:cNvCxnSpPr>
              <p:nvPr/>
            </p:nvCxnSpPr>
            <p:spPr>
              <a:xfrm flipH="1">
                <a:off x="2828603" y="3154837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5464532" y="2777587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1887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4" name="Straight Connector 53"/>
              <p:cNvCxnSpPr>
                <a:stCxn id="47" idx="5"/>
                <a:endCxn id="52" idx="1"/>
              </p:cNvCxnSpPr>
              <p:nvPr/>
            </p:nvCxnSpPr>
            <p:spPr>
              <a:xfrm>
                <a:off x="4654364" y="2483118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2" idx="5"/>
                <a:endCxn id="53" idx="1"/>
              </p:cNvCxnSpPr>
              <p:nvPr/>
            </p:nvCxnSpPr>
            <p:spPr>
              <a:xfrm>
                <a:off x="5794772" y="3107827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3826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57" name="Straight Connector 56"/>
              <p:cNvCxnSpPr>
                <a:stCxn id="48" idx="5"/>
                <a:endCxn id="56" idx="1"/>
              </p:cNvCxnSpPr>
              <p:nvPr/>
            </p:nvCxnSpPr>
            <p:spPr>
              <a:xfrm>
                <a:off x="3508772" y="3154837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969583" y="34197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9" name="Straight Connector 58"/>
              <p:cNvCxnSpPr>
                <a:stCxn id="52" idx="3"/>
                <a:endCxn id="58" idx="7"/>
              </p:cNvCxnSpPr>
              <p:nvPr/>
            </p:nvCxnSpPr>
            <p:spPr>
              <a:xfrm flipH="1">
                <a:off x="5267003" y="3107827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2150183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824904" y="410553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155" y="4123293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3" name="Straight Connector 62"/>
              <p:cNvCxnSpPr>
                <a:stCxn id="49" idx="3"/>
                <a:endCxn id="60" idx="0"/>
              </p:cNvCxnSpPr>
              <p:nvPr/>
            </p:nvCxnSpPr>
            <p:spPr>
              <a:xfrm flipH="1">
                <a:off x="2324408" y="3717158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56" idx="3"/>
                <a:endCxn id="62" idx="0"/>
              </p:cNvCxnSpPr>
              <p:nvPr/>
            </p:nvCxnSpPr>
            <p:spPr>
              <a:xfrm flipH="1">
                <a:off x="3642380" y="3717158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stCxn id="49" idx="5"/>
                <a:endCxn id="61" idx="0"/>
              </p:cNvCxnSpPr>
              <p:nvPr/>
            </p:nvCxnSpPr>
            <p:spPr>
              <a:xfrm>
                <a:off x="2828603" y="3717158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072847" y="1767459"/>
            <a:ext cx="2803203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Index relation allows us</a:t>
            </a:r>
            <a:br>
              <a:rPr lang="en-US" sz="2400" dirty="0"/>
            </a:br>
            <a:r>
              <a:rPr lang="en-US" sz="2400" dirty="0"/>
              <a:t>to move up and down a</a:t>
            </a:r>
            <a:br>
              <a:rPr lang="en-US" sz="2400" dirty="0"/>
            </a:br>
            <a:r>
              <a:rPr lang="en-US" sz="2400" dirty="0"/>
              <a:t>heap easily.</a:t>
            </a:r>
          </a:p>
        </p:txBody>
      </p:sp>
    </p:spTree>
    <p:extLst>
      <p:ext uri="{BB962C8B-B14F-4D97-AF65-F5344CB8AC3E}">
        <p14:creationId xmlns:p14="http://schemas.microsoft.com/office/powerpoint/2010/main" val="28689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Heap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We also have 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variable to keep the number of nodes in the heap.</a:t>
            </a:r>
          </a:p>
          <a:p>
            <a:pPr lvl="1"/>
            <a:r>
              <a:rPr lang="en-US" dirty="0"/>
              <a:t>The heap elements are stored in heap[1], heap[2], …, heap[size].</a:t>
            </a:r>
          </a:p>
          <a:p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size==0;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size: return size;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return heap[1];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enqueue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dirty="0"/>
              <a:t> as the rightmost leaf of the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heap[++size]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The tree may no longer be a heap at this point!</a:t>
            </a:r>
          </a:p>
          <a:p>
            <a:r>
              <a:rPr lang="en-US" b="1" dirty="0">
                <a:solidFill>
                  <a:srgbClr val="0000FF"/>
                </a:solidFill>
              </a:rPr>
              <a:t>Percolate up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newItem</a:t>
            </a:r>
            <a:r>
              <a:rPr lang="en-US" sz="2400" dirty="0"/>
              <a:t> </a:t>
            </a:r>
            <a:r>
              <a:rPr lang="en-US" dirty="0"/>
              <a:t>to an appropriate spot in the heap to restore the heap property.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313901" y="1905000"/>
            <a:ext cx="4282948" cy="2169449"/>
            <a:chOff x="2313901" y="2065200"/>
            <a:chExt cx="4282948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628250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958490" y="3005040"/>
              <a:ext cx="34093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133301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430721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87721" y="3454171"/>
            <a:ext cx="599172" cy="628078"/>
            <a:chOff x="4826548" y="4807982"/>
            <a:chExt cx="599172" cy="628078"/>
          </a:xfrm>
        </p:grpSpPr>
        <p:sp>
          <p:nvSpPr>
            <p:cNvPr id="25" name="Oval 24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6" name="Straight Connector 25"/>
            <p:cNvCxnSpPr>
              <a:stCxn id="15" idx="5"/>
              <a:endCxn id="25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013909" y="2571260"/>
            <a:ext cx="104349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Insert 2</a:t>
            </a:r>
          </a:p>
        </p:txBody>
      </p:sp>
      <p:sp>
        <p:nvSpPr>
          <p:cNvPr id="35" name="Arc 34"/>
          <p:cNvSpPr/>
          <p:nvPr/>
        </p:nvSpPr>
        <p:spPr>
          <a:xfrm>
            <a:off x="3886200" y="3200400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327884" y="2615311"/>
            <a:ext cx="1107225" cy="1066799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6252" y="1537833"/>
            <a:ext cx="3869397" cy="2169449"/>
            <a:chOff x="2313901" y="2065200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3"/>
              <a:endCxn id="21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721077" y="3097682"/>
            <a:ext cx="599172" cy="628078"/>
            <a:chOff x="4826548" y="4807982"/>
            <a:chExt cx="599172" cy="628078"/>
          </a:xfrm>
        </p:grpSpPr>
        <p:sp>
          <p:nvSpPr>
            <p:cNvPr id="26" name="Oval 25"/>
            <p:cNvSpPr/>
            <p:nvPr/>
          </p:nvSpPr>
          <p:spPr>
            <a:xfrm>
              <a:off x="5077271" y="5087611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4826548" y="4807982"/>
              <a:ext cx="301752" cy="3306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893603" y="1524000"/>
            <a:ext cx="3869397" cy="2187927"/>
            <a:chOff x="4588803" y="1524000"/>
            <a:chExt cx="3869397" cy="2187927"/>
          </a:xfrm>
        </p:grpSpPr>
        <p:grpSp>
          <p:nvGrpSpPr>
            <p:cNvPr id="51" name="Group 50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5" name="Straight Connector 54"/>
              <p:cNvCxnSpPr>
                <a:stCxn id="52" idx="3"/>
                <a:endCxn id="53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59" name="Straight Connector 58"/>
              <p:cNvCxnSpPr>
                <a:stCxn id="52" idx="5"/>
                <a:endCxn id="57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5"/>
                <a:endCxn id="58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2" name="Straight Connector 61"/>
              <p:cNvCxnSpPr>
                <a:stCxn id="53" idx="5"/>
                <a:endCxn id="61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4" name="Straight Connector 63"/>
              <p:cNvCxnSpPr>
                <a:stCxn id="57" idx="3"/>
                <a:endCxn id="63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8" name="Straight Connector 67"/>
              <p:cNvCxnSpPr>
                <a:stCxn id="54" idx="3"/>
                <a:endCxn id="65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1" idx="3"/>
                <a:endCxn id="67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4" idx="5"/>
                <a:endCxn id="66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73" name="Straight Connector 72"/>
              <p:cNvCxnSpPr>
                <a:endCxn id="72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Arc 74"/>
          <p:cNvSpPr/>
          <p:nvPr/>
        </p:nvSpPr>
        <p:spPr>
          <a:xfrm>
            <a:off x="2234972" y="2826781"/>
            <a:ext cx="1069530" cy="1083930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808021" y="22860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512925" y="4038600"/>
            <a:ext cx="3869397" cy="2187927"/>
            <a:chOff x="4588803" y="1524000"/>
            <a:chExt cx="3869397" cy="2187927"/>
          </a:xfrm>
        </p:grpSpPr>
        <p:grpSp>
          <p:nvGrpSpPr>
            <p:cNvPr id="79" name="Group 78"/>
            <p:cNvGrpSpPr/>
            <p:nvPr/>
          </p:nvGrpSpPr>
          <p:grpSpPr>
            <a:xfrm>
              <a:off x="4588803" y="1524000"/>
              <a:ext cx="3869397" cy="2169449"/>
              <a:chOff x="2313901" y="2065200"/>
              <a:chExt cx="3869397" cy="2169449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502951" y="20652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342250" y="2721810"/>
                <a:ext cx="386900" cy="386900"/>
              </a:xfrm>
              <a:prstGeom prst="ellipse">
                <a:avLst/>
              </a:prstGeom>
              <a:solidFill>
                <a:srgbClr val="FFCC66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6949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86" name="Straight Connector 85"/>
              <p:cNvCxnSpPr>
                <a:stCxn id="83" idx="3"/>
                <a:endCxn id="84" idx="7"/>
              </p:cNvCxnSpPr>
              <p:nvPr/>
            </p:nvCxnSpPr>
            <p:spPr>
              <a:xfrm flipH="1">
                <a:off x="3672490" y="23803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4" idx="3"/>
                <a:endCxn id="85" idx="7"/>
              </p:cNvCxnSpPr>
              <p:nvPr/>
            </p:nvCxnSpPr>
            <p:spPr>
              <a:xfrm flipH="1">
                <a:off x="2992321" y="30520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301449" y="26748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834849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90" name="Straight Connector 89"/>
              <p:cNvCxnSpPr>
                <a:stCxn id="83" idx="5"/>
                <a:endCxn id="88" idx="1"/>
              </p:cNvCxnSpPr>
              <p:nvPr/>
            </p:nvCxnSpPr>
            <p:spPr>
              <a:xfrm>
                <a:off x="4818082" y="2380331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8" idx="5"/>
                <a:endCxn id="89" idx="1"/>
              </p:cNvCxnSpPr>
              <p:nvPr/>
            </p:nvCxnSpPr>
            <p:spPr>
              <a:xfrm>
                <a:off x="5631689" y="3005040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/>
              <p:cNvSpPr/>
              <p:nvPr/>
            </p:nvSpPr>
            <p:spPr>
              <a:xfrm>
                <a:off x="3990301" y="33169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93" name="Straight Connector 92"/>
              <p:cNvCxnSpPr>
                <a:stCxn id="84" idx="5"/>
                <a:endCxn id="92" idx="1"/>
              </p:cNvCxnSpPr>
              <p:nvPr/>
            </p:nvCxnSpPr>
            <p:spPr>
              <a:xfrm>
                <a:off x="3672490" y="30520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4800600" y="32766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5" name="Straight Connector 94"/>
              <p:cNvCxnSpPr>
                <a:stCxn id="88" idx="3"/>
                <a:endCxn id="94" idx="7"/>
              </p:cNvCxnSpPr>
              <p:nvPr/>
            </p:nvCxnSpPr>
            <p:spPr>
              <a:xfrm flipH="1">
                <a:off x="5098020" y="3005040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231390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04351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05200" y="388620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9" name="Straight Connector 98"/>
              <p:cNvCxnSpPr>
                <a:stCxn id="85" idx="3"/>
                <a:endCxn id="96" idx="0"/>
              </p:cNvCxnSpPr>
              <p:nvPr/>
            </p:nvCxnSpPr>
            <p:spPr>
              <a:xfrm flipH="1">
                <a:off x="2488126" y="3614371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2" idx="3"/>
                <a:endCxn id="98" idx="7"/>
              </p:cNvCxnSpPr>
              <p:nvPr/>
            </p:nvCxnSpPr>
            <p:spPr>
              <a:xfrm flipH="1">
                <a:off x="3802620" y="3614371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85" idx="5"/>
                <a:endCxn id="97" idx="0"/>
              </p:cNvCxnSpPr>
              <p:nvPr/>
            </p:nvCxnSpPr>
            <p:spPr>
              <a:xfrm>
                <a:off x="2992321" y="3614371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563628" y="3083849"/>
              <a:ext cx="599172" cy="628078"/>
              <a:chOff x="4826548" y="4807982"/>
              <a:chExt cx="599172" cy="628078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5077271" y="508761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2" name="Straight Connector 81"/>
              <p:cNvCxnSpPr>
                <a:endCxn id="81" idx="1"/>
              </p:cNvCxnSpPr>
              <p:nvPr/>
            </p:nvCxnSpPr>
            <p:spPr>
              <a:xfrm>
                <a:off x="4826548" y="4807982"/>
                <a:ext cx="301752" cy="3306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101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1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Up</a:t>
            </a:r>
            <a:br>
              <a:rPr lang="en-US" dirty="0"/>
            </a:br>
            <a:r>
              <a:rPr lang="en-US" sz="2700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percolateUp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while(id &gt; 1 &amp;&amp; heap[id/2] &gt; heap[id]) {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swap(heap[id], heap[id/2]);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id = id/2;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800" dirty="0"/>
              <a:t>Pass index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2800" dirty="0">
                <a:cs typeface="Courier New" pitchFamily="49" charset="0"/>
              </a:rPr>
              <a:t>)</a:t>
            </a:r>
            <a:r>
              <a:rPr lang="en-US" sz="2800" dirty="0"/>
              <a:t> of array element that needs to be percolated up.</a:t>
            </a:r>
          </a:p>
          <a:p>
            <a:r>
              <a:rPr lang="en-US" sz="2800" dirty="0"/>
              <a:t>Swap the given node with its parent and move up to parent until:</a:t>
            </a:r>
          </a:p>
          <a:p>
            <a:pPr lvl="1"/>
            <a:r>
              <a:rPr lang="en-US" sz="2600" dirty="0"/>
              <a:t>we reach the root at position 1, or</a:t>
            </a:r>
          </a:p>
          <a:p>
            <a:pPr lvl="1"/>
            <a:r>
              <a:rPr lang="en-US" sz="2600" dirty="0"/>
              <a:t>the parent has a smaller or equal key.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enqueue</a:t>
            </a:r>
            <a:br>
              <a:rPr lang="en-US" dirty="0"/>
            </a:br>
            <a:r>
              <a:rPr lang="en-US" sz="2700" dirty="0"/>
              <a:t>Code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void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heap[++size] 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newItem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percolateUp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(size);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9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Decrease Key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Percolating-up can also be exploited to implement the decreasing-key operation</a:t>
            </a:r>
            <a:endParaRPr lang="zh-CN" alt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4431695" y="3414555"/>
            <a:ext cx="690450" cy="297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59138" y="2326351"/>
            <a:ext cx="3869397" cy="2169449"/>
            <a:chOff x="2313901" y="2065200"/>
            <a:chExt cx="3869397" cy="2169449"/>
          </a:xfrm>
        </p:grpSpPr>
        <p:sp>
          <p:nvSpPr>
            <p:cNvPr id="27" name="Oval 2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0" name="Straight Connector 29"/>
            <p:cNvCxnSpPr>
              <a:stCxn id="27" idx="3"/>
              <a:endCxn id="2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3"/>
              <a:endCxn id="2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4" name="Straight Connector 33"/>
            <p:cNvCxnSpPr>
              <a:stCxn id="27" idx="5"/>
              <a:endCxn id="3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2" idx="5"/>
              <a:endCxn id="3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7" name="Straight Connector 36"/>
            <p:cNvCxnSpPr>
              <a:stCxn id="28" idx="5"/>
              <a:endCxn id="3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Straight Connector 38"/>
            <p:cNvCxnSpPr>
              <a:stCxn id="32" idx="3"/>
              <a:endCxn id="3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3" name="Straight Connector 42"/>
            <p:cNvCxnSpPr>
              <a:stCxn id="29" idx="3"/>
              <a:endCxn id="4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3"/>
              <a:endCxn id="4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5"/>
              <a:endCxn id="4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952591" y="2326351"/>
            <a:ext cx="3869397" cy="2169449"/>
            <a:chOff x="2313901" y="2065200"/>
            <a:chExt cx="3869397" cy="2169449"/>
          </a:xfrm>
        </p:grpSpPr>
        <p:sp>
          <p:nvSpPr>
            <p:cNvPr id="47" name="Oval 46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0" name="Straight Connector 49"/>
            <p:cNvCxnSpPr>
              <a:stCxn id="47" idx="3"/>
              <a:endCxn id="48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3"/>
              <a:endCxn id="49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4" name="Straight Connector 53"/>
            <p:cNvCxnSpPr>
              <a:stCxn id="47" idx="5"/>
              <a:endCxn id="52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5"/>
              <a:endCxn id="53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7" name="Straight Connector 56"/>
            <p:cNvCxnSpPr>
              <a:stCxn id="48" idx="5"/>
              <a:endCxn id="56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9" name="Straight Connector 58"/>
            <p:cNvCxnSpPr>
              <a:stCxn id="52" idx="3"/>
              <a:endCxn id="58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3" name="Straight Connector 62"/>
            <p:cNvCxnSpPr>
              <a:stCxn id="49" idx="3"/>
              <a:endCxn id="60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3"/>
              <a:endCxn id="62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49" idx="5"/>
              <a:endCxn id="61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Arc 65"/>
          <p:cNvSpPr/>
          <p:nvPr/>
        </p:nvSpPr>
        <p:spPr>
          <a:xfrm flipH="1">
            <a:off x="5397806" y="3121600"/>
            <a:ext cx="1107225" cy="869078"/>
          </a:xfrm>
          <a:prstGeom prst="arc">
            <a:avLst>
              <a:gd name="adj1" fmla="val 16200000"/>
              <a:gd name="adj2" fmla="val 296646"/>
            </a:avLst>
          </a:prstGeom>
          <a:ln w="28575">
            <a:solidFill>
              <a:srgbClr val="008000"/>
            </a:solidFill>
            <a:prstDash val="sysDot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44147" y="4498051"/>
            <a:ext cx="3869397" cy="2169449"/>
            <a:chOff x="2313901" y="2065200"/>
            <a:chExt cx="3869397" cy="2169449"/>
          </a:xfrm>
        </p:grpSpPr>
        <p:sp>
          <p:nvSpPr>
            <p:cNvPr id="88" name="Oval 87"/>
            <p:cNvSpPr/>
            <p:nvPr/>
          </p:nvSpPr>
          <p:spPr>
            <a:xfrm>
              <a:off x="4502951" y="20652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3342250" y="2721810"/>
              <a:ext cx="386900" cy="386900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26949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Straight Connector 90"/>
            <p:cNvCxnSpPr>
              <a:stCxn id="88" idx="3"/>
              <a:endCxn id="89" idx="7"/>
            </p:cNvCxnSpPr>
            <p:nvPr/>
          </p:nvCxnSpPr>
          <p:spPr>
            <a:xfrm flipH="1">
              <a:off x="3672490" y="23803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9" idx="3"/>
              <a:endCxn id="90" idx="7"/>
            </p:cNvCxnSpPr>
            <p:nvPr/>
          </p:nvCxnSpPr>
          <p:spPr>
            <a:xfrm flipH="1">
              <a:off x="2992321" y="30520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301449" y="26748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Oval 93"/>
            <p:cNvSpPr/>
            <p:nvPr/>
          </p:nvSpPr>
          <p:spPr>
            <a:xfrm>
              <a:off x="5834849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95" name="Straight Connector 94"/>
            <p:cNvCxnSpPr>
              <a:stCxn id="88" idx="5"/>
              <a:endCxn id="93" idx="1"/>
            </p:cNvCxnSpPr>
            <p:nvPr/>
          </p:nvCxnSpPr>
          <p:spPr>
            <a:xfrm>
              <a:off x="4818082" y="2380331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3" idx="5"/>
              <a:endCxn id="94" idx="1"/>
            </p:cNvCxnSpPr>
            <p:nvPr/>
          </p:nvCxnSpPr>
          <p:spPr>
            <a:xfrm>
              <a:off x="5631689" y="3005040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3990301" y="3316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8" name="Straight Connector 97"/>
            <p:cNvCxnSpPr>
              <a:stCxn id="89" idx="5"/>
              <a:endCxn id="97" idx="1"/>
            </p:cNvCxnSpPr>
            <p:nvPr/>
          </p:nvCxnSpPr>
          <p:spPr>
            <a:xfrm>
              <a:off x="3672490" y="30520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480060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0" name="Straight Connector 99"/>
            <p:cNvCxnSpPr>
              <a:stCxn id="93" idx="3"/>
              <a:endCxn id="99" idx="7"/>
            </p:cNvCxnSpPr>
            <p:nvPr/>
          </p:nvCxnSpPr>
          <p:spPr>
            <a:xfrm flipH="1">
              <a:off x="5098020" y="3005040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1390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Oval 101"/>
            <p:cNvSpPr/>
            <p:nvPr/>
          </p:nvSpPr>
          <p:spPr>
            <a:xfrm>
              <a:off x="30043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Oval 102"/>
            <p:cNvSpPr/>
            <p:nvPr/>
          </p:nvSpPr>
          <p:spPr>
            <a:xfrm>
              <a:off x="3505200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4" name="Straight Connector 103"/>
            <p:cNvCxnSpPr>
              <a:stCxn id="90" idx="3"/>
              <a:endCxn id="101" idx="0"/>
            </p:cNvCxnSpPr>
            <p:nvPr/>
          </p:nvCxnSpPr>
          <p:spPr>
            <a:xfrm flipH="1">
              <a:off x="2488126" y="3614371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7" idx="3"/>
              <a:endCxn id="103" idx="7"/>
            </p:cNvCxnSpPr>
            <p:nvPr/>
          </p:nvCxnSpPr>
          <p:spPr>
            <a:xfrm flipH="1">
              <a:off x="3802620" y="3614371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0" idx="5"/>
              <a:endCxn id="102" idx="0"/>
            </p:cNvCxnSpPr>
            <p:nvPr/>
          </p:nvCxnSpPr>
          <p:spPr>
            <a:xfrm>
              <a:off x="2992321" y="3614371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24" y="5301101"/>
                <a:ext cx="3344634" cy="461665"/>
              </a:xfrm>
              <a:prstGeom prst="rect">
                <a:avLst/>
              </a:prstGeom>
              <a:blipFill>
                <a:blip r:embed="rId2"/>
                <a:stretch>
                  <a:fillRect l="-2732" t="-9333" r="-72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3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min item is at the root. Save that item to be returned.</a:t>
            </a:r>
          </a:p>
          <a:p>
            <a:r>
              <a:rPr lang="en-US" dirty="0"/>
              <a:t>Move the item in the rightmost leaf of the tree to the root.</a:t>
            </a:r>
          </a:p>
          <a:p>
            <a:pPr marL="32004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swap(heap[1], heap[size--]);</a:t>
            </a: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tree may no longer be a heap at this point!</a:t>
            </a:r>
          </a:p>
          <a:p>
            <a:endParaRPr lang="en-US" dirty="0">
              <a:cs typeface="Courier New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027855" y="295420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2711519" y="2889025"/>
            <a:ext cx="759270" cy="49069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221753" y="4514051"/>
            <a:ext cx="536130" cy="620278"/>
            <a:chOff x="4689241" y="4764677"/>
            <a:chExt cx="536130" cy="620278"/>
          </a:xfrm>
        </p:grpSpPr>
        <p:sp>
          <p:nvSpPr>
            <p:cNvPr id="46" name="Oval 45"/>
            <p:cNvSpPr/>
            <p:nvPr/>
          </p:nvSpPr>
          <p:spPr>
            <a:xfrm>
              <a:off x="4689241" y="50365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7" name="Straight Connector 46"/>
            <p:cNvCxnSpPr>
              <a:endCxn id="46" idx="7"/>
            </p:cNvCxnSpPr>
            <p:nvPr/>
          </p:nvCxnSpPr>
          <p:spPr>
            <a:xfrm flipH="1">
              <a:off x="4986661" y="4764677"/>
              <a:ext cx="238710" cy="32285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7227279" y="2954201"/>
            <a:ext cx="348449" cy="348449"/>
          </a:xfrm>
          <a:prstGeom prst="ellipse">
            <a:avLst/>
          </a:prstGeom>
          <a:solidFill>
            <a:srgbClr val="FFCC66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717505" y="2949774"/>
            <a:ext cx="3869397" cy="2180127"/>
            <a:chOff x="2477980" y="4361775"/>
            <a:chExt cx="3869397" cy="2180127"/>
          </a:xfrm>
        </p:grpSpPr>
        <p:grpSp>
          <p:nvGrpSpPr>
            <p:cNvPr id="52" name="Group 51"/>
            <p:cNvGrpSpPr/>
            <p:nvPr/>
          </p:nvGrpSpPr>
          <p:grpSpPr>
            <a:xfrm>
              <a:off x="2477980" y="4361775"/>
              <a:ext cx="3869397" cy="2169449"/>
              <a:chOff x="2286000" y="2595228"/>
              <a:chExt cx="3869397" cy="2169449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75050" y="259522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314349" y="325183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670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6" name="Straight Connector 55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3644589" y="2910359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54" idx="3"/>
                <a:endCxn id="55" idx="7"/>
              </p:cNvCxnSpPr>
              <p:nvPr/>
            </p:nvCxnSpPr>
            <p:spPr>
              <a:xfrm flipH="1">
                <a:off x="2964420" y="3582078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5273548" y="320482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806948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60" name="Straight Connector 59"/>
              <p:cNvCxnSpPr>
                <a:stCxn id="53" idx="5"/>
                <a:endCxn id="58" idx="1"/>
              </p:cNvCxnSpPr>
              <p:nvPr/>
            </p:nvCxnSpPr>
            <p:spPr>
              <a:xfrm>
                <a:off x="4790181" y="2910359"/>
                <a:ext cx="540027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8" idx="5"/>
                <a:endCxn id="59" idx="1"/>
              </p:cNvCxnSpPr>
              <p:nvPr/>
            </p:nvCxnSpPr>
            <p:spPr>
              <a:xfrm>
                <a:off x="5603788" y="3535068"/>
                <a:ext cx="2541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3962400" y="3846979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63" name="Straight Connector 62"/>
              <p:cNvCxnSpPr>
                <a:stCxn id="54" idx="5"/>
                <a:endCxn id="62" idx="1"/>
              </p:cNvCxnSpPr>
              <p:nvPr/>
            </p:nvCxnSpPr>
            <p:spPr>
              <a:xfrm>
                <a:off x="3644589" y="3582078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4772699" y="38066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5" name="Straight Connector 64"/>
              <p:cNvCxnSpPr>
                <a:stCxn id="58" idx="3"/>
                <a:endCxn id="64" idx="7"/>
              </p:cNvCxnSpPr>
              <p:nvPr/>
            </p:nvCxnSpPr>
            <p:spPr>
              <a:xfrm flipH="1">
                <a:off x="5070119" y="3535068"/>
                <a:ext cx="260089" cy="32258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228600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976450" y="441622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68" name="Straight Connector 67"/>
              <p:cNvCxnSpPr>
                <a:stCxn id="55" idx="3"/>
                <a:endCxn id="66" idx="0"/>
              </p:cNvCxnSpPr>
              <p:nvPr/>
            </p:nvCxnSpPr>
            <p:spPr>
              <a:xfrm flipH="1">
                <a:off x="2460225" y="4144399"/>
                <a:ext cx="257804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55" idx="5"/>
                <a:endCxn id="67" idx="0"/>
              </p:cNvCxnSpPr>
              <p:nvPr/>
            </p:nvCxnSpPr>
            <p:spPr>
              <a:xfrm>
                <a:off x="2964420" y="4144399"/>
                <a:ext cx="186255" cy="2718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3671878" y="5921624"/>
              <a:ext cx="536130" cy="620278"/>
              <a:chOff x="4689241" y="4764677"/>
              <a:chExt cx="536130" cy="620278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689241" y="50365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72" name="Straight Connector 71"/>
              <p:cNvCxnSpPr>
                <a:endCxn id="71" idx="7"/>
              </p:cNvCxnSpPr>
              <p:nvPr/>
            </p:nvCxnSpPr>
            <p:spPr>
              <a:xfrm flipH="1">
                <a:off x="4986661" y="4764677"/>
                <a:ext cx="238710" cy="322858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Oval 73"/>
          <p:cNvSpPr/>
          <p:nvPr/>
        </p:nvSpPr>
        <p:spPr>
          <a:xfrm rot="18489457">
            <a:off x="1695162" y="4654940"/>
            <a:ext cx="911415" cy="490695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0" grpId="0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of </a:t>
            </a:r>
            <a:r>
              <a:rPr lang="en-US" dirty="0" err="1"/>
              <a:t>dequeueMin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Percolate down </a:t>
            </a:r>
            <a:r>
              <a:rPr lang="en-US" dirty="0"/>
              <a:t>the recently moved item at the root to its proper place to restore heap property.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subtree</a:t>
            </a:r>
            <a:r>
              <a:rPr lang="en-US" dirty="0"/>
              <a:t>, if the root has a </a:t>
            </a:r>
            <a:r>
              <a:rPr lang="en-US" b="1" dirty="0">
                <a:solidFill>
                  <a:srgbClr val="0000FF"/>
                </a:solidFill>
              </a:rPr>
              <a:t>larger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search key than </a:t>
            </a:r>
            <a:r>
              <a:rPr lang="en-US" b="1" dirty="0">
                <a:solidFill>
                  <a:srgbClr val="0000FF"/>
                </a:solidFill>
              </a:rPr>
              <a:t>either of its children</a:t>
            </a:r>
            <a:r>
              <a:rPr lang="en-US" dirty="0"/>
              <a:t>, swap the item in the root with that of the </a:t>
            </a:r>
            <a:r>
              <a:rPr lang="en-US" b="1" dirty="0">
                <a:solidFill>
                  <a:srgbClr val="C00000"/>
                </a:solidFill>
              </a:rPr>
              <a:t>smaller</a:t>
            </a:r>
            <a:r>
              <a:rPr lang="en-US" dirty="0"/>
              <a:t> child.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86000" y="366444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4322702" y="3725332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flipH="1">
            <a:off x="4844247" y="4412753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8077" y="1534712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rc 22"/>
          <p:cNvSpPr/>
          <p:nvPr/>
        </p:nvSpPr>
        <p:spPr>
          <a:xfrm>
            <a:off x="2822885" y="1580801"/>
            <a:ext cx="1262980" cy="1083930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817403" y="1524000"/>
            <a:ext cx="3869397" cy="2169449"/>
            <a:chOff x="2286000" y="2595228"/>
            <a:chExt cx="3869397" cy="2169449"/>
          </a:xfrm>
        </p:grpSpPr>
        <p:sp>
          <p:nvSpPr>
            <p:cNvPr id="25" name="Oval 24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8" name="Straight Connector 27"/>
            <p:cNvCxnSpPr>
              <a:stCxn id="25" idx="3"/>
              <a:endCxn id="26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6" idx="3"/>
              <a:endCxn id="27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2" name="Straight Connector 31"/>
            <p:cNvCxnSpPr>
              <a:stCxn id="25" idx="5"/>
              <a:endCxn id="30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0" idx="5"/>
              <a:endCxn id="31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5" name="Straight Connector 34"/>
            <p:cNvCxnSpPr>
              <a:stCxn id="26" idx="5"/>
              <a:endCxn id="34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7" name="Straight Connector 36"/>
            <p:cNvCxnSpPr>
              <a:stCxn id="30" idx="3"/>
              <a:endCxn id="36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0" name="Straight Connector 39"/>
            <p:cNvCxnSpPr>
              <a:stCxn id="27" idx="3"/>
              <a:endCxn id="38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7" idx="5"/>
              <a:endCxn id="39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c 41"/>
          <p:cNvSpPr/>
          <p:nvPr/>
        </p:nvSpPr>
        <p:spPr>
          <a:xfrm flipH="1">
            <a:off x="7321584" y="2284044"/>
            <a:ext cx="773853" cy="921247"/>
          </a:xfrm>
          <a:prstGeom prst="arc">
            <a:avLst>
              <a:gd name="adj1" fmla="val 16200000"/>
              <a:gd name="adj2" fmla="val 21036205"/>
            </a:avLst>
          </a:prstGeom>
          <a:ln w="28575">
            <a:solidFill>
              <a:srgbClr val="008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596459" y="3962400"/>
            <a:ext cx="3869397" cy="2169449"/>
            <a:chOff x="2286000" y="2595228"/>
            <a:chExt cx="3869397" cy="2169449"/>
          </a:xfrm>
        </p:grpSpPr>
        <p:sp>
          <p:nvSpPr>
            <p:cNvPr id="44" name="Oval 43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5" idx="3"/>
              <a:endCxn id="46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51" name="Straight Connector 50"/>
            <p:cNvCxnSpPr>
              <a:stCxn id="44" idx="5"/>
              <a:endCxn id="49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9" idx="5"/>
              <a:endCxn id="50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5" idx="5"/>
              <a:endCxn id="53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6" name="Straight Connector 55"/>
            <p:cNvCxnSpPr>
              <a:stCxn id="49" idx="3"/>
              <a:endCxn id="55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9" name="Straight Connector 58"/>
            <p:cNvCxnSpPr>
              <a:stCxn id="46" idx="3"/>
              <a:endCxn id="57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6" idx="5"/>
              <a:endCxn id="58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525756" y="4641204"/>
            <a:ext cx="8499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B050"/>
                </a:solidFill>
                <a:sym typeface="Wingdings"/>
              </a:rPr>
              <a:t>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2" grpId="0" animBg="1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Percolate Down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68798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minHeap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for(j = 2*id; j &lt;= size; j = 2*id)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if(j &lt; size &amp;&amp; heap[j] &gt; heap[j+1]) j++;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if(heap[id] &lt;= heap[j]) break;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swap(heap[id], heap[j]);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id = j;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Pass index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) of array element that needs to be percolated down.</a:t>
            </a:r>
          </a:p>
          <a:p>
            <a:r>
              <a:rPr lang="en-US" dirty="0"/>
              <a:t>Swap the key in the given node with the smallest key among the node’s children, moving down to that child, until:</a:t>
            </a:r>
          </a:p>
          <a:p>
            <a:pPr lvl="1"/>
            <a:r>
              <a:rPr lang="en-US" sz="2600" dirty="0"/>
              <a:t>we reach a leaf node, or</a:t>
            </a:r>
          </a:p>
          <a:p>
            <a:pPr lvl="1"/>
            <a:r>
              <a:rPr lang="en-US" sz="2600" dirty="0"/>
              <a:t>both children have larger (or equal) key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2514600"/>
            <a:ext cx="5943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56801" y="2514600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find the smaller child</a:t>
            </a:r>
          </a:p>
        </p:txBody>
      </p:sp>
    </p:spTree>
    <p:extLst>
      <p:ext uri="{BB962C8B-B14F-4D97-AF65-F5344CB8AC3E}">
        <p14:creationId xmlns:p14="http://schemas.microsoft.com/office/powerpoint/2010/main" val="72443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dequeueMin</a:t>
            </a:r>
            <a:br>
              <a:rPr lang="en-US" dirty="0"/>
            </a:br>
            <a:r>
              <a:rPr lang="en-US" sz="2700" dirty="0"/>
              <a:t>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Item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minHeap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::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() {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swap(heap[1], heap[size--]);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percolateDown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(1);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return heap[size+1];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What is the time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17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and Its Operations</a:t>
            </a:r>
          </a:p>
          <a:p>
            <a:r>
              <a:rPr lang="en-US" altLang="zh-CN" dirty="0"/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0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initialize a min heap from a set of items?</a:t>
                </a:r>
              </a:p>
              <a:p>
                <a:endParaRPr lang="en-US" dirty="0"/>
              </a:p>
              <a:p>
                <a:r>
                  <a:rPr lang="en-US" dirty="0"/>
                  <a:t>Simple solution: insert each entry one by one.</a:t>
                </a:r>
              </a:p>
              <a:p>
                <a:pPr lvl="1"/>
                <a:r>
                  <a:rPr lang="en-US" dirty="0"/>
                  <a:t>The worst case time complexity for inserting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item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so creating a heap in this way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Instead, we can do better by putting the entries into a </a:t>
                </a:r>
                <a:r>
                  <a:rPr lang="en-US" b="1" dirty="0">
                    <a:solidFill>
                      <a:srgbClr val="00B050"/>
                    </a:solidFill>
                  </a:rPr>
                  <a:t>complete</a:t>
                </a:r>
                <a:r>
                  <a:rPr lang="en-US" dirty="0"/>
                  <a:t> binary tree and running </a:t>
                </a:r>
                <a:r>
                  <a:rPr lang="en-US" b="1" dirty="0">
                    <a:solidFill>
                      <a:srgbClr val="0000FF"/>
                    </a:solidFill>
                  </a:rPr>
                  <a:t>percolate down</a:t>
                </a:r>
                <a:r>
                  <a:rPr lang="en-US" dirty="0"/>
                  <a:t> intelligently.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5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Min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Put all the items into a complete binary tree.</a:t>
            </a:r>
          </a:p>
          <a:p>
            <a:pPr lvl="1"/>
            <a:r>
              <a:rPr lang="en-US" dirty="0"/>
              <a:t>Implemented using an array.</a:t>
            </a:r>
          </a:p>
          <a:p>
            <a:endParaRPr lang="en-US" dirty="0"/>
          </a:p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pPr lvl="1"/>
            <a:r>
              <a:rPr lang="en-US" dirty="0"/>
              <a:t>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size/2</a:t>
            </a:r>
            <a:r>
              <a:rPr lang="en-US" dirty="0"/>
              <a:t>.</a:t>
            </a:r>
          </a:p>
          <a:p>
            <a:r>
              <a:rPr lang="en-US" dirty="0"/>
              <a:t>Procedure: </a:t>
            </a:r>
          </a:p>
          <a:p>
            <a:pPr marL="320040" lvl="1" indent="0">
              <a:buNone/>
            </a:pPr>
            <a:r>
              <a:rPr lang="en-US" dirty="0"/>
              <a:t>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size/2</a:t>
            </a:r>
            <a:r>
              <a:rPr lang="en-US" dirty="0"/>
              <a:t> down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percolateDown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Input items: 9, 8, 7, 6, 5, 4, 3, 2, 1</a:t>
            </a:r>
          </a:p>
          <a:p>
            <a:r>
              <a:rPr lang="en-US" dirty="0"/>
              <a:t>First step: put all the items into a complete binary tree.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7288" y="2746037"/>
            <a:ext cx="3869397" cy="2169449"/>
            <a:chOff x="2286000" y="2595228"/>
            <a:chExt cx="3869397" cy="2169449"/>
          </a:xfrm>
        </p:grpSpPr>
        <p:sp>
          <p:nvSpPr>
            <p:cNvPr id="6" name="Oval 5"/>
            <p:cNvSpPr/>
            <p:nvPr/>
          </p:nvSpPr>
          <p:spPr>
            <a:xfrm>
              <a:off x="447505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314349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644589" y="2910359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273548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806948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790181" y="2910359"/>
              <a:ext cx="540027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03788" y="3535068"/>
              <a:ext cx="2541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24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644589" y="3582078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772699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070119" y="3535068"/>
              <a:ext cx="2600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kinds of priority queues:</a:t>
            </a:r>
          </a:p>
          <a:p>
            <a:pPr lvl="1"/>
            <a:r>
              <a:rPr lang="en-US" dirty="0"/>
              <a:t>Min priority queue.</a:t>
            </a:r>
          </a:p>
          <a:p>
            <a:pPr lvl="1"/>
            <a:r>
              <a:rPr lang="en-US" dirty="0"/>
              <a:t>Max priority queue.</a:t>
            </a:r>
          </a:p>
          <a:p>
            <a:endParaRPr lang="en-US" dirty="0"/>
          </a:p>
          <a:p>
            <a:r>
              <a:rPr lang="en-US" dirty="0"/>
              <a:t>We will focus on </a:t>
            </a:r>
            <a:r>
              <a:rPr lang="en-US" b="1" dirty="0">
                <a:solidFill>
                  <a:srgbClr val="0000FF"/>
                </a:solidFill>
              </a:rPr>
              <a:t>min priority queue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max priority queue is similar.</a:t>
            </a:r>
          </a:p>
        </p:txBody>
      </p:sp>
    </p:spTree>
    <p:extLst>
      <p:ext uri="{BB962C8B-B14F-4D97-AF65-F5344CB8AC3E}">
        <p14:creationId xmlns:p14="http://schemas.microsoft.com/office/powerpoint/2010/main" val="4201033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Starting at the rightmost array position </a:t>
            </a:r>
            <a:r>
              <a:rPr lang="en-US" b="1" dirty="0">
                <a:solidFill>
                  <a:srgbClr val="C00000"/>
                </a:solidFill>
              </a:rPr>
              <a:t>that has a child</a:t>
            </a:r>
            <a:r>
              <a:rPr lang="en-US" dirty="0"/>
              <a:t>, percolate down all nodes in </a:t>
            </a:r>
            <a:r>
              <a:rPr lang="en-US" b="1" dirty="0">
                <a:solidFill>
                  <a:srgbClr val="0000FF"/>
                </a:solidFill>
              </a:rPr>
              <a:t>reverse </a:t>
            </a:r>
            <a:r>
              <a:rPr lang="en-US" dirty="0"/>
              <a:t>level-order.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79915" y="3240751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122108" y="2514600"/>
            <a:ext cx="2741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9/2 = 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214151" y="3240751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387049" y="3954021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562600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8821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0" grpId="0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95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596865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3484640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76800" y="5167904"/>
            <a:ext cx="404476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Move to next lower array position.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290351" y="25549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1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Initializing a Min Heap</a:t>
            </a:r>
            <a:br>
              <a:rPr lang="en-US" dirty="0"/>
            </a:br>
            <a:r>
              <a:rPr lang="en-US" sz="2700" dirty="0"/>
              <a:t>Illustration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9441" y="1521767"/>
            <a:ext cx="196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Node at index 1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77873" y="2057400"/>
            <a:ext cx="3320249" cy="2169449"/>
            <a:chOff x="2286000" y="2595228"/>
            <a:chExt cx="3320249" cy="2169449"/>
          </a:xfrm>
        </p:grpSpPr>
        <p:sp>
          <p:nvSpPr>
            <p:cNvPr id="43" name="Oval 4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4" idx="3"/>
              <a:endCxn id="4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Straight Connector 49"/>
            <p:cNvCxnSpPr>
              <a:stCxn id="43" idx="5"/>
              <a:endCxn id="4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8" idx="5"/>
              <a:endCxn id="4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3" name="Straight Connector 52"/>
            <p:cNvCxnSpPr>
              <a:stCxn id="44" idx="5"/>
              <a:endCxn id="5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5" name="Straight Connector 54"/>
            <p:cNvCxnSpPr>
              <a:stCxn id="48" idx="3"/>
              <a:endCxn id="5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8" name="Straight Connector 57"/>
            <p:cNvCxnSpPr>
              <a:stCxn id="45" idx="3"/>
              <a:endCxn id="5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5" idx="5"/>
              <a:endCxn id="5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ight Arrow 59"/>
          <p:cNvSpPr/>
          <p:nvPr/>
        </p:nvSpPr>
        <p:spPr>
          <a:xfrm>
            <a:off x="4267200" y="2945175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37951" y="3621751"/>
            <a:ext cx="3320249" cy="2169449"/>
            <a:chOff x="2286000" y="2595228"/>
            <a:chExt cx="3320249" cy="2169449"/>
          </a:xfrm>
        </p:grpSpPr>
        <p:sp>
          <p:nvSpPr>
            <p:cNvPr id="63" name="Oval 62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rgbClr val="FFCC66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6" name="Straight Connector 65"/>
            <p:cNvCxnSpPr>
              <a:stCxn id="63" idx="3"/>
              <a:endCxn id="64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4" idx="3"/>
              <a:endCxn id="65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70" name="Straight Connector 69"/>
            <p:cNvCxnSpPr>
              <a:stCxn id="63" idx="5"/>
              <a:endCxn id="68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8" idx="5"/>
              <a:endCxn id="69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73" name="Straight Connector 72"/>
            <p:cNvCxnSpPr>
              <a:stCxn id="64" idx="5"/>
              <a:endCxn id="72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5" name="Straight Connector 74"/>
            <p:cNvCxnSpPr>
              <a:stCxn id="68" idx="3"/>
              <a:endCxn id="74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8" name="Straight Connector 77"/>
            <p:cNvCxnSpPr>
              <a:stCxn id="65" idx="3"/>
              <a:endCxn id="76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5" idx="5"/>
              <a:endCxn id="77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7165634" y="5786735"/>
            <a:ext cx="8867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7220" y="2891135"/>
            <a:ext cx="321338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Exercise: What’s the result?</a:t>
            </a:r>
          </a:p>
        </p:txBody>
      </p:sp>
    </p:spTree>
    <p:extLst>
      <p:ext uri="{BB962C8B-B14F-4D97-AF65-F5344CB8AC3E}">
        <p14:creationId xmlns:p14="http://schemas.microsoft.com/office/powerpoint/2010/main" val="19843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80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Suppose</a:t>
                </a:r>
                <a:r>
                  <a:rPr lang="en-US" dirty="0"/>
                  <a:t>: the </a:t>
                </a:r>
                <a:r>
                  <a:rPr lang="en-US" b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heap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Number of nodes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Note</a:t>
                </a:r>
                <a:r>
                  <a:rPr lang="en-US" dirty="0"/>
                  <a:t>: The worst case time complexity of percolating down a node 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 rotWithShape="1">
                <a:blip r:embed="rId3"/>
                <a:stretch>
                  <a:fillRect l="-706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117689" y="1447800"/>
            <a:ext cx="3320249" cy="2169449"/>
            <a:chOff x="2286000" y="2595228"/>
            <a:chExt cx="3320249" cy="2169449"/>
          </a:xfrm>
        </p:grpSpPr>
        <p:sp>
          <p:nvSpPr>
            <p:cNvPr id="6" name="Oval 5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9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5"/>
              <a:endCxn id="20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780121" y="1566094"/>
            <a:ext cx="3320249" cy="2169449"/>
            <a:chOff x="2286000" y="2595228"/>
            <a:chExt cx="3320249" cy="2169449"/>
          </a:xfrm>
        </p:grpSpPr>
        <p:sp>
          <p:nvSpPr>
            <p:cNvPr id="42" name="Oval 41"/>
            <p:cNvSpPr/>
            <p:nvPr/>
          </p:nvSpPr>
          <p:spPr>
            <a:xfrm>
              <a:off x="4038600" y="2595228"/>
              <a:ext cx="369199" cy="369199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3200400" y="325183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2667000" y="384697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5" name="Straight Connector 44"/>
            <p:cNvCxnSpPr>
              <a:stCxn id="42" idx="3"/>
              <a:endCxn id="43" idx="7"/>
            </p:cNvCxnSpPr>
            <p:nvPr/>
          </p:nvCxnSpPr>
          <p:spPr>
            <a:xfrm flipH="1">
              <a:off x="3530640" y="2910359"/>
              <a:ext cx="5620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3" idx="3"/>
              <a:endCxn id="44" idx="7"/>
            </p:cNvCxnSpPr>
            <p:nvPr/>
          </p:nvCxnSpPr>
          <p:spPr>
            <a:xfrm flipH="1">
              <a:off x="2964420" y="3582078"/>
              <a:ext cx="2926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4794700" y="3204828"/>
              <a:ext cx="386900" cy="3869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2578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9" name="Straight Connector 48"/>
            <p:cNvCxnSpPr>
              <a:stCxn id="42" idx="5"/>
              <a:endCxn id="47" idx="1"/>
            </p:cNvCxnSpPr>
            <p:nvPr/>
          </p:nvCxnSpPr>
          <p:spPr>
            <a:xfrm>
              <a:off x="4353731" y="2910359"/>
              <a:ext cx="4976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5"/>
              <a:endCxn id="48" idx="1"/>
            </p:cNvCxnSpPr>
            <p:nvPr/>
          </p:nvCxnSpPr>
          <p:spPr>
            <a:xfrm>
              <a:off x="5124940" y="3535068"/>
              <a:ext cx="183889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733800" y="380915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52" name="Straight Connector 51"/>
            <p:cNvCxnSpPr>
              <a:stCxn id="43" idx="5"/>
              <a:endCxn id="51" idx="1"/>
            </p:cNvCxnSpPr>
            <p:nvPr/>
          </p:nvCxnSpPr>
          <p:spPr>
            <a:xfrm>
              <a:off x="3530640" y="3582078"/>
              <a:ext cx="254189" cy="27810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343400" y="38066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Straight Connector 53"/>
            <p:cNvCxnSpPr>
              <a:stCxn id="47" idx="3"/>
              <a:endCxn id="53" idx="7"/>
            </p:cNvCxnSpPr>
            <p:nvPr/>
          </p:nvCxnSpPr>
          <p:spPr>
            <a:xfrm flipH="1">
              <a:off x="4640820" y="3535068"/>
              <a:ext cx="210540" cy="3225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28600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976450" y="441622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57" name="Straight Connector 56"/>
            <p:cNvCxnSpPr>
              <a:stCxn id="44" idx="3"/>
              <a:endCxn id="55" idx="0"/>
            </p:cNvCxnSpPr>
            <p:nvPr/>
          </p:nvCxnSpPr>
          <p:spPr>
            <a:xfrm flipH="1">
              <a:off x="2460225" y="4144399"/>
              <a:ext cx="257804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5"/>
              <a:endCxn id="56" idx="0"/>
            </p:cNvCxnSpPr>
            <p:nvPr/>
          </p:nvCxnSpPr>
          <p:spPr>
            <a:xfrm>
              <a:off x="2964420" y="4144399"/>
              <a:ext cx="186255" cy="2718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ight Arrow 58"/>
          <p:cNvSpPr/>
          <p:nvPr/>
        </p:nvSpPr>
        <p:spPr>
          <a:xfrm>
            <a:off x="4267200" y="2338848"/>
            <a:ext cx="870751" cy="38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3398020"/>
                <a:ext cx="7024231" cy="4682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           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            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52" y="4495800"/>
                <a:ext cx="8248220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886200"/>
                <a:ext cx="6632393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⋯+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2" y="5105400"/>
                <a:ext cx="8328498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complete binary tree,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i="1" dirty="0">
                          <a:latin typeface="Cambria Math"/>
                          <a:ea typeface="Cambria Math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number of nodes.</a:t>
                </a:r>
              </a:p>
              <a:p>
                <a:endParaRPr lang="en-US" dirty="0"/>
              </a:p>
              <a:p>
                <a:r>
                  <a:rPr lang="en-US" dirty="0"/>
                  <a:t>Therefore, the algorithm for initializing a min heap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 has worst case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Better than the way to </a:t>
                </a:r>
                <a:r>
                  <a:rPr lang="en-US" dirty="0" err="1"/>
                  <a:t>enqueue</a:t>
                </a:r>
                <a:r>
                  <a:rPr lang="en-US" dirty="0"/>
                  <a:t> entry one by one.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90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of Heap: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Procedure: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>
                <a:cs typeface="Courier New" pitchFamily="49" charset="0"/>
              </a:rPr>
              <a:t>Initialize a </a:t>
            </a:r>
            <a:r>
              <a:rPr lang="en-US" dirty="0"/>
              <a:t>min heap with all the elements to be sorted</a:t>
            </a:r>
          </a:p>
          <a:p>
            <a:pPr marL="777240" lvl="1" indent="-457200">
              <a:buFont typeface="+mj-lt"/>
              <a:buAutoNum type="arabicPeriod"/>
            </a:pPr>
            <a:endParaRPr lang="en-US" dirty="0"/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Repeatedly call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 to extract elements out of the heap.</a:t>
            </a:r>
          </a:p>
          <a:p>
            <a:pPr lvl="1"/>
            <a:endParaRPr lang="en-US" dirty="0"/>
          </a:p>
          <a:p>
            <a:r>
              <a:rPr lang="en-US" dirty="0"/>
              <a:t>The resulting elements are sorted by their keys.</a:t>
            </a:r>
          </a:p>
          <a:p>
            <a:pPr lvl="1"/>
            <a:endParaRPr lang="en-US" dirty="0"/>
          </a:p>
          <a:p>
            <a:r>
              <a:rPr lang="en-US" dirty="0"/>
              <a:t>What is the time complexity?</a:t>
            </a:r>
          </a:p>
          <a:p>
            <a:r>
              <a:rPr lang="en-US" dirty="0"/>
              <a:t>This is known as </a:t>
            </a:r>
            <a:r>
              <a:rPr lang="en-US" b="1" dirty="0">
                <a:solidFill>
                  <a:srgbClr val="C00000"/>
                </a:solidFill>
              </a:rPr>
              <a:t>heap sort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2305888" cy="461665"/>
              </a:xfrm>
              <a:prstGeom prst="rect">
                <a:avLst/>
              </a:prstGeom>
              <a:blipFill>
                <a:blip r:embed="rId3"/>
                <a:stretch>
                  <a:fillRect l="-3655" t="-6173" r="-522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76800"/>
                <a:ext cx="1590885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76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276600"/>
                <a:ext cx="2989216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828" t="-6250" r="-202" b="-25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Median Maintenance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one-by-one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at each time step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the median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Problem</a:t>
                </a:r>
                <a:r>
                  <a:rPr lang="en-US" altLang="zh-CN" dirty="0"/>
                  <a:t>: how to do this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time at each 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en-US" altLang="zh-CN" u="sng" dirty="0"/>
                  <a:t>Hint</a:t>
                </a:r>
                <a:r>
                  <a:rPr lang="en-US" altLang="zh-CN" dirty="0"/>
                  <a:t>: using two heaps, one min heap and one max heap</a:t>
                </a:r>
              </a:p>
              <a:p>
                <a:r>
                  <a:rPr lang="en-US" altLang="zh-CN" u="sng" dirty="0"/>
                  <a:t>Key idea</a:t>
                </a:r>
                <a:r>
                  <a:rPr lang="en-US" altLang="zh-CN" dirty="0"/>
                  <a:t>: maintain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r>
                  <a:rPr lang="en-US" altLang="zh-CN" u="sng" dirty="0"/>
                  <a:t>Question</a:t>
                </a:r>
                <a:r>
                  <a:rPr lang="en-US" altLang="zh-CN" dirty="0"/>
                  <a:t>: How do you get the median (i.e., the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item)?</a:t>
                </a:r>
              </a:p>
              <a:p>
                <a:pPr lvl="1"/>
                <a:r>
                  <a:rPr lang="en-US" altLang="zh-CN" u="sng" dirty="0"/>
                  <a:t>Answer</a:t>
                </a:r>
                <a:r>
                  <a:rPr lang="en-US" altLang="zh-CN" dirty="0"/>
                  <a:t>: get max from the max heap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9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Insert a New Item?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u="sng" dirty="0"/>
                  <a:t>Key problem</a:t>
                </a:r>
                <a:r>
                  <a:rPr lang="en-US" altLang="zh-CN" dirty="0"/>
                  <a:t>: maintain the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invariant</a:t>
                </a:r>
                <a:r>
                  <a:rPr lang="en-US" altLang="zh-CN" dirty="0"/>
                  <a:t> that the smallest half (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max heap and the largest half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) in the min heap</a:t>
                </a:r>
              </a:p>
              <a:p>
                <a:pPr lvl="1"/>
                <a:r>
                  <a:rPr lang="en-US" altLang="zh-CN" dirty="0"/>
                  <a:t>To maintain balance between the two heaps</a:t>
                </a:r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even</a:t>
                </a:r>
              </a:p>
              <a:p>
                <a:pPr lvl="1"/>
                <a:r>
                  <a:rPr lang="en-US" altLang="zh-CN" dirty="0"/>
                  <a:t>If new item &lt;=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&gt; min(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)), first extract min value from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(before insertion) is odd</a:t>
                </a:r>
              </a:p>
              <a:p>
                <a:pPr lvl="1"/>
                <a:r>
                  <a:rPr lang="en-US" altLang="zh-CN" dirty="0"/>
                  <a:t>If new item &gt;=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), insert it into </a:t>
                </a:r>
                <a:r>
                  <a:rPr lang="en-US" altLang="zh-CN" dirty="0" err="1"/>
                  <a:t>minHeap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Else (new item &lt; max(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)), first extract max value from </a:t>
                </a:r>
                <a:r>
                  <a:rPr lang="en-US" altLang="zh-CN" dirty="0" err="1"/>
                  <a:t>maxHeap</a:t>
                </a:r>
                <a:r>
                  <a:rPr lang="en-US" altLang="zh-CN" dirty="0"/>
                  <a:t>, then insert that value in </a:t>
                </a:r>
                <a:r>
                  <a:rPr lang="en-US" altLang="zh-CN" dirty="0" err="1"/>
                  <a:t>minHeap</a:t>
                </a:r>
                <a:r>
                  <a:rPr lang="en-US" altLang="zh-CN" dirty="0"/>
                  <a:t>, and finally insert new item into </a:t>
                </a:r>
                <a:r>
                  <a:rPr lang="en-US" altLang="zh-CN" dirty="0" err="1"/>
                  <a:t>maxHeap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3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6088618"/>
                <a:ext cx="34950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12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 Priority Queue?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Priority Queue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Banking services</a:t>
            </a:r>
          </a:p>
          <a:p>
            <a:pPr lvl="1"/>
            <a:r>
              <a:rPr lang="en-US" dirty="0"/>
              <a:t>VIP customer who arrives later gets served first.</a:t>
            </a:r>
          </a:p>
          <a:p>
            <a:pPr lvl="1"/>
            <a:endParaRPr lang="en-US" dirty="0"/>
          </a:p>
          <a:p>
            <a:r>
              <a:rPr lang="en-US" dirty="0"/>
              <a:t>Network bandwidth management</a:t>
            </a:r>
          </a:p>
          <a:p>
            <a:pPr lvl="1"/>
            <a:r>
              <a:rPr lang="en-US" dirty="0"/>
              <a:t>The prioritized traffic, such as real-time data, is forwarded with the least delay once it reaches the network router.</a:t>
            </a:r>
          </a:p>
          <a:p>
            <a:pPr lvl="1"/>
            <a:endParaRPr lang="en-US" dirty="0"/>
          </a:p>
          <a:p>
            <a:r>
              <a:rPr lang="en-US" dirty="0"/>
              <a:t>Discrete event simulation</a:t>
            </a:r>
          </a:p>
          <a:p>
            <a:pPr lvl="1"/>
            <a:r>
              <a:rPr lang="en-US" dirty="0"/>
              <a:t>One event happening triggers a few others, which are put into a queue.</a:t>
            </a:r>
          </a:p>
          <a:p>
            <a:pPr lvl="1"/>
            <a:r>
              <a:rPr lang="en-US" dirty="0"/>
              <a:t>Simulating in the order of the </a:t>
            </a:r>
            <a:r>
              <a:rPr lang="en-US" b="1" dirty="0">
                <a:solidFill>
                  <a:srgbClr val="0000FF"/>
                </a:solidFill>
              </a:rPr>
              <a:t>beginning time</a:t>
            </a:r>
            <a:r>
              <a:rPr lang="en-US" dirty="0"/>
              <a:t>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249923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Priority Queue: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collection of items.</a:t>
            </a:r>
          </a:p>
          <a:p>
            <a:r>
              <a:rPr lang="en-US" dirty="0"/>
              <a:t>Each item has a key (or “</a:t>
            </a:r>
            <a:r>
              <a:rPr lang="en-US" b="1" dirty="0">
                <a:solidFill>
                  <a:srgbClr val="C00000"/>
                </a:solidFill>
              </a:rPr>
              <a:t>priority</a:t>
            </a:r>
            <a:r>
              <a:rPr lang="en-US" dirty="0"/>
              <a:t>”).</a:t>
            </a:r>
          </a:p>
          <a:p>
            <a:endParaRPr lang="en-US" dirty="0"/>
          </a:p>
          <a:p>
            <a:r>
              <a:rPr lang="en-US" dirty="0"/>
              <a:t>Support the following operations: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size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dirty="0"/>
              <a:t>: put an item into the priority queue.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dequeueMin</a:t>
            </a:r>
            <a:r>
              <a:rPr lang="en-US" dirty="0"/>
              <a:t>: remove element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getMin</a:t>
            </a:r>
            <a:r>
              <a:rPr lang="en-US" dirty="0"/>
              <a:t>: get item with </a:t>
            </a:r>
            <a:r>
              <a:rPr lang="en-US" b="1" dirty="0">
                <a:solidFill>
                  <a:srgbClr val="0000FF"/>
                </a:solidFill>
              </a:rPr>
              <a:t>min</a:t>
            </a:r>
            <a:r>
              <a:rPr lang="en-US" dirty="0"/>
              <a:t> key.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646003"/>
            <a:ext cx="6705600" cy="83099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time complexity for an unsorted array-based implementation?</a:t>
            </a:r>
          </a:p>
        </p:txBody>
      </p:sp>
    </p:spTree>
    <p:extLst>
      <p:ext uri="{BB962C8B-B14F-4D97-AF65-F5344CB8AC3E}">
        <p14:creationId xmlns:p14="http://schemas.microsoft.com/office/powerpoint/2010/main" val="1575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Implemented with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Priority queues are most commonly implemented using </a:t>
                </a:r>
                <a:r>
                  <a:rPr lang="en-US" b="1" dirty="0">
                    <a:solidFill>
                      <a:srgbClr val="C00000"/>
                    </a:solidFill>
                  </a:rPr>
                  <a:t>Binary Heaps</a:t>
                </a:r>
                <a:r>
                  <a:rPr lang="en-US" dirty="0"/>
                  <a:t> (will be shown soon).</a:t>
                </a:r>
              </a:p>
              <a:p>
                <a:endParaRPr lang="en-US" dirty="0"/>
              </a:p>
              <a:p>
                <a:r>
                  <a:rPr lang="en-US" dirty="0"/>
                  <a:t>Complexity of the operation using heap implementation: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isEmpty</a:t>
                </a:r>
                <a:r>
                  <a:rPr lang="en-US" dirty="0"/>
                  <a:t>, </a:t>
                </a:r>
                <a:r>
                  <a:rPr lang="en-US" sz="2200" b="1" dirty="0">
                    <a:latin typeface="Courier New" pitchFamily="49" charset="0"/>
                    <a:cs typeface="Courier New" pitchFamily="49" charset="0"/>
                  </a:rPr>
                  <a:t>size</a:t>
                </a:r>
                <a:r>
                  <a:rPr lang="en-US" dirty="0"/>
                  <a:t>, and </a:t>
                </a:r>
                <a:r>
                  <a:rPr lang="en-US" sz="2200" b="1" dirty="0" err="1">
                    <a:solidFill>
                      <a:prstClr val="black"/>
                    </a:solidFill>
                    <a:latin typeface="Courier New" pitchFamily="49" charset="0"/>
                    <a:cs typeface="Courier New" pitchFamily="49" charset="0"/>
                  </a:rPr>
                  <a:t>getMin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time complexity in the worst case.</a:t>
                </a:r>
              </a:p>
              <a:p>
                <a:pPr lvl="1"/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enqueue</a:t>
                </a:r>
                <a:r>
                  <a:rPr lang="en-US" dirty="0"/>
                  <a:t> and </a:t>
                </a:r>
                <a:r>
                  <a:rPr lang="en-US" sz="2200" b="1" dirty="0" err="1">
                    <a:latin typeface="Courier New" pitchFamily="49" charset="0"/>
                    <a:cs typeface="Courier New" pitchFamily="49" charset="0"/>
                  </a:rPr>
                  <a:t>dequeueMin</a:t>
                </a:r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complexity in the worst case,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the size of the priority queue.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7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Priority Queue</a:t>
            </a:r>
          </a:p>
          <a:p>
            <a:r>
              <a:rPr lang="en-US" altLang="zh-CN" dirty="0"/>
              <a:t>Min Heap and Its Operations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Min Heap Initialization and Application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35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binary heap</a:t>
            </a:r>
            <a:r>
              <a:rPr lang="en-US" dirty="0"/>
              <a:t> is a </a:t>
            </a:r>
            <a:r>
              <a:rPr lang="en-US" b="1" dirty="0">
                <a:solidFill>
                  <a:srgbClr val="0000FF"/>
                </a:solidFill>
              </a:rPr>
              <a:t>complete binary tree</a:t>
            </a:r>
            <a:r>
              <a:rPr lang="en-US" dirty="0"/>
              <a:t>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150183" y="2167987"/>
            <a:ext cx="4387049" cy="2303755"/>
            <a:chOff x="2150183" y="2167987"/>
            <a:chExt cx="4387049" cy="2303755"/>
          </a:xfrm>
        </p:grpSpPr>
        <p:sp>
          <p:nvSpPr>
            <p:cNvPr id="6" name="Oval 5"/>
            <p:cNvSpPr/>
            <p:nvPr/>
          </p:nvSpPr>
          <p:spPr>
            <a:xfrm>
              <a:off x="4339233" y="2167987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78532" y="282459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311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508772" y="2483118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828603" y="3154837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464532" y="2777587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1887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654364" y="2483118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794772" y="3107827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826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508772" y="3154837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969583" y="34197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267003" y="3107827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2150183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824904" y="4105538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68155" y="4123293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8" idx="3"/>
              <a:endCxn id="19" idx="0"/>
            </p:cNvCxnSpPr>
            <p:nvPr/>
          </p:nvCxnSpPr>
          <p:spPr>
            <a:xfrm flipH="1">
              <a:off x="2324408" y="3717158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3"/>
              <a:endCxn id="21" idx="0"/>
            </p:cNvCxnSpPr>
            <p:nvPr/>
          </p:nvCxnSpPr>
          <p:spPr>
            <a:xfrm flipH="1">
              <a:off x="3642380" y="3717158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8" idx="5"/>
              <a:endCxn id="20" idx="0"/>
            </p:cNvCxnSpPr>
            <p:nvPr/>
          </p:nvCxnSpPr>
          <p:spPr>
            <a:xfrm>
              <a:off x="2828603" y="3717158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249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34926</TotalTime>
  <Words>3073</Words>
  <Application>Microsoft Office PowerPoint</Application>
  <PresentationFormat>On-screen Show (4:3)</PresentationFormat>
  <Paragraphs>682</Paragraphs>
  <Slides>39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VE281 Data Structures and Algorithms</vt:lpstr>
      <vt:lpstr>Outline</vt:lpstr>
      <vt:lpstr>Priority Queues</vt:lpstr>
      <vt:lpstr>What Is Min Priority Queue?</vt:lpstr>
      <vt:lpstr>Applications of Priority Queue</vt:lpstr>
      <vt:lpstr>Min Priority Queue: Implementation</vt:lpstr>
      <vt:lpstr>Priority Queue Implemented with Heap</vt:lpstr>
      <vt:lpstr>Outline</vt:lpstr>
      <vt:lpstr>Binary Heap</vt:lpstr>
      <vt:lpstr>Min Heap</vt:lpstr>
      <vt:lpstr>Min Heap</vt:lpstr>
      <vt:lpstr>What’s the Height of a Heap of n Nodes?</vt:lpstr>
      <vt:lpstr>Binary Heap Implementation as an Array</vt:lpstr>
      <vt:lpstr>Index Relation</vt:lpstr>
      <vt:lpstr>Min Heap Implementation</vt:lpstr>
      <vt:lpstr>Procedure of enqueue</vt:lpstr>
      <vt:lpstr>Percolate Up Illustration</vt:lpstr>
      <vt:lpstr>Percolate Up Code</vt:lpstr>
      <vt:lpstr>enqueue Code</vt:lpstr>
      <vt:lpstr>Aside: Decrease Key</vt:lpstr>
      <vt:lpstr>Procedure of dequeueMin</vt:lpstr>
      <vt:lpstr>Procedure of dequeueMin</vt:lpstr>
      <vt:lpstr>Percolate Down Illustration</vt:lpstr>
      <vt:lpstr>Percolate Down Code</vt:lpstr>
      <vt:lpstr>dequeueMin Code</vt:lpstr>
      <vt:lpstr>Outline</vt:lpstr>
      <vt:lpstr>Initializing a Min Heap</vt:lpstr>
      <vt:lpstr>Initializing a Min Heap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Initializing a Min Heap Illustration</vt:lpstr>
      <vt:lpstr>Time Complexity Analysis</vt:lpstr>
      <vt:lpstr>Time Complexity Analysis</vt:lpstr>
      <vt:lpstr>Time Complexity Analysis</vt:lpstr>
      <vt:lpstr>Application of Heap: Sorting</vt:lpstr>
      <vt:lpstr>Application: Median Maintenance</vt:lpstr>
      <vt:lpstr>How to Insert a New Item?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A9981</cp:lastModifiedBy>
  <cp:revision>2603</cp:revision>
  <dcterms:created xsi:type="dcterms:W3CDTF">2008-09-02T17:19:50Z</dcterms:created>
  <dcterms:modified xsi:type="dcterms:W3CDTF">2021-06-04T07:22:42Z</dcterms:modified>
</cp:coreProperties>
</file>