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05" r:id="rId16"/>
    <p:sldId id="293" r:id="rId17"/>
    <p:sldId id="306" r:id="rId18"/>
    <p:sldId id="307" r:id="rId19"/>
    <p:sldId id="309" r:id="rId20"/>
    <p:sldId id="310" r:id="rId21"/>
    <p:sldId id="311" r:id="rId22"/>
    <p:sldId id="294" r:id="rId23"/>
    <p:sldId id="295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136" autoAdjust="0"/>
  </p:normalViewPr>
  <p:slideViewPr>
    <p:cSldViewPr>
      <p:cViewPr varScale="1">
        <p:scale>
          <a:sx n="138" d="100"/>
          <a:sy n="138" d="100"/>
        </p:scale>
        <p:origin x="1578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Right subtree could have</a:t>
            </a:r>
            <a:r>
              <a:rPr lang="en-US" altLang="zh-CN" baseline="0" dirty="0"/>
              <a:t> keys that are equal to the key of the root for the current dimension.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Dimension starts from 0.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insert(B,</a:t>
            </a:r>
            <a:r>
              <a:rPr lang="en-US" altLang="zh-CN" baseline="0" dirty="0"/>
              <a:t> H, 1</a:t>
            </a:r>
            <a:r>
              <a:rPr lang="en-US" altLang="zh-CN" dirty="0"/>
              <a:t>); insert(D, H, 0)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Wrong! Because we</a:t>
            </a:r>
            <a:r>
              <a:rPr lang="en-US" altLang="zh-CN" baseline="0" dirty="0"/>
              <a:t> change the dimension to </a:t>
            </a:r>
            <a:r>
              <a:rPr lang="en-US" altLang="zh-CN" baseline="0"/>
              <a:t>compare with.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Find the node with minimum y in the following tree</a:t>
            </a:r>
          </a:p>
          <a:p>
            <a:r>
              <a:rPr lang="en-US" altLang="zh-CN" dirty="0"/>
              <a:t>Function call: </a:t>
            </a:r>
            <a:r>
              <a:rPr lang="en-US" altLang="zh-CN" dirty="0" err="1"/>
              <a:t>findMin</a:t>
            </a:r>
            <a:r>
              <a:rPr lang="en-US" altLang="zh-CN" dirty="0"/>
              <a:t>(root, 1,</a:t>
            </a:r>
            <a:r>
              <a:rPr lang="en-US" altLang="zh-CN" baseline="0" dirty="0"/>
              <a:t> 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35,60                </a:t>
            </a:r>
            <a:r>
              <a:rPr lang="en-US" altLang="zh-CN" baseline="0" dirty="0"/>
              <a:t> x</a:t>
            </a:r>
            <a:endParaRPr lang="en-US" altLang="zh-CN" dirty="0"/>
          </a:p>
          <a:p>
            <a:r>
              <a:rPr lang="en-US" altLang="zh-CN" dirty="0"/>
              <a:t>       /         \</a:t>
            </a:r>
          </a:p>
          <a:p>
            <a:r>
              <a:rPr lang="en-US" altLang="zh-CN" dirty="0"/>
              <a:t>   20,45     80,30        y</a:t>
            </a:r>
          </a:p>
          <a:p>
            <a:r>
              <a:rPr lang="en-US" altLang="zh-CN" dirty="0"/>
              <a:t>   /</a:t>
            </a:r>
            <a:r>
              <a:rPr lang="en-US" altLang="zh-CN" baseline="0" dirty="0"/>
              <a:t>             /    \</a:t>
            </a:r>
          </a:p>
          <a:p>
            <a:r>
              <a:rPr lang="en-US" altLang="zh-CN" dirty="0"/>
              <a:t>10,40    50,20  90,60  x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dimCmp</a:t>
            </a:r>
            <a:r>
              <a:rPr lang="en-US" altLang="zh-CN" baseline="0" dirty="0"/>
              <a:t> = min, there is no need to get </a:t>
            </a:r>
            <a:r>
              <a:rPr lang="en-US" altLang="zh-CN" baseline="0" dirty="0" err="1"/>
              <a:t>rightMin</a:t>
            </a:r>
            <a:r>
              <a:rPr lang="en-US" altLang="zh-CN" baseline="0" dirty="0"/>
              <a:t>, since it will definitely be larger than min.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9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k-d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k-d tree is and its difference over basic binary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implement search, insertion, and removal for a </a:t>
            </a:r>
            <a:r>
              <a:rPr lang="en-US"/>
              <a:t>k-d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2" name="Straight Connector 21"/>
          <p:cNvCxnSpPr>
            <a:stCxn id="10" idx="2"/>
            <a:endCxn id="21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  <a:endCxn id="20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8916" y="4017875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4516" y="40124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494" y="1752600"/>
            <a:ext cx="3657600" cy="4343400"/>
            <a:chOff x="4821494" y="1752600"/>
            <a:chExt cx="3657600" cy="4343400"/>
          </a:xfrm>
        </p:grpSpPr>
        <p:sp>
          <p:nvSpPr>
            <p:cNvPr id="40" name="Rounded Rectangle 39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7" name="Straight Connector 46"/>
            <p:cNvCxnSpPr>
              <a:stCxn id="40" idx="2"/>
              <a:endCxn id="41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2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2"/>
              <a:endCxn id="44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2"/>
              <a:endCxn id="43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2"/>
              <a:endCxn id="45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55" name="Straight Connector 54"/>
            <p:cNvCxnSpPr>
              <a:stCxn id="45" idx="2"/>
              <a:endCxn id="54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3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5832989" y="40386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18589" y="40331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61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4904" y="1676400"/>
            <a:ext cx="3657600" cy="4343400"/>
            <a:chOff x="4821494" y="1752600"/>
            <a:chExt cx="3657600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8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0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1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1" name="Straight Connector 20"/>
            <p:cNvCxnSpPr>
              <a:stCxn id="11" idx="2"/>
              <a:endCxn id="20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2"/>
              <a:endCxn id="19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371600" y="3962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120" y="395905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7074" y="4724400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36770" y="478328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max y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3612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3612" y="23653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8894" y="32776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8894" y="40427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7866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5306" y="55015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03479" y="1676400"/>
            <a:ext cx="3657600" cy="4343400"/>
            <a:chOff x="4821494" y="1752600"/>
            <a:chExt cx="3657600" cy="4343400"/>
          </a:xfrm>
        </p:grpSpPr>
        <p:sp>
          <p:nvSpPr>
            <p:cNvPr id="34" name="Rounded Rectangle 33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8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7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  <a:endCxn id="39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2"/>
              <a:endCxn id="40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49" name="Straight Connector 48"/>
            <p:cNvCxnSpPr>
              <a:stCxn id="39" idx="2"/>
              <a:endCxn id="48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2"/>
              <a:endCxn id="47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336830" y="4730978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2109" y="47770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600200"/>
            <a:ext cx="3657600" cy="4343400"/>
            <a:chOff x="4821494" y="1752600"/>
            <a:chExt cx="3657600" cy="4343400"/>
          </a:xfrm>
        </p:grpSpPr>
        <p:sp>
          <p:nvSpPr>
            <p:cNvPr id="7" name="Rounded Rectangle 6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4" name="Straight Connector 13"/>
            <p:cNvCxnSpPr>
              <a:stCxn id="7" idx="2"/>
              <a:endCxn id="8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1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0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2"/>
              <a:endCxn id="12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3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2" name="Straight Connector 21"/>
            <p:cNvCxnSpPr>
              <a:stCxn id="12" idx="2"/>
              <a:endCxn id="21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600200"/>
            <a:ext cx="3657600" cy="4343400"/>
            <a:chOff x="4821494" y="1752600"/>
            <a:chExt cx="3657600" cy="4343400"/>
          </a:xfrm>
        </p:grpSpPr>
        <p:sp>
          <p:nvSpPr>
            <p:cNvPr id="25" name="Rounded Rectangle 24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2" name="Straight Connector 31"/>
            <p:cNvCxnSpPr>
              <a:stCxn id="25" idx="2"/>
              <a:endCxn id="26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2"/>
              <a:endCxn id="27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8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2"/>
              <a:endCxn id="31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0" idx="2"/>
              <a:endCxn id="39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2"/>
              <a:endCxn id="38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9812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9812" y="22891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5094" y="32014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5094" y="39665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47104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1506" y="54253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15279" y="4630212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40558" y="46763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6849" y="5422374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2449" y="548193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86616" y="5389475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55461" y="54057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5248" y="5425388"/>
            <a:ext cx="74571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Leaf!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91632" y="55946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Example: Summary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76800" y="1752600"/>
            <a:ext cx="3657600" cy="3581400"/>
            <a:chOff x="4821494" y="1752600"/>
            <a:chExt cx="36576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3" idx="2"/>
              <a:endCxn id="34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7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6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2"/>
              <a:endCxn id="39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8" name="Straight Connector 47"/>
            <p:cNvCxnSpPr>
              <a:stCxn id="38" idx="2"/>
              <a:endCxn id="47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Different from the basic BST, because it may not be the left-most descendent.</a:t>
            </a:r>
          </a:p>
          <a:p>
            <a:endParaRPr lang="zh-CN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9600" y="2455635"/>
            <a:ext cx="4346752" cy="2121247"/>
            <a:chOff x="1066800" y="2645718"/>
            <a:chExt cx="4346752" cy="2121247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2705100"/>
              <a:ext cx="3886200" cy="2057400"/>
              <a:chOff x="5029200" y="3657600"/>
              <a:chExt cx="3886200" cy="2057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492834" y="3657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35, 60</a:t>
                </a:r>
                <a:endParaRPr lang="zh-CN" alt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23127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20, 45</a:t>
                </a:r>
                <a:endParaRPr lang="zh-CN" alt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96432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80, 30</a:t>
                </a:r>
                <a:endParaRPr lang="zh-CN" altLang="en-US" sz="2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029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10, 40</a:t>
                </a:r>
                <a:endParaRPr lang="zh-CN" altLang="en-US" sz="2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553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50, 20</a:t>
                </a:r>
                <a:endParaRPr lang="zh-CN" altLang="en-US" sz="2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8486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90, 60</a:t>
                </a:r>
                <a:endParaRPr lang="zh-CN" altLang="en-US" sz="2400" dirty="0"/>
              </a:p>
            </p:txBody>
          </p:sp>
          <p:cxnSp>
            <p:nvCxnSpPr>
              <p:cNvPr id="12" name="Straight Connector 11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056527" y="4114800"/>
                <a:ext cx="969707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2"/>
                <a:endCxn id="8" idx="0"/>
              </p:cNvCxnSpPr>
              <p:nvPr/>
            </p:nvCxnSpPr>
            <p:spPr>
              <a:xfrm>
                <a:off x="7026234" y="4114800"/>
                <a:ext cx="603598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  <a:endCxn id="9" idx="0"/>
              </p:cNvCxnSpPr>
              <p:nvPr/>
            </p:nvCxnSpPr>
            <p:spPr>
              <a:xfrm flipH="1">
                <a:off x="5562600" y="4876800"/>
                <a:ext cx="493927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7086600" y="4876800"/>
                <a:ext cx="543232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2"/>
                <a:endCxn id="11" idx="0"/>
              </p:cNvCxnSpPr>
              <p:nvPr/>
            </p:nvCxnSpPr>
            <p:spPr>
              <a:xfrm>
                <a:off x="7629832" y="4876800"/>
                <a:ext cx="752168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072540" y="33864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7822" y="43053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26457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86150" y="2438400"/>
            <a:ext cx="34357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Find the node with minimum</a:t>
            </a:r>
          </a:p>
          <a:p>
            <a:r>
              <a:rPr lang="en-US" altLang="zh-CN" sz="2400" dirty="0"/>
              <a:t>value in dimension y</a:t>
            </a:r>
            <a:endParaRPr lang="zh-CN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1941727" y="4039017"/>
            <a:ext cx="1412988" cy="6477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6C01-A84E-477F-B15C-E1F99136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</a:t>
            </a:r>
            <a:r>
              <a:rPr lang="en-US" altLang="zh-CN" dirty="0"/>
              <a:t>-</a:t>
            </a:r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760EE-8D59-49D2-A09D-BD53D609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4285-5153-4AF2-B1DA-0C522B5AD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F2CACC-4A55-450D-8113-1D86436640C7}"/>
              </a:ext>
            </a:extLst>
          </p:cNvPr>
          <p:cNvSpPr/>
          <p:nvPr/>
        </p:nvSpPr>
        <p:spPr>
          <a:xfrm>
            <a:off x="38419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7A3914-BAF3-45ED-A800-8E7445512301}"/>
              </a:ext>
            </a:extLst>
          </p:cNvPr>
          <p:cNvSpPr/>
          <p:nvPr/>
        </p:nvSpPr>
        <p:spPr>
          <a:xfrm>
            <a:off x="28722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C3E40-C2BD-4B5F-8E06-EEF114EB9A46}"/>
              </a:ext>
            </a:extLst>
          </p:cNvPr>
          <p:cNvSpPr/>
          <p:nvPr/>
        </p:nvSpPr>
        <p:spPr>
          <a:xfrm>
            <a:off x="47661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61C654-D7C9-46B5-9BED-1064B715B78F}"/>
              </a:ext>
            </a:extLst>
          </p:cNvPr>
          <p:cNvSpPr/>
          <p:nvPr/>
        </p:nvSpPr>
        <p:spPr>
          <a:xfrm>
            <a:off x="42008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452208-5DD3-40FE-9C5D-6BA24DD8A2D8}"/>
              </a:ext>
            </a:extLst>
          </p:cNvPr>
          <p:cNvSpPr/>
          <p:nvPr/>
        </p:nvSpPr>
        <p:spPr>
          <a:xfrm>
            <a:off x="23622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B9CBEA-CB02-4F75-B7A0-5C7F36294F38}"/>
              </a:ext>
            </a:extLst>
          </p:cNvPr>
          <p:cNvSpPr/>
          <p:nvPr/>
        </p:nvSpPr>
        <p:spPr>
          <a:xfrm>
            <a:off x="36576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9352EB-696C-4936-8E3C-8FCED7648349}"/>
              </a:ext>
            </a:extLst>
          </p:cNvPr>
          <p:cNvSpPr/>
          <p:nvPr/>
        </p:nvSpPr>
        <p:spPr>
          <a:xfrm>
            <a:off x="49530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99CF7-A2E0-47E9-8B3E-7E44D5B4B5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056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F0C7B9-0890-4188-9CFC-3F421EA5D24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753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1E779-50A5-44DC-BA9A-3A81CC5981D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8956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3896C2-0C5F-42B1-8A9F-5A3108FF0D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7342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125FF-8D5F-46E5-BDD8-780D654755C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1910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30E52-1EAD-4899-AD0A-1975DA8175F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7342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D3986060-A672-44DD-B5CC-A05B01B7F7B4}"/>
              </a:ext>
            </a:extLst>
          </p:cNvPr>
          <p:cNvSpPr/>
          <p:nvPr/>
        </p:nvSpPr>
        <p:spPr>
          <a:xfrm>
            <a:off x="36576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B55E5E2F-8BEA-48E9-9462-93A0C66BADA0}"/>
              </a:ext>
            </a:extLst>
          </p:cNvPr>
          <p:cNvSpPr/>
          <p:nvPr/>
        </p:nvSpPr>
        <p:spPr>
          <a:xfrm>
            <a:off x="31671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69A2C-D93C-4A50-BC90-76A3F532756E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37005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8D8B83-C36A-4638-B965-A2F73169D2F7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37005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A6AF3BD-28C9-4A27-AA61-7C075E2E5FDB}"/>
              </a:ext>
            </a:extLst>
          </p:cNvPr>
          <p:cNvSpPr/>
          <p:nvPr/>
        </p:nvSpPr>
        <p:spPr>
          <a:xfrm>
            <a:off x="2037720" y="2206464"/>
            <a:ext cx="2121323" cy="17559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3FBFE1-E148-46F4-A7DC-6DE363744F7A}"/>
              </a:ext>
            </a:extLst>
          </p:cNvPr>
          <p:cNvSpPr/>
          <p:nvPr/>
        </p:nvSpPr>
        <p:spPr>
          <a:xfrm rot="2187940">
            <a:off x="3323538" y="2058867"/>
            <a:ext cx="3027867" cy="45690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D4215-5926-4075-B7AB-388534576221}"/>
              </a:ext>
            </a:extLst>
          </p:cNvPr>
          <p:cNvSpPr/>
          <p:nvPr/>
        </p:nvSpPr>
        <p:spPr>
          <a:xfrm rot="2187940">
            <a:off x="3005502" y="3024312"/>
            <a:ext cx="3027867" cy="34988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58E391FB-C13C-4741-8E3B-6ECA2B839144}"/>
              </a:ext>
            </a:extLst>
          </p:cNvPr>
          <p:cNvSpPr/>
          <p:nvPr/>
        </p:nvSpPr>
        <p:spPr>
          <a:xfrm>
            <a:off x="5842820" y="3336471"/>
            <a:ext cx="1263459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90, 120</a:t>
            </a:r>
            <a:endParaRPr lang="zh-CN" alt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934E18-649F-4E29-BC53-BEA3FB51CFB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5299588" y="2971800"/>
            <a:ext cx="1174962" cy="36467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39BF4B1-7ECA-4B2C-89ED-55D98DFE3263}"/>
              </a:ext>
            </a:extLst>
          </p:cNvPr>
          <p:cNvSpPr/>
          <p:nvPr/>
        </p:nvSpPr>
        <p:spPr>
          <a:xfrm>
            <a:off x="5563095" y="2713653"/>
            <a:ext cx="1949740" cy="16139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B7814D-A83A-4F2E-BBF3-3A3B000F8869}"/>
              </a:ext>
            </a:extLst>
          </p:cNvPr>
          <p:cNvSpPr/>
          <p:nvPr/>
        </p:nvSpPr>
        <p:spPr>
          <a:xfrm rot="1498945">
            <a:off x="3115910" y="3941213"/>
            <a:ext cx="2086265" cy="24038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169BA-A2EA-4A33-89BB-EBD0D8085BEA}"/>
              </a:ext>
            </a:extLst>
          </p:cNvPr>
          <p:cNvSpPr/>
          <p:nvPr/>
        </p:nvSpPr>
        <p:spPr>
          <a:xfrm>
            <a:off x="4620317" y="3741400"/>
            <a:ext cx="1843410" cy="12089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87307F-FACA-49C0-B209-FC35DB3250E7}"/>
              </a:ext>
            </a:extLst>
          </p:cNvPr>
          <p:cNvSpPr/>
          <p:nvPr/>
        </p:nvSpPr>
        <p:spPr>
          <a:xfrm>
            <a:off x="2846530" y="4622526"/>
            <a:ext cx="2335069" cy="1770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508039-F676-4B0F-86D0-C7D0ED610FD8}"/>
              </a:ext>
            </a:extLst>
          </p:cNvPr>
          <p:cNvSpPr/>
          <p:nvPr/>
        </p:nvSpPr>
        <p:spPr>
          <a:xfrm>
            <a:off x="3023464" y="5470972"/>
            <a:ext cx="2182669" cy="1008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dimension for comparison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if(!root) return NULL;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*min = 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(root-&gt;left,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(dim+1)%numDim);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(root-&gt;right,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numDim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min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400" dirty="0">
                <a:cs typeface="Courier New" panose="02070309020205020404" pitchFamily="49" charset="0"/>
              </a:rPr>
              <a:t> takes two nodes and a dimension as input, and returns the node with the smaller value in that dimension</a:t>
            </a:r>
            <a:endParaRPr lang="zh-CN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0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193-5D58-4B24-B20F-FBD841C8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Removal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1C9E9-867C-47B2-948B-C39249E4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1939-48CA-4BC7-B11C-7B9D126D9B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Stop condition of </a:t>
            </a:r>
            <a:r>
              <a:rPr lang="en-US" dirty="0" err="1"/>
              <a:t>FindMin</a:t>
            </a:r>
            <a:endParaRPr lang="en-US" dirty="0"/>
          </a:p>
          <a:p>
            <a:pPr lvl="1"/>
            <a:r>
              <a:rPr lang="en-US" dirty="0"/>
              <a:t>A node whose current discriminator is the target dimension</a:t>
            </a:r>
          </a:p>
          <a:p>
            <a:pPr lvl="1"/>
            <a:r>
              <a:rPr lang="en-US" dirty="0"/>
              <a:t>A node without a left child (no left subtree)</a:t>
            </a:r>
          </a:p>
          <a:p>
            <a:endParaRPr lang="en-US" dirty="0"/>
          </a:p>
          <a:p>
            <a:r>
              <a:rPr lang="en-US" altLang="zh-CN" dirty="0"/>
              <a:t>Why?</a:t>
            </a:r>
          </a:p>
          <a:p>
            <a:pPr lvl="1"/>
            <a:r>
              <a:rPr lang="en-US" dirty="0"/>
              <a:t>If the node has a life child, the left child &lt; the node</a:t>
            </a:r>
          </a:p>
        </p:txBody>
      </p:sp>
    </p:spTree>
    <p:extLst>
      <p:ext uri="{BB962C8B-B14F-4D97-AF65-F5344CB8AC3E}">
        <p14:creationId xmlns:p14="http://schemas.microsoft.com/office/powerpoint/2010/main" val="55200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3B24-0B62-4DE0-8D90-15E9F67C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Explanation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49023-16D1-4D62-9E85-650BEBE6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228FE7-00D8-47F5-AC2F-307B40C69B97}"/>
              </a:ext>
            </a:extLst>
          </p:cNvPr>
          <p:cNvSpPr/>
          <p:nvPr/>
        </p:nvSpPr>
        <p:spPr>
          <a:xfrm>
            <a:off x="2415037" y="3392976"/>
            <a:ext cx="794551" cy="570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EC486F-93B6-4251-88A1-8C5DB83A69EC}"/>
              </a:ext>
            </a:extLst>
          </p:cNvPr>
          <p:cNvSpPr/>
          <p:nvPr/>
        </p:nvSpPr>
        <p:spPr>
          <a:xfrm>
            <a:off x="1443870" y="4291062"/>
            <a:ext cx="794551" cy="570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Content Placeholder 80" descr="Checkmark with solid fill">
            <a:extLst>
              <a:ext uri="{FF2B5EF4-FFF2-40B4-BE49-F238E27FC236}">
                <a16:creationId xmlns:a16="http://schemas.microsoft.com/office/drawing/2014/main" id="{B5D49961-B428-4D56-99A6-5315248E4E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360" y="4374047"/>
            <a:ext cx="498561" cy="498561"/>
          </a:xfr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3A2098A2-5AA7-4121-86B0-E37750F847FD}"/>
              </a:ext>
            </a:extLst>
          </p:cNvPr>
          <p:cNvGrpSpPr/>
          <p:nvPr/>
        </p:nvGrpSpPr>
        <p:grpSpPr>
          <a:xfrm>
            <a:off x="603504" y="1980173"/>
            <a:ext cx="8362382" cy="3966865"/>
            <a:chOff x="655530" y="2678542"/>
            <a:chExt cx="8362382" cy="39668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333505-E16E-4AF1-8A54-E44D31B1299A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96" y="3171484"/>
              <a:ext cx="0" cy="2012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86F4D1-B94D-4D60-AAAD-F87095C33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6447" y="4039829"/>
              <a:ext cx="95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14EECA2-7B3D-495E-877E-01D8AD19DF2D}"/>
                </a:ext>
              </a:extLst>
            </p:cNvPr>
            <p:cNvGrpSpPr/>
            <p:nvPr/>
          </p:nvGrpSpPr>
          <p:grpSpPr>
            <a:xfrm>
              <a:off x="655530" y="3042336"/>
              <a:ext cx="3765656" cy="3603071"/>
              <a:chOff x="513834" y="2268794"/>
              <a:chExt cx="3765656" cy="360307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1983330-A1B1-47BD-A3D3-5A353DFEAE30}"/>
                  </a:ext>
                </a:extLst>
              </p:cNvPr>
              <p:cNvCxnSpPr/>
              <p:nvPr/>
            </p:nvCxnSpPr>
            <p:spPr>
              <a:xfrm>
                <a:off x="914400" y="5410200"/>
                <a:ext cx="3352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A052584-50AE-4720-80D4-AE9C027F616E}"/>
                  </a:ext>
                </a:extLst>
              </p:cNvPr>
              <p:cNvCxnSpPr/>
              <p:nvPr/>
            </p:nvCxnSpPr>
            <p:spPr>
              <a:xfrm flipV="1">
                <a:off x="914400" y="2286000"/>
                <a:ext cx="0" cy="3124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1A00548-7384-4479-95E4-6D801AFB8F08}"/>
                  </a:ext>
                </a:extLst>
              </p:cNvPr>
              <p:cNvSpPr txBox="1"/>
              <p:nvPr/>
            </p:nvSpPr>
            <p:spPr>
              <a:xfrm>
                <a:off x="3958568" y="54102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C9EE2C-2CB7-4CFE-A680-F8348D766655}"/>
                  </a:ext>
                </a:extLst>
              </p:cNvPr>
              <p:cNvSpPr txBox="1"/>
              <p:nvPr/>
            </p:nvSpPr>
            <p:spPr>
              <a:xfrm>
                <a:off x="513834" y="226879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AECABB-9B20-43E5-BC05-7C0D5F78E5D0}"/>
                  </a:ext>
                </a:extLst>
              </p:cNvPr>
              <p:cNvCxnSpPr/>
              <p:nvPr/>
            </p:nvCxnSpPr>
            <p:spPr>
              <a:xfrm>
                <a:off x="2590800" y="2385540"/>
                <a:ext cx="0" cy="3024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E04A689-54BF-42F8-840D-EA818D1DA4E2}"/>
                  </a:ext>
                </a:extLst>
              </p:cNvPr>
              <p:cNvSpPr/>
              <p:nvPr/>
            </p:nvSpPr>
            <p:spPr>
              <a:xfrm>
                <a:off x="2490092" y="3502629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CF2496-75CD-409C-B9AA-C2AFC163E4F0}"/>
                  </a:ext>
                </a:extLst>
              </p:cNvPr>
              <p:cNvCxnSpPr/>
              <p:nvPr/>
            </p:nvCxnSpPr>
            <p:spPr>
              <a:xfrm flipH="1">
                <a:off x="929581" y="2847205"/>
                <a:ext cx="16763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AECE256-9311-41A2-A9C9-D6E9A7518D0C}"/>
                  </a:ext>
                </a:extLst>
              </p:cNvPr>
              <p:cNvSpPr/>
              <p:nvPr/>
            </p:nvSpPr>
            <p:spPr>
              <a:xfrm>
                <a:off x="1272905" y="2730459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448C063-362E-4ED9-BA2F-42EBB55E69E8}"/>
                  </a:ext>
                </a:extLst>
              </p:cNvPr>
              <p:cNvCxnSpPr/>
              <p:nvPr/>
            </p:nvCxnSpPr>
            <p:spPr>
              <a:xfrm flipH="1">
                <a:off x="2590800" y="4410636"/>
                <a:ext cx="16763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A2DD399-0985-4EDC-9EAE-DDF2698329D4}"/>
                  </a:ext>
                </a:extLst>
              </p:cNvPr>
              <p:cNvSpPr/>
              <p:nvPr/>
            </p:nvSpPr>
            <p:spPr>
              <a:xfrm>
                <a:off x="3352800" y="4341936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FB9605C-DFFB-47D8-A83F-A56321572A06}"/>
                  </a:ext>
                </a:extLst>
              </p:cNvPr>
              <p:cNvSpPr txBox="1"/>
              <p:nvPr/>
            </p:nvSpPr>
            <p:spPr>
              <a:xfrm>
                <a:off x="2680592" y="3500735"/>
                <a:ext cx="367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DB6A2DF-B30E-464F-B12B-B04D8C7AD04C}"/>
                  </a:ext>
                </a:extLst>
              </p:cNvPr>
              <p:cNvSpPr txBox="1"/>
              <p:nvPr/>
            </p:nvSpPr>
            <p:spPr>
              <a:xfrm>
                <a:off x="1334640" y="2362200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B</a:t>
                </a:r>
                <a:endParaRPr lang="zh-CN" alt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5864303-CD29-45AC-9652-D329DABE175F}"/>
                  </a:ext>
                </a:extLst>
              </p:cNvPr>
              <p:cNvSpPr txBox="1"/>
              <p:nvPr/>
            </p:nvSpPr>
            <p:spPr>
              <a:xfrm>
                <a:off x="3571623" y="4267200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1519118-EFC7-463E-B0F9-527BE3C0BE29}"/>
                  </a:ext>
                </a:extLst>
              </p:cNvPr>
              <p:cNvCxnSpPr/>
              <p:nvPr/>
            </p:nvCxnSpPr>
            <p:spPr>
              <a:xfrm>
                <a:off x="1634750" y="2870233"/>
                <a:ext cx="0" cy="2539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E643F25-C6FF-42B8-881E-7F3A9063F22C}"/>
                  </a:ext>
                </a:extLst>
              </p:cNvPr>
              <p:cNvSpPr/>
              <p:nvPr/>
            </p:nvSpPr>
            <p:spPr>
              <a:xfrm>
                <a:off x="1562100" y="4436344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DD7AC5-57FA-4820-BFC1-110F6115E9B1}"/>
                  </a:ext>
                </a:extLst>
              </p:cNvPr>
              <p:cNvSpPr txBox="1"/>
              <p:nvPr/>
            </p:nvSpPr>
            <p:spPr>
              <a:xfrm>
                <a:off x="1743750" y="443445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48E8D03-3B45-461F-8936-DF259AF880D8}"/>
                  </a:ext>
                </a:extLst>
              </p:cNvPr>
              <p:cNvSpPr/>
              <p:nvPr/>
            </p:nvSpPr>
            <p:spPr>
              <a:xfrm>
                <a:off x="2058540" y="2387434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86B176F-D596-4C70-9E0D-80ABB9BD6081}"/>
                  </a:ext>
                </a:extLst>
              </p:cNvPr>
              <p:cNvSpPr txBox="1"/>
              <p:nvPr/>
            </p:nvSpPr>
            <p:spPr>
              <a:xfrm>
                <a:off x="2249040" y="2385540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E</a:t>
                </a:r>
                <a:endParaRPr lang="zh-CN" altLang="en-US" sz="240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AE38F7A-BA47-4392-9943-BE96E06F614C}"/>
                  </a:ext>
                </a:extLst>
              </p:cNvPr>
              <p:cNvSpPr/>
              <p:nvPr/>
            </p:nvSpPr>
            <p:spPr>
              <a:xfrm>
                <a:off x="2829747" y="4777358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548E723-8D56-4534-B803-AE36FCBEA6E9}"/>
                  </a:ext>
                </a:extLst>
              </p:cNvPr>
              <p:cNvSpPr txBox="1"/>
              <p:nvPr/>
            </p:nvSpPr>
            <p:spPr>
              <a:xfrm>
                <a:off x="3048570" y="470262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F</a:t>
                </a:r>
                <a:endParaRPr lang="zh-CN" altLang="en-US" sz="2400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68F524B-B01F-480E-BBAA-8EEC7F785CB4}"/>
                  </a:ext>
                </a:extLst>
              </p:cNvPr>
              <p:cNvSpPr/>
              <p:nvPr/>
            </p:nvSpPr>
            <p:spPr>
              <a:xfrm>
                <a:off x="3661733" y="2870233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A3285CF-6F06-4743-98DB-DF6A1AC438F7}"/>
                  </a:ext>
                </a:extLst>
              </p:cNvPr>
              <p:cNvSpPr txBox="1"/>
              <p:nvPr/>
            </p:nvSpPr>
            <p:spPr>
              <a:xfrm>
                <a:off x="3880556" y="2795497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</a:t>
                </a:r>
                <a:endParaRPr lang="zh-CN" altLang="en-US" sz="2400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BF5C5A4-84A1-46A0-A243-E64FC0D26931}"/>
                  </a:ext>
                </a:extLst>
              </p:cNvPr>
              <p:cNvSpPr/>
              <p:nvPr/>
            </p:nvSpPr>
            <p:spPr>
              <a:xfrm>
                <a:off x="1943100" y="315762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F10808F-0409-485E-94C4-56AA220EDF99}"/>
                  </a:ext>
                </a:extLst>
              </p:cNvPr>
              <p:cNvSpPr txBox="1"/>
              <p:nvPr/>
            </p:nvSpPr>
            <p:spPr>
              <a:xfrm>
                <a:off x="2124750" y="3155726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H</a:t>
                </a:r>
                <a:endParaRPr lang="zh-CN" altLang="en-US" sz="2400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DA6785-E23F-4DEE-9D19-8F82DBFF8054}"/>
                </a:ext>
              </a:extLst>
            </p:cNvPr>
            <p:cNvGrpSpPr/>
            <p:nvPr/>
          </p:nvGrpSpPr>
          <p:grpSpPr>
            <a:xfrm>
              <a:off x="5018496" y="3212160"/>
              <a:ext cx="2895600" cy="2590582"/>
              <a:chOff x="5791200" y="2177467"/>
              <a:chExt cx="2895600" cy="2590582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4D8451A-2A53-4943-8285-62570487C740}"/>
                  </a:ext>
                </a:extLst>
              </p:cNvPr>
              <p:cNvSpPr/>
              <p:nvPr/>
            </p:nvSpPr>
            <p:spPr>
              <a:xfrm>
                <a:off x="7085301" y="217746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99AB44A-1483-4F88-BAC5-21956E5FEB13}"/>
                  </a:ext>
                </a:extLst>
              </p:cNvPr>
              <p:cNvSpPr/>
              <p:nvPr/>
            </p:nvSpPr>
            <p:spPr>
              <a:xfrm>
                <a:off x="6229400" y="2972666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D65682C-714B-4318-8463-022FF35EFD8B}"/>
                  </a:ext>
                </a:extLst>
              </p:cNvPr>
              <p:cNvSpPr/>
              <p:nvPr/>
            </p:nvSpPr>
            <p:spPr>
              <a:xfrm>
                <a:off x="5791200" y="3690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D31994B-9C91-4A70-9960-2F297BF84A26}"/>
                  </a:ext>
                </a:extLst>
              </p:cNvPr>
              <p:cNvCxnSpPr>
                <a:stCxn id="101" idx="3"/>
                <a:endCxn id="102" idx="7"/>
              </p:cNvCxnSpPr>
              <p:nvPr/>
            </p:nvCxnSpPr>
            <p:spPr>
              <a:xfrm flipH="1">
                <a:off x="6559640" y="2492598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EEEB12B-52A1-4573-A4F3-3E8AE9A71370}"/>
                  </a:ext>
                </a:extLst>
              </p:cNvPr>
              <p:cNvCxnSpPr>
                <a:stCxn id="102" idx="3"/>
                <a:endCxn id="103" idx="7"/>
              </p:cNvCxnSpPr>
              <p:nvPr/>
            </p:nvCxnSpPr>
            <p:spPr>
              <a:xfrm flipH="1">
                <a:off x="6088620" y="3302906"/>
                <a:ext cx="197440" cy="438274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CF756D3-0A22-4343-8488-EFEBB5FF10A5}"/>
                  </a:ext>
                </a:extLst>
              </p:cNvPr>
              <p:cNvSpPr/>
              <p:nvPr/>
            </p:nvSpPr>
            <p:spPr>
              <a:xfrm>
                <a:off x="7850151" y="28956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8577D4-CA13-4EF1-8238-33D0134257F1}"/>
                  </a:ext>
                </a:extLst>
              </p:cNvPr>
              <p:cNvCxnSpPr>
                <a:stCxn id="101" idx="5"/>
                <a:endCxn id="106" idx="1"/>
              </p:cNvCxnSpPr>
              <p:nvPr/>
            </p:nvCxnSpPr>
            <p:spPr>
              <a:xfrm>
                <a:off x="7400432" y="2492598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3D384BF-9E4A-4DFD-AD77-6EF5D2847E17}"/>
                  </a:ext>
                </a:extLst>
              </p:cNvPr>
              <p:cNvSpPr/>
              <p:nvPr/>
            </p:nvSpPr>
            <p:spPr>
              <a:xfrm>
                <a:off x="6696425" y="3657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28FD5D-021F-4E3C-B648-A01335B7531C}"/>
                  </a:ext>
                </a:extLst>
              </p:cNvPr>
              <p:cNvCxnSpPr>
                <a:stCxn id="102" idx="5"/>
                <a:endCxn id="108" idx="1"/>
              </p:cNvCxnSpPr>
              <p:nvPr/>
            </p:nvCxnSpPr>
            <p:spPr>
              <a:xfrm>
                <a:off x="6559640" y="3302906"/>
                <a:ext cx="187814" cy="40572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3B35D49-AA7C-427E-9D84-893A4E24E76E}"/>
                  </a:ext>
                </a:extLst>
              </p:cNvPr>
              <p:cNvSpPr/>
              <p:nvPr/>
            </p:nvSpPr>
            <p:spPr>
              <a:xfrm>
                <a:off x="7423951" y="3657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4D24D7A-DD21-4480-9F48-D4711D18A93B}"/>
                  </a:ext>
                </a:extLst>
              </p:cNvPr>
              <p:cNvCxnSpPr>
                <a:stCxn id="106" idx="3"/>
                <a:endCxn id="110" idx="7"/>
              </p:cNvCxnSpPr>
              <p:nvPr/>
            </p:nvCxnSpPr>
            <p:spPr>
              <a:xfrm flipH="1">
                <a:off x="7721371" y="3225840"/>
                <a:ext cx="185440" cy="482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142CE3D-7E57-4D4A-B46F-8587EBCAD826}"/>
                  </a:ext>
                </a:extLst>
              </p:cNvPr>
              <p:cNvSpPr/>
              <p:nvPr/>
            </p:nvSpPr>
            <p:spPr>
              <a:xfrm>
                <a:off x="8338351" y="3613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51EB12A-72BB-4C42-9AFB-E8AD11082E25}"/>
                  </a:ext>
                </a:extLst>
              </p:cNvPr>
              <p:cNvCxnSpPr>
                <a:stCxn id="106" idx="5"/>
                <a:endCxn id="112" idx="1"/>
              </p:cNvCxnSpPr>
              <p:nvPr/>
            </p:nvCxnSpPr>
            <p:spPr>
              <a:xfrm>
                <a:off x="8180391" y="3225840"/>
                <a:ext cx="208989" cy="4391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21F82B7-CE52-4227-BC37-61CFD58B5B94}"/>
                  </a:ext>
                </a:extLst>
              </p:cNvPr>
              <p:cNvSpPr/>
              <p:nvPr/>
            </p:nvSpPr>
            <p:spPr>
              <a:xfrm>
                <a:off x="6204751" y="4419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9A1A16E-BB19-455D-95C4-5836DEFE6AE3}"/>
                  </a:ext>
                </a:extLst>
              </p:cNvPr>
              <p:cNvCxnSpPr>
                <a:stCxn id="103" idx="5"/>
                <a:endCxn id="114" idx="1"/>
              </p:cNvCxnSpPr>
              <p:nvPr/>
            </p:nvCxnSpPr>
            <p:spPr>
              <a:xfrm>
                <a:off x="6088620" y="3987571"/>
                <a:ext cx="167160" cy="4830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528C86-E386-4B8A-BECE-C71CFF5AF45A}"/>
                </a:ext>
              </a:extLst>
            </p:cNvPr>
            <p:cNvSpPr txBox="1"/>
            <p:nvPr/>
          </p:nvSpPr>
          <p:spPr>
            <a:xfrm>
              <a:off x="7685496" y="2678542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dimension</a:t>
              </a:r>
              <a:endParaRPr lang="zh-CN" altLang="en-US" sz="2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DF9E3AC-65A9-4859-8108-A6271A57581B}"/>
                </a:ext>
              </a:extLst>
            </p:cNvPr>
            <p:cNvSpPr txBox="1"/>
            <p:nvPr/>
          </p:nvSpPr>
          <p:spPr>
            <a:xfrm>
              <a:off x="8121766" y="30519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FE52B1-B683-424A-968F-82B5385BBAFD}"/>
                </a:ext>
              </a:extLst>
            </p:cNvPr>
            <p:cNvSpPr txBox="1"/>
            <p:nvPr/>
          </p:nvSpPr>
          <p:spPr>
            <a:xfrm>
              <a:off x="8121766" y="381707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5EB418-8FBC-4864-A876-84511FE5D4AC}"/>
                </a:ext>
              </a:extLst>
            </p:cNvPr>
            <p:cNvSpPr txBox="1"/>
            <p:nvPr/>
          </p:nvSpPr>
          <p:spPr>
            <a:xfrm>
              <a:off x="8137048" y="45790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083CCFD-5F80-4364-871A-1F88E9FCBA66}"/>
                </a:ext>
              </a:extLst>
            </p:cNvPr>
            <p:cNvSpPr txBox="1"/>
            <p:nvPr/>
          </p:nvSpPr>
          <p:spPr>
            <a:xfrm>
              <a:off x="8137048" y="534107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01C02E8-5DE5-428F-BA4D-0ED09B0E6D69}"/>
                </a:ext>
              </a:extLst>
            </p:cNvPr>
            <p:cNvSpPr/>
            <p:nvPr/>
          </p:nvSpPr>
          <p:spPr>
            <a:xfrm>
              <a:off x="7270897" y="545183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23B70AF-AD21-4A5C-922F-5CDE8E57E230}"/>
                </a:ext>
              </a:extLst>
            </p:cNvPr>
            <p:cNvCxnSpPr>
              <a:cxnSpLocks/>
              <a:stCxn id="112" idx="3"/>
              <a:endCxn id="92" idx="0"/>
            </p:cNvCxnSpPr>
            <p:nvPr/>
          </p:nvCxnSpPr>
          <p:spPr>
            <a:xfrm flipH="1">
              <a:off x="7445122" y="4946064"/>
              <a:ext cx="171554" cy="50577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93EF80-F035-4974-9342-8E8FA33AAD85}"/>
                </a:ext>
              </a:extLst>
            </p:cNvPr>
            <p:cNvSpPr/>
            <p:nvPr/>
          </p:nvSpPr>
          <p:spPr>
            <a:xfrm>
              <a:off x="5282471" y="628737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27CAAB4-98A5-418C-BF8B-E44B9543852D}"/>
                </a:ext>
              </a:extLst>
            </p:cNvPr>
            <p:cNvCxnSpPr>
              <a:cxnSpLocks/>
              <a:stCxn id="114" idx="4"/>
              <a:endCxn id="94" idx="0"/>
            </p:cNvCxnSpPr>
            <p:nvPr/>
          </p:nvCxnSpPr>
          <p:spPr>
            <a:xfrm flipH="1">
              <a:off x="5456696" y="5802742"/>
              <a:ext cx="149576" cy="48463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6E50DBC-8024-4FC7-8F7B-DB189FAF8560}"/>
                </a:ext>
              </a:extLst>
            </p:cNvPr>
            <p:cNvSpPr txBox="1"/>
            <p:nvPr/>
          </p:nvSpPr>
          <p:spPr>
            <a:xfrm>
              <a:off x="8121766" y="61837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3EC7154-196E-4A5D-A75B-FF33EC08F1E5}"/>
                </a:ext>
              </a:extLst>
            </p:cNvPr>
            <p:cNvSpPr/>
            <p:nvPr/>
          </p:nvSpPr>
          <p:spPr>
            <a:xfrm>
              <a:off x="2107422" y="57363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D519B7-2EFB-4FDB-8D8C-A6C2C96826AF}"/>
                </a:ext>
              </a:extLst>
            </p:cNvPr>
            <p:cNvSpPr txBox="1"/>
            <p:nvPr/>
          </p:nvSpPr>
          <p:spPr>
            <a:xfrm>
              <a:off x="2289072" y="5734479"/>
              <a:ext cx="284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J</a:t>
              </a:r>
              <a:endParaRPr lang="zh-CN" altLang="en-US" sz="2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0F3103-037D-42D4-9181-76B46B10389F}"/>
                </a:ext>
              </a:extLst>
            </p:cNvPr>
            <p:cNvSpPr/>
            <p:nvPr/>
          </p:nvSpPr>
          <p:spPr>
            <a:xfrm>
              <a:off x="3289207" y="3971372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BF4A67-C176-4746-9BB7-CB577A6D84EC}"/>
                </a:ext>
              </a:extLst>
            </p:cNvPr>
            <p:cNvSpPr txBox="1"/>
            <p:nvPr/>
          </p:nvSpPr>
          <p:spPr>
            <a:xfrm>
              <a:off x="3479707" y="3969478"/>
              <a:ext cx="264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9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C61-E527-4A5F-BF29-F38A0756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FindMin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0803-A5DE-4B4E-8ECA-ED1C7018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D01F1-07E8-49F9-8609-B64E1FECF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FindMin</a:t>
            </a:r>
            <a:r>
              <a:rPr lang="en-US" dirty="0"/>
              <a:t> does not explore the right subtree</a:t>
            </a:r>
          </a:p>
          <a:p>
            <a:pPr lvl="1"/>
            <a:r>
              <a:rPr lang="en-US" dirty="0"/>
              <a:t>If the discriminator of the current level is the target dimension</a:t>
            </a:r>
          </a:p>
          <a:p>
            <a:pPr lvl="1"/>
            <a:r>
              <a:rPr lang="en-US" dirty="0"/>
              <a:t>Ignore both the node and the right subtree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80286-5030-44EB-BA08-2325E931DF4A}"/>
              </a:ext>
            </a:extLst>
          </p:cNvPr>
          <p:cNvSpPr/>
          <p:nvPr/>
        </p:nvSpPr>
        <p:spPr>
          <a:xfrm>
            <a:off x="1729925" y="3796843"/>
            <a:ext cx="771192" cy="2339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0671AF-EA36-4E44-9D40-B222BAA070F9}"/>
              </a:ext>
            </a:extLst>
          </p:cNvPr>
          <p:cNvSpPr/>
          <p:nvPr/>
        </p:nvSpPr>
        <p:spPr>
          <a:xfrm>
            <a:off x="1443870" y="5086697"/>
            <a:ext cx="794551" cy="570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52ABFD-E1CC-49EB-8C9E-0D2539CBC426}"/>
              </a:ext>
            </a:extLst>
          </p:cNvPr>
          <p:cNvSpPr/>
          <p:nvPr/>
        </p:nvSpPr>
        <p:spPr>
          <a:xfrm>
            <a:off x="2726516" y="3212160"/>
            <a:ext cx="1500051" cy="2777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B38C-04B7-4EC8-A8C9-1B2F752AED01}"/>
              </a:ext>
            </a:extLst>
          </p:cNvPr>
          <p:cNvSpPr/>
          <p:nvPr/>
        </p:nvSpPr>
        <p:spPr>
          <a:xfrm>
            <a:off x="2286701" y="4100227"/>
            <a:ext cx="794551" cy="570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6D7EC-3176-41A3-A4C6-5CECB2CEFF3D}"/>
              </a:ext>
            </a:extLst>
          </p:cNvPr>
          <p:cNvSpPr/>
          <p:nvPr/>
        </p:nvSpPr>
        <p:spPr>
          <a:xfrm>
            <a:off x="5965705" y="3126692"/>
            <a:ext cx="794551" cy="570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AC3255-91B6-456C-964F-D8CBFF1441EB}"/>
              </a:ext>
            </a:extLst>
          </p:cNvPr>
          <p:cNvSpPr/>
          <p:nvPr/>
        </p:nvSpPr>
        <p:spPr>
          <a:xfrm>
            <a:off x="6405164" y="3584992"/>
            <a:ext cx="1500051" cy="2370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1494CC9-8B9E-4E90-B912-F1FE30B3623F}"/>
              </a:ext>
            </a:extLst>
          </p:cNvPr>
          <p:cNvGrpSpPr/>
          <p:nvPr/>
        </p:nvGrpSpPr>
        <p:grpSpPr>
          <a:xfrm>
            <a:off x="457200" y="2706855"/>
            <a:ext cx="8362382" cy="3966865"/>
            <a:chOff x="655530" y="2678542"/>
            <a:chExt cx="8362382" cy="396686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45B6F7-CA1C-49FE-8B13-C4227285C48D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96" y="3171484"/>
              <a:ext cx="0" cy="2012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68088B-1588-47D0-94DC-D5FB30E53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6447" y="4039829"/>
              <a:ext cx="95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BAD417A-0D93-433A-BEC8-F9DFB69C1076}"/>
                </a:ext>
              </a:extLst>
            </p:cNvPr>
            <p:cNvGrpSpPr/>
            <p:nvPr/>
          </p:nvGrpSpPr>
          <p:grpSpPr>
            <a:xfrm>
              <a:off x="655530" y="3042336"/>
              <a:ext cx="3765656" cy="3603071"/>
              <a:chOff x="513834" y="2268794"/>
              <a:chExt cx="3765656" cy="3603071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8C238BF-99D7-45DD-94FB-D515E74C524B}"/>
                  </a:ext>
                </a:extLst>
              </p:cNvPr>
              <p:cNvCxnSpPr/>
              <p:nvPr/>
            </p:nvCxnSpPr>
            <p:spPr>
              <a:xfrm>
                <a:off x="914400" y="5410200"/>
                <a:ext cx="3352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B45C464-B107-417D-B596-2088C9B03018}"/>
                  </a:ext>
                </a:extLst>
              </p:cNvPr>
              <p:cNvCxnSpPr/>
              <p:nvPr/>
            </p:nvCxnSpPr>
            <p:spPr>
              <a:xfrm flipV="1">
                <a:off x="914400" y="2286000"/>
                <a:ext cx="0" cy="3124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989AED-1124-42DE-AE63-39212DB5A704}"/>
                  </a:ext>
                </a:extLst>
              </p:cNvPr>
              <p:cNvSpPr txBox="1"/>
              <p:nvPr/>
            </p:nvSpPr>
            <p:spPr>
              <a:xfrm>
                <a:off x="3958568" y="54102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939FAD0-C2EA-4D00-B6C4-F0D422EBBD61}"/>
                  </a:ext>
                </a:extLst>
              </p:cNvPr>
              <p:cNvSpPr txBox="1"/>
              <p:nvPr/>
            </p:nvSpPr>
            <p:spPr>
              <a:xfrm>
                <a:off x="513834" y="226879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3E0C791-F645-4EFF-8126-9E4F756C0383}"/>
                  </a:ext>
                </a:extLst>
              </p:cNvPr>
              <p:cNvCxnSpPr/>
              <p:nvPr/>
            </p:nvCxnSpPr>
            <p:spPr>
              <a:xfrm>
                <a:off x="2590800" y="2385540"/>
                <a:ext cx="0" cy="3024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C6A349-093C-49F1-B0AA-5101358578F4}"/>
                  </a:ext>
                </a:extLst>
              </p:cNvPr>
              <p:cNvSpPr/>
              <p:nvPr/>
            </p:nvSpPr>
            <p:spPr>
              <a:xfrm>
                <a:off x="2490092" y="3502629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6E6B8B5-E293-4743-9F55-28180059070B}"/>
                  </a:ext>
                </a:extLst>
              </p:cNvPr>
              <p:cNvCxnSpPr/>
              <p:nvPr/>
            </p:nvCxnSpPr>
            <p:spPr>
              <a:xfrm flipH="1">
                <a:off x="929581" y="2847205"/>
                <a:ext cx="16763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5EE9F0F-8B16-4FE2-8F8B-3E2B771AC843}"/>
                  </a:ext>
                </a:extLst>
              </p:cNvPr>
              <p:cNvSpPr/>
              <p:nvPr/>
            </p:nvSpPr>
            <p:spPr>
              <a:xfrm>
                <a:off x="1272905" y="2730459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F533D45-3ED8-43BE-A6DB-EA2D762E11C1}"/>
                  </a:ext>
                </a:extLst>
              </p:cNvPr>
              <p:cNvCxnSpPr/>
              <p:nvPr/>
            </p:nvCxnSpPr>
            <p:spPr>
              <a:xfrm flipH="1">
                <a:off x="2590800" y="4410636"/>
                <a:ext cx="16763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DAD7B6B-52E8-49A3-A74F-C5E28EC4E896}"/>
                  </a:ext>
                </a:extLst>
              </p:cNvPr>
              <p:cNvSpPr/>
              <p:nvPr/>
            </p:nvSpPr>
            <p:spPr>
              <a:xfrm>
                <a:off x="3352800" y="4341936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936825-2344-4995-8122-394CC998F986}"/>
                  </a:ext>
                </a:extLst>
              </p:cNvPr>
              <p:cNvSpPr txBox="1"/>
              <p:nvPr/>
            </p:nvSpPr>
            <p:spPr>
              <a:xfrm>
                <a:off x="2680592" y="3500735"/>
                <a:ext cx="367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F8D3BB-828A-47E4-AB5D-26832162FC07}"/>
                  </a:ext>
                </a:extLst>
              </p:cNvPr>
              <p:cNvSpPr txBox="1"/>
              <p:nvPr/>
            </p:nvSpPr>
            <p:spPr>
              <a:xfrm>
                <a:off x="1334640" y="2362200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B</a:t>
                </a:r>
                <a:endParaRPr lang="zh-CN" altLang="en-US" sz="24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E8EFC4E-DBBC-4A44-8EFD-6A126E6F9759}"/>
                  </a:ext>
                </a:extLst>
              </p:cNvPr>
              <p:cNvSpPr txBox="1"/>
              <p:nvPr/>
            </p:nvSpPr>
            <p:spPr>
              <a:xfrm>
                <a:off x="3571623" y="4267200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EA677D-A89E-4148-BE1A-D62F4E106042}"/>
                  </a:ext>
                </a:extLst>
              </p:cNvPr>
              <p:cNvCxnSpPr/>
              <p:nvPr/>
            </p:nvCxnSpPr>
            <p:spPr>
              <a:xfrm>
                <a:off x="1634750" y="2870233"/>
                <a:ext cx="0" cy="2539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71A1BD9-41A6-42B3-9924-5610ECA5EB6F}"/>
                  </a:ext>
                </a:extLst>
              </p:cNvPr>
              <p:cNvSpPr/>
              <p:nvPr/>
            </p:nvSpPr>
            <p:spPr>
              <a:xfrm>
                <a:off x="1562100" y="4436344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53615A1-2326-4B82-95E1-CCCD5CD33B2E}"/>
                  </a:ext>
                </a:extLst>
              </p:cNvPr>
              <p:cNvSpPr txBox="1"/>
              <p:nvPr/>
            </p:nvSpPr>
            <p:spPr>
              <a:xfrm>
                <a:off x="1743750" y="443445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D68DC9F-9D6A-4441-9851-9CE4A0FFA133}"/>
                  </a:ext>
                </a:extLst>
              </p:cNvPr>
              <p:cNvSpPr/>
              <p:nvPr/>
            </p:nvSpPr>
            <p:spPr>
              <a:xfrm>
                <a:off x="2058540" y="2387434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F58BCAE-6A6B-41A6-8E44-865B9E396B9A}"/>
                  </a:ext>
                </a:extLst>
              </p:cNvPr>
              <p:cNvSpPr txBox="1"/>
              <p:nvPr/>
            </p:nvSpPr>
            <p:spPr>
              <a:xfrm>
                <a:off x="2249040" y="2385540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E</a:t>
                </a:r>
                <a:endParaRPr lang="zh-CN" altLang="en-US" sz="24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C280466-DDC0-4030-8F64-8E256F31950E}"/>
                  </a:ext>
                </a:extLst>
              </p:cNvPr>
              <p:cNvSpPr/>
              <p:nvPr/>
            </p:nvSpPr>
            <p:spPr>
              <a:xfrm>
                <a:off x="2829747" y="4777358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7F93AFD-A5B1-416B-85BB-0CF93D6068A7}"/>
                  </a:ext>
                </a:extLst>
              </p:cNvPr>
              <p:cNvSpPr txBox="1"/>
              <p:nvPr/>
            </p:nvSpPr>
            <p:spPr>
              <a:xfrm>
                <a:off x="3048570" y="470262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F</a:t>
                </a:r>
                <a:endParaRPr lang="zh-CN" altLang="en-US" sz="2400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638F242-6EE4-446E-8E19-1B506627F946}"/>
                  </a:ext>
                </a:extLst>
              </p:cNvPr>
              <p:cNvSpPr/>
              <p:nvPr/>
            </p:nvSpPr>
            <p:spPr>
              <a:xfrm>
                <a:off x="3661733" y="2870233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58A4F9-3D18-4411-BE13-BB9312F691FD}"/>
                  </a:ext>
                </a:extLst>
              </p:cNvPr>
              <p:cNvSpPr txBox="1"/>
              <p:nvPr/>
            </p:nvSpPr>
            <p:spPr>
              <a:xfrm>
                <a:off x="3880556" y="2795497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</a:t>
                </a:r>
                <a:endParaRPr lang="zh-CN" altLang="en-US" sz="2400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1E86E16-6B78-46D8-AB14-AD503C3B3AAE}"/>
                  </a:ext>
                </a:extLst>
              </p:cNvPr>
              <p:cNvSpPr/>
              <p:nvPr/>
            </p:nvSpPr>
            <p:spPr>
              <a:xfrm>
                <a:off x="1943100" y="315762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DC4A9F3-3EE2-46D3-A896-379423A300DA}"/>
                  </a:ext>
                </a:extLst>
              </p:cNvPr>
              <p:cNvSpPr txBox="1"/>
              <p:nvPr/>
            </p:nvSpPr>
            <p:spPr>
              <a:xfrm>
                <a:off x="2124750" y="3155726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H</a:t>
                </a:r>
                <a:endParaRPr lang="zh-CN" altLang="en-US" sz="2400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65AE0C-0A3D-403E-8A88-E32F42ACAC3A}"/>
                </a:ext>
              </a:extLst>
            </p:cNvPr>
            <p:cNvGrpSpPr/>
            <p:nvPr/>
          </p:nvGrpSpPr>
          <p:grpSpPr>
            <a:xfrm>
              <a:off x="5018496" y="3212160"/>
              <a:ext cx="2895600" cy="2590582"/>
              <a:chOff x="5791200" y="2177467"/>
              <a:chExt cx="2895600" cy="259058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98CE0F3-C248-4BA8-9B0F-4AAB58804483}"/>
                  </a:ext>
                </a:extLst>
              </p:cNvPr>
              <p:cNvSpPr/>
              <p:nvPr/>
            </p:nvSpPr>
            <p:spPr>
              <a:xfrm>
                <a:off x="7085301" y="217746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D18F046-795F-48D4-8B0E-E1CC821DACD2}"/>
                  </a:ext>
                </a:extLst>
              </p:cNvPr>
              <p:cNvSpPr/>
              <p:nvPr/>
            </p:nvSpPr>
            <p:spPr>
              <a:xfrm>
                <a:off x="6229400" y="2972666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438600F-03AE-483D-9D33-E404EF80A24E}"/>
                  </a:ext>
                </a:extLst>
              </p:cNvPr>
              <p:cNvSpPr/>
              <p:nvPr/>
            </p:nvSpPr>
            <p:spPr>
              <a:xfrm>
                <a:off x="5791200" y="3690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5F55137-C665-4B39-8644-45B4E66B1BC9}"/>
                  </a:ext>
                </a:extLst>
              </p:cNvPr>
              <p:cNvCxnSpPr>
                <a:stCxn id="87" idx="3"/>
                <a:endCxn id="88" idx="7"/>
              </p:cNvCxnSpPr>
              <p:nvPr/>
            </p:nvCxnSpPr>
            <p:spPr>
              <a:xfrm flipH="1">
                <a:off x="6559640" y="2492598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CE6CD7E-4E42-46D5-A74B-C20FC3E63A97}"/>
                  </a:ext>
                </a:extLst>
              </p:cNvPr>
              <p:cNvCxnSpPr>
                <a:stCxn id="88" idx="3"/>
                <a:endCxn id="89" idx="7"/>
              </p:cNvCxnSpPr>
              <p:nvPr/>
            </p:nvCxnSpPr>
            <p:spPr>
              <a:xfrm flipH="1">
                <a:off x="6088620" y="3302906"/>
                <a:ext cx="197440" cy="438274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426F2FD-C7AD-4D58-92E2-35610A17687D}"/>
                  </a:ext>
                </a:extLst>
              </p:cNvPr>
              <p:cNvSpPr/>
              <p:nvPr/>
            </p:nvSpPr>
            <p:spPr>
              <a:xfrm>
                <a:off x="7850151" y="28956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E10A7D5-7EC9-4332-B244-2DBF8E14DDDE}"/>
                  </a:ext>
                </a:extLst>
              </p:cNvPr>
              <p:cNvCxnSpPr>
                <a:stCxn id="87" idx="5"/>
                <a:endCxn id="92" idx="1"/>
              </p:cNvCxnSpPr>
              <p:nvPr/>
            </p:nvCxnSpPr>
            <p:spPr>
              <a:xfrm>
                <a:off x="7400432" y="2492598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CE891DB-16CE-446D-BF5A-A9A9AB0BD2CF}"/>
                  </a:ext>
                </a:extLst>
              </p:cNvPr>
              <p:cNvSpPr/>
              <p:nvPr/>
            </p:nvSpPr>
            <p:spPr>
              <a:xfrm>
                <a:off x="6696425" y="3657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5DE8D0-3CCE-478E-9DCD-EB16D027EF3B}"/>
                  </a:ext>
                </a:extLst>
              </p:cNvPr>
              <p:cNvCxnSpPr>
                <a:stCxn id="88" idx="5"/>
                <a:endCxn id="94" idx="1"/>
              </p:cNvCxnSpPr>
              <p:nvPr/>
            </p:nvCxnSpPr>
            <p:spPr>
              <a:xfrm>
                <a:off x="6559640" y="3302906"/>
                <a:ext cx="187814" cy="40572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AC9B9A0-F5BA-40EC-A19C-71F1EFBCA2CF}"/>
                  </a:ext>
                </a:extLst>
              </p:cNvPr>
              <p:cNvSpPr/>
              <p:nvPr/>
            </p:nvSpPr>
            <p:spPr>
              <a:xfrm>
                <a:off x="7423951" y="3657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591B326-A388-44D7-94E8-285E04E0FDF3}"/>
                  </a:ext>
                </a:extLst>
              </p:cNvPr>
              <p:cNvCxnSpPr>
                <a:stCxn id="92" idx="3"/>
                <a:endCxn id="96" idx="7"/>
              </p:cNvCxnSpPr>
              <p:nvPr/>
            </p:nvCxnSpPr>
            <p:spPr>
              <a:xfrm flipH="1">
                <a:off x="7721371" y="3225840"/>
                <a:ext cx="185440" cy="482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802A4E1-F713-4D30-A3A4-0415EFC76A5A}"/>
                  </a:ext>
                </a:extLst>
              </p:cNvPr>
              <p:cNvSpPr/>
              <p:nvPr/>
            </p:nvSpPr>
            <p:spPr>
              <a:xfrm>
                <a:off x="8338351" y="3613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FCB4716-D5FC-4941-963A-498C295C0635}"/>
                  </a:ext>
                </a:extLst>
              </p:cNvPr>
              <p:cNvCxnSpPr>
                <a:stCxn id="92" idx="5"/>
                <a:endCxn id="98" idx="1"/>
              </p:cNvCxnSpPr>
              <p:nvPr/>
            </p:nvCxnSpPr>
            <p:spPr>
              <a:xfrm>
                <a:off x="8180391" y="3225840"/>
                <a:ext cx="208989" cy="4391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2703DD6-4A8D-4826-9FCC-CB7F4AF3D19A}"/>
                  </a:ext>
                </a:extLst>
              </p:cNvPr>
              <p:cNvSpPr/>
              <p:nvPr/>
            </p:nvSpPr>
            <p:spPr>
              <a:xfrm>
                <a:off x="6204751" y="4419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CBAB1FE-323E-4174-B9DD-F389C0FCCD28}"/>
                  </a:ext>
                </a:extLst>
              </p:cNvPr>
              <p:cNvCxnSpPr>
                <a:stCxn id="89" idx="5"/>
                <a:endCxn id="100" idx="1"/>
              </p:cNvCxnSpPr>
              <p:nvPr/>
            </p:nvCxnSpPr>
            <p:spPr>
              <a:xfrm>
                <a:off x="6088620" y="3987571"/>
                <a:ext cx="167160" cy="4830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3329BE-89AA-4756-9AA3-BEC772E7E2F2}"/>
                </a:ext>
              </a:extLst>
            </p:cNvPr>
            <p:cNvSpPr txBox="1"/>
            <p:nvPr/>
          </p:nvSpPr>
          <p:spPr>
            <a:xfrm>
              <a:off x="7685496" y="2678542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dimension</a:t>
              </a:r>
              <a:endParaRPr lang="zh-CN" altLang="en-US" sz="2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2E290B-313D-4A27-9489-C84AF332A0DB}"/>
                </a:ext>
              </a:extLst>
            </p:cNvPr>
            <p:cNvSpPr txBox="1"/>
            <p:nvPr/>
          </p:nvSpPr>
          <p:spPr>
            <a:xfrm>
              <a:off x="8121766" y="30519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84011F-02E2-4C6F-8447-1BFA0C1B09B9}"/>
                </a:ext>
              </a:extLst>
            </p:cNvPr>
            <p:cNvSpPr txBox="1"/>
            <p:nvPr/>
          </p:nvSpPr>
          <p:spPr>
            <a:xfrm>
              <a:off x="8121766" y="381707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62C4B1-C2BA-4737-A4CE-32E613346FC2}"/>
                </a:ext>
              </a:extLst>
            </p:cNvPr>
            <p:cNvSpPr txBox="1"/>
            <p:nvPr/>
          </p:nvSpPr>
          <p:spPr>
            <a:xfrm>
              <a:off x="8137048" y="45790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27BCCC-D17E-41AD-B38F-6ECBAF25AC84}"/>
                </a:ext>
              </a:extLst>
            </p:cNvPr>
            <p:cNvSpPr txBox="1"/>
            <p:nvPr/>
          </p:nvSpPr>
          <p:spPr>
            <a:xfrm>
              <a:off x="8137048" y="534107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2AB711F-7D8A-4C8B-823A-9A234A15EA55}"/>
                </a:ext>
              </a:extLst>
            </p:cNvPr>
            <p:cNvSpPr/>
            <p:nvPr/>
          </p:nvSpPr>
          <p:spPr>
            <a:xfrm>
              <a:off x="7270897" y="545183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8DFE8B-757E-462B-B765-398C6532853E}"/>
                </a:ext>
              </a:extLst>
            </p:cNvPr>
            <p:cNvCxnSpPr>
              <a:cxnSpLocks/>
              <a:stCxn id="98" idx="3"/>
              <a:endCxn id="107" idx="0"/>
            </p:cNvCxnSpPr>
            <p:nvPr/>
          </p:nvCxnSpPr>
          <p:spPr>
            <a:xfrm flipH="1">
              <a:off x="7445122" y="4946064"/>
              <a:ext cx="171554" cy="50577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CAAF88-AA88-49BA-9693-B4CA91342322}"/>
                </a:ext>
              </a:extLst>
            </p:cNvPr>
            <p:cNvSpPr/>
            <p:nvPr/>
          </p:nvSpPr>
          <p:spPr>
            <a:xfrm>
              <a:off x="5282471" y="628737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BAE0C8-A69A-4B6C-BD6F-43A4ADCDEBD1}"/>
                </a:ext>
              </a:extLst>
            </p:cNvPr>
            <p:cNvCxnSpPr>
              <a:cxnSpLocks/>
              <a:stCxn id="100" idx="4"/>
              <a:endCxn id="109" idx="0"/>
            </p:cNvCxnSpPr>
            <p:nvPr/>
          </p:nvCxnSpPr>
          <p:spPr>
            <a:xfrm flipH="1">
              <a:off x="5456696" y="5802742"/>
              <a:ext cx="149576" cy="48463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373679-0A10-44A7-9D8C-5A6919FAFB64}"/>
                </a:ext>
              </a:extLst>
            </p:cNvPr>
            <p:cNvSpPr txBox="1"/>
            <p:nvPr/>
          </p:nvSpPr>
          <p:spPr>
            <a:xfrm>
              <a:off x="8121766" y="61837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76A2DF7-99F6-451A-8B81-7095FEB0C6D6}"/>
                </a:ext>
              </a:extLst>
            </p:cNvPr>
            <p:cNvSpPr/>
            <p:nvPr/>
          </p:nvSpPr>
          <p:spPr>
            <a:xfrm>
              <a:off x="2107422" y="57363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56F2CE7-C318-4DFC-AF43-E163CC832E86}"/>
                </a:ext>
              </a:extLst>
            </p:cNvPr>
            <p:cNvSpPr txBox="1"/>
            <p:nvPr/>
          </p:nvSpPr>
          <p:spPr>
            <a:xfrm>
              <a:off x="2289072" y="5734479"/>
              <a:ext cx="284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J</a:t>
              </a:r>
              <a:endParaRPr lang="zh-CN" altLang="en-US" sz="2400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6FF4D-3F8A-411A-BD9B-AE0A0BEC8FD0}"/>
                </a:ext>
              </a:extLst>
            </p:cNvPr>
            <p:cNvSpPr/>
            <p:nvPr/>
          </p:nvSpPr>
          <p:spPr>
            <a:xfrm>
              <a:off x="3289207" y="3971372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076549B-583C-4EA4-BC4D-2E17571E7B85}"/>
                </a:ext>
              </a:extLst>
            </p:cNvPr>
            <p:cNvSpPr txBox="1"/>
            <p:nvPr/>
          </p:nvSpPr>
          <p:spPr>
            <a:xfrm>
              <a:off x="3479707" y="3969478"/>
              <a:ext cx="264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</a:t>
              </a:r>
              <a:endParaRPr lang="zh-CN" altLang="en-US" sz="2400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271FC0B-4DCA-48BD-AFCA-4B3693890FF7}"/>
              </a:ext>
            </a:extLst>
          </p:cNvPr>
          <p:cNvSpPr/>
          <p:nvPr/>
        </p:nvSpPr>
        <p:spPr>
          <a:xfrm>
            <a:off x="4670325" y="4628397"/>
            <a:ext cx="794551" cy="570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D83BA09-F49A-4259-91C2-66138B6FD3CC}"/>
              </a:ext>
            </a:extLst>
          </p:cNvPr>
          <p:cNvSpPr/>
          <p:nvPr/>
        </p:nvSpPr>
        <p:spPr>
          <a:xfrm>
            <a:off x="5023193" y="5188298"/>
            <a:ext cx="615607" cy="1593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117" grpId="0" animBg="1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Example applications:</a:t>
                </a:r>
              </a:p>
              <a:p>
                <a:pPr lvl="1"/>
                <a:r>
                  <a:rPr lang="en-US" altLang="zh-CN" dirty="0"/>
                  <a:t>find person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last name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first name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location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latitude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longitude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book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author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title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year published</a:t>
                </a:r>
                <a:r>
                  <a:rPr lang="en-US" altLang="zh-CN" dirty="0"/>
                  <a:t> (3D)</a:t>
                </a:r>
              </a:p>
              <a:p>
                <a:pPr lvl="1"/>
                <a:r>
                  <a:rPr lang="en-US" altLang="zh-CN" dirty="0"/>
                  <a:t>find restaurant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cuisine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popularity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sanitation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price</a:t>
                </a:r>
                <a:r>
                  <a:rPr lang="en-US" altLang="zh-CN" dirty="0"/>
                  <a:t> (5D)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Solution: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insert and search times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E956-8584-4232-A1D2-B7E718F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General Analysis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48CB4-289F-4EF4-BD48-81416495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CCCF-CE1D-4CA0-95E9-14C8664E74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are M dimensions</a:t>
            </a:r>
          </a:p>
          <a:p>
            <a:r>
              <a:rPr lang="en-US" dirty="0"/>
              <a:t>Nodes are evenly distributed</a:t>
            </a:r>
          </a:p>
          <a:p>
            <a:pPr lvl="1"/>
            <a:r>
              <a:rPr lang="en-US" dirty="0"/>
              <a:t>Prune ½ of the tree in every M levels</a:t>
            </a:r>
          </a:p>
          <a:p>
            <a:r>
              <a:rPr lang="en-US" dirty="0"/>
              <a:t>Assume a total of L levels</a:t>
            </a:r>
          </a:p>
          <a:p>
            <a:r>
              <a:rPr lang="en-US" dirty="0"/>
              <a:t>The whole process touches (½)</a:t>
            </a:r>
            <a:r>
              <a:rPr lang="en-US" baseline="30000" dirty="0"/>
              <a:t>L/M </a:t>
            </a:r>
            <a:r>
              <a:rPr lang="en-US" altLang="zh-CN" dirty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8CF-2B4F-4B0F-8C62-DBDE0AE8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</a:t>
            </a:r>
            <a:r>
              <a:rPr lang="en-US" dirty="0" err="1"/>
              <a:t>FindMin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B1262-CE95-428E-8936-7950427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8FB1C-015A-4BA7-8BE4-C7525080FD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idea: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cascades to the right subtree</a:t>
            </a:r>
          </a:p>
          <a:p>
            <a:pPr lvl="1"/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  <a:r>
              <a:rPr lang="zh-CN" altLang="en-US" dirty="0"/>
              <a:t> </a:t>
            </a:r>
            <a:r>
              <a:rPr lang="en-US" altLang="zh-CN" dirty="0"/>
              <a:t>the same node twice in the same dimension</a:t>
            </a:r>
            <a:endParaRPr lang="en-US" dirty="0"/>
          </a:p>
          <a:p>
            <a:r>
              <a:rPr lang="en-US" dirty="0"/>
              <a:t>Blackboard!</a:t>
            </a:r>
          </a:p>
        </p:txBody>
      </p:sp>
    </p:spTree>
    <p:extLst>
      <p:ext uri="{BB962C8B-B14F-4D97-AF65-F5344CB8AC3E}">
        <p14:creationId xmlns:p14="http://schemas.microsoft.com/office/powerpoint/2010/main" val="385971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Buy ticket for travel between certain dates and certain times</a:t>
            </a:r>
          </a:p>
          <a:p>
            <a:pPr lvl="1"/>
            <a:r>
              <a:rPr lang="en-US" altLang="zh-CN" dirty="0"/>
              <a:t>Look for apartments within certain price range, certain districts, and number of bedrooms</a:t>
            </a:r>
          </a:p>
          <a:p>
            <a:pPr lvl="1"/>
            <a:r>
              <a:rPr lang="en-US" altLang="zh-CN" dirty="0"/>
              <a:t>Find all restaurants near you</a:t>
            </a:r>
          </a:p>
          <a:p>
            <a:endParaRPr lang="en-US" altLang="zh-CN" dirty="0"/>
          </a:p>
          <a:p>
            <a:r>
              <a:rPr lang="en-US" altLang="zh-CN" dirty="0"/>
              <a:t>k-d tree supports efficient range search, which is similar to that of basic BST but more complex!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dim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[][2],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[][2],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List results)</a:t>
            </a:r>
          </a:p>
          <a:p>
            <a:r>
              <a:rPr lang="en-US" altLang="zh-CN" dirty="0"/>
              <a:t>Cycle through the dimensions as we go down the level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[][2]</a:t>
            </a:r>
            <a:r>
              <a:rPr lang="en-US" altLang="zh-CN" dirty="0"/>
              <a:t> holds two values (min, max) per dimension</a:t>
            </a:r>
          </a:p>
          <a:p>
            <a:pPr lvl="1"/>
            <a:r>
              <a:rPr lang="en-US" altLang="zh-CN" dirty="0"/>
              <a:t>Define a hyper-cube</a:t>
            </a:r>
          </a:p>
          <a:p>
            <a:pPr lvl="1"/>
            <a:r>
              <a:rPr lang="en-US" altLang="zh-CN" dirty="0"/>
              <a:t>min of dimension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/>
              <a:t>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[j][0]</a:t>
            </a:r>
            <a:r>
              <a:rPr lang="en-US" altLang="zh-CN" dirty="0"/>
              <a:t>, max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[j][1]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[][2]</a:t>
            </a:r>
            <a:r>
              <a:rPr lang="en-US" altLang="zh-CN"/>
              <a:t> </a:t>
            </a:r>
            <a:r>
              <a:rPr lang="en-US" altLang="zh-CN" dirty="0"/>
              <a:t>holds lower bound and upper bound per dimension for the tree rooted at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Need to be updated as we go down the levels</a:t>
            </a:r>
          </a:p>
          <a:p>
            <a:pPr lvl="1"/>
            <a:r>
              <a:rPr lang="en-US" altLang="zh-CN" dirty="0"/>
              <a:t>Need to check if a search range overlaps a subtree range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9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0837-F298-42BB-B6EF-AC1D61F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62200-5D04-4B58-A066-97D07B0C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68DA8-E72A-46EB-AF46-8BBBD38053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15544-A6AA-42ED-A18C-80471A18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"/>
            <a:ext cx="9144000" cy="68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CCFF-D96D-4025-8922-8A8CA37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4C306-0822-47BD-80F1-DA6BB7FC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85F68-8730-4930-949F-3A1DB95E17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27C75-2C12-485E-B89E-6AE7079C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3"/>
            <a:ext cx="9144000" cy="68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 k-d tree is a </a:t>
            </a:r>
            <a:r>
              <a:rPr lang="en-US" altLang="zh-CN" b="1" dirty="0">
                <a:solidFill>
                  <a:srgbClr val="C00000"/>
                </a:solidFill>
              </a:rPr>
              <a:t>binary search tree</a:t>
            </a:r>
          </a:p>
          <a:p>
            <a:r>
              <a:rPr lang="en-US" altLang="zh-CN" dirty="0"/>
              <a:t>At each level, keys from a different search dimension is used as the </a:t>
            </a:r>
            <a:r>
              <a:rPr lang="en-US" altLang="zh-CN" b="1" dirty="0">
                <a:solidFill>
                  <a:srgbClr val="0000FF"/>
                </a:solidFill>
              </a:rPr>
              <a:t>discriminator</a:t>
            </a:r>
          </a:p>
          <a:p>
            <a:pPr lvl="1"/>
            <a:r>
              <a:rPr lang="en-US" altLang="zh-CN" dirty="0"/>
              <a:t>Nodes on the left subtree of a node have keys with value &lt; the node’s key value </a:t>
            </a:r>
            <a:r>
              <a:rPr lang="en-US" altLang="zh-CN" b="1" dirty="0">
                <a:solidFill>
                  <a:srgbClr val="C00000"/>
                </a:solidFill>
              </a:rPr>
              <a:t>along this dimension</a:t>
            </a:r>
          </a:p>
          <a:p>
            <a:pPr lvl="1"/>
            <a:r>
              <a:rPr lang="en-US" altLang="zh-CN" dirty="0"/>
              <a:t>Nodes on the right subtree have keys with value </a:t>
            </a:r>
            <a:r>
              <a:rPr lang="en-US" altLang="zh-CN" dirty="0">
                <a:solidFill>
                  <a:srgbClr val="0000FF"/>
                </a:solidFill>
              </a:rPr>
              <a:t>≥</a:t>
            </a:r>
            <a:r>
              <a:rPr lang="en-US" altLang="zh-CN" dirty="0"/>
              <a:t> the node’s key value </a:t>
            </a:r>
            <a:r>
              <a:rPr lang="en-US" altLang="zh-CN" b="1" dirty="0">
                <a:solidFill>
                  <a:srgbClr val="C00000"/>
                </a:solidFill>
              </a:rPr>
              <a:t>along this dimension</a:t>
            </a:r>
          </a:p>
          <a:p>
            <a:r>
              <a:rPr lang="en-US" altLang="zh-CN" dirty="0"/>
              <a:t>We </a:t>
            </a:r>
            <a:r>
              <a:rPr lang="en-US" altLang="zh-CN" b="1" dirty="0">
                <a:solidFill>
                  <a:srgbClr val="0000FF"/>
                </a:solidFill>
              </a:rPr>
              <a:t>cycle</a:t>
            </a:r>
            <a:r>
              <a:rPr lang="en-US" altLang="zh-CN" dirty="0"/>
              <a:t> through the dimensions as we go down the tree</a:t>
            </a:r>
          </a:p>
          <a:p>
            <a:pPr lvl="1"/>
            <a:r>
              <a:rPr lang="en-US" altLang="zh-CN" dirty="0"/>
              <a:t>For example, given keys consisting of x- and y-coordinates, level 0 discriminates by the x-coordinate, level 1 by the y-coordinate, level 2 again by the x-coordinate,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k-d tree for points in a 2-D plane</a:t>
            </a:r>
            <a:endParaRPr lang="zh-CN" alt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D8E2DB-4711-45ED-9977-92B524BA35D8}"/>
              </a:ext>
            </a:extLst>
          </p:cNvPr>
          <p:cNvGrpSpPr/>
          <p:nvPr/>
        </p:nvGrpSpPr>
        <p:grpSpPr>
          <a:xfrm>
            <a:off x="513834" y="1905000"/>
            <a:ext cx="8362382" cy="3966865"/>
            <a:chOff x="513834" y="1905000"/>
            <a:chExt cx="8362382" cy="396686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D881E11-5705-4DDC-962B-53216326C6AB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397942"/>
              <a:ext cx="0" cy="2012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E6136A-D15F-4382-ACF9-C986314DB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751" y="3266287"/>
              <a:ext cx="95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513834" y="2268794"/>
              <a:ext cx="3765656" cy="3603071"/>
              <a:chOff x="513834" y="2268794"/>
              <a:chExt cx="3765656" cy="3603071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914400" y="5410200"/>
                <a:ext cx="3352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914400" y="2286000"/>
                <a:ext cx="0" cy="3124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958568" y="54102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3834" y="226879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2590800" y="2385540"/>
                <a:ext cx="0" cy="3024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2490092" y="3502629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929581" y="2847205"/>
                <a:ext cx="16763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272905" y="2730459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2590800" y="4410636"/>
                <a:ext cx="16763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352800" y="4341936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80592" y="3500735"/>
                <a:ext cx="367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34640" y="2362200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B</a:t>
                </a:r>
                <a:endParaRPr lang="zh-CN" alt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71623" y="4267200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634750" y="2870233"/>
                <a:ext cx="0" cy="2539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62100" y="4436344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43750" y="443445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058540" y="2387434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9040" y="2385540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E</a:t>
                </a:r>
                <a:endParaRPr lang="zh-CN" altLang="en-US" sz="2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829747" y="4777358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48570" y="470262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F</a:t>
                </a:r>
                <a:endParaRPr lang="zh-CN" altLang="en-US" sz="2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661733" y="2870233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80556" y="2795497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</a:t>
                </a:r>
                <a:endParaRPr lang="zh-CN" altLang="en-US" sz="2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43100" y="315762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24750" y="3155726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H</a:t>
                </a:r>
                <a:endParaRPr lang="zh-CN" altLang="en-US" sz="2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76800" y="2438618"/>
              <a:ext cx="2895600" cy="2590582"/>
              <a:chOff x="5791200" y="2177467"/>
              <a:chExt cx="2895600" cy="25905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085301" y="217746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29400" y="2972666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791200" y="3690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38" name="Straight Connector 37"/>
              <p:cNvCxnSpPr>
                <a:stCxn id="35" idx="3"/>
                <a:endCxn id="36" idx="7"/>
              </p:cNvCxnSpPr>
              <p:nvPr/>
            </p:nvCxnSpPr>
            <p:spPr>
              <a:xfrm flipH="1">
                <a:off x="6559640" y="2492598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6" idx="3"/>
                <a:endCxn id="37" idx="7"/>
              </p:cNvCxnSpPr>
              <p:nvPr/>
            </p:nvCxnSpPr>
            <p:spPr>
              <a:xfrm flipH="1">
                <a:off x="6088620" y="3302906"/>
                <a:ext cx="197440" cy="438274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7850151" y="28956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1" name="Straight Connector 40"/>
              <p:cNvCxnSpPr>
                <a:stCxn id="35" idx="5"/>
                <a:endCxn id="40" idx="1"/>
              </p:cNvCxnSpPr>
              <p:nvPr/>
            </p:nvCxnSpPr>
            <p:spPr>
              <a:xfrm>
                <a:off x="7400432" y="2492598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6696425" y="3657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43" name="Straight Connector 42"/>
              <p:cNvCxnSpPr>
                <a:stCxn id="36" idx="5"/>
                <a:endCxn id="42" idx="1"/>
              </p:cNvCxnSpPr>
              <p:nvPr/>
            </p:nvCxnSpPr>
            <p:spPr>
              <a:xfrm>
                <a:off x="6559640" y="3302906"/>
                <a:ext cx="187814" cy="40572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7423951" y="3657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45" name="Straight Connector 44"/>
              <p:cNvCxnSpPr>
                <a:stCxn id="40" idx="3"/>
                <a:endCxn id="44" idx="7"/>
              </p:cNvCxnSpPr>
              <p:nvPr/>
            </p:nvCxnSpPr>
            <p:spPr>
              <a:xfrm flipH="1">
                <a:off x="7721371" y="3225840"/>
                <a:ext cx="185440" cy="482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8338351" y="3613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7" name="Straight Connector 46"/>
              <p:cNvCxnSpPr>
                <a:stCxn id="40" idx="5"/>
                <a:endCxn id="46" idx="1"/>
              </p:cNvCxnSpPr>
              <p:nvPr/>
            </p:nvCxnSpPr>
            <p:spPr>
              <a:xfrm>
                <a:off x="8180391" y="3225840"/>
                <a:ext cx="208989" cy="4391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6204751" y="4419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9" name="Straight Connector 48"/>
              <p:cNvCxnSpPr>
                <a:stCxn id="37" idx="5"/>
                <a:endCxn id="48" idx="1"/>
              </p:cNvCxnSpPr>
              <p:nvPr/>
            </p:nvCxnSpPr>
            <p:spPr>
              <a:xfrm>
                <a:off x="6088620" y="3987571"/>
                <a:ext cx="167160" cy="4830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543800" y="1905000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dimension</a:t>
              </a:r>
              <a:endParaRPr lang="zh-CN" alt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80070" y="2278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80070" y="30435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95352" y="3805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95352" y="45675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7D9F43A-334C-48CB-AAB9-6A70585C2582}"/>
                </a:ext>
              </a:extLst>
            </p:cNvPr>
            <p:cNvSpPr/>
            <p:nvPr/>
          </p:nvSpPr>
          <p:spPr>
            <a:xfrm>
              <a:off x="7129201" y="4678295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E76C6E-4C34-4BAD-9B72-939045A8B4A7}"/>
                </a:ext>
              </a:extLst>
            </p:cNvPr>
            <p:cNvCxnSpPr>
              <a:cxnSpLocks/>
              <a:stCxn id="46" idx="3"/>
              <a:endCxn id="52" idx="0"/>
            </p:cNvCxnSpPr>
            <p:nvPr/>
          </p:nvCxnSpPr>
          <p:spPr>
            <a:xfrm flipH="1">
              <a:off x="7303426" y="4172522"/>
              <a:ext cx="171554" cy="50577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D3B733-FC3A-4AAC-9B5E-FAADF278241B}"/>
                </a:ext>
              </a:extLst>
            </p:cNvPr>
            <p:cNvSpPr/>
            <p:nvPr/>
          </p:nvSpPr>
          <p:spPr>
            <a:xfrm>
              <a:off x="5140775" y="551383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1C0F9E0-9579-4CE6-AF83-1BDBA86DB9DD}"/>
                </a:ext>
              </a:extLst>
            </p:cNvPr>
            <p:cNvCxnSpPr>
              <a:cxnSpLocks/>
              <a:stCxn id="48" idx="4"/>
              <a:endCxn id="63" idx="0"/>
            </p:cNvCxnSpPr>
            <p:nvPr/>
          </p:nvCxnSpPr>
          <p:spPr>
            <a:xfrm flipH="1">
              <a:off x="5315000" y="5029200"/>
              <a:ext cx="149576" cy="48463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3622F8-939C-449F-89FE-D1459A2C9523}"/>
                </a:ext>
              </a:extLst>
            </p:cNvPr>
            <p:cNvSpPr txBox="1"/>
            <p:nvPr/>
          </p:nvSpPr>
          <p:spPr>
            <a:xfrm>
              <a:off x="7980070" y="5410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0D75CFE-B49B-4F36-B7A2-E3E1D18E4426}"/>
                </a:ext>
              </a:extLst>
            </p:cNvPr>
            <p:cNvSpPr/>
            <p:nvPr/>
          </p:nvSpPr>
          <p:spPr>
            <a:xfrm>
              <a:off x="1965726" y="496283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630716-0F25-41FA-AE77-FA89DED4F11B}"/>
                </a:ext>
              </a:extLst>
            </p:cNvPr>
            <p:cNvSpPr txBox="1"/>
            <p:nvPr/>
          </p:nvSpPr>
          <p:spPr>
            <a:xfrm>
              <a:off x="2147376" y="4960937"/>
              <a:ext cx="284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J</a:t>
              </a:r>
              <a:endParaRPr lang="zh-CN" altLang="en-US" sz="240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844EC8-D260-4DAA-B438-41C424776717}"/>
                </a:ext>
              </a:extLst>
            </p:cNvPr>
            <p:cNvSpPr/>
            <p:nvPr/>
          </p:nvSpPr>
          <p:spPr>
            <a:xfrm>
              <a:off x="3147511" y="3197830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9E27C3-D815-4ABC-921F-CBAAD3DC9C5D}"/>
                </a:ext>
              </a:extLst>
            </p:cNvPr>
            <p:cNvSpPr txBox="1"/>
            <p:nvPr/>
          </p:nvSpPr>
          <p:spPr>
            <a:xfrm>
              <a:off x="3338011" y="3195936"/>
              <a:ext cx="264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3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/>
              <a:t>If new item’s key is equal to the root’s key, return;</a:t>
            </a:r>
          </a:p>
          <a:p>
            <a:r>
              <a:rPr lang="en-US" altLang="zh-CN" sz="3800" dirty="0"/>
              <a:t>If new item has a key smaller than that of root’s along the dimension of the current level, recursive call on left subtree</a:t>
            </a:r>
          </a:p>
          <a:p>
            <a:r>
              <a:rPr lang="en-US" altLang="zh-CN" sz="3800" dirty="0"/>
              <a:t>Else, recursive call on the right subtree</a:t>
            </a:r>
          </a:p>
          <a:p>
            <a:r>
              <a:rPr lang="en-US" altLang="zh-CN" sz="3800" dirty="0"/>
              <a:t>In recursive call, cyclically increment the dimension</a:t>
            </a:r>
          </a:p>
          <a:p>
            <a:endParaRPr lang="en-US" altLang="zh-CN" sz="3400" dirty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equal in all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                      // dimensions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733800"/>
            <a:ext cx="36727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400" dirty="0"/>
              <a:t> refers to the dimension of</a:t>
            </a:r>
            <a:br>
              <a:rPr lang="en-US" altLang="zh-CN" sz="2400" dirty="0"/>
            </a:br>
            <a:r>
              <a:rPr lang="en-US" altLang="zh-CN" sz="2400" dirty="0"/>
              <a:t>the root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3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altLang="zh-CN" dirty="0"/>
              <a:t>Insert H</a:t>
            </a:r>
          </a:p>
          <a:p>
            <a:r>
              <a:rPr lang="en-US" altLang="zh-CN" dirty="0"/>
              <a:t>Initial function call: insert(A, H, 0) // 0 indicates dimension x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3834" y="2589909"/>
            <a:ext cx="3765656" cy="3586756"/>
            <a:chOff x="513834" y="2589909"/>
            <a:chExt cx="3765656" cy="358675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14400" y="5731315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914400" y="2607115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8568" y="57150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834" y="25899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2706655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90092" y="38237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929581" y="3168320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305157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590800" y="4731751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52800" y="466305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0592" y="3821850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4640" y="268331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1623" y="458831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34750" y="3191348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757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75556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70854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70665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50984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502373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319134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311661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76800" y="3124418"/>
            <a:ext cx="2895600" cy="1861133"/>
            <a:chOff x="4876800" y="2895818"/>
            <a:chExt cx="2895600" cy="1861133"/>
          </a:xfrm>
        </p:grpSpPr>
        <p:sp>
          <p:nvSpPr>
            <p:cNvPr id="30" name="Oval 29"/>
            <p:cNvSpPr/>
            <p:nvPr/>
          </p:nvSpPr>
          <p:spPr>
            <a:xfrm>
              <a:off x="6170901" y="289581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44085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315000" y="3210949"/>
              <a:ext cx="909969" cy="866968"/>
              <a:chOff x="5315000" y="3210949"/>
              <a:chExt cx="909969" cy="86696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315000" y="369101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3" name="Straight Connector 32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5645240" y="3210949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>
              <a:stCxn id="31" idx="3"/>
              <a:endCxn id="32" idx="7"/>
            </p:cNvCxnSpPr>
            <p:nvPr/>
          </p:nvCxnSpPr>
          <p:spPr>
            <a:xfrm flipH="1">
              <a:off x="5174220" y="4021257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486032" y="3210949"/>
              <a:ext cx="836619" cy="789902"/>
              <a:chOff x="6486032" y="3210949"/>
              <a:chExt cx="836619" cy="7899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5751" y="3613951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1"/>
              </p:cNvCxnSpPr>
              <p:nvPr/>
            </p:nvCxnSpPr>
            <p:spPr>
              <a:xfrm>
                <a:off x="6486032" y="3210949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782025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8" name="Straight Connector 37"/>
            <p:cNvCxnSpPr>
              <a:stCxn id="31" idx="5"/>
              <a:endCxn id="37" idx="1"/>
            </p:cNvCxnSpPr>
            <p:nvPr/>
          </p:nvCxnSpPr>
          <p:spPr>
            <a:xfrm>
              <a:off x="5645240" y="4021257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509551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0" name="Straight Connector 39"/>
            <p:cNvCxnSpPr>
              <a:stCxn id="35" idx="3"/>
              <a:endCxn id="39" idx="7"/>
            </p:cNvCxnSpPr>
            <p:nvPr/>
          </p:nvCxnSpPr>
          <p:spPr>
            <a:xfrm flipH="1">
              <a:off x="6806971" y="3944191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423951" y="4332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2" name="Straight Connector 41"/>
            <p:cNvCxnSpPr>
              <a:stCxn id="35" idx="5"/>
              <a:endCxn id="41" idx="1"/>
            </p:cNvCxnSpPr>
            <p:nvPr/>
          </p:nvCxnSpPr>
          <p:spPr>
            <a:xfrm>
              <a:off x="7265991" y="3944191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74220" y="4953000"/>
            <a:ext cx="464580" cy="704278"/>
            <a:chOff x="5174220" y="4782122"/>
            <a:chExt cx="464580" cy="704278"/>
          </a:xfrm>
        </p:grpSpPr>
        <p:sp>
          <p:nvSpPr>
            <p:cNvPr id="43" name="Oval 42"/>
            <p:cNvSpPr/>
            <p:nvPr/>
          </p:nvSpPr>
          <p:spPr>
            <a:xfrm>
              <a:off x="5290351" y="5137951"/>
              <a:ext cx="348449" cy="34844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4" name="Straight Connector 43"/>
            <p:cNvCxnSpPr>
              <a:stCxn id="32" idx="5"/>
              <a:endCxn id="43" idx="1"/>
            </p:cNvCxnSpPr>
            <p:nvPr/>
          </p:nvCxnSpPr>
          <p:spPr>
            <a:xfrm>
              <a:off x="5174220" y="4782122"/>
              <a:ext cx="167160" cy="406858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696200" y="2590800"/>
            <a:ext cx="973343" cy="2362200"/>
            <a:chOff x="7696200" y="2362200"/>
            <a:chExt cx="973343" cy="2362200"/>
          </a:xfrm>
        </p:grpSpPr>
        <p:sp>
          <p:nvSpPr>
            <p:cNvPr id="45" name="TextBox 44"/>
            <p:cNvSpPr txBox="1"/>
            <p:nvPr/>
          </p:nvSpPr>
          <p:spPr>
            <a:xfrm>
              <a:off x="7696200" y="2362200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dimen</a:t>
              </a:r>
              <a:r>
                <a:rPr lang="en-US" altLang="zh-CN" sz="2400" dirty="0"/>
                <a:t>.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80070" y="2735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80070" y="3500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95352" y="4262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5AAF7D0A-2F25-4764-9F26-AC8E4901EB6F}"/>
              </a:ext>
            </a:extLst>
          </p:cNvPr>
          <p:cNvSpPr/>
          <p:nvPr/>
        </p:nvSpPr>
        <p:spPr>
          <a:xfrm>
            <a:off x="1943100" y="3478735"/>
            <a:ext cx="190500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37EE3-4951-4427-927D-798D2DB4C642}"/>
              </a:ext>
            </a:extLst>
          </p:cNvPr>
          <p:cNvSpPr txBox="1"/>
          <p:nvPr/>
        </p:nvSpPr>
        <p:spPr>
          <a:xfrm>
            <a:off x="2124750" y="347684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</a:t>
            </a:r>
            <a:endParaRPr lang="zh-CN" alt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6F3509-DD66-4C52-9368-E6CE8D877481}"/>
              </a:ext>
            </a:extLst>
          </p:cNvPr>
          <p:cNvSpPr/>
          <p:nvPr/>
        </p:nvSpPr>
        <p:spPr>
          <a:xfrm>
            <a:off x="977669" y="2639816"/>
            <a:ext cx="1554657" cy="3017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932E4F-231D-4228-8836-CFFEAA8CFA41}"/>
              </a:ext>
            </a:extLst>
          </p:cNvPr>
          <p:cNvSpPr/>
          <p:nvPr/>
        </p:nvSpPr>
        <p:spPr>
          <a:xfrm>
            <a:off x="977555" y="3235160"/>
            <a:ext cx="1554657" cy="24221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3BF7F2-01BA-4DF8-BB43-F17AC51DC4C5}"/>
              </a:ext>
            </a:extLst>
          </p:cNvPr>
          <p:cNvSpPr/>
          <p:nvPr/>
        </p:nvSpPr>
        <p:spPr>
          <a:xfrm>
            <a:off x="1705291" y="3235160"/>
            <a:ext cx="826922" cy="24221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 works similarly to insert</a:t>
            </a:r>
          </a:p>
          <a:p>
            <a:pPr lvl="1"/>
            <a:r>
              <a:rPr lang="en-US" altLang="zh-CN" dirty="0"/>
              <a:t>In recursive call, cyclically increment the dimension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*search(node *root, Key k,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 ==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root;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search(root-&gt;left,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search(root-&gt;right,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complexities of insert and search are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 the node is a leaf, simply remove it (e.g., remove (50,50))</a:t>
            </a:r>
          </a:p>
          <a:p>
            <a:r>
              <a:rPr lang="en-US" altLang="zh-CN" dirty="0"/>
              <a:t>If the node has only one child, can we do the same thing as BST (i.e., connect the node’s parent to the node’s child)?</a:t>
            </a:r>
          </a:p>
          <a:p>
            <a:pPr lvl="1"/>
            <a:r>
              <a:rPr lang="en-US" altLang="zh-CN" dirty="0"/>
              <a:t>Consider remove (60, 80)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41756" y="3662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272049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65988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00632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50, 50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1805449" y="4119265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2775156" y="4119265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1295400" y="4881265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3134032" y="4881265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590800" y="5719465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134032" y="5719465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8678" y="3200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4948" y="3573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948" y="43389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230" y="5257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0230" y="59436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674" y="44363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5" idx="2"/>
            <a:endCxn id="8" idx="0"/>
          </p:cNvCxnSpPr>
          <p:nvPr/>
        </p:nvCxnSpPr>
        <p:spPr>
          <a:xfrm>
            <a:off x="2775156" y="4119265"/>
            <a:ext cx="358876" cy="1143000"/>
          </a:xfrm>
          <a:prstGeom prst="line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29200" y="3657600"/>
            <a:ext cx="3886200" cy="2057400"/>
            <a:chOff x="5029200" y="3657600"/>
            <a:chExt cx="3886200" cy="2057400"/>
          </a:xfrm>
        </p:grpSpPr>
        <p:sp>
          <p:nvSpPr>
            <p:cNvPr id="32" name="Rounded Rectangle 31"/>
            <p:cNvSpPr/>
            <p:nvPr/>
          </p:nvSpPr>
          <p:spPr>
            <a:xfrm>
              <a:off x="6492834" y="3657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35, 60</a:t>
              </a:r>
              <a:endParaRPr lang="zh-CN" altLang="en-US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23127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96432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9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553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50, 50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8486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6056527" y="4114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5" idx="0"/>
            </p:cNvCxnSpPr>
            <p:nvPr/>
          </p:nvCxnSpPr>
          <p:spPr>
            <a:xfrm>
              <a:off x="7026234" y="4114800"/>
              <a:ext cx="60359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6" idx="0"/>
            </p:cNvCxnSpPr>
            <p:nvPr/>
          </p:nvCxnSpPr>
          <p:spPr>
            <a:xfrm flipH="1">
              <a:off x="5562600" y="4876800"/>
              <a:ext cx="493927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 flipH="1">
              <a:off x="7086600" y="4876800"/>
              <a:ext cx="543232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2"/>
              <a:endCxn id="38" idx="0"/>
            </p:cNvCxnSpPr>
            <p:nvPr/>
          </p:nvCxnSpPr>
          <p:spPr>
            <a:xfrm>
              <a:off x="7629832" y="4876800"/>
              <a:ext cx="752168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>
            <a:off x="4308988" y="4876800"/>
            <a:ext cx="796412" cy="29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6914" y="2743200"/>
            <a:ext cx="16030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Answer: 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of Non-leaf Node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to be removed has right subtree,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right subtree with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altLang="zh-CN" dirty="0"/>
                  <a:t> value of the current dimension</a:t>
                </a:r>
              </a:p>
              <a:p>
                <a:pPr lvl="1"/>
                <a:r>
                  <a:rPr lang="en-US" altLang="zh-CN" dirty="0"/>
                  <a:t>Replace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with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until a leaf is reached. Then remove the leaf</a:t>
                </a:r>
              </a:p>
              <a:p>
                <a:r>
                  <a:rPr lang="en-US" altLang="zh-CN" dirty="0"/>
                  <a:t>Else,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left subtree with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altLang="zh-CN" dirty="0"/>
                  <a:t> value of the current dimension. Then replace and recurse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21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34836</TotalTime>
  <Words>1792</Words>
  <Application>Microsoft Office PowerPoint</Application>
  <PresentationFormat>On-screen Show (4:3)</PresentationFormat>
  <Paragraphs>399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Multidimensional Search</vt:lpstr>
      <vt:lpstr>k-d Tree</vt:lpstr>
      <vt:lpstr>Example</vt:lpstr>
      <vt:lpstr>k-d Tree Insert</vt:lpstr>
      <vt:lpstr>Insert Example</vt:lpstr>
      <vt:lpstr>k-d Tree Search</vt:lpstr>
      <vt:lpstr>k-d Tree Remove</vt:lpstr>
      <vt:lpstr>k-d Tree Removal of Non-leaf Node</vt:lpstr>
      <vt:lpstr>k-d Tree Removal Example</vt:lpstr>
      <vt:lpstr>k-d Tree Removal Example</vt:lpstr>
      <vt:lpstr>k-d Tree Removal Example</vt:lpstr>
      <vt:lpstr>k-d Tree Removal Example: Summary</vt:lpstr>
      <vt:lpstr>Find Minimum Value in a Dimension</vt:lpstr>
      <vt:lpstr>Find Min-Y</vt:lpstr>
      <vt:lpstr>Find Minimum Value in a Dimension</vt:lpstr>
      <vt:lpstr>Time Complexity of Removal</vt:lpstr>
      <vt:lpstr>Visual Explanation</vt:lpstr>
      <vt:lpstr>Complexity of FindMin</vt:lpstr>
      <vt:lpstr>A General Analysis </vt:lpstr>
      <vt:lpstr>Cascading FindMin</vt:lpstr>
      <vt:lpstr>Multidimensional Range Search</vt:lpstr>
      <vt:lpstr>k-d Tree Range Search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2564</cp:revision>
  <dcterms:created xsi:type="dcterms:W3CDTF">2008-09-02T17:19:50Z</dcterms:created>
  <dcterms:modified xsi:type="dcterms:W3CDTF">2021-06-30T07:45:46Z</dcterms:modified>
</cp:coreProperties>
</file>