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31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36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3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3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embedTrueTypeFonts="1" saveSubsetFonts="1" showSpecialPlsOnTitleSld="0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318" r:id="rId42"/>
    <p:sldId id="295" r:id="rId43"/>
  </p:sldIdLst>
  <p:sldSz type="screen4x3" cy="6858000" cx="9144000"/>
  <p:notesSz cx="6858000" cy="9144000"/>
  <p:embeddedFontLs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Cambria Math" panose="02040503050406030204" pitchFamily="18" charset="0"/>
      <p:regular r:id="rId48"/>
    </p:embeddedFont>
    <p:embeddedFont>
      <p:font typeface="Franklin Gothic Book" panose="020B0503020102020204" pitchFamily="34" charset="0"/>
      <p:regular r:id="rId49"/>
    </p:embeddedFont>
    <p:embeddedFont>
      <p:font typeface="Perpetua" panose="02020502060401020303" pitchFamily="18" charset="0"/>
      <p:regular r:id="rId50"/>
      <p:bold r:id="rId51"/>
      <p:italic r:id="rId52"/>
    </p:embeddedFont>
    <p:embeddedFont>
      <p:font typeface="Wingdings 2" panose="05020102010507070707" pitchFamily="18" charset="2"/>
      <p:regular r:id="rId53"/>
    </p:embeddedFont>
  </p:embeddedFontLst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0000FF"/>
    <a:srgbClr val="008000"/>
    <a:srgbClr val="CC00CC"/>
    <a:srgbClr val="FF33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526" autoAdjust="0"/>
    <p:restoredTop sz="80645" autoAdjust="0"/>
  </p:normalViewPr>
  <p:slideViewPr>
    <p:cSldViewPr>
      <p:cViewPr varScale="1">
        <p:scale>
          <a:sx n="131" d="100"/>
          <a:sy n="131" d="100"/>
        </p:scale>
        <p:origin x="2670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font" Target="fonts/font1.fntdata"/><Relationship Id="rId45" Type="http://schemas.openxmlformats.org/officeDocument/2006/relationships/font" Target="fonts/font2.fntdata"/><Relationship Id="rId46" Type="http://schemas.openxmlformats.org/officeDocument/2006/relationships/font" Target="fonts/font3.fntdata"/><Relationship Id="rId47" Type="http://schemas.openxmlformats.org/officeDocument/2006/relationships/font" Target="fonts/font4.fntdata"/><Relationship Id="rId48" Type="http://schemas.openxmlformats.org/officeDocument/2006/relationships/font" Target="fonts/font5.fntdata"/><Relationship Id="rId49" Type="http://schemas.openxmlformats.org/officeDocument/2006/relationships/font" Target="fonts/font6.fntdata"/><Relationship Id="rId50" Type="http://schemas.openxmlformats.org/officeDocument/2006/relationships/font" Target="fonts/font7.fntdata"/><Relationship Id="rId51" Type="http://schemas.openxmlformats.org/officeDocument/2006/relationships/font" Target="fonts/font8.fntdata"/><Relationship Id="rId52" Type="http://schemas.openxmlformats.org/officeDocument/2006/relationships/font" Target="fonts/font9.fntdata"/><Relationship Id="rId53" Type="http://schemas.openxmlformats.org/officeDocument/2006/relationships/font" Target="fonts/font10.fntdata"/><Relationship Id="rId54" Type="http://schemas.openxmlformats.org/officeDocument/2006/relationships/tableStyles" Target="tableStyles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5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935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104935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935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4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9347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104934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934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35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935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</Relationships>
</file>

<file path=ppt/notesSlides/_rels/notesSlide16.xml.rels><?xml version="1.0" encoding="UTF-8" standalone="yes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</file>

<file path=ppt/notesSlides/_rels/notesSlide17.xml.rels><?xml version="1.0" encoding="UTF-8" standalone="yes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</Relationships>
</file>

<file path=ppt/notesSlides/_rels/notesSlide18.xml.rels><?xml version="1.0" encoding="UTF-8" standalone="yes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</Relationships>
</file>

<file path=ppt/notesSlides/_rels/notesSlide19.xml.rels><?xml version="1.0" encoding="UTF-8" standalone="yes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20.xml.rels><?xml version="1.0" encoding="UTF-8" standalone="yes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A recursive</a:t>
            </a:r>
            <a:r>
              <a:rPr baseline="0" dirty="0" lang="en-US"/>
              <a:t> definition. As a result, a necessary condition is that every </a:t>
            </a:r>
            <a:r>
              <a:rPr baseline="0" dirty="0" lang="en-US" err="1"/>
              <a:t>subtree</a:t>
            </a:r>
            <a:r>
              <a:rPr baseline="0" dirty="0" lang="en-US"/>
              <a:t> is AVL balanced.</a:t>
            </a:r>
            <a:endParaRPr dirty="0" lang="en-US"/>
          </a:p>
        </p:txBody>
      </p:sp>
      <p:sp>
        <p:nvSpPr>
          <p:cNvPr id="10486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951EB87-DD47-4620-B027-3B8A3E02C683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903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Note:</a:t>
            </a:r>
            <a:r>
              <a:rPr baseline="0" dirty="0" lang="en-US"/>
              <a:t> the first rotation only on node A &amp; B</a:t>
            </a:r>
            <a:endParaRPr dirty="0" lang="en-US"/>
          </a:p>
        </p:txBody>
      </p:sp>
      <p:sp>
        <p:nvSpPr>
          <p:cNvPr id="104903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951EB87-DD47-4620-B027-3B8A3E02C683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907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l" defTabSz="914400" eaLnBrk="1" fontAlgn="auto" hangingPunct="1" indent="0" latinLnBrk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dirty="0" lang="en-US"/>
              <a:t>The second rotation on node B &amp; P</a:t>
            </a:r>
            <a:endParaRPr dirty="0" lang="en-US"/>
          </a:p>
        </p:txBody>
      </p:sp>
      <p:sp>
        <p:nvSpPr>
          <p:cNvPr id="104907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951EB87-DD47-4620-B027-3B8A3E02C683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911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BST order: A_L &lt; A &lt; B_L &lt; B &lt; B_R &lt; P &lt; P_R</a:t>
            </a:r>
          </a:p>
        </p:txBody>
      </p:sp>
      <p:sp>
        <p:nvSpPr>
          <p:cNvPr id="10491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951EB87-DD47-4620-B027-3B8A3E02C683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916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l" defTabSz="914400" eaLnBrk="1" fontAlgn="auto" hangingPunct="1" indent="0" latinLnBrk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dirty="0" sz="1200" lang="en-US"/>
              <a:t>Do a </a:t>
            </a:r>
            <a:r>
              <a:rPr b="1" dirty="0" sz="1200" lang="en-US">
                <a:solidFill>
                  <a:srgbClr val="C00000"/>
                </a:solidFill>
              </a:rPr>
              <a:t>right</a:t>
            </a:r>
            <a:r>
              <a:rPr dirty="0" sz="1200" lang="en-US"/>
              <a:t> rotation on node A; then a </a:t>
            </a:r>
            <a:r>
              <a:rPr b="1" dirty="0" sz="1200" lang="en-US">
                <a:solidFill>
                  <a:srgbClr val="0000FF"/>
                </a:solidFill>
              </a:rPr>
              <a:t>left</a:t>
            </a:r>
            <a:r>
              <a:rPr dirty="0" sz="1200" lang="en-US"/>
              <a:t> rotation on node P.</a:t>
            </a:r>
          </a:p>
          <a:p>
            <a:pPr algn="l" defTabSz="914400" eaLnBrk="1" fontAlgn="auto" hangingPunct="1" indent="0" latinLnBrk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dirty="0" sz="1200" lang="en-US"/>
          </a:p>
          <a:p>
            <a:pPr algn="l" defTabSz="914400" eaLnBrk="1" fontAlgn="auto" hangingPunct="1" indent="0" latinLnBrk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dirty="0" lang="en-US"/>
              <a:t>BST order: P_L &lt; P &lt; B_L &lt; B &lt; B_R &lt; A &lt; A_R</a:t>
            </a:r>
            <a:endParaRPr dirty="0" sz="1200" lang="en-US"/>
          </a:p>
          <a:p>
            <a:endParaRPr dirty="0" lang="en-US"/>
          </a:p>
        </p:txBody>
      </p:sp>
      <p:sp>
        <p:nvSpPr>
          <p:cNvPr id="104916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951EB87-DD47-4620-B027-3B8A3E02C683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1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921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Left-left insertion at 35. Right </a:t>
            </a:r>
            <a:r>
              <a:rPr dirty="0" lang="en-US" err="1"/>
              <a:t>subtree</a:t>
            </a:r>
            <a:r>
              <a:rPr dirty="0" lang="en-US"/>
              <a:t> of 21 (which is empty) is</a:t>
            </a:r>
            <a:r>
              <a:rPr baseline="0" dirty="0" lang="en-US"/>
              <a:t> connected as the left </a:t>
            </a:r>
            <a:r>
              <a:rPr baseline="0" dirty="0" lang="en-US" err="1"/>
              <a:t>subtree</a:t>
            </a:r>
            <a:r>
              <a:rPr baseline="0" dirty="0" lang="en-US"/>
              <a:t> of 35. Then 35 is connected as the right </a:t>
            </a:r>
            <a:r>
              <a:rPr baseline="0" dirty="0" lang="en-US" err="1"/>
              <a:t>subtree</a:t>
            </a:r>
            <a:r>
              <a:rPr baseline="0" dirty="0" lang="en-US"/>
              <a:t> of 21.</a:t>
            </a:r>
            <a:endParaRPr dirty="0" lang="en-US"/>
          </a:p>
        </p:txBody>
      </p:sp>
      <p:sp>
        <p:nvSpPr>
          <p:cNvPr id="10492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951EB87-DD47-4620-B027-3B8A3E02C683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4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9242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p>
            <a:pPr algn="l" defTabSz="914400" eaLnBrk="1" fontAlgn="auto" hangingPunct="1" indent="0" latinLnBrk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dirty="0" lang="en-US"/>
              <a:t>Right-left insertion at 69.</a:t>
            </a:r>
          </a:p>
          <a:p>
            <a:pPr algn="l" defTabSz="914400" eaLnBrk="1" fontAlgn="auto" hangingPunct="1" indent="0" latinLnBrk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dirty="0" lang="en-US"/>
          </a:p>
          <a:p>
            <a:pPr algn="l" defTabSz="914400" eaLnBrk="1" fontAlgn="auto" hangingPunct="1" indent="0" latinLnBrk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dirty="0" lang="en-US"/>
              <a:t>Right rotation on 83:</a:t>
            </a:r>
          </a:p>
          <a:p>
            <a:pPr algn="l" defTabSz="914400" eaLnBrk="1" fontAlgn="auto" hangingPunct="1" indent="0" latinLnBrk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dirty="0" lang="en-US"/>
              <a:t>71</a:t>
            </a:r>
          </a:p>
          <a:p>
            <a:pPr algn="l" defTabSz="914400" eaLnBrk="1" fontAlgn="auto" hangingPunct="1" indent="0" latinLnBrk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dirty="0" lang="en-US"/>
              <a:t>   \</a:t>
            </a:r>
          </a:p>
          <a:p>
            <a:pPr algn="l" defTabSz="914400" eaLnBrk="1" fontAlgn="auto" hangingPunct="1" indent="0" latinLnBrk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dirty="0" lang="en-US"/>
              <a:t>    83</a:t>
            </a:r>
            <a:endParaRPr dirty="0" lang="en-US"/>
          </a:p>
          <a:p>
            <a:r>
              <a:rPr dirty="0" lang="en-US"/>
              <a:t>   /   \</a:t>
            </a:r>
          </a:p>
          <a:p>
            <a:r>
              <a:rPr dirty="0" lang="en-US"/>
              <a:t>  75  95</a:t>
            </a:r>
          </a:p>
          <a:p>
            <a:endParaRPr dirty="0" lang="en-US"/>
          </a:p>
          <a:p>
            <a:r>
              <a:rPr dirty="0" lang="en-US"/>
              <a:t>    69</a:t>
            </a:r>
          </a:p>
          <a:p>
            <a:r>
              <a:rPr dirty="0" lang="en-US"/>
              <a:t>   /   \</a:t>
            </a:r>
          </a:p>
          <a:p>
            <a:r>
              <a:rPr dirty="0" lang="en-US"/>
              <a:t> 55    71</a:t>
            </a:r>
          </a:p>
          <a:p>
            <a:r>
              <a:rPr dirty="0" lang="en-US"/>
              <a:t>          \</a:t>
            </a:r>
          </a:p>
          <a:p>
            <a:r>
              <a:rPr dirty="0" lang="en-US"/>
              <a:t>           83</a:t>
            </a:r>
          </a:p>
          <a:p>
            <a:r>
              <a:rPr dirty="0" lang="en-US"/>
              <a:t>           /  \</a:t>
            </a:r>
          </a:p>
          <a:p>
            <a:r>
              <a:rPr dirty="0" lang="en-US"/>
              <a:t>         75  95</a:t>
            </a:r>
          </a:p>
          <a:p>
            <a:endParaRPr dirty="0" lang="en-US"/>
          </a:p>
          <a:p>
            <a:r>
              <a:rPr dirty="0" lang="en-US"/>
              <a:t>Left Rotation on 69:</a:t>
            </a:r>
          </a:p>
          <a:p>
            <a:r>
              <a:rPr dirty="0" lang="en-US"/>
              <a:t>     </a:t>
            </a:r>
            <a:r>
              <a:rPr baseline="0" dirty="0" lang="en-US"/>
              <a:t>     71</a:t>
            </a:r>
          </a:p>
          <a:p>
            <a:r>
              <a:rPr baseline="0" dirty="0" lang="en-US"/>
              <a:t>         /   \</a:t>
            </a:r>
          </a:p>
          <a:p>
            <a:r>
              <a:rPr baseline="0" dirty="0" lang="en-US"/>
              <a:t>       69   83</a:t>
            </a:r>
            <a:endParaRPr dirty="0" lang="en-US"/>
          </a:p>
          <a:p>
            <a:r>
              <a:rPr dirty="0" lang="en-US"/>
              <a:t>       /</a:t>
            </a:r>
            <a:r>
              <a:rPr baseline="0" dirty="0" lang="en-US"/>
              <a:t>     /  \</a:t>
            </a:r>
          </a:p>
          <a:p>
            <a:r>
              <a:rPr baseline="0" dirty="0" lang="en-US"/>
              <a:t>     55   75  95</a:t>
            </a:r>
          </a:p>
          <a:p>
            <a:endParaRPr baseline="0" dirty="0" lang="en-US"/>
          </a:p>
          <a:p>
            <a:endParaRPr dirty="0" lang="en-US"/>
          </a:p>
        </p:txBody>
      </p:sp>
      <p:sp>
        <p:nvSpPr>
          <p:cNvPr id="104924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951EB87-DD47-4620-B027-3B8A3E02C683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4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924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924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951EB87-DD47-4620-B027-3B8A3E02C683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6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926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Height function is the first function.</a:t>
            </a:r>
          </a:p>
        </p:txBody>
      </p:sp>
      <p:sp>
        <p:nvSpPr>
          <p:cNvPr id="104926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951EB87-DD47-4620-B027-3B8A3E02C683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7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927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Note: argument</a:t>
            </a:r>
            <a:r>
              <a:rPr baseline="0" dirty="0" lang="en-US"/>
              <a:t> is a </a:t>
            </a:r>
            <a:r>
              <a:rPr dirty="0" lang="en-US"/>
              <a:t>reference to a pointer. For</a:t>
            </a:r>
            <a:r>
              <a:rPr baseline="0" dirty="0" lang="en-US"/>
              <a:t> the first “else”, the </a:t>
            </a:r>
            <a:r>
              <a:rPr baseline="0" dirty="0" lang="en-US" err="1"/>
              <a:t>BalFactor</a:t>
            </a:r>
            <a:r>
              <a:rPr baseline="0" dirty="0" lang="en-US"/>
              <a:t> cannot be 0. Therefore, </a:t>
            </a:r>
            <a:r>
              <a:rPr baseline="0" dirty="0" lang="en-US" err="1"/>
              <a:t>BalFactor</a:t>
            </a:r>
            <a:r>
              <a:rPr baseline="0" dirty="0" lang="en-US"/>
              <a:t> must &lt; 0 and it satisfies the LR insertion condition.</a:t>
            </a:r>
            <a:endParaRPr dirty="0" lang="en-US"/>
          </a:p>
        </p:txBody>
      </p:sp>
      <p:sp>
        <p:nvSpPr>
          <p:cNvPr id="104927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951EB87-DD47-4620-B027-3B8A3E02C683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76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927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baseline="0" dirty="0" lang="en-US"/>
              <a:t>Overall behavior: Balance and </a:t>
            </a:r>
            <a:r>
              <a:rPr dirty="0" lang="en-US" err="1"/>
              <a:t>Adjust</a:t>
            </a:r>
            <a:r>
              <a:rPr baseline="0" dirty="0" lang="en-US" err="1"/>
              <a:t>Height</a:t>
            </a:r>
            <a:r>
              <a:rPr baseline="0" dirty="0" lang="en-US"/>
              <a:t> start from the leaf node on the access path towards the root node. Once the unbalance condition is fixed at a node, its ancestors do not need to be fixed anymore.</a:t>
            </a:r>
            <a:endParaRPr dirty="0" lang="en-US"/>
          </a:p>
        </p:txBody>
      </p:sp>
      <p:sp>
        <p:nvSpPr>
          <p:cNvPr id="10492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951EB87-DD47-4620-B027-3B8A3E02C683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951EB87-DD47-4620-B027-3B8A3E02C683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8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928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928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951EB87-DD47-4620-B027-3B8A3E02C683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8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The</a:t>
            </a:r>
            <a:r>
              <a:rPr baseline="0" dirty="0" lang="en-US"/>
              <a:t> BST ordering on keys are preserved: A_L &lt; A &lt; A_R &lt; P &lt; P_R for both the original and the modified trees</a:t>
            </a:r>
            <a:endParaRPr dirty="0" lang="en-US"/>
          </a:p>
        </p:txBody>
      </p:sp>
      <p:sp>
        <p:nvSpPr>
          <p:cNvPr id="104868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951EB87-DD47-4620-B027-3B8A3E02C683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1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951EB87-DD47-4620-B027-3B8A3E02C683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3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l" defTabSz="914400" eaLnBrk="1" fontAlgn="auto" hangingPunct="1" indent="0" latinLnBrk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dirty="0" lang="en-US"/>
              <a:t>Similarly,</a:t>
            </a:r>
            <a:r>
              <a:rPr baseline="0" dirty="0" lang="en-US"/>
              <a:t> we have left rotation</a:t>
            </a:r>
            <a:endParaRPr dirty="0" lang="en-US"/>
          </a:p>
          <a:p>
            <a:endParaRPr dirty="0" lang="en-US"/>
          </a:p>
        </p:txBody>
      </p:sp>
      <p:sp>
        <p:nvSpPr>
          <p:cNvPr id="104873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951EB87-DD47-4620-B027-3B8A3E02C683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6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6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951EB87-DD47-4620-B027-3B8A3E02C683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6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9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l" defTabSz="914400" eaLnBrk="1" fontAlgn="auto" hangingPunct="1" indent="0" latinLnBrk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dirty="0" lang="en-US"/>
              <a:t>Note: P is the first node from the leaf that has balance</a:t>
            </a:r>
            <a:r>
              <a:rPr baseline="0" dirty="0" lang="en-US"/>
              <a:t> factor &gt; 1 or &lt; -1.</a:t>
            </a:r>
          </a:p>
          <a:p>
            <a:pPr algn="l" defTabSz="914400" eaLnBrk="1" fontAlgn="auto" hangingPunct="1" indent="0" latinLnBrk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baseline="0" dirty="0" lang="en-US"/>
          </a:p>
          <a:p>
            <a:pPr algn="l" defTabSz="914400" eaLnBrk="1" fontAlgn="auto" hangingPunct="1" indent="0" latinLnBrk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dirty="0" lang="en-US"/>
              <a:t>(Optional) Assume the height of AL is h. The height of PR must &gt; h-1, because we assume that before insertion the tree is AVL balanced.</a:t>
            </a:r>
          </a:p>
          <a:p>
            <a:pPr algn="l" defTabSz="914400" eaLnBrk="1" fontAlgn="auto" hangingPunct="1" indent="0" latinLnBrk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baseline="0" dirty="0" lang="en-US"/>
          </a:p>
          <a:p>
            <a:pPr algn="l" defTabSz="914400" eaLnBrk="1" fontAlgn="auto" hangingPunct="1" indent="0" latinLnBrk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dirty="0" lang="en-US"/>
              <a:t>The height of AL will be increased by 1. Then the height of AR must &gt; h-1. Otherwise A’s balance factor is 2. </a:t>
            </a:r>
            <a:endParaRPr dirty="0" lang="en-US"/>
          </a:p>
          <a:p>
            <a:pPr algn="l" defTabSz="914400" eaLnBrk="1" fontAlgn="auto" hangingPunct="1" indent="0" latinLnBrk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dirty="0" lang="en-US"/>
          </a:p>
          <a:p>
            <a:endParaRPr dirty="0" lang="en-US"/>
          </a:p>
        </p:txBody>
      </p:sp>
      <p:sp>
        <p:nvSpPr>
          <p:cNvPr id="104879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951EB87-DD47-4620-B027-3B8A3E02C683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83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83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951EB87-DD47-4620-B027-3B8A3E02C683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92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9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951EB87-DD47-4620-B027-3B8A3E02C683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bg>
      <p:bgRef idx="1003">
        <a:schemeClr val="bg1"/>
      </p:bgRef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1"/>
          <p:cNvSpPr/>
          <p:nvPr/>
        </p:nvSpPr>
        <p:spPr>
          <a:xfrm>
            <a:off x="0" y="0"/>
            <a:ext cx="9144000" cy="6858000"/>
          </a:xfrm>
          <a:prstGeom prst="rect"/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 useBgFill="1">
        <p:nvSpPr>
          <p:cNvPr id="1048584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5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algn="ctr" indent="0" marL="0">
              <a:buNone/>
              <a:defRPr sz="2600">
                <a:solidFill>
                  <a:schemeClr val="tx2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48586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CB2AA17-0C61-46C9-8392-FE4461C55CE0}" type="datetime1">
              <a:rPr lang="en-US" smtClean="0"/>
              <a:t>7/2/2021</a:t>
            </a:fld>
            <a:endParaRPr lang="en-US"/>
          </a:p>
        </p:txBody>
      </p:sp>
      <p:sp>
        <p:nvSpPr>
          <p:cNvPr id="104858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8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bIns="0" lIns="0" rIns="0" t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t>‹#›</a:t>
            </a:fld>
            <a:endParaRPr lang="en-US"/>
          </a:p>
        </p:txBody>
      </p:sp>
      <p:sp>
        <p:nvSpPr>
          <p:cNvPr id="1048589" name="Rectangle 6"/>
          <p:cNvSpPr/>
          <p:nvPr/>
        </p:nvSpPr>
        <p:spPr>
          <a:xfrm>
            <a:off x="62931" y="1449303"/>
            <a:ext cx="9021537" cy="1527349"/>
          </a:xfrm>
          <a:prstGeom prst="rect"/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0" name="Rectangle 9"/>
          <p:cNvSpPr/>
          <p:nvPr/>
        </p:nvSpPr>
        <p:spPr>
          <a:xfrm>
            <a:off x="62931" y="1396720"/>
            <a:ext cx="9021537" cy="120580"/>
          </a:xfrm>
          <a:prstGeom prst="rect"/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1" name="Rectangle 10"/>
          <p:cNvSpPr/>
          <p:nvPr/>
        </p:nvSpPr>
        <p:spPr>
          <a:xfrm>
            <a:off x="62931" y="2976649"/>
            <a:ext cx="9021537" cy="110532"/>
          </a:xfrm>
          <a:prstGeom prst="rect"/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2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dirty="0" lang="en-US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/>
              <a:t>Click to edit Master title style</a:t>
            </a:r>
          </a:p>
        </p:txBody>
      </p:sp>
      <p:sp>
        <p:nvSpPr>
          <p:cNvPr id="104930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93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4F13771-30C0-4C61-9AAD-0AD62C496BE4}" type="datetime1">
              <a:rPr lang="en-US" smtClean="0"/>
              <a:t>7/2/2021</a:t>
            </a:fld>
            <a:endParaRPr lang="en-US"/>
          </a:p>
        </p:txBody>
      </p:sp>
      <p:sp>
        <p:nvSpPr>
          <p:cNvPr id="10493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93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E2E4A66-FC3E-4C0B-B5A2-3AC9BF2C6C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9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p>
            <a:r>
              <a:rPr kumimoji="0" lang="en-US"/>
              <a:t>Click to edit Master title style</a:t>
            </a:r>
          </a:p>
        </p:txBody>
      </p:sp>
      <p:sp>
        <p:nvSpPr>
          <p:cNvPr id="10492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92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A600007-571D-4A65-88CA-60FB16C0B749}" type="datetime1">
              <a:rPr lang="en-US" smtClean="0"/>
              <a:t>7/2/2021</a:t>
            </a:fld>
            <a:endParaRPr lang="en-US"/>
          </a:p>
        </p:txBody>
      </p:sp>
      <p:sp>
        <p:nvSpPr>
          <p:cNvPr id="10492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92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E2E4A66-FC3E-4C0B-B5A2-3AC9BF2C6C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/>
              <a:t>Click to edit Master title style</a:t>
            </a:r>
          </a:p>
        </p:txBody>
      </p:sp>
      <p:sp>
        <p:nvSpPr>
          <p:cNvPr id="104859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D526602-0650-4D91-B1BB-0C330A7911DC}" type="datetime1">
              <a:rPr lang="en-US" smtClean="0"/>
              <a:t>7/2/2021</a:t>
            </a:fld>
            <a:endParaRPr lang="en-US"/>
          </a:p>
        </p:txBody>
      </p:sp>
      <p:sp>
        <p:nvSpPr>
          <p:cNvPr id="10485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E2E4A66-FC3E-4C0B-B5A2-3AC9BF2C6C04}" type="slidenum">
              <a:rPr lang="en-US" smtClean="0"/>
              <a:t>‹#›</a:t>
            </a:fld>
            <a:endParaRPr lang="en-US"/>
          </a:p>
        </p:txBody>
      </p:sp>
      <p:sp>
        <p:nvSpPr>
          <p:cNvPr id="1048599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bg>
      <p:bgRef idx="1003">
        <a:schemeClr val="bg1"/>
      </p:bgRef>
    </p:bg>
    <p:spTree>
      <p:nvGrpSpPr>
        <p:cNvPr id="3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11" name="Rectangle 10"/>
          <p:cNvSpPr/>
          <p:nvPr/>
        </p:nvSpPr>
        <p:spPr>
          <a:xfrm>
            <a:off x="0" y="0"/>
            <a:ext cx="9144000" cy="6858000"/>
          </a:xfrm>
          <a:prstGeom prst="rect"/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 useBgFill="1">
        <p:nvSpPr>
          <p:cNvPr id="1049312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9313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b="0" cap="none" sz="40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9314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93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B7AEEE-3A5E-4A69-87D0-A9F0D567425D}" type="datetime1">
              <a:rPr lang="en-US" smtClean="0"/>
              <a:t>7/2/2021</a:t>
            </a:fld>
            <a:endParaRPr lang="en-US"/>
          </a:p>
        </p:txBody>
      </p:sp>
      <p:sp>
        <p:nvSpPr>
          <p:cNvPr id="10493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p>
            <a:endParaRPr lang="en-US"/>
          </a:p>
        </p:txBody>
      </p:sp>
      <p:sp>
        <p:nvSpPr>
          <p:cNvPr id="1049317" name="Rectangle 6"/>
          <p:cNvSpPr/>
          <p:nvPr/>
        </p:nvSpPr>
        <p:spPr>
          <a:xfrm flipV="1">
            <a:off x="69412" y="2376830"/>
            <a:ext cx="9013515" cy="91440"/>
          </a:xfrm>
          <a:prstGeom prst="rect"/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9318" name="Rectangle 7"/>
          <p:cNvSpPr/>
          <p:nvPr/>
        </p:nvSpPr>
        <p:spPr>
          <a:xfrm>
            <a:off x="69146" y="2341475"/>
            <a:ext cx="9013781" cy="45719"/>
          </a:xfrm>
          <a:prstGeom prst="rect"/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9319" name="Rectangle 8"/>
          <p:cNvSpPr/>
          <p:nvPr/>
        </p:nvSpPr>
        <p:spPr>
          <a:xfrm>
            <a:off x="68306" y="2468880"/>
            <a:ext cx="9014621" cy="45720"/>
          </a:xfrm>
          <a:prstGeom prst="rect"/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93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p>
            <a:fld id="{6E2E4A66-FC3E-4C0B-B5A2-3AC9BF2C6C0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/>
              <a:t>Click to edit Master title style</a:t>
            </a:r>
          </a:p>
        </p:txBody>
      </p:sp>
      <p:sp>
        <p:nvSpPr>
          <p:cNvPr id="104932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18F7C07-78C3-4584-A3BA-DE1AFADAEB2C}" type="datetime1">
              <a:rPr lang="en-US" smtClean="0"/>
              <a:t>7/2/2021</a:t>
            </a:fld>
            <a:endParaRPr lang="en-US"/>
          </a:p>
        </p:txBody>
      </p:sp>
      <p:sp>
        <p:nvSpPr>
          <p:cNvPr id="104932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932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E2E4A66-FC3E-4C0B-B5A2-3AC9BF2C6C04}" type="slidenum">
              <a:rPr lang="en-US" smtClean="0"/>
              <a:t>‹#›</a:t>
            </a:fld>
            <a:endParaRPr lang="en-US"/>
          </a:p>
        </p:txBody>
      </p:sp>
      <p:sp>
        <p:nvSpPr>
          <p:cNvPr id="1049325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9326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27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p>
            <a:r>
              <a:rPr kumimoji="0" lang="en-US"/>
              <a:t>Click to edit Master title style</a:t>
            </a:r>
          </a:p>
        </p:txBody>
      </p:sp>
      <p:sp>
        <p:nvSpPr>
          <p:cNvPr id="1049328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 anchorCtr="0" lIns="91440">
            <a:noAutofit/>
          </a:bodyPr>
          <a:lstStyle>
            <a:lvl1pPr indent="0" marL="0">
              <a:buNone/>
              <a:defRPr b="1" sz="2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9329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 anchorCtr="0" lIns="91440">
            <a:noAutofit/>
          </a:bodyPr>
          <a:lstStyle>
            <a:lvl1pPr indent="0" marL="0">
              <a:buNone/>
              <a:defRPr b="1" sz="2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933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D11A789-F980-44E3-9B14-081EEBDD54CE}" type="datetime1">
              <a:rPr lang="en-US" smtClean="0"/>
              <a:t>7/2/2021</a:t>
            </a:fld>
            <a:endParaRPr lang="en-US"/>
          </a:p>
        </p:txBody>
      </p:sp>
      <p:sp>
        <p:nvSpPr>
          <p:cNvPr id="104933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933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E2E4A66-FC3E-4C0B-B5A2-3AC9BF2C6C04}" type="slidenum">
              <a:rPr lang="en-US" smtClean="0"/>
              <a:t>‹#›</a:t>
            </a:fld>
            <a:endParaRPr lang="en-US"/>
          </a:p>
        </p:txBody>
      </p:sp>
      <p:sp>
        <p:nvSpPr>
          <p:cNvPr id="1049333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9334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/>
              <a:t>Click to edit Master title style</a:t>
            </a:r>
          </a:p>
        </p:txBody>
      </p:sp>
      <p:sp>
        <p:nvSpPr>
          <p:cNvPr id="10492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13AEC7A-AC56-4FBB-9CD5-30BB91BA7397}" type="datetime1">
              <a:rPr lang="en-US" smtClean="0"/>
              <a:t>7/2/2021</a:t>
            </a:fld>
            <a:endParaRPr lang="en-US"/>
          </a:p>
        </p:txBody>
      </p:sp>
      <p:sp>
        <p:nvSpPr>
          <p:cNvPr id="10492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92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E2E4A66-FC3E-4C0B-B5A2-3AC9BF2C6C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3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0F30A76-DEE1-4BD2-8FBF-656D76FC7F10}" type="datetime1">
              <a:rPr lang="en-US" smtClean="0"/>
              <a:t>7/2/2021</a:t>
            </a:fld>
            <a:endParaRPr lang="en-US"/>
          </a:p>
        </p:txBody>
      </p:sp>
      <p:sp>
        <p:nvSpPr>
          <p:cNvPr id="104933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933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E2E4A66-FC3E-4C0B-B5A2-3AC9BF2C6C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38" name="Rectangle 7"/>
          <p:cNvSpPr/>
          <p:nvPr/>
        </p:nvSpPr>
        <p:spPr>
          <a:xfrm>
            <a:off x="0" y="0"/>
            <a:ext cx="9144000" cy="6858000"/>
          </a:xfrm>
          <a:prstGeom prst="rect"/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 useBgFill="1">
        <p:nvSpPr>
          <p:cNvPr id="104933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9340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b="0" sz="40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9341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indent="0" marL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934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9BA7E6-1D43-4292-BC34-789D3EDF7549}" type="datetime1">
              <a:rPr lang="en-US" smtClean="0"/>
              <a:t>7/2/2021</a:t>
            </a:fld>
            <a:endParaRPr lang="en-US"/>
          </a:p>
        </p:txBody>
      </p:sp>
      <p:sp>
        <p:nvSpPr>
          <p:cNvPr id="104934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934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E2E4A66-FC3E-4C0B-B5A2-3AC9BF2C6C04}" type="slidenum">
              <a:rPr lang="en-US" smtClean="0"/>
              <a:t>‹#›</a:t>
            </a:fld>
            <a:endParaRPr lang="en-US"/>
          </a:p>
        </p:txBody>
      </p:sp>
      <p:sp>
        <p:nvSpPr>
          <p:cNvPr id="1049345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97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b="0" sz="28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9298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indent="0" marL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929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4AA776-B4AF-490E-965F-45D48C153797}" type="datetime1">
              <a:rPr lang="en-US" smtClean="0"/>
              <a:t>7/2/2021</a:t>
            </a:fld>
            <a:endParaRPr lang="en-US"/>
          </a:p>
        </p:txBody>
      </p:sp>
      <p:sp>
        <p:nvSpPr>
          <p:cNvPr id="104930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p>
            <a:endParaRPr lang="en-US"/>
          </a:p>
        </p:txBody>
      </p:sp>
      <p:sp>
        <p:nvSpPr>
          <p:cNvPr id="104930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p>
            <a:fld id="{6E2E4A66-FC3E-4C0B-B5A2-3AC9BF2C6C04}" type="slidenum">
              <a:rPr lang="en-US" smtClean="0"/>
              <a:t>‹#›</a:t>
            </a:fld>
            <a:endParaRPr lang="en-US"/>
          </a:p>
        </p:txBody>
      </p:sp>
      <p:sp>
        <p:nvSpPr>
          <p:cNvPr id="1049302" name="Rectangle 10"/>
          <p:cNvSpPr/>
          <p:nvPr/>
        </p:nvSpPr>
        <p:spPr>
          <a:xfrm flipV="1">
            <a:off x="68307" y="4683555"/>
            <a:ext cx="9006840" cy="91440"/>
          </a:xfrm>
          <a:prstGeom prst="rect"/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9303" name="Rectangle 11"/>
          <p:cNvSpPr/>
          <p:nvPr/>
        </p:nvSpPr>
        <p:spPr>
          <a:xfrm>
            <a:off x="68508" y="4650474"/>
            <a:ext cx="9006639" cy="45719"/>
          </a:xfrm>
          <a:prstGeom prst="rect"/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9304" name="Rectangle 12"/>
          <p:cNvSpPr/>
          <p:nvPr/>
        </p:nvSpPr>
        <p:spPr>
          <a:xfrm>
            <a:off x="68510" y="4773224"/>
            <a:ext cx="9006637" cy="48807"/>
          </a:xfrm>
          <a:prstGeom prst="rect"/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9305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dirty="0"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8"/>
          <p:cNvSpPr/>
          <p:nvPr/>
        </p:nvSpPr>
        <p:spPr>
          <a:xfrm>
            <a:off x="0" y="0"/>
            <a:ext cx="9144000" cy="6858000"/>
          </a:xfrm>
          <a:prstGeom prst="rect"/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 useBgFill="1">
        <p:nvSpPr>
          <p:cNvPr id="1048577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78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/>
        </p:spPr>
        <p:txBody>
          <a:bodyPr anchor="b" anchorCtr="0" bIns="91440">
            <a:normAutofit/>
          </a:bodyPr>
          <a:p>
            <a:r>
              <a:rPr kumimoji="0" lang="en-US"/>
              <a:t>Click to edit Master title style</a:t>
            </a:r>
          </a:p>
        </p:txBody>
      </p:sp>
      <p:sp>
        <p:nvSpPr>
          <p:cNvPr id="1048579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/>
        </p:spPr>
        <p:txBody>
          <a:bodyPr>
            <a:normAutofit/>
          </a:bodyPr>
          <a:p>
            <a:pPr eaLnBrk="1" hangingPunct="1" latinLnBrk="0" lvl="0"/>
            <a:r>
              <a:rPr kumimoji="0" lang="en-US"/>
              <a:t>Click to edit Master text styles</a:t>
            </a:r>
          </a:p>
          <a:p>
            <a:pPr eaLnBrk="1" hangingPunct="1" latinLnBrk="0" lvl="1"/>
            <a:r>
              <a:rPr kumimoji="0" lang="en-US"/>
              <a:t>Second level</a:t>
            </a:r>
          </a:p>
          <a:p>
            <a:pPr eaLnBrk="1" hangingPunct="1" latinLnBrk="0" lvl="2"/>
            <a:r>
              <a:rPr kumimoji="0" lang="en-US"/>
              <a:t>Third level</a:t>
            </a:r>
          </a:p>
          <a:p>
            <a:pPr eaLnBrk="1" hangingPunct="1" latinLnBrk="0" lvl="3"/>
            <a:r>
              <a:rPr kumimoji="0" lang="en-US"/>
              <a:t>Fourth level</a:t>
            </a:r>
          </a:p>
          <a:p>
            <a:pPr eaLnBrk="1" hangingPunct="1" latinLnBrk="0" lvl="4"/>
            <a:r>
              <a:rPr kumimoji="0" lang="en-US"/>
              <a:t>Fifth level</a:t>
            </a:r>
          </a:p>
        </p:txBody>
      </p:sp>
      <p:sp>
        <p:nvSpPr>
          <p:cNvPr id="1048580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/>
        </p:spPr>
        <p:txBody>
          <a:bodyPr anchor="ctr" anchorCtr="0"/>
          <a:lstStyle>
            <a:lvl1pPr algn="r" eaLnBrk="1" hangingPunct="1" latinLnBrk="0">
              <a:defRPr sz="1400" kumimoji="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7/2/2021</a:t>
            </a:fld>
            <a:endParaRPr lang="en-US"/>
          </a:p>
        </p:txBody>
      </p:sp>
      <p:sp>
        <p:nvSpPr>
          <p:cNvPr id="104858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/>
        </p:spPr>
        <p:txBody>
          <a:bodyPr anchor="ctr" anchorCtr="0"/>
          <a:lstStyle>
            <a:lvl1pPr eaLnBrk="1" hangingPunct="1" latinLnBrk="0">
              <a:defRPr sz="1400" kumimoji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/>
          <a:solidFill>
            <a:schemeClr val="accent1"/>
          </a:solidFill>
        </p:spPr>
        <p:txBody>
          <a:bodyPr anchor="ctr" anchorCtr="1" bIns="0" lIns="0" rIns="0" tIns="0" wrap="none">
            <a:noAutofit/>
          </a:bodyPr>
          <a:lstStyle>
            <a:lvl1pPr algn="ctr" eaLnBrk="1" hangingPunct="1" latinLnBrk="0">
              <a:defRPr sz="1400" kumimoji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dt="0" ftr="0" hdr="0" sldNum="1"/>
  <p:txStyles>
    <p:titleStyle>
      <a:lvl1pPr algn="l" eaLnBrk="1" hangingPunct="1" latinLnBrk="0" rtl="0">
        <a:spcBef>
          <a:spcPct val="0"/>
        </a:spcBef>
        <a:buNone/>
        <a:defRPr sz="4000" kern="1200" kumimoji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ts val="580"/>
        </a:spcBef>
        <a:buClr>
          <a:schemeClr val="accent1"/>
        </a:buClr>
        <a:buSzPct val="85000"/>
        <a:buFont typeface="Wingdings 2"/>
        <a:buChar char="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28600" latinLnBrk="0" marL="548640" rtl="0">
        <a:spcBef>
          <a:spcPts val="370"/>
        </a:spcBef>
        <a:buClr>
          <a:schemeClr val="accent2"/>
        </a:buClr>
        <a:buSzPct val="85000"/>
        <a:buFont typeface="Wingdings 2"/>
        <a:buChar char="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28600" latinLnBrk="0" marL="822960" rtl="0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28600" latinLnBrk="0" marL="1097280" rtl="0">
        <a:spcBef>
          <a:spcPts val="370"/>
        </a:spcBef>
        <a:buClr>
          <a:schemeClr val="accent3"/>
        </a:buClr>
        <a:buSzPct val="80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28600" latinLnBrk="0" marL="1371600" rtl="0">
        <a:spcBef>
          <a:spcPts val="370"/>
        </a:spcBef>
        <a:buClr>
          <a:schemeClr val="accent3"/>
        </a:buClr>
        <a:buFontTx/>
        <a:buChar char="o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28600" latinLnBrk="0" marL="1645920" rtl="0">
        <a:spcBef>
          <a:spcPts val="370"/>
        </a:spcBef>
        <a:buClr>
          <a:schemeClr val="accent3"/>
        </a:buClr>
        <a:buChar char="•"/>
        <a:defRPr baseline="0"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228600" latinLnBrk="0" marL="1920240" rtl="0">
        <a:spcBef>
          <a:spcPts val="370"/>
        </a:spcBef>
        <a:buClr>
          <a:schemeClr val="accent2"/>
        </a:buClr>
        <a:buChar char="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228600" latinLnBrk="0" marL="2194560" rtl="0">
        <a:spcBef>
          <a:spcPts val="370"/>
        </a:spcBef>
        <a:buClr>
          <a:schemeClr val="accent1">
            <a:tint val="60000"/>
          </a:schemeClr>
        </a:buClr>
        <a:buChar char="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228600" latinLnBrk="0" marL="2468880" rtl="0">
        <a:spcBef>
          <a:spcPts val="370"/>
        </a:spcBef>
        <a:buClr>
          <a:schemeClr val="accent2">
            <a:tint val="60000"/>
          </a:schemeClr>
        </a:buClr>
        <a:buChar char="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image" Target="../media/image8.gif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ubtitle 2"/>
          <p:cNvSpPr>
            <a:spLocks noGrp="1"/>
          </p:cNvSpPr>
          <p:nvPr>
            <p:ph type="subTitle" idx="1"/>
          </p:nvPr>
        </p:nvSpPr>
        <p:spPr>
          <a:xfrm>
            <a:off x="723900" y="3276600"/>
            <a:ext cx="7696200" cy="3276600"/>
          </a:xfrm>
        </p:spPr>
        <p:txBody>
          <a:bodyPr>
            <a:normAutofit fontScale="96154" lnSpcReduction="10000"/>
          </a:bodyPr>
          <a:p>
            <a:r>
              <a:rPr b="1" dirty="0" lang="en-US">
                <a:solidFill>
                  <a:schemeClr val="tx1"/>
                </a:solidFill>
              </a:rPr>
              <a:t>AVL Trees</a:t>
            </a:r>
          </a:p>
          <a:p>
            <a:pPr algn="l"/>
            <a:r>
              <a:rPr b="1" dirty="0" lang="en-US"/>
              <a:t>Learning Objectives:</a:t>
            </a:r>
          </a:p>
          <a:p>
            <a:pPr algn="l" indent="-457200" marL="457200">
              <a:buFont typeface="Arial" panose="020B0604020202020204" pitchFamily="34" charset="0"/>
              <a:buChar char="•"/>
            </a:pPr>
            <a:r>
              <a:rPr dirty="0" lang="en-US"/>
              <a:t>Know the general balanced condition for a balanced search tree</a:t>
            </a:r>
          </a:p>
          <a:p>
            <a:pPr algn="l" indent="-457200" marL="457200">
              <a:buFont typeface="Arial" panose="020B0604020202020204" pitchFamily="34" charset="0"/>
              <a:buChar char="•"/>
            </a:pPr>
            <a:r>
              <a:rPr dirty="0" lang="en-US"/>
              <a:t>Know the balance condition of an AVL tree and balance factor</a:t>
            </a:r>
          </a:p>
          <a:p>
            <a:pPr algn="l" indent="-457200" marL="457200">
              <a:buFont typeface="Arial" panose="020B0604020202020204" pitchFamily="34" charset="0"/>
              <a:buChar char="•"/>
            </a:pPr>
            <a:r>
              <a:rPr dirty="0" lang="en-US"/>
              <a:t>Know the four types of rotation operations for an AVL tree and how to apply them during insertion</a:t>
            </a:r>
          </a:p>
        </p:txBody>
      </p:sp>
      <p:sp>
        <p:nvSpPr>
          <p:cNvPr id="1048594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dirty="0"/>
              <a:t>VE281</a:t>
            </a:r>
            <a:br>
              <a:rPr dirty="0"/>
            </a:br>
            <a:r>
              <a:rPr dirty="0" sz="2200"/>
              <a:t>Data Structures and Algorithms</a:t>
            </a:r>
            <a:endParaRPr dirty="0" sz="220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Re-Balance the Tree via Rotation</a:t>
            </a:r>
          </a:p>
        </p:txBody>
      </p:sp>
      <p:sp>
        <p:nvSpPr>
          <p:cNvPr id="1048658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E2E4A66-FC3E-4C0B-B5A2-3AC9BF2C6C04}" type="slidenum">
              <a:rPr lang="en-US" smtClean="0"/>
              <a:t>10</a:t>
            </a:fld>
            <a:endParaRPr lang="en-US"/>
          </a:p>
        </p:txBody>
      </p:sp>
      <p:sp>
        <p:nvSpPr>
          <p:cNvPr id="1048659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95833" lnSpcReduction="20000"/>
          </a:bodyPr>
          <a:p>
            <a:endParaRPr dirty="0" lang="en-US"/>
          </a:p>
          <a:p>
            <a:endParaRPr dirty="0" lang="en-US"/>
          </a:p>
          <a:p>
            <a:endParaRPr dirty="0" lang="en-US"/>
          </a:p>
          <a:p>
            <a:endParaRPr dirty="0" lang="en-US"/>
          </a:p>
          <a:p>
            <a:endParaRPr dirty="0" lang="en-US"/>
          </a:p>
          <a:p>
            <a:endParaRPr dirty="0" lang="en-US"/>
          </a:p>
          <a:p>
            <a:endParaRPr dirty="0" lang="en-US"/>
          </a:p>
          <a:p>
            <a:endParaRPr dirty="0" lang="en-US"/>
          </a:p>
          <a:p>
            <a:r>
              <a:rPr dirty="0" lang="en-US"/>
              <a:t>The rotation operation:</a:t>
            </a:r>
          </a:p>
          <a:p>
            <a:pPr lvl="1"/>
            <a:r>
              <a:rPr dirty="0" lang="en-US"/>
              <a:t>Interchange the role of </a:t>
            </a:r>
            <a:r>
              <a:rPr b="1" dirty="0" lang="en-US">
                <a:solidFill>
                  <a:srgbClr val="C00000"/>
                </a:solidFill>
              </a:rPr>
              <a:t>a parent </a:t>
            </a:r>
            <a:r>
              <a:rPr dirty="0" lang="en-US"/>
              <a:t>and</a:t>
            </a:r>
            <a:r>
              <a:rPr b="1" dirty="0" lang="en-US"/>
              <a:t> </a:t>
            </a:r>
            <a:r>
              <a:rPr b="1" dirty="0" lang="en-US">
                <a:solidFill>
                  <a:srgbClr val="C00000"/>
                </a:solidFill>
              </a:rPr>
              <a:t>one of its children</a:t>
            </a:r>
            <a:r>
              <a:rPr dirty="0" lang="en-US"/>
              <a:t>, while still preserving the BST ordering on the keys.</a:t>
            </a:r>
          </a:p>
        </p:txBody>
      </p:sp>
      <p:grpSp>
        <p:nvGrpSpPr>
          <p:cNvPr id="77" name="Group 52"/>
          <p:cNvGrpSpPr/>
          <p:nvPr/>
        </p:nvGrpSpPr>
        <p:grpSpPr>
          <a:xfrm>
            <a:off x="1676400" y="1845218"/>
            <a:ext cx="2743200" cy="2989698"/>
            <a:chOff x="1981200" y="2191902"/>
            <a:chExt cx="2743200" cy="2989698"/>
          </a:xfrm>
        </p:grpSpPr>
        <p:sp>
          <p:nvSpPr>
            <p:cNvPr id="1048660" name="Oval 5"/>
            <p:cNvSpPr/>
            <p:nvPr/>
          </p:nvSpPr>
          <p:spPr>
            <a:xfrm>
              <a:off x="3276600" y="2191902"/>
              <a:ext cx="369199" cy="36919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1048661" name="Oval 6"/>
            <p:cNvSpPr/>
            <p:nvPr/>
          </p:nvSpPr>
          <p:spPr>
            <a:xfrm>
              <a:off x="2590800" y="2895600"/>
              <a:ext cx="369199" cy="36919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78" name="Group 11"/>
            <p:cNvGrpSpPr/>
            <p:nvPr/>
          </p:nvGrpSpPr>
          <p:grpSpPr>
            <a:xfrm>
              <a:off x="1981200" y="3733800"/>
              <a:ext cx="685800" cy="1447800"/>
              <a:chOff x="2057400" y="3810000"/>
              <a:chExt cx="685800" cy="1447800"/>
            </a:xfrm>
          </p:grpSpPr>
          <p:sp>
            <p:nvSpPr>
              <p:cNvPr id="1048662" name="Isosceles Triangle 9"/>
              <p:cNvSpPr/>
              <p:nvPr/>
            </p:nvSpPr>
            <p:spPr>
              <a:xfrm>
                <a:off x="2057400" y="3810000"/>
                <a:ext cx="685800" cy="1447800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663" name="TextBox 10"/>
              <p:cNvSpPr txBox="1"/>
              <p:nvPr/>
            </p:nvSpPr>
            <p:spPr>
              <a:xfrm>
                <a:off x="2197000" y="4495800"/>
                <a:ext cx="513080" cy="447040"/>
              </a:xfrm>
              <a:prstGeom prst="rect"/>
              <a:noFill/>
              <a:ln>
                <a:noFill/>
              </a:ln>
            </p:spPr>
            <p:txBody>
              <a:bodyPr rtlCol="0" wrap="none">
                <a:spAutoFit/>
              </a:bodyPr>
              <a:p>
                <a:r>
                  <a:rPr dirty="0" sz="2400" lang="en-US"/>
                  <a:t>A</a:t>
                </a:r>
                <a:r>
                  <a:rPr baseline="-25000" dirty="0" sz="2400" lang="en-US"/>
                  <a:t>L</a:t>
                </a:r>
              </a:p>
            </p:txBody>
          </p:sp>
        </p:grpSp>
        <p:grpSp>
          <p:nvGrpSpPr>
            <p:cNvPr id="79" name="Group 12"/>
            <p:cNvGrpSpPr/>
            <p:nvPr/>
          </p:nvGrpSpPr>
          <p:grpSpPr>
            <a:xfrm>
              <a:off x="2933700" y="3733800"/>
              <a:ext cx="685800" cy="1219200"/>
              <a:chOff x="2057400" y="3810000"/>
              <a:chExt cx="685800" cy="1219200"/>
            </a:xfrm>
          </p:grpSpPr>
          <p:sp>
            <p:nvSpPr>
              <p:cNvPr id="1048664" name="Isosceles Triangle 13"/>
              <p:cNvSpPr/>
              <p:nvPr/>
            </p:nvSpPr>
            <p:spPr>
              <a:xfrm>
                <a:off x="2057400" y="3810000"/>
                <a:ext cx="685800" cy="1219200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665" name="TextBox 14"/>
              <p:cNvSpPr txBox="1"/>
              <p:nvPr/>
            </p:nvSpPr>
            <p:spPr>
              <a:xfrm>
                <a:off x="2197000" y="4495800"/>
                <a:ext cx="538480" cy="447040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lang="en-US"/>
                  <a:t>A</a:t>
                </a:r>
                <a:r>
                  <a:rPr baseline="-25000" dirty="0" sz="2400" lang="en-US"/>
                  <a:t>R</a:t>
                </a:r>
              </a:p>
            </p:txBody>
          </p:sp>
        </p:grpSp>
        <p:grpSp>
          <p:nvGrpSpPr>
            <p:cNvPr id="80" name="Group 15"/>
            <p:cNvGrpSpPr/>
            <p:nvPr/>
          </p:nvGrpSpPr>
          <p:grpSpPr>
            <a:xfrm>
              <a:off x="4038600" y="3048000"/>
              <a:ext cx="685800" cy="1295400"/>
              <a:chOff x="2057400" y="3810000"/>
              <a:chExt cx="685800" cy="1295400"/>
            </a:xfrm>
          </p:grpSpPr>
          <p:sp>
            <p:nvSpPr>
              <p:cNvPr id="1048666" name="Isosceles Triangle 16"/>
              <p:cNvSpPr/>
              <p:nvPr/>
            </p:nvSpPr>
            <p:spPr>
              <a:xfrm>
                <a:off x="2057400" y="3810000"/>
                <a:ext cx="685800" cy="1295400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667" name="TextBox 17"/>
              <p:cNvSpPr txBox="1"/>
              <p:nvPr/>
            </p:nvSpPr>
            <p:spPr>
              <a:xfrm>
                <a:off x="2197000" y="4495800"/>
                <a:ext cx="525780" cy="447040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lang="en-US"/>
                  <a:t>P</a:t>
                </a:r>
                <a:r>
                  <a:rPr baseline="-25000" dirty="0" sz="2400" lang="en-US"/>
                  <a:t>R</a:t>
                </a:r>
              </a:p>
            </p:txBody>
          </p:sp>
        </p:grpSp>
        <p:cxnSp>
          <p:nvCxnSpPr>
            <p:cNvPr id="3145745" name="Straight Connector 19"/>
            <p:cNvCxnSpPr>
              <a:cxnSpLocks/>
              <a:stCxn id="1048660" idx="3"/>
              <a:endCxn id="1048661" idx="7"/>
            </p:cNvCxnSpPr>
            <p:nvPr/>
          </p:nvCxnSpPr>
          <p:spPr>
            <a:xfrm flipH="1">
              <a:off x="2905931" y="2507033"/>
              <a:ext cx="424737" cy="442635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6" name="Straight Connector 20"/>
            <p:cNvCxnSpPr>
              <a:cxnSpLocks/>
              <a:stCxn id="1048661" idx="3"/>
              <a:endCxn id="1048662" idx="0"/>
            </p:cNvCxnSpPr>
            <p:nvPr/>
          </p:nvCxnSpPr>
          <p:spPr>
            <a:xfrm flipH="1">
              <a:off x="2324100" y="3210731"/>
              <a:ext cx="320768" cy="523069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7" name="Straight Connector 23"/>
            <p:cNvCxnSpPr>
              <a:cxnSpLocks/>
              <a:stCxn id="1048661" idx="5"/>
              <a:endCxn id="1048664" idx="0"/>
            </p:cNvCxnSpPr>
            <p:nvPr/>
          </p:nvCxnSpPr>
          <p:spPr>
            <a:xfrm>
              <a:off x="2905931" y="3210731"/>
              <a:ext cx="370669" cy="523069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8" name="Straight Connector 26"/>
            <p:cNvCxnSpPr>
              <a:cxnSpLocks/>
              <a:stCxn id="1048660" idx="5"/>
              <a:endCxn id="1048666" idx="0"/>
            </p:cNvCxnSpPr>
            <p:nvPr/>
          </p:nvCxnSpPr>
          <p:spPr>
            <a:xfrm>
              <a:off x="3591731" y="2507033"/>
              <a:ext cx="789769" cy="540967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35"/>
          <p:cNvGrpSpPr/>
          <p:nvPr/>
        </p:nvGrpSpPr>
        <p:grpSpPr>
          <a:xfrm>
            <a:off x="1014845" y="3505200"/>
            <a:ext cx="915468" cy="1295400"/>
            <a:chOff x="1676400" y="3810000"/>
            <a:chExt cx="915468" cy="1295400"/>
          </a:xfrm>
        </p:grpSpPr>
        <p:cxnSp>
          <p:nvCxnSpPr>
            <p:cNvPr id="3145749" name="Straight Connector 30"/>
            <p:cNvCxnSpPr>
              <a:cxnSpLocks/>
            </p:cNvCxnSpPr>
            <p:nvPr/>
          </p:nvCxnSpPr>
          <p:spPr>
            <a:xfrm>
              <a:off x="1676400" y="3810000"/>
              <a:ext cx="304800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0" name="Straight Connector 31"/>
            <p:cNvCxnSpPr>
              <a:cxnSpLocks/>
            </p:cNvCxnSpPr>
            <p:nvPr/>
          </p:nvCxnSpPr>
          <p:spPr>
            <a:xfrm>
              <a:off x="1688123" y="5105400"/>
              <a:ext cx="304800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1" name="Straight Arrow Connector 33"/>
            <p:cNvCxnSpPr>
              <a:cxnSpLocks/>
            </p:cNvCxnSpPr>
            <p:nvPr/>
          </p:nvCxnSpPr>
          <p:spPr>
            <a:xfrm>
              <a:off x="1828800" y="3810000"/>
              <a:ext cx="0" cy="1295400"/>
            </a:xfrm>
            <a:prstGeom prst="straightConnector1"/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668" name="TextBox 34"/>
            <p:cNvSpPr txBox="1"/>
            <p:nvPr/>
          </p:nvSpPr>
          <p:spPr>
            <a:xfrm>
              <a:off x="1824788" y="4338935"/>
              <a:ext cx="767080" cy="4470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i="1" lang="en-US"/>
                <a:t>h</a:t>
              </a:r>
              <a:r>
                <a:rPr dirty="0" sz="2400" lang="en-US"/>
                <a:t>+1</a:t>
              </a:r>
            </a:p>
          </p:txBody>
        </p:sp>
      </p:grpSp>
      <p:grpSp>
        <p:nvGrpSpPr>
          <p:cNvPr id="82" name="Group 36"/>
          <p:cNvGrpSpPr/>
          <p:nvPr/>
        </p:nvGrpSpPr>
        <p:grpSpPr>
          <a:xfrm>
            <a:off x="3399868" y="3426767"/>
            <a:ext cx="597606" cy="1145233"/>
            <a:chOff x="1688123" y="3960167"/>
            <a:chExt cx="597606" cy="1145233"/>
          </a:xfrm>
        </p:grpSpPr>
        <p:cxnSp>
          <p:nvCxnSpPr>
            <p:cNvPr id="3145752" name="Straight Connector 37"/>
            <p:cNvCxnSpPr>
              <a:cxnSpLocks/>
            </p:cNvCxnSpPr>
            <p:nvPr/>
          </p:nvCxnSpPr>
          <p:spPr>
            <a:xfrm>
              <a:off x="1688123" y="3960167"/>
              <a:ext cx="304800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3" name="Straight Connector 38"/>
            <p:cNvCxnSpPr>
              <a:cxnSpLocks/>
            </p:cNvCxnSpPr>
            <p:nvPr/>
          </p:nvCxnSpPr>
          <p:spPr>
            <a:xfrm>
              <a:off x="1688123" y="5105400"/>
              <a:ext cx="304800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4" name="Straight Arrow Connector 39"/>
            <p:cNvCxnSpPr>
              <a:cxnSpLocks/>
            </p:cNvCxnSpPr>
            <p:nvPr/>
          </p:nvCxnSpPr>
          <p:spPr>
            <a:xfrm flipH="1">
              <a:off x="1828800" y="3960167"/>
              <a:ext cx="11723" cy="1145233"/>
            </a:xfrm>
            <a:prstGeom prst="straightConnector1"/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669" name="TextBox 40"/>
            <p:cNvSpPr txBox="1"/>
            <p:nvPr/>
          </p:nvSpPr>
          <p:spPr>
            <a:xfrm>
              <a:off x="1861549" y="4495800"/>
              <a:ext cx="424180" cy="4470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i="1" lang="en-US"/>
                <a:t>h</a:t>
              </a:r>
              <a:endParaRPr dirty="0" sz="2400" lang="en-US"/>
            </a:p>
          </p:txBody>
        </p:sp>
      </p:grpSp>
      <p:grpSp>
        <p:nvGrpSpPr>
          <p:cNvPr id="83" name="Group 41"/>
          <p:cNvGrpSpPr/>
          <p:nvPr/>
        </p:nvGrpSpPr>
        <p:grpSpPr>
          <a:xfrm>
            <a:off x="4522626" y="2701316"/>
            <a:ext cx="549754" cy="1295400"/>
            <a:chOff x="1676400" y="3810000"/>
            <a:chExt cx="549754" cy="1295400"/>
          </a:xfrm>
        </p:grpSpPr>
        <p:cxnSp>
          <p:nvCxnSpPr>
            <p:cNvPr id="3145755" name="Straight Connector 42"/>
            <p:cNvCxnSpPr>
              <a:cxnSpLocks/>
            </p:cNvCxnSpPr>
            <p:nvPr/>
          </p:nvCxnSpPr>
          <p:spPr>
            <a:xfrm>
              <a:off x="1676400" y="3810000"/>
              <a:ext cx="304800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6" name="Straight Connector 43"/>
            <p:cNvCxnSpPr>
              <a:cxnSpLocks/>
            </p:cNvCxnSpPr>
            <p:nvPr/>
          </p:nvCxnSpPr>
          <p:spPr>
            <a:xfrm>
              <a:off x="1688123" y="5105400"/>
              <a:ext cx="304800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7" name="Straight Arrow Connector 44"/>
            <p:cNvCxnSpPr>
              <a:cxnSpLocks/>
            </p:cNvCxnSpPr>
            <p:nvPr/>
          </p:nvCxnSpPr>
          <p:spPr>
            <a:xfrm>
              <a:off x="1828800" y="3810000"/>
              <a:ext cx="0" cy="1295400"/>
            </a:xfrm>
            <a:prstGeom prst="straightConnector1"/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670" name="TextBox 45"/>
            <p:cNvSpPr txBox="1"/>
            <p:nvPr/>
          </p:nvSpPr>
          <p:spPr>
            <a:xfrm>
              <a:off x="1801974" y="4415135"/>
              <a:ext cx="424180" cy="4470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i="1" lang="en-US"/>
                <a:t>h</a:t>
              </a:r>
            </a:p>
          </p:txBody>
        </p:sp>
      </p:grpSp>
      <p:grpSp>
        <p:nvGrpSpPr>
          <p:cNvPr id="84" name="Group 98"/>
          <p:cNvGrpSpPr/>
          <p:nvPr/>
        </p:nvGrpSpPr>
        <p:grpSpPr>
          <a:xfrm>
            <a:off x="609600" y="2620651"/>
            <a:ext cx="981425" cy="2179949"/>
            <a:chOff x="609600" y="2620651"/>
            <a:chExt cx="981425" cy="2179949"/>
          </a:xfrm>
        </p:grpSpPr>
        <p:cxnSp>
          <p:nvCxnSpPr>
            <p:cNvPr id="3145758" name="Straight Connector 46"/>
            <p:cNvCxnSpPr>
              <a:cxnSpLocks/>
            </p:cNvCxnSpPr>
            <p:nvPr/>
          </p:nvCxnSpPr>
          <p:spPr>
            <a:xfrm>
              <a:off x="609600" y="2620651"/>
              <a:ext cx="304800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9" name="Straight Connector 47"/>
            <p:cNvCxnSpPr>
              <a:cxnSpLocks/>
            </p:cNvCxnSpPr>
            <p:nvPr/>
          </p:nvCxnSpPr>
          <p:spPr>
            <a:xfrm>
              <a:off x="621323" y="4800600"/>
              <a:ext cx="304800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0" name="Straight Arrow Connector 48"/>
            <p:cNvCxnSpPr>
              <a:cxnSpLocks/>
            </p:cNvCxnSpPr>
            <p:nvPr/>
          </p:nvCxnSpPr>
          <p:spPr>
            <a:xfrm>
              <a:off x="762000" y="2620651"/>
              <a:ext cx="0" cy="2179949"/>
            </a:xfrm>
            <a:prstGeom prst="straightConnector1"/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671" name="TextBox 50"/>
            <p:cNvSpPr txBox="1"/>
            <p:nvPr/>
          </p:nvSpPr>
          <p:spPr>
            <a:xfrm>
              <a:off x="823945" y="2828960"/>
              <a:ext cx="767080" cy="4470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i="1" lang="en-US"/>
                <a:t>h</a:t>
              </a:r>
              <a:r>
                <a:rPr dirty="0" sz="2400" lang="en-US"/>
                <a:t>+2</a:t>
              </a:r>
            </a:p>
          </p:txBody>
        </p:sp>
      </p:grpSp>
      <p:grpSp>
        <p:nvGrpSpPr>
          <p:cNvPr id="85" name="Group 73"/>
          <p:cNvGrpSpPr/>
          <p:nvPr/>
        </p:nvGrpSpPr>
        <p:grpSpPr>
          <a:xfrm>
            <a:off x="5791200" y="1863116"/>
            <a:ext cx="2438400" cy="2743200"/>
            <a:chOff x="5943600" y="2362200"/>
            <a:chExt cx="2438400" cy="2743200"/>
          </a:xfrm>
        </p:grpSpPr>
        <p:sp>
          <p:nvSpPr>
            <p:cNvPr id="1048672" name="Oval 54"/>
            <p:cNvSpPr/>
            <p:nvPr/>
          </p:nvSpPr>
          <p:spPr>
            <a:xfrm>
              <a:off x="7403201" y="2983601"/>
              <a:ext cx="369199" cy="36919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1048673" name="Oval 55"/>
            <p:cNvSpPr/>
            <p:nvPr/>
          </p:nvSpPr>
          <p:spPr>
            <a:xfrm>
              <a:off x="6858000" y="2362200"/>
              <a:ext cx="369199" cy="36919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86" name="Group 56"/>
            <p:cNvGrpSpPr/>
            <p:nvPr/>
          </p:nvGrpSpPr>
          <p:grpSpPr>
            <a:xfrm>
              <a:off x="5943600" y="3595514"/>
              <a:ext cx="685800" cy="1509886"/>
              <a:chOff x="2057400" y="3810000"/>
              <a:chExt cx="685800" cy="1509886"/>
            </a:xfrm>
          </p:grpSpPr>
          <p:sp>
            <p:nvSpPr>
              <p:cNvPr id="1048674" name="Isosceles Triangle 67"/>
              <p:cNvSpPr/>
              <p:nvPr/>
            </p:nvSpPr>
            <p:spPr>
              <a:xfrm>
                <a:off x="2057400" y="3810000"/>
                <a:ext cx="685800" cy="1509886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675" name="TextBox 68"/>
              <p:cNvSpPr txBox="1"/>
              <p:nvPr/>
            </p:nvSpPr>
            <p:spPr>
              <a:xfrm>
                <a:off x="2197000" y="4495800"/>
                <a:ext cx="513080" cy="447040"/>
              </a:xfrm>
              <a:prstGeom prst="rect"/>
              <a:noFill/>
              <a:ln>
                <a:noFill/>
              </a:ln>
            </p:spPr>
            <p:txBody>
              <a:bodyPr rtlCol="0" wrap="none">
                <a:spAutoFit/>
              </a:bodyPr>
              <a:p>
                <a:r>
                  <a:rPr dirty="0" sz="2400" lang="en-US"/>
                  <a:t>A</a:t>
                </a:r>
                <a:r>
                  <a:rPr baseline="-25000" dirty="0" sz="2400" lang="en-US"/>
                  <a:t>L</a:t>
                </a:r>
              </a:p>
            </p:txBody>
          </p:sp>
        </p:grpSp>
        <p:grpSp>
          <p:nvGrpSpPr>
            <p:cNvPr id="87" name="Group 57"/>
            <p:cNvGrpSpPr/>
            <p:nvPr/>
          </p:nvGrpSpPr>
          <p:grpSpPr>
            <a:xfrm>
              <a:off x="6858000" y="3810000"/>
              <a:ext cx="685800" cy="1295400"/>
              <a:chOff x="2057400" y="3810000"/>
              <a:chExt cx="685800" cy="1295400"/>
            </a:xfrm>
          </p:grpSpPr>
          <p:sp>
            <p:nvSpPr>
              <p:cNvPr id="1048676" name="Isosceles Triangle 65"/>
              <p:cNvSpPr/>
              <p:nvPr/>
            </p:nvSpPr>
            <p:spPr>
              <a:xfrm>
                <a:off x="2057400" y="3810000"/>
                <a:ext cx="685800" cy="1295400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677" name="TextBox 66"/>
              <p:cNvSpPr txBox="1"/>
              <p:nvPr/>
            </p:nvSpPr>
            <p:spPr>
              <a:xfrm>
                <a:off x="2197000" y="4495800"/>
                <a:ext cx="538480" cy="447040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lang="en-US"/>
                  <a:t>A</a:t>
                </a:r>
                <a:r>
                  <a:rPr baseline="-25000" dirty="0" sz="2400" lang="en-US"/>
                  <a:t>R</a:t>
                </a:r>
              </a:p>
            </p:txBody>
          </p:sp>
        </p:grpSp>
        <p:grpSp>
          <p:nvGrpSpPr>
            <p:cNvPr id="88" name="Group 58"/>
            <p:cNvGrpSpPr/>
            <p:nvPr/>
          </p:nvGrpSpPr>
          <p:grpSpPr>
            <a:xfrm>
              <a:off x="7696200" y="3810000"/>
              <a:ext cx="685800" cy="1295400"/>
              <a:chOff x="2057400" y="3810000"/>
              <a:chExt cx="685800" cy="1295400"/>
            </a:xfrm>
          </p:grpSpPr>
          <p:sp>
            <p:nvSpPr>
              <p:cNvPr id="1048678" name="Isosceles Triangle 63"/>
              <p:cNvSpPr/>
              <p:nvPr/>
            </p:nvSpPr>
            <p:spPr>
              <a:xfrm>
                <a:off x="2057400" y="3810000"/>
                <a:ext cx="685800" cy="1295400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679" name="TextBox 64"/>
              <p:cNvSpPr txBox="1"/>
              <p:nvPr/>
            </p:nvSpPr>
            <p:spPr>
              <a:xfrm>
                <a:off x="2197000" y="4481686"/>
                <a:ext cx="525780" cy="447040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lang="en-US"/>
                  <a:t>P</a:t>
                </a:r>
                <a:r>
                  <a:rPr baseline="-25000" dirty="0" sz="2400" lang="en-US"/>
                  <a:t>R</a:t>
                </a:r>
              </a:p>
            </p:txBody>
          </p:sp>
        </p:grpSp>
        <p:cxnSp>
          <p:nvCxnSpPr>
            <p:cNvPr id="3145761" name="Straight Connector 60"/>
            <p:cNvCxnSpPr>
              <a:cxnSpLocks/>
              <a:stCxn id="1048673" idx="3"/>
              <a:endCxn id="1048674" idx="0"/>
            </p:cNvCxnSpPr>
            <p:nvPr/>
          </p:nvCxnSpPr>
          <p:spPr>
            <a:xfrm flipH="1">
              <a:off x="6286500" y="2677331"/>
              <a:ext cx="625568" cy="918183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2" name="Straight Connector 61"/>
            <p:cNvCxnSpPr>
              <a:cxnSpLocks/>
              <a:stCxn id="1048672" idx="3"/>
              <a:endCxn id="1048676" idx="0"/>
            </p:cNvCxnSpPr>
            <p:nvPr/>
          </p:nvCxnSpPr>
          <p:spPr>
            <a:xfrm flipH="1">
              <a:off x="7200900" y="3298732"/>
              <a:ext cx="256369" cy="511268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3" name="Straight Connector 62"/>
            <p:cNvCxnSpPr>
              <a:cxnSpLocks/>
              <a:stCxn id="1048672" idx="5"/>
              <a:endCxn id="1048678" idx="0"/>
            </p:cNvCxnSpPr>
            <p:nvPr/>
          </p:nvCxnSpPr>
          <p:spPr>
            <a:xfrm>
              <a:off x="7718332" y="3298732"/>
              <a:ext cx="320768" cy="511268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4" name="Straight Connector 70"/>
            <p:cNvCxnSpPr>
              <a:cxnSpLocks/>
              <a:stCxn id="1048673" idx="5"/>
              <a:endCxn id="1048672" idx="1"/>
            </p:cNvCxnSpPr>
            <p:nvPr/>
          </p:nvCxnSpPr>
          <p:spPr>
            <a:xfrm>
              <a:off x="7173131" y="2677331"/>
              <a:ext cx="284138" cy="360338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80" name="Circular Arrow 78"/>
          <p:cNvSpPr/>
          <p:nvPr/>
        </p:nvSpPr>
        <p:spPr>
          <a:xfrm>
            <a:off x="2590800" y="1447800"/>
            <a:ext cx="1104900" cy="1024916"/>
          </a:xfrm>
          <a:prstGeom prst="circularArrow">
            <a:avLst>
              <a:gd name="adj1" fmla="val 9078"/>
              <a:gd name="adj2" fmla="val 1142319"/>
              <a:gd name="adj3" fmla="val 20371665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9" name="Group 84"/>
          <p:cNvGrpSpPr/>
          <p:nvPr/>
        </p:nvGrpSpPr>
        <p:grpSpPr>
          <a:xfrm>
            <a:off x="5105400" y="3228883"/>
            <a:ext cx="952229" cy="1295400"/>
            <a:chOff x="1676400" y="3810000"/>
            <a:chExt cx="952229" cy="1295400"/>
          </a:xfrm>
        </p:grpSpPr>
        <p:cxnSp>
          <p:nvCxnSpPr>
            <p:cNvPr id="3145765" name="Straight Connector 85"/>
            <p:cNvCxnSpPr>
              <a:cxnSpLocks/>
            </p:cNvCxnSpPr>
            <p:nvPr/>
          </p:nvCxnSpPr>
          <p:spPr>
            <a:xfrm>
              <a:off x="1676400" y="3810000"/>
              <a:ext cx="304800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6" name="Straight Connector 86"/>
            <p:cNvCxnSpPr>
              <a:cxnSpLocks/>
            </p:cNvCxnSpPr>
            <p:nvPr/>
          </p:nvCxnSpPr>
          <p:spPr>
            <a:xfrm>
              <a:off x="1688123" y="5105400"/>
              <a:ext cx="304800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7" name="Straight Arrow Connector 87"/>
            <p:cNvCxnSpPr>
              <a:cxnSpLocks/>
            </p:cNvCxnSpPr>
            <p:nvPr/>
          </p:nvCxnSpPr>
          <p:spPr>
            <a:xfrm>
              <a:off x="1828800" y="3810000"/>
              <a:ext cx="0" cy="1295400"/>
            </a:xfrm>
            <a:prstGeom prst="straightConnector1"/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681" name="TextBox 88"/>
            <p:cNvSpPr txBox="1"/>
            <p:nvPr/>
          </p:nvSpPr>
          <p:spPr>
            <a:xfrm>
              <a:off x="1861549" y="4415135"/>
              <a:ext cx="767080" cy="4470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i="1" lang="en-US"/>
                <a:t>h</a:t>
              </a:r>
              <a:r>
                <a:rPr dirty="0" sz="2400" lang="en-US"/>
                <a:t>+1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8229600" y="2514600"/>
            <a:ext cx="981425" cy="2061865"/>
            <a:chOff x="914400" y="3043535"/>
            <a:chExt cx="981425" cy="2061865"/>
          </a:xfrm>
        </p:grpSpPr>
        <p:cxnSp>
          <p:nvCxnSpPr>
            <p:cNvPr id="3145768" name="Straight Connector 90"/>
            <p:cNvCxnSpPr>
              <a:cxnSpLocks/>
            </p:cNvCxnSpPr>
            <p:nvPr/>
          </p:nvCxnSpPr>
          <p:spPr>
            <a:xfrm>
              <a:off x="914400" y="3043535"/>
              <a:ext cx="304800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9" name="Straight Connector 91"/>
            <p:cNvCxnSpPr>
              <a:cxnSpLocks/>
            </p:cNvCxnSpPr>
            <p:nvPr/>
          </p:nvCxnSpPr>
          <p:spPr>
            <a:xfrm>
              <a:off x="926123" y="5105400"/>
              <a:ext cx="304800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0" name="Straight Arrow Connector 92"/>
            <p:cNvCxnSpPr>
              <a:cxnSpLocks/>
            </p:cNvCxnSpPr>
            <p:nvPr/>
          </p:nvCxnSpPr>
          <p:spPr>
            <a:xfrm>
              <a:off x="1066800" y="3043535"/>
              <a:ext cx="0" cy="2061865"/>
            </a:xfrm>
            <a:prstGeom prst="straightConnector1"/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682" name="TextBox 93"/>
            <p:cNvSpPr txBox="1"/>
            <p:nvPr/>
          </p:nvSpPr>
          <p:spPr>
            <a:xfrm>
              <a:off x="1128745" y="3251844"/>
              <a:ext cx="767080" cy="4470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i="1" lang="en-US"/>
                <a:t>h</a:t>
              </a:r>
              <a:r>
                <a:rPr dirty="0" sz="2400" lang="en-US"/>
                <a:t>+1</a:t>
              </a:r>
            </a:p>
          </p:txBody>
        </p:sp>
      </p:grpSp>
      <p:sp>
        <p:nvSpPr>
          <p:cNvPr id="1048683" name="TextBox 100"/>
          <p:cNvSpPr txBox="1"/>
          <p:nvPr/>
        </p:nvSpPr>
        <p:spPr>
          <a:xfrm>
            <a:off x="381000" y="1748135"/>
            <a:ext cx="2646680" cy="447040"/>
          </a:xfrm>
          <a:prstGeom prst="rect"/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</a:gradFill>
          <a:ln w="28575">
            <a:solidFill>
              <a:schemeClr val="tx1"/>
            </a:solidFill>
          </a:ln>
        </p:spPr>
        <p:txBody>
          <a:bodyPr rtlCol="0" wrap="none">
            <a:spAutoFit/>
          </a:bodyPr>
          <a:p>
            <a:r>
              <a:rPr dirty="0" sz="2400" lang="en-US"/>
              <a:t>Not AVL Balanced</a:t>
            </a:r>
          </a:p>
        </p:txBody>
      </p:sp>
      <p:sp>
        <p:nvSpPr>
          <p:cNvPr id="1048684" name="TextBox 101"/>
          <p:cNvSpPr txBox="1"/>
          <p:nvPr/>
        </p:nvSpPr>
        <p:spPr>
          <a:xfrm>
            <a:off x="7239000" y="1671935"/>
            <a:ext cx="2075180" cy="447040"/>
          </a:xfrm>
          <a:prstGeom prst="rect"/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</a:gradFill>
          <a:ln w="28575">
            <a:solidFill>
              <a:schemeClr val="tx1"/>
            </a:solidFill>
          </a:ln>
        </p:spPr>
        <p:txBody>
          <a:bodyPr rtlCol="0" wrap="none">
            <a:spAutoFit/>
          </a:bodyPr>
          <a:p>
            <a:r>
              <a:rPr dirty="0" sz="2400" lang="en-US"/>
              <a:t>AVL Balanced</a:t>
            </a:r>
          </a:p>
        </p:txBody>
      </p:sp>
      <p:sp>
        <p:nvSpPr>
          <p:cNvPr id="1048685" name="TextBox 102"/>
          <p:cNvSpPr txBox="1"/>
          <p:nvPr/>
        </p:nvSpPr>
        <p:spPr>
          <a:xfrm>
            <a:off x="5943600" y="4724400"/>
            <a:ext cx="2599959" cy="1158240"/>
          </a:xfrm>
          <a:prstGeom prst="rect"/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  <a:ln w="28575">
            <a:solidFill>
              <a:schemeClr val="tx1"/>
            </a:solidFill>
          </a:ln>
        </p:spPr>
        <p:txBody>
          <a:bodyPr rtlCol="0" wrap="square">
            <a:spAutoFit/>
          </a:bodyPr>
          <a:p>
            <a:r>
              <a:rPr dirty="0" sz="2400" lang="en-US"/>
              <a:t>The BST ordering on keys are preserved.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11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">
                      <p:stCondLst>
                        <p:cond delay="indefinite"/>
                      </p:stCondLst>
                      <p:childTnLst>
                        <p:par>
                          <p:cTn fill="hold" id="13">
                            <p:stCondLst>
                              <p:cond delay="0"/>
                            </p:stCondLst>
                            <p:childTnLst>
                              <p:par>
                                <p:cTn fill="hold" id="14" nodeType="click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16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id="19" nodeType="click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21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">
                      <p:stCondLst>
                        <p:cond delay="indefinite"/>
                      </p:stCondLst>
                      <p:childTnLst>
                        <p:par>
                          <p:cTn fill="hold" id="23">
                            <p:stCondLst>
                              <p:cond delay="0"/>
                            </p:stCondLst>
                            <p:childTnLst>
                              <p:par>
                                <p:cTn fill="hold" id="24" nodeType="click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26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1"/>
                                        <p:tgtEl>
                                          <p:spTgt spid="1048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2"/>
                                        <p:tgtEl>
                                          <p:spTgt spid="1048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33"/>
                                        <p:tgtEl>
                                          <p:spTgt spid="104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4">
                      <p:stCondLst>
                        <p:cond delay="indefinite"/>
                      </p:stCondLst>
                      <p:childTnLst>
                        <p:par>
                          <p:cTn fill="hold" id="35">
                            <p:stCondLst>
                              <p:cond delay="0"/>
                            </p:stCondLst>
                            <p:childTnLst>
                              <p:par>
                                <p:cTn fill="hold" id="36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8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0">
                      <p:stCondLst>
                        <p:cond delay="indefinite"/>
                      </p:stCondLst>
                      <p:childTnLst>
                        <p:par>
                          <p:cTn fill="hold" id="41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2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44"/>
                                        <p:tgtEl>
                                          <p:spTgt spid="104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>
                      <p:stCondLst>
                        <p:cond delay="indefinite"/>
                      </p:stCondLst>
                      <p:childTnLst>
                        <p:par>
                          <p:cTn fill="hold" id="46">
                            <p:stCondLst>
                              <p:cond delay="0"/>
                            </p:stCondLst>
                            <p:childTnLst>
                              <p:par>
                                <p:cTn fill="hold" id="47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49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51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2">
                      <p:stCondLst>
                        <p:cond delay="indefinite"/>
                      </p:stCondLst>
                      <p:childTnLst>
                        <p:par>
                          <p:cTn fill="hold" id="53">
                            <p:stCondLst>
                              <p:cond delay="0"/>
                            </p:stCondLst>
                            <p:childTnLst>
                              <p:par>
                                <p:cTn fill="hold" id="54" nodeType="click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56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7">
                      <p:stCondLst>
                        <p:cond delay="indefinite"/>
                      </p:stCondLst>
                      <p:childTnLst>
                        <p:par>
                          <p:cTn fill="hold" id="58">
                            <p:stCondLst>
                              <p:cond delay="0"/>
                            </p:stCondLst>
                            <p:childTnLst>
                              <p:par>
                                <p:cTn fill="hold" id="59" nodeType="click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61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2">
                      <p:stCondLst>
                        <p:cond delay="indefinite"/>
                      </p:stCondLst>
                      <p:childTnLst>
                        <p:par>
                          <p:cTn fill="hold" id="63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4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66"/>
                                        <p:tgtEl>
                                          <p:spTgt spid="1048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67"/>
                                        <p:tgtEl>
                                          <p:spTgt spid="1048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68"/>
                                        <p:tgtEl>
                                          <p:spTgt spid="104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9">
                      <p:stCondLst>
                        <p:cond delay="indefinite"/>
                      </p:stCondLst>
                      <p:childTnLst>
                        <p:par>
                          <p:cTn fill="hold" id="7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71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3"/>
                                        <p:tgtEl>
                                          <p:spTgt spid="1048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74"/>
                                        <p:tgtEl>
                                          <p:spTgt spid="1048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75"/>
                                        <p:tgtEl>
                                          <p:spTgt spid="104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80" grpId="0" animBg="1"/>
      <p:bldP spid="1048683" grpId="0" animBg="1"/>
      <p:bldP spid="1048684" grpId="0" animBg="1"/>
      <p:bldP spid="104868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Right Rotation</a:t>
            </a:r>
          </a:p>
        </p:txBody>
      </p:sp>
      <p:sp>
        <p:nvSpPr>
          <p:cNvPr id="1048690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E2E4A66-FC3E-4C0B-B5A2-3AC9BF2C6C04}" type="slidenum">
              <a:rPr lang="en-US" smtClean="0"/>
              <a:t>11</a:t>
            </a:fld>
            <a:endParaRPr lang="en-US"/>
          </a:p>
        </p:txBody>
      </p:sp>
      <p:sp>
        <p:nvSpPr>
          <p:cNvPr id="1048691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p>
            <a:pPr indent="-514350" marL="514350">
              <a:buFont typeface="+mj-lt"/>
              <a:buAutoNum type="arabicPeriod"/>
            </a:pPr>
            <a:r>
              <a:rPr dirty="0" lang="en-US"/>
              <a:t>The right link of the </a:t>
            </a:r>
            <a:r>
              <a:rPr b="1" dirty="0" lang="en-US">
                <a:solidFill>
                  <a:srgbClr val="0000FF"/>
                </a:solidFill>
              </a:rPr>
              <a:t>left child</a:t>
            </a:r>
            <a:r>
              <a:rPr dirty="0" lang="en-US"/>
              <a:t> becomes the left link of the </a:t>
            </a:r>
            <a:r>
              <a:rPr b="1" dirty="0" lang="en-US">
                <a:solidFill>
                  <a:srgbClr val="C00000"/>
                </a:solidFill>
              </a:rPr>
              <a:t>parent</a:t>
            </a:r>
            <a:r>
              <a:rPr dirty="0" lang="en-US"/>
              <a:t>.</a:t>
            </a:r>
          </a:p>
          <a:p>
            <a:pPr indent="-514350" marL="514350">
              <a:buFont typeface="+mj-lt"/>
              <a:buAutoNum type="arabicPeriod"/>
            </a:pPr>
            <a:r>
              <a:rPr b="1" dirty="0" lang="en-US">
                <a:solidFill>
                  <a:srgbClr val="C00000"/>
                </a:solidFill>
              </a:rPr>
              <a:t>Parent</a:t>
            </a:r>
            <a:r>
              <a:rPr dirty="0" lang="en-US"/>
              <a:t> becomes right child of the </a:t>
            </a:r>
            <a:r>
              <a:rPr b="1" dirty="0" lang="en-US">
                <a:solidFill>
                  <a:srgbClr val="0000FF"/>
                </a:solidFill>
              </a:rPr>
              <a:t>old</a:t>
            </a:r>
            <a:r>
              <a:rPr dirty="0" lang="en-US"/>
              <a:t> </a:t>
            </a:r>
            <a:r>
              <a:rPr b="1" dirty="0" lang="en-US">
                <a:solidFill>
                  <a:srgbClr val="0000FF"/>
                </a:solidFill>
              </a:rPr>
              <a:t>left child</a:t>
            </a:r>
            <a:r>
              <a:rPr dirty="0" lang="en-US"/>
              <a:t>.</a:t>
            </a:r>
          </a:p>
        </p:txBody>
      </p:sp>
      <p:grpSp>
        <p:nvGrpSpPr>
          <p:cNvPr id="94" name="Group 4"/>
          <p:cNvGrpSpPr/>
          <p:nvPr/>
        </p:nvGrpSpPr>
        <p:grpSpPr>
          <a:xfrm>
            <a:off x="1508520" y="3125581"/>
            <a:ext cx="2743200" cy="2989698"/>
            <a:chOff x="1981200" y="2191902"/>
            <a:chExt cx="2743200" cy="2989698"/>
          </a:xfrm>
        </p:grpSpPr>
        <p:sp>
          <p:nvSpPr>
            <p:cNvPr id="1048692" name="Oval 5"/>
            <p:cNvSpPr/>
            <p:nvPr/>
          </p:nvSpPr>
          <p:spPr>
            <a:xfrm>
              <a:off x="3276600" y="2191902"/>
              <a:ext cx="369199" cy="36919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1048693" name="Oval 6"/>
            <p:cNvSpPr/>
            <p:nvPr/>
          </p:nvSpPr>
          <p:spPr>
            <a:xfrm>
              <a:off x="2590800" y="2895600"/>
              <a:ext cx="369199" cy="36919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95" name="Group 7"/>
            <p:cNvGrpSpPr/>
            <p:nvPr/>
          </p:nvGrpSpPr>
          <p:grpSpPr>
            <a:xfrm>
              <a:off x="1981200" y="3733800"/>
              <a:ext cx="685800" cy="1447800"/>
              <a:chOff x="2057400" y="3810000"/>
              <a:chExt cx="685800" cy="1447800"/>
            </a:xfrm>
          </p:grpSpPr>
          <p:sp>
            <p:nvSpPr>
              <p:cNvPr id="1048694" name="Isosceles Triangle 18"/>
              <p:cNvSpPr/>
              <p:nvPr/>
            </p:nvSpPr>
            <p:spPr>
              <a:xfrm>
                <a:off x="2057400" y="3810000"/>
                <a:ext cx="685800" cy="1447800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695" name="TextBox 19"/>
              <p:cNvSpPr txBox="1"/>
              <p:nvPr/>
            </p:nvSpPr>
            <p:spPr>
              <a:xfrm>
                <a:off x="2197000" y="4495800"/>
                <a:ext cx="513080" cy="447040"/>
              </a:xfrm>
              <a:prstGeom prst="rect"/>
              <a:noFill/>
              <a:ln>
                <a:noFill/>
              </a:ln>
            </p:spPr>
            <p:txBody>
              <a:bodyPr rtlCol="0" wrap="none">
                <a:spAutoFit/>
              </a:bodyPr>
              <a:p>
                <a:r>
                  <a:rPr dirty="0" sz="2400" lang="en-US"/>
                  <a:t>A</a:t>
                </a:r>
                <a:r>
                  <a:rPr baseline="-25000" dirty="0" sz="2400" lang="en-US"/>
                  <a:t>L</a:t>
                </a:r>
              </a:p>
            </p:txBody>
          </p:sp>
        </p:grpSp>
        <p:grpSp>
          <p:nvGrpSpPr>
            <p:cNvPr id="96" name="Group 8"/>
            <p:cNvGrpSpPr/>
            <p:nvPr/>
          </p:nvGrpSpPr>
          <p:grpSpPr>
            <a:xfrm>
              <a:off x="2933700" y="3733800"/>
              <a:ext cx="685800" cy="1219200"/>
              <a:chOff x="2057400" y="3810000"/>
              <a:chExt cx="685800" cy="1219200"/>
            </a:xfrm>
          </p:grpSpPr>
          <p:sp>
            <p:nvSpPr>
              <p:cNvPr id="1048696" name="Isosceles Triangle 16"/>
              <p:cNvSpPr/>
              <p:nvPr/>
            </p:nvSpPr>
            <p:spPr>
              <a:xfrm>
                <a:off x="2057400" y="3810000"/>
                <a:ext cx="685800" cy="1219200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697" name="TextBox 17"/>
              <p:cNvSpPr txBox="1"/>
              <p:nvPr/>
            </p:nvSpPr>
            <p:spPr>
              <a:xfrm>
                <a:off x="2197000" y="4495800"/>
                <a:ext cx="538480" cy="447040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lang="en-US"/>
                  <a:t>A</a:t>
                </a:r>
                <a:r>
                  <a:rPr baseline="-25000" dirty="0" sz="2400" lang="en-US"/>
                  <a:t>R</a:t>
                </a:r>
              </a:p>
            </p:txBody>
          </p:sp>
        </p:grpSp>
        <p:grpSp>
          <p:nvGrpSpPr>
            <p:cNvPr id="97" name="Group 9"/>
            <p:cNvGrpSpPr/>
            <p:nvPr/>
          </p:nvGrpSpPr>
          <p:grpSpPr>
            <a:xfrm>
              <a:off x="4038600" y="3048000"/>
              <a:ext cx="685800" cy="1295400"/>
              <a:chOff x="2057400" y="3810000"/>
              <a:chExt cx="685800" cy="1295400"/>
            </a:xfrm>
          </p:grpSpPr>
          <p:sp>
            <p:nvSpPr>
              <p:cNvPr id="1048698" name="Isosceles Triangle 14"/>
              <p:cNvSpPr/>
              <p:nvPr/>
            </p:nvSpPr>
            <p:spPr>
              <a:xfrm>
                <a:off x="2057400" y="3810000"/>
                <a:ext cx="685800" cy="1295400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699" name="TextBox 15"/>
              <p:cNvSpPr txBox="1"/>
              <p:nvPr/>
            </p:nvSpPr>
            <p:spPr>
              <a:xfrm>
                <a:off x="2197000" y="4495800"/>
                <a:ext cx="525780" cy="447040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lang="en-US"/>
                  <a:t>P</a:t>
                </a:r>
                <a:r>
                  <a:rPr baseline="-25000" dirty="0" sz="2400" lang="en-US"/>
                  <a:t>R</a:t>
                </a:r>
              </a:p>
            </p:txBody>
          </p:sp>
        </p:grpSp>
        <p:cxnSp>
          <p:nvCxnSpPr>
            <p:cNvPr id="3145771" name="Straight Connector 10"/>
            <p:cNvCxnSpPr>
              <a:cxnSpLocks/>
              <a:stCxn id="1048692" idx="3"/>
              <a:endCxn id="1048693" idx="7"/>
            </p:cNvCxnSpPr>
            <p:nvPr/>
          </p:nvCxnSpPr>
          <p:spPr>
            <a:xfrm flipH="1">
              <a:off x="2905931" y="2507033"/>
              <a:ext cx="424737" cy="442635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2" name="Straight Connector 11"/>
            <p:cNvCxnSpPr>
              <a:cxnSpLocks/>
              <a:stCxn id="1048693" idx="3"/>
              <a:endCxn id="1048694" idx="0"/>
            </p:cNvCxnSpPr>
            <p:nvPr/>
          </p:nvCxnSpPr>
          <p:spPr>
            <a:xfrm flipH="1">
              <a:off x="2324100" y="3210731"/>
              <a:ext cx="320768" cy="523069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3" name="Straight Connector 12"/>
            <p:cNvCxnSpPr>
              <a:cxnSpLocks/>
              <a:stCxn id="1048693" idx="5"/>
              <a:endCxn id="1048696" idx="0"/>
            </p:cNvCxnSpPr>
            <p:nvPr/>
          </p:nvCxnSpPr>
          <p:spPr>
            <a:xfrm>
              <a:off x="2905931" y="3210731"/>
              <a:ext cx="370669" cy="523069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4" name="Straight Connector 13"/>
            <p:cNvCxnSpPr>
              <a:cxnSpLocks/>
              <a:stCxn id="1048692" idx="5"/>
              <a:endCxn id="1048698" idx="0"/>
            </p:cNvCxnSpPr>
            <p:nvPr/>
          </p:nvCxnSpPr>
          <p:spPr>
            <a:xfrm>
              <a:off x="3591731" y="2507033"/>
              <a:ext cx="789769" cy="540967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20"/>
          <p:cNvGrpSpPr/>
          <p:nvPr/>
        </p:nvGrpSpPr>
        <p:grpSpPr>
          <a:xfrm>
            <a:off x="5670999" y="3104308"/>
            <a:ext cx="2438400" cy="2743200"/>
            <a:chOff x="5943600" y="2362200"/>
            <a:chExt cx="2438400" cy="2743200"/>
          </a:xfrm>
        </p:grpSpPr>
        <p:sp>
          <p:nvSpPr>
            <p:cNvPr id="1048700" name="Oval 21"/>
            <p:cNvSpPr/>
            <p:nvPr/>
          </p:nvSpPr>
          <p:spPr>
            <a:xfrm>
              <a:off x="7403201" y="2983601"/>
              <a:ext cx="369199" cy="36919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1048701" name="Oval 22"/>
            <p:cNvSpPr/>
            <p:nvPr/>
          </p:nvSpPr>
          <p:spPr>
            <a:xfrm>
              <a:off x="6858000" y="2362200"/>
              <a:ext cx="369199" cy="36919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99" name="Group 23"/>
            <p:cNvGrpSpPr/>
            <p:nvPr/>
          </p:nvGrpSpPr>
          <p:grpSpPr>
            <a:xfrm>
              <a:off x="5943600" y="3595514"/>
              <a:ext cx="685800" cy="1509886"/>
              <a:chOff x="2057400" y="3810000"/>
              <a:chExt cx="685800" cy="1509886"/>
            </a:xfrm>
          </p:grpSpPr>
          <p:sp>
            <p:nvSpPr>
              <p:cNvPr id="1048702" name="Isosceles Triangle 34"/>
              <p:cNvSpPr/>
              <p:nvPr/>
            </p:nvSpPr>
            <p:spPr>
              <a:xfrm>
                <a:off x="2057400" y="3810000"/>
                <a:ext cx="685800" cy="1509886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703" name="TextBox 35"/>
              <p:cNvSpPr txBox="1"/>
              <p:nvPr/>
            </p:nvSpPr>
            <p:spPr>
              <a:xfrm>
                <a:off x="2197000" y="4495800"/>
                <a:ext cx="513080" cy="447040"/>
              </a:xfrm>
              <a:prstGeom prst="rect"/>
              <a:noFill/>
              <a:ln>
                <a:noFill/>
              </a:ln>
            </p:spPr>
            <p:txBody>
              <a:bodyPr rtlCol="0" wrap="none">
                <a:spAutoFit/>
              </a:bodyPr>
              <a:p>
                <a:r>
                  <a:rPr dirty="0" sz="2400" lang="en-US"/>
                  <a:t>A</a:t>
                </a:r>
                <a:r>
                  <a:rPr baseline="-25000" dirty="0" sz="2400" lang="en-US"/>
                  <a:t>L</a:t>
                </a:r>
              </a:p>
            </p:txBody>
          </p:sp>
        </p:grpSp>
        <p:grpSp>
          <p:nvGrpSpPr>
            <p:cNvPr id="100" name="Group 24"/>
            <p:cNvGrpSpPr/>
            <p:nvPr/>
          </p:nvGrpSpPr>
          <p:grpSpPr>
            <a:xfrm>
              <a:off x="6858000" y="3810000"/>
              <a:ext cx="685800" cy="1295400"/>
              <a:chOff x="2057400" y="3810000"/>
              <a:chExt cx="685800" cy="1295400"/>
            </a:xfrm>
          </p:grpSpPr>
          <p:sp>
            <p:nvSpPr>
              <p:cNvPr id="1048704" name="Isosceles Triangle 32"/>
              <p:cNvSpPr/>
              <p:nvPr/>
            </p:nvSpPr>
            <p:spPr>
              <a:xfrm>
                <a:off x="2057400" y="3810000"/>
                <a:ext cx="685800" cy="1295400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705" name="TextBox 33"/>
              <p:cNvSpPr txBox="1"/>
              <p:nvPr/>
            </p:nvSpPr>
            <p:spPr>
              <a:xfrm>
                <a:off x="2197000" y="4495800"/>
                <a:ext cx="538480" cy="447040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lang="en-US"/>
                  <a:t>A</a:t>
                </a:r>
                <a:r>
                  <a:rPr baseline="-25000" dirty="0" sz="2400" lang="en-US"/>
                  <a:t>R</a:t>
                </a:r>
              </a:p>
            </p:txBody>
          </p:sp>
        </p:grpSp>
        <p:grpSp>
          <p:nvGrpSpPr>
            <p:cNvPr id="101" name="Group 25"/>
            <p:cNvGrpSpPr/>
            <p:nvPr/>
          </p:nvGrpSpPr>
          <p:grpSpPr>
            <a:xfrm>
              <a:off x="7696200" y="3810000"/>
              <a:ext cx="685800" cy="1295400"/>
              <a:chOff x="2057400" y="3810000"/>
              <a:chExt cx="685800" cy="1295400"/>
            </a:xfrm>
          </p:grpSpPr>
          <p:sp>
            <p:nvSpPr>
              <p:cNvPr id="1048706" name="Isosceles Triangle 30"/>
              <p:cNvSpPr/>
              <p:nvPr/>
            </p:nvSpPr>
            <p:spPr>
              <a:xfrm>
                <a:off x="2057400" y="3810000"/>
                <a:ext cx="685800" cy="1295400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707" name="TextBox 31"/>
              <p:cNvSpPr txBox="1"/>
              <p:nvPr/>
            </p:nvSpPr>
            <p:spPr>
              <a:xfrm>
                <a:off x="2197000" y="4481686"/>
                <a:ext cx="525780" cy="447040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lang="en-US"/>
                  <a:t>P</a:t>
                </a:r>
                <a:r>
                  <a:rPr baseline="-25000" dirty="0" sz="2400" lang="en-US"/>
                  <a:t>R</a:t>
                </a:r>
              </a:p>
            </p:txBody>
          </p:sp>
        </p:grpSp>
        <p:cxnSp>
          <p:nvCxnSpPr>
            <p:cNvPr id="3145775" name="Straight Connector 26"/>
            <p:cNvCxnSpPr>
              <a:cxnSpLocks/>
              <a:stCxn id="1048701" idx="3"/>
              <a:endCxn id="1048702" idx="0"/>
            </p:cNvCxnSpPr>
            <p:nvPr/>
          </p:nvCxnSpPr>
          <p:spPr>
            <a:xfrm flipH="1">
              <a:off x="6286500" y="2677331"/>
              <a:ext cx="625568" cy="918183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6" name="Straight Connector 27"/>
            <p:cNvCxnSpPr>
              <a:cxnSpLocks/>
              <a:stCxn id="1048700" idx="3"/>
              <a:endCxn id="1048704" idx="0"/>
            </p:cNvCxnSpPr>
            <p:nvPr/>
          </p:nvCxnSpPr>
          <p:spPr>
            <a:xfrm flipH="1">
              <a:off x="7200900" y="3298732"/>
              <a:ext cx="256369" cy="511268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7" name="Straight Connector 28"/>
            <p:cNvCxnSpPr>
              <a:cxnSpLocks/>
              <a:stCxn id="1048700" idx="5"/>
              <a:endCxn id="1048706" idx="0"/>
            </p:cNvCxnSpPr>
            <p:nvPr/>
          </p:nvCxnSpPr>
          <p:spPr>
            <a:xfrm>
              <a:off x="7718332" y="3298732"/>
              <a:ext cx="320768" cy="511268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8" name="Straight Connector 29"/>
            <p:cNvCxnSpPr>
              <a:cxnSpLocks/>
              <a:stCxn id="1048701" idx="5"/>
              <a:endCxn id="1048700" idx="1"/>
            </p:cNvCxnSpPr>
            <p:nvPr/>
          </p:nvCxnSpPr>
          <p:spPr>
            <a:xfrm>
              <a:off x="7173131" y="2677331"/>
              <a:ext cx="284138" cy="360338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708" name="Right Arrow 36"/>
          <p:cNvSpPr/>
          <p:nvPr/>
        </p:nvSpPr>
        <p:spPr>
          <a:xfrm>
            <a:off x="4572000" y="4552108"/>
            <a:ext cx="838200" cy="346203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Left Rotation</a:t>
            </a:r>
          </a:p>
        </p:txBody>
      </p:sp>
      <p:sp>
        <p:nvSpPr>
          <p:cNvPr id="104871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E2E4A66-FC3E-4C0B-B5A2-3AC9BF2C6C04}" type="slidenum">
              <a:rPr lang="en-US" smtClean="0"/>
              <a:t>12</a:t>
            </a:fld>
            <a:endParaRPr lang="en-US"/>
          </a:p>
        </p:txBody>
      </p:sp>
      <p:sp>
        <p:nvSpPr>
          <p:cNvPr id="104871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/>
              <a:t>The left link of the </a:t>
            </a:r>
            <a:r>
              <a:rPr b="1" dirty="0" lang="en-US">
                <a:solidFill>
                  <a:srgbClr val="0000FF"/>
                </a:solidFill>
              </a:rPr>
              <a:t>right child</a:t>
            </a:r>
            <a:r>
              <a:rPr dirty="0" lang="en-US"/>
              <a:t> becomes the right link of the </a:t>
            </a:r>
            <a:r>
              <a:rPr b="1" dirty="0" lang="en-US">
                <a:solidFill>
                  <a:srgbClr val="C00000"/>
                </a:solidFill>
              </a:rPr>
              <a:t>parent</a:t>
            </a:r>
            <a:r>
              <a:rPr dirty="0" lang="en-US"/>
              <a:t>.</a:t>
            </a:r>
          </a:p>
          <a:p>
            <a:r>
              <a:rPr b="1" dirty="0" lang="en-US">
                <a:solidFill>
                  <a:srgbClr val="C00000"/>
                </a:solidFill>
              </a:rPr>
              <a:t>Parent</a:t>
            </a:r>
            <a:r>
              <a:rPr dirty="0" lang="en-US"/>
              <a:t> becomes left child of the </a:t>
            </a:r>
            <a:r>
              <a:rPr b="1" dirty="0" lang="en-US">
                <a:solidFill>
                  <a:srgbClr val="0000FF"/>
                </a:solidFill>
              </a:rPr>
              <a:t>old right child</a:t>
            </a:r>
            <a:r>
              <a:rPr dirty="0" lang="en-US"/>
              <a:t>.</a:t>
            </a:r>
          </a:p>
        </p:txBody>
      </p:sp>
      <p:grpSp>
        <p:nvGrpSpPr>
          <p:cNvPr id="105" name="Group 4"/>
          <p:cNvGrpSpPr/>
          <p:nvPr/>
        </p:nvGrpSpPr>
        <p:grpSpPr>
          <a:xfrm flipH="1">
            <a:off x="1718256" y="3101875"/>
            <a:ext cx="2743200" cy="2989698"/>
            <a:chOff x="1981200" y="2191902"/>
            <a:chExt cx="2743200" cy="2989698"/>
          </a:xfrm>
        </p:grpSpPr>
        <p:sp>
          <p:nvSpPr>
            <p:cNvPr id="1048715" name="Oval 5"/>
            <p:cNvSpPr/>
            <p:nvPr/>
          </p:nvSpPr>
          <p:spPr>
            <a:xfrm>
              <a:off x="3276600" y="2191902"/>
              <a:ext cx="369199" cy="36919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1048716" name="Oval 6"/>
            <p:cNvSpPr/>
            <p:nvPr/>
          </p:nvSpPr>
          <p:spPr>
            <a:xfrm>
              <a:off x="2590800" y="2895600"/>
              <a:ext cx="369199" cy="36919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106" name="Group 7"/>
            <p:cNvGrpSpPr/>
            <p:nvPr/>
          </p:nvGrpSpPr>
          <p:grpSpPr>
            <a:xfrm>
              <a:off x="1981200" y="3733800"/>
              <a:ext cx="685800" cy="1447800"/>
              <a:chOff x="2057400" y="3810000"/>
              <a:chExt cx="685800" cy="1447800"/>
            </a:xfrm>
          </p:grpSpPr>
          <p:sp>
            <p:nvSpPr>
              <p:cNvPr id="1048717" name="Isosceles Triangle 18"/>
              <p:cNvSpPr/>
              <p:nvPr/>
            </p:nvSpPr>
            <p:spPr>
              <a:xfrm>
                <a:off x="2057400" y="3810000"/>
                <a:ext cx="685800" cy="1447800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718" name="TextBox 19"/>
              <p:cNvSpPr txBox="1"/>
              <p:nvPr/>
            </p:nvSpPr>
            <p:spPr>
              <a:xfrm>
                <a:off x="2143420" y="4495800"/>
                <a:ext cx="538479" cy="447040"/>
              </a:xfrm>
              <a:prstGeom prst="rect"/>
              <a:noFill/>
              <a:ln>
                <a:noFill/>
              </a:ln>
            </p:spPr>
            <p:txBody>
              <a:bodyPr rtlCol="0" wrap="none">
                <a:spAutoFit/>
              </a:bodyPr>
              <a:p>
                <a:r>
                  <a:rPr dirty="0" sz="2400" lang="en-US"/>
                  <a:t>A</a:t>
                </a:r>
                <a:r>
                  <a:rPr baseline="-25000" dirty="0" sz="2400" lang="en-US"/>
                  <a:t>R</a:t>
                </a:r>
              </a:p>
            </p:txBody>
          </p:sp>
        </p:grpSp>
        <p:grpSp>
          <p:nvGrpSpPr>
            <p:cNvPr id="107" name="Group 8"/>
            <p:cNvGrpSpPr/>
            <p:nvPr/>
          </p:nvGrpSpPr>
          <p:grpSpPr>
            <a:xfrm>
              <a:off x="2933700" y="3733800"/>
              <a:ext cx="685800" cy="1219200"/>
              <a:chOff x="2057400" y="3810000"/>
              <a:chExt cx="685800" cy="1219200"/>
            </a:xfrm>
          </p:grpSpPr>
          <p:sp>
            <p:nvSpPr>
              <p:cNvPr id="1048719" name="Isosceles Triangle 16"/>
              <p:cNvSpPr/>
              <p:nvPr/>
            </p:nvSpPr>
            <p:spPr>
              <a:xfrm>
                <a:off x="2057400" y="3810000"/>
                <a:ext cx="685800" cy="1219200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720" name="TextBox 17"/>
              <p:cNvSpPr txBox="1"/>
              <p:nvPr/>
            </p:nvSpPr>
            <p:spPr>
              <a:xfrm>
                <a:off x="2137356" y="4495800"/>
                <a:ext cx="513080" cy="447040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lang="en-US"/>
                  <a:t>A</a:t>
                </a:r>
                <a:r>
                  <a:rPr baseline="-25000" dirty="0" sz="2400" lang="en-US"/>
                  <a:t>L</a:t>
                </a:r>
              </a:p>
            </p:txBody>
          </p:sp>
        </p:grpSp>
        <p:grpSp>
          <p:nvGrpSpPr>
            <p:cNvPr id="108" name="Group 9"/>
            <p:cNvGrpSpPr/>
            <p:nvPr/>
          </p:nvGrpSpPr>
          <p:grpSpPr>
            <a:xfrm>
              <a:off x="4038600" y="3048000"/>
              <a:ext cx="685800" cy="1295400"/>
              <a:chOff x="2057400" y="3810000"/>
              <a:chExt cx="685800" cy="1295400"/>
            </a:xfrm>
          </p:grpSpPr>
          <p:sp>
            <p:nvSpPr>
              <p:cNvPr id="1048721" name="Isosceles Triangle 14"/>
              <p:cNvSpPr/>
              <p:nvPr/>
            </p:nvSpPr>
            <p:spPr>
              <a:xfrm>
                <a:off x="2057400" y="3810000"/>
                <a:ext cx="685800" cy="1295400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722" name="TextBox 15"/>
              <p:cNvSpPr txBox="1"/>
              <p:nvPr/>
            </p:nvSpPr>
            <p:spPr>
              <a:xfrm>
                <a:off x="2175456" y="4495800"/>
                <a:ext cx="500379" cy="447040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lang="en-US"/>
                  <a:t>P</a:t>
                </a:r>
                <a:r>
                  <a:rPr baseline="-25000" dirty="0" sz="2400" lang="en-US"/>
                  <a:t>L</a:t>
                </a:r>
              </a:p>
            </p:txBody>
          </p:sp>
        </p:grpSp>
        <p:cxnSp>
          <p:nvCxnSpPr>
            <p:cNvPr id="3145779" name="Straight Connector 10"/>
            <p:cNvCxnSpPr>
              <a:cxnSpLocks/>
              <a:stCxn id="1048715" idx="3"/>
              <a:endCxn id="1048716" idx="7"/>
            </p:cNvCxnSpPr>
            <p:nvPr/>
          </p:nvCxnSpPr>
          <p:spPr>
            <a:xfrm flipH="1">
              <a:off x="2905931" y="2507033"/>
              <a:ext cx="424737" cy="442635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0" name="Straight Connector 11"/>
            <p:cNvCxnSpPr>
              <a:cxnSpLocks/>
              <a:stCxn id="1048716" idx="3"/>
              <a:endCxn id="1048717" idx="0"/>
            </p:cNvCxnSpPr>
            <p:nvPr/>
          </p:nvCxnSpPr>
          <p:spPr>
            <a:xfrm flipH="1">
              <a:off x="2324100" y="3210731"/>
              <a:ext cx="320768" cy="523069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1" name="Straight Connector 12"/>
            <p:cNvCxnSpPr>
              <a:cxnSpLocks/>
              <a:stCxn id="1048716" idx="5"/>
              <a:endCxn id="1048719" idx="0"/>
            </p:cNvCxnSpPr>
            <p:nvPr/>
          </p:nvCxnSpPr>
          <p:spPr>
            <a:xfrm>
              <a:off x="2905931" y="3210731"/>
              <a:ext cx="370669" cy="523069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2" name="Straight Connector 13"/>
            <p:cNvCxnSpPr>
              <a:cxnSpLocks/>
              <a:stCxn id="1048715" idx="5"/>
              <a:endCxn id="1048721" idx="0"/>
            </p:cNvCxnSpPr>
            <p:nvPr/>
          </p:nvCxnSpPr>
          <p:spPr>
            <a:xfrm>
              <a:off x="3591731" y="2507033"/>
              <a:ext cx="789769" cy="540967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20"/>
          <p:cNvGrpSpPr/>
          <p:nvPr/>
        </p:nvGrpSpPr>
        <p:grpSpPr>
          <a:xfrm flipH="1">
            <a:off x="5670999" y="3104308"/>
            <a:ext cx="2438400" cy="2743200"/>
            <a:chOff x="5943600" y="2362200"/>
            <a:chExt cx="2438400" cy="2743200"/>
          </a:xfrm>
        </p:grpSpPr>
        <p:sp>
          <p:nvSpPr>
            <p:cNvPr id="1048723" name="Oval 21"/>
            <p:cNvSpPr/>
            <p:nvPr/>
          </p:nvSpPr>
          <p:spPr>
            <a:xfrm>
              <a:off x="7403201" y="2983601"/>
              <a:ext cx="369199" cy="36919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1048724" name="Oval 22"/>
            <p:cNvSpPr/>
            <p:nvPr/>
          </p:nvSpPr>
          <p:spPr>
            <a:xfrm>
              <a:off x="6858000" y="2362200"/>
              <a:ext cx="369199" cy="36919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110" name="Group 23"/>
            <p:cNvGrpSpPr/>
            <p:nvPr/>
          </p:nvGrpSpPr>
          <p:grpSpPr>
            <a:xfrm>
              <a:off x="5943600" y="3595514"/>
              <a:ext cx="685800" cy="1509886"/>
              <a:chOff x="2057400" y="3810000"/>
              <a:chExt cx="685800" cy="1509886"/>
            </a:xfrm>
          </p:grpSpPr>
          <p:sp>
            <p:nvSpPr>
              <p:cNvPr id="1048725" name="Isosceles Triangle 34"/>
              <p:cNvSpPr/>
              <p:nvPr/>
            </p:nvSpPr>
            <p:spPr>
              <a:xfrm>
                <a:off x="2057400" y="3810000"/>
                <a:ext cx="685800" cy="1509886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726" name="TextBox 35"/>
              <p:cNvSpPr txBox="1"/>
              <p:nvPr/>
            </p:nvSpPr>
            <p:spPr>
              <a:xfrm>
                <a:off x="2133763" y="4495800"/>
                <a:ext cx="538479" cy="447040"/>
              </a:xfrm>
              <a:prstGeom prst="rect"/>
              <a:noFill/>
              <a:ln>
                <a:noFill/>
              </a:ln>
            </p:spPr>
            <p:txBody>
              <a:bodyPr rtlCol="0" wrap="none">
                <a:spAutoFit/>
              </a:bodyPr>
              <a:p>
                <a:r>
                  <a:rPr dirty="0" sz="2400" lang="en-US"/>
                  <a:t>A</a:t>
                </a:r>
                <a:r>
                  <a:rPr baseline="-25000" dirty="0" sz="2400" lang="en-US"/>
                  <a:t>R</a:t>
                </a:r>
              </a:p>
            </p:txBody>
          </p:sp>
        </p:grpSp>
        <p:grpSp>
          <p:nvGrpSpPr>
            <p:cNvPr id="111" name="Group 24"/>
            <p:cNvGrpSpPr/>
            <p:nvPr/>
          </p:nvGrpSpPr>
          <p:grpSpPr>
            <a:xfrm>
              <a:off x="6858000" y="3810000"/>
              <a:ext cx="685800" cy="1295400"/>
              <a:chOff x="2057400" y="3810000"/>
              <a:chExt cx="685800" cy="1295400"/>
            </a:xfrm>
          </p:grpSpPr>
          <p:sp>
            <p:nvSpPr>
              <p:cNvPr id="1048727" name="Isosceles Triangle 32"/>
              <p:cNvSpPr/>
              <p:nvPr/>
            </p:nvSpPr>
            <p:spPr>
              <a:xfrm>
                <a:off x="2057400" y="3810000"/>
                <a:ext cx="685800" cy="1295400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728" name="TextBox 33"/>
              <p:cNvSpPr txBox="1"/>
              <p:nvPr/>
            </p:nvSpPr>
            <p:spPr>
              <a:xfrm>
                <a:off x="2152999" y="4495800"/>
                <a:ext cx="513080" cy="447040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lang="en-US"/>
                  <a:t>A</a:t>
                </a:r>
                <a:r>
                  <a:rPr baseline="-25000" dirty="0" sz="2400" lang="en-US"/>
                  <a:t>L</a:t>
                </a:r>
              </a:p>
            </p:txBody>
          </p:sp>
        </p:grpSp>
        <p:grpSp>
          <p:nvGrpSpPr>
            <p:cNvPr id="112" name="Group 25"/>
            <p:cNvGrpSpPr/>
            <p:nvPr/>
          </p:nvGrpSpPr>
          <p:grpSpPr>
            <a:xfrm>
              <a:off x="7696200" y="3810000"/>
              <a:ext cx="685800" cy="1295400"/>
              <a:chOff x="2057400" y="3810000"/>
              <a:chExt cx="685800" cy="1295400"/>
            </a:xfrm>
          </p:grpSpPr>
          <p:sp>
            <p:nvSpPr>
              <p:cNvPr id="1048729" name="Isosceles Triangle 30"/>
              <p:cNvSpPr/>
              <p:nvPr/>
            </p:nvSpPr>
            <p:spPr>
              <a:xfrm>
                <a:off x="2057400" y="3810000"/>
                <a:ext cx="685800" cy="1295400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730" name="TextBox 31"/>
              <p:cNvSpPr txBox="1"/>
              <p:nvPr/>
            </p:nvSpPr>
            <p:spPr>
              <a:xfrm>
                <a:off x="2165799" y="4481686"/>
                <a:ext cx="500380" cy="447040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lang="en-US"/>
                  <a:t>P</a:t>
                </a:r>
                <a:r>
                  <a:rPr baseline="-25000" dirty="0" sz="2400" lang="en-US"/>
                  <a:t>L</a:t>
                </a:r>
              </a:p>
            </p:txBody>
          </p:sp>
        </p:grpSp>
        <p:cxnSp>
          <p:nvCxnSpPr>
            <p:cNvPr id="3145783" name="Straight Connector 26"/>
            <p:cNvCxnSpPr>
              <a:cxnSpLocks/>
              <a:stCxn id="1048724" idx="3"/>
              <a:endCxn id="1048725" idx="0"/>
            </p:cNvCxnSpPr>
            <p:nvPr/>
          </p:nvCxnSpPr>
          <p:spPr>
            <a:xfrm flipH="1">
              <a:off x="6286500" y="2677331"/>
              <a:ext cx="625568" cy="918183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4" name="Straight Connector 27"/>
            <p:cNvCxnSpPr>
              <a:cxnSpLocks/>
              <a:stCxn id="1048723" idx="3"/>
              <a:endCxn id="1048727" idx="0"/>
            </p:cNvCxnSpPr>
            <p:nvPr/>
          </p:nvCxnSpPr>
          <p:spPr>
            <a:xfrm flipH="1">
              <a:off x="7200900" y="3298732"/>
              <a:ext cx="256369" cy="511268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5" name="Straight Connector 28"/>
            <p:cNvCxnSpPr>
              <a:cxnSpLocks/>
              <a:stCxn id="1048723" idx="5"/>
              <a:endCxn id="1048729" idx="0"/>
            </p:cNvCxnSpPr>
            <p:nvPr/>
          </p:nvCxnSpPr>
          <p:spPr>
            <a:xfrm>
              <a:off x="7718332" y="3298732"/>
              <a:ext cx="320768" cy="511268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6" name="Straight Connector 29"/>
            <p:cNvCxnSpPr>
              <a:cxnSpLocks/>
              <a:stCxn id="1048724" idx="5"/>
              <a:endCxn id="1048723" idx="1"/>
            </p:cNvCxnSpPr>
            <p:nvPr/>
          </p:nvCxnSpPr>
          <p:spPr>
            <a:xfrm>
              <a:off x="7173131" y="2677331"/>
              <a:ext cx="284138" cy="360338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731" name="Right Arrow 36"/>
          <p:cNvSpPr/>
          <p:nvPr/>
        </p:nvSpPr>
        <p:spPr>
          <a:xfrm>
            <a:off x="4572000" y="4552108"/>
            <a:ext cx="838200" cy="346203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Balance Factor</a:t>
            </a:r>
          </a:p>
        </p:txBody>
      </p:sp>
      <p:sp>
        <p:nvSpPr>
          <p:cNvPr id="104873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E2E4A66-FC3E-4C0B-B5A2-3AC9BF2C6C04}" type="slidenum">
              <a:rPr lang="en-US" smtClean="0"/>
              <a:t>13</a:t>
            </a:fld>
            <a:endParaRPr lang="en-US"/>
          </a:p>
        </p:txBody>
      </p:sp>
      <p:sp>
        <p:nvSpPr>
          <p:cNvPr id="1048737" name="Content Placeholder 3"/>
          <p:cNvSpPr>
            <a:spLocks noChangeAspect="1" noMove="1" noResize="1" noRot="1" noGrp="1" noAdjustHandles="1" noEditPoints="1" noChangeArrowheads="1" noChangeShapeType="1" noTextEdit="1"/>
          </p:cNvSpPr>
          <p:nvPr>
            <p:ph sz="quarter" idx="1"/>
          </p:nvPr>
        </p:nvSpPr>
        <p:spPr>
          <a:blipFill rotWithShape="1">
            <a:blip xmlns:r="http://schemas.openxmlformats.org/officeDocument/2006/relationships" r:embed="rId1"/>
            <a:stretch>
              <a:fillRect l="-706" t="-933" r="-2118" b="-2133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grpSp>
        <p:nvGrpSpPr>
          <p:cNvPr id="116" name="Group 19"/>
          <p:cNvGrpSpPr/>
          <p:nvPr/>
        </p:nvGrpSpPr>
        <p:grpSpPr>
          <a:xfrm>
            <a:off x="5436851" y="3370476"/>
            <a:ext cx="3173749" cy="2482049"/>
            <a:chOff x="4217651" y="3886200"/>
            <a:chExt cx="3173749" cy="2482049"/>
          </a:xfrm>
        </p:grpSpPr>
        <p:sp>
          <p:nvSpPr>
            <p:cNvPr id="1048738" name="Oval 4"/>
            <p:cNvSpPr/>
            <p:nvPr/>
          </p:nvSpPr>
          <p:spPr>
            <a:xfrm>
              <a:off x="5262050" y="3886200"/>
              <a:ext cx="369199" cy="36919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48739" name="Oval 5"/>
            <p:cNvSpPr/>
            <p:nvPr/>
          </p:nvSpPr>
          <p:spPr>
            <a:xfrm>
              <a:off x="4217651" y="4742997"/>
              <a:ext cx="386900" cy="386900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145787" name="Straight Connector 6"/>
            <p:cNvCxnSpPr>
              <a:cxnSpLocks/>
              <a:stCxn id="1048738" idx="3"/>
              <a:endCxn id="1048739" idx="7"/>
            </p:cNvCxnSpPr>
            <p:nvPr/>
          </p:nvCxnSpPr>
          <p:spPr>
            <a:xfrm flipH="1">
              <a:off x="4547891" y="4201331"/>
              <a:ext cx="768227" cy="598326"/>
            </a:xfrm>
            <a:prstGeom prst="line"/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740" name="Oval 7"/>
            <p:cNvSpPr/>
            <p:nvPr/>
          </p:nvSpPr>
          <p:spPr>
            <a:xfrm>
              <a:off x="6351251" y="4666797"/>
              <a:ext cx="386900" cy="386900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3145788" name="Straight Connector 8"/>
            <p:cNvCxnSpPr>
              <a:cxnSpLocks/>
              <a:stCxn id="1048738" idx="5"/>
              <a:endCxn id="1048740" idx="1"/>
            </p:cNvCxnSpPr>
            <p:nvPr/>
          </p:nvCxnSpPr>
          <p:spPr>
            <a:xfrm>
              <a:off x="5577181" y="4201331"/>
              <a:ext cx="830730" cy="522126"/>
            </a:xfrm>
            <a:prstGeom prst="line"/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741" name="Oval 9"/>
            <p:cNvSpPr/>
            <p:nvPr/>
          </p:nvSpPr>
          <p:spPr>
            <a:xfrm>
              <a:off x="4833151" y="5434697"/>
              <a:ext cx="348449" cy="34844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3145789" name="Straight Connector 10"/>
            <p:cNvCxnSpPr>
              <a:cxnSpLocks/>
              <a:stCxn id="1048739" idx="5"/>
              <a:endCxn id="1048741" idx="1"/>
            </p:cNvCxnSpPr>
            <p:nvPr/>
          </p:nvCxnSpPr>
          <p:spPr>
            <a:xfrm>
              <a:off x="4547891" y="5073237"/>
              <a:ext cx="336289" cy="412489"/>
            </a:xfrm>
            <a:prstGeom prst="line"/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742" name="Oval 11"/>
            <p:cNvSpPr/>
            <p:nvPr/>
          </p:nvSpPr>
          <p:spPr>
            <a:xfrm>
              <a:off x="5747551" y="5434697"/>
              <a:ext cx="348449" cy="34844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3145790" name="Straight Connector 12"/>
            <p:cNvCxnSpPr>
              <a:cxnSpLocks/>
              <a:stCxn id="1048740" idx="3"/>
              <a:endCxn id="1048742" idx="7"/>
            </p:cNvCxnSpPr>
            <p:nvPr/>
          </p:nvCxnSpPr>
          <p:spPr>
            <a:xfrm flipH="1">
              <a:off x="6044971" y="4997037"/>
              <a:ext cx="362940" cy="488689"/>
            </a:xfrm>
            <a:prstGeom prst="line"/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91" name="Straight Connector 13"/>
            <p:cNvCxnSpPr>
              <a:cxnSpLocks/>
              <a:stCxn id="1048740" idx="5"/>
              <a:endCxn id="1048743" idx="1"/>
            </p:cNvCxnSpPr>
            <p:nvPr/>
          </p:nvCxnSpPr>
          <p:spPr>
            <a:xfrm>
              <a:off x="6681491" y="4997037"/>
              <a:ext cx="412489" cy="445040"/>
            </a:xfrm>
            <a:prstGeom prst="line"/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743" name="Oval 14"/>
            <p:cNvSpPr/>
            <p:nvPr/>
          </p:nvSpPr>
          <p:spPr>
            <a:xfrm>
              <a:off x="7042951" y="5391048"/>
              <a:ext cx="348449" cy="34844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048744" name="Oval 15"/>
            <p:cNvSpPr/>
            <p:nvPr/>
          </p:nvSpPr>
          <p:spPr>
            <a:xfrm>
              <a:off x="6542102" y="6019800"/>
              <a:ext cx="348449" cy="34844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3145792" name="Straight Connector 16"/>
            <p:cNvCxnSpPr>
              <a:cxnSpLocks/>
              <a:stCxn id="1048743" idx="3"/>
              <a:endCxn id="1048744" idx="7"/>
            </p:cNvCxnSpPr>
            <p:nvPr/>
          </p:nvCxnSpPr>
          <p:spPr>
            <a:xfrm flipH="1">
              <a:off x="6839522" y="5688468"/>
              <a:ext cx="254458" cy="382361"/>
            </a:xfrm>
            <a:prstGeom prst="line"/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745" name="TextBox 17"/>
          <p:cNvSpPr txBox="1"/>
          <p:nvPr/>
        </p:nvSpPr>
        <p:spPr>
          <a:xfrm>
            <a:off x="1600200" y="4000729"/>
            <a:ext cx="3472180" cy="447041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2400" lang="en-US">
                <a:solidFill>
                  <a:srgbClr val="008000"/>
                </a:solidFill>
              </a:rPr>
              <a:t>Balance Factor Example</a:t>
            </a:r>
          </a:p>
        </p:txBody>
      </p:sp>
      <p:sp>
        <p:nvSpPr>
          <p:cNvPr id="1048746" name="TextBox 18"/>
          <p:cNvSpPr txBox="1"/>
          <p:nvPr/>
        </p:nvSpPr>
        <p:spPr>
          <a:xfrm>
            <a:off x="5630301" y="4902259"/>
            <a:ext cx="325730" cy="461665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US">
                <a:solidFill>
                  <a:srgbClr val="FF0000"/>
                </a:solidFill>
              </a:rPr>
              <a:t>0</a:t>
            </a:r>
            <a:endParaRPr dirty="0" lang="en-US">
              <a:solidFill>
                <a:srgbClr val="FF0000"/>
              </a:solidFill>
            </a:endParaRPr>
          </a:p>
        </p:txBody>
      </p:sp>
      <p:sp>
        <p:nvSpPr>
          <p:cNvPr id="1048747" name="TextBox 20"/>
          <p:cNvSpPr txBox="1"/>
          <p:nvPr/>
        </p:nvSpPr>
        <p:spPr>
          <a:xfrm>
            <a:off x="4876800" y="4189890"/>
            <a:ext cx="530915" cy="461665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US">
                <a:solidFill>
                  <a:srgbClr val="FF0000"/>
                </a:solidFill>
              </a:rPr>
              <a:t>−1</a:t>
            </a:r>
            <a:endParaRPr dirty="0" lang="en-US">
              <a:solidFill>
                <a:srgbClr val="FF0000"/>
              </a:solidFill>
            </a:endParaRPr>
          </a:p>
        </p:txBody>
      </p:sp>
      <p:sp>
        <p:nvSpPr>
          <p:cNvPr id="1048748" name="TextBox 21"/>
          <p:cNvSpPr txBox="1"/>
          <p:nvPr/>
        </p:nvSpPr>
        <p:spPr>
          <a:xfrm>
            <a:off x="8109751" y="4152508"/>
            <a:ext cx="530915" cy="461665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US">
                <a:solidFill>
                  <a:srgbClr val="FF0000"/>
                </a:solidFill>
              </a:rPr>
              <a:t>−1</a:t>
            </a:r>
            <a:endParaRPr dirty="0" lang="en-US">
              <a:solidFill>
                <a:srgbClr val="FF0000"/>
              </a:solidFill>
            </a:endParaRPr>
          </a:p>
        </p:txBody>
      </p:sp>
      <p:sp>
        <p:nvSpPr>
          <p:cNvPr id="1048749" name="TextBox 22"/>
          <p:cNvSpPr txBox="1"/>
          <p:nvPr/>
        </p:nvSpPr>
        <p:spPr>
          <a:xfrm>
            <a:off x="7407586" y="4902258"/>
            <a:ext cx="325730" cy="461665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US">
                <a:solidFill>
                  <a:srgbClr val="FF0000"/>
                </a:solidFill>
              </a:rPr>
              <a:t>0</a:t>
            </a:r>
            <a:endParaRPr dirty="0" lang="en-US">
              <a:solidFill>
                <a:srgbClr val="FF0000"/>
              </a:solidFill>
            </a:endParaRPr>
          </a:p>
        </p:txBody>
      </p:sp>
      <p:sp>
        <p:nvSpPr>
          <p:cNvPr id="1048750" name="TextBox 23"/>
          <p:cNvSpPr txBox="1"/>
          <p:nvPr/>
        </p:nvSpPr>
        <p:spPr>
          <a:xfrm>
            <a:off x="8150315" y="5483443"/>
            <a:ext cx="325730" cy="461665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US">
                <a:solidFill>
                  <a:srgbClr val="FF0000"/>
                </a:solidFill>
              </a:rPr>
              <a:t>0</a:t>
            </a:r>
            <a:endParaRPr dirty="0" lang="en-US">
              <a:solidFill>
                <a:srgbClr val="FF0000"/>
              </a:solidFill>
            </a:endParaRPr>
          </a:p>
        </p:txBody>
      </p:sp>
      <p:sp>
        <p:nvSpPr>
          <p:cNvPr id="1048751" name="TextBox 24"/>
          <p:cNvSpPr txBox="1"/>
          <p:nvPr/>
        </p:nvSpPr>
        <p:spPr>
          <a:xfrm>
            <a:off x="8640666" y="4805757"/>
            <a:ext cx="325730" cy="461665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US">
                <a:solidFill>
                  <a:srgbClr val="FF0000"/>
                </a:solidFill>
              </a:rPr>
              <a:t>1</a:t>
            </a:r>
            <a:endParaRPr dirty="0" lang="en-US">
              <a:solidFill>
                <a:srgbClr val="FF0000"/>
              </a:solidFill>
            </a:endParaRPr>
          </a:p>
        </p:txBody>
      </p:sp>
      <p:sp>
        <p:nvSpPr>
          <p:cNvPr id="1048752" name="TextBox 25"/>
          <p:cNvSpPr txBox="1"/>
          <p:nvPr/>
        </p:nvSpPr>
        <p:spPr>
          <a:xfrm>
            <a:off x="6934200" y="3276600"/>
            <a:ext cx="530915" cy="461665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US">
                <a:solidFill>
                  <a:srgbClr val="FF0000"/>
                </a:solidFill>
              </a:rPr>
              <a:t>−1</a:t>
            </a:r>
            <a:endParaRPr dirty="0"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5"/>
                                        <p:tgtEl>
                                          <p:spTgt spid="1048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6"/>
                                        <p:tgtEl>
                                          <p:spTgt spid="1048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27"/>
                                        <p:tgtEl>
                                          <p:spTgt spid="1048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>
                      <p:stCondLst>
                        <p:cond delay="indefinite"/>
                      </p:stCondLst>
                      <p:childTnLst>
                        <p:par>
                          <p:cTn fill="hold" id="2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0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2"/>
                                        <p:tgtEl>
                                          <p:spTgt spid="1048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3"/>
                                        <p:tgtEl>
                                          <p:spTgt spid="1048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34"/>
                                        <p:tgtEl>
                                          <p:spTgt spid="1048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5">
                      <p:stCondLst>
                        <p:cond delay="indefinite"/>
                      </p:stCondLst>
                      <p:childTnLst>
                        <p:par>
                          <p:cTn fill="hold" id="3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7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9"/>
                                        <p:tgtEl>
                                          <p:spTgt spid="1048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40"/>
                                        <p:tgtEl>
                                          <p:spTgt spid="1048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41"/>
                                        <p:tgtEl>
                                          <p:spTgt spid="1048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2">
                      <p:stCondLst>
                        <p:cond delay="indefinite"/>
                      </p:stCondLst>
                      <p:childTnLst>
                        <p:par>
                          <p:cTn fill="hold" id="43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4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46"/>
                                        <p:tgtEl>
                                          <p:spTgt spid="1048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47"/>
                                        <p:tgtEl>
                                          <p:spTgt spid="1048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48"/>
                                        <p:tgtEl>
                                          <p:spTgt spid="1048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9">
                      <p:stCondLst>
                        <p:cond delay="indefinite"/>
                      </p:stCondLst>
                      <p:childTnLst>
                        <p:par>
                          <p:cTn fill="hold" id="5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1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53"/>
                                        <p:tgtEl>
                                          <p:spTgt spid="1048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54"/>
                                        <p:tgtEl>
                                          <p:spTgt spid="1048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55"/>
                                        <p:tgtEl>
                                          <p:spTgt spid="1048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6">
                      <p:stCondLst>
                        <p:cond delay="indefinite"/>
                      </p:stCondLst>
                      <p:childTnLst>
                        <p:par>
                          <p:cTn fill="hold" id="57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8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60"/>
                                        <p:tgtEl>
                                          <p:spTgt spid="1048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61"/>
                                        <p:tgtEl>
                                          <p:spTgt spid="1048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62"/>
                                        <p:tgtEl>
                                          <p:spTgt spid="1048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3">
                      <p:stCondLst>
                        <p:cond delay="indefinite"/>
                      </p:stCondLst>
                      <p:childTnLst>
                        <p:par>
                          <p:cTn fill="hold" id="6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5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67"/>
                                        <p:tgtEl>
                                          <p:spTgt spid="1048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68"/>
                                        <p:tgtEl>
                                          <p:spTgt spid="1048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69"/>
                                        <p:tgtEl>
                                          <p:spTgt spid="1048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0">
                      <p:stCondLst>
                        <p:cond delay="indefinite"/>
                      </p:stCondLst>
                      <p:childTnLst>
                        <p:par>
                          <p:cTn fill="hold" id="71">
                            <p:stCondLst>
                              <p:cond delay="0"/>
                            </p:stCondLst>
                            <p:childTnLst>
                              <p:par>
                                <p:cTn fill="hold" id="72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4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45" grpId="0"/>
      <p:bldP spid="1048746" grpId="0"/>
      <p:bldP spid="1048747" grpId="0"/>
      <p:bldP spid="1048748" grpId="0"/>
      <p:bldP spid="1048749" grpId="0"/>
      <p:bldP spid="1048750" grpId="0"/>
      <p:bldP spid="1048751" grpId="0"/>
      <p:bldP spid="10487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dirty="0" lang="en-US"/>
              <a:t>Outline</a:t>
            </a:r>
            <a:endParaRPr altLang="en-US" dirty="0" lang="zh-CN"/>
          </a:p>
        </p:txBody>
      </p:sp>
      <p:sp>
        <p:nvSpPr>
          <p:cNvPr id="104875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E2E4A66-FC3E-4C0B-B5A2-3AC9BF2C6C04}" type="slidenum">
              <a:rPr lang="en-US" smtClean="0"/>
              <a:t>14</a:t>
            </a:fld>
            <a:endParaRPr lang="en-US"/>
          </a:p>
        </p:txBody>
      </p:sp>
      <p:sp>
        <p:nvSpPr>
          <p:cNvPr id="1048755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altLang="zh-CN" dirty="0" lang="en-US">
                <a:solidFill>
                  <a:schemeClr val="bg1">
                    <a:lumMod val="75000"/>
                  </a:schemeClr>
                </a:solidFill>
              </a:rPr>
              <a:t>Balanced Search Trees</a:t>
            </a:r>
          </a:p>
          <a:p>
            <a:pPr lvl="1"/>
            <a:r>
              <a:rPr altLang="zh-CN" dirty="0" lang="en-US">
                <a:solidFill>
                  <a:schemeClr val="bg1">
                    <a:lumMod val="75000"/>
                  </a:schemeClr>
                </a:solidFill>
              </a:rPr>
              <a:t>AVL Trees</a:t>
            </a:r>
          </a:p>
          <a:p>
            <a:endParaRPr altLang="zh-CN" dirty="0" lang="en-US">
              <a:solidFill>
                <a:schemeClr val="bg1">
                  <a:lumMod val="75000"/>
                </a:schemeClr>
              </a:solidFill>
            </a:endParaRPr>
          </a:p>
          <a:p>
            <a:r>
              <a:rPr altLang="zh-CN" dirty="0" lang="en-US"/>
              <a:t>AVL Tree Insertion</a:t>
            </a:r>
          </a:p>
          <a:p>
            <a:endParaRPr altLang="zh-CN" dirty="0" lang="en-US">
              <a:solidFill>
                <a:schemeClr val="bg1">
                  <a:lumMod val="75000"/>
                </a:schemeClr>
              </a:solidFill>
            </a:endParaRPr>
          </a:p>
          <a:p>
            <a:r>
              <a:rPr altLang="zh-CN" dirty="0" lang="en-US">
                <a:solidFill>
                  <a:schemeClr val="bg1">
                    <a:lumMod val="75000"/>
                  </a:schemeClr>
                </a:solidFill>
              </a:rPr>
              <a:t>Supporting Data Members and Functions of AVL Tree</a:t>
            </a:r>
          </a:p>
          <a:p>
            <a:endParaRPr altLang="zh-CN" dirty="0" lang="en-US"/>
          </a:p>
          <a:p>
            <a:endParaRPr altLang="en-US" dirty="0" 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Insertion</a:t>
            </a:r>
          </a:p>
        </p:txBody>
      </p:sp>
      <p:sp>
        <p:nvSpPr>
          <p:cNvPr id="1048757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E2E4A66-FC3E-4C0B-B5A2-3AC9BF2C6C04}" type="slidenum">
              <a:rPr lang="en-US" smtClean="0"/>
              <a:t>15</a:t>
            </a:fld>
            <a:endParaRPr lang="en-US"/>
          </a:p>
        </p:txBody>
      </p:sp>
      <p:sp>
        <p:nvSpPr>
          <p:cNvPr id="1048758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95833" lnSpcReduction="10000"/>
          </a:bodyPr>
          <a:p>
            <a:r>
              <a:rPr dirty="0" lang="en-US"/>
              <a:t>Inserting an item in a tree affects potentially the heights of all of the nodes along the </a:t>
            </a:r>
            <a:r>
              <a:rPr b="1" dirty="0" lang="en-US">
                <a:solidFill>
                  <a:srgbClr val="C00000"/>
                </a:solidFill>
              </a:rPr>
              <a:t>access path</a:t>
            </a:r>
            <a:r>
              <a:rPr dirty="0" lang="en-US"/>
              <a:t>, i.e., the path from the root to that leaf.</a:t>
            </a:r>
          </a:p>
          <a:p>
            <a:r>
              <a:rPr dirty="0" lang="en-US"/>
              <a:t>When an item is inserted in a tree, the height of any node on the access path may increase by one.</a:t>
            </a:r>
          </a:p>
          <a:p>
            <a:r>
              <a:rPr dirty="0" lang="en-US"/>
              <a:t>To ensure the resulting tree is still AVL balanced, the heights of all the nodes along the access path must be </a:t>
            </a:r>
            <a:r>
              <a:rPr b="1" dirty="0" lang="en-US">
                <a:solidFill>
                  <a:srgbClr val="C00000"/>
                </a:solidFill>
              </a:rPr>
              <a:t>recomputed</a:t>
            </a:r>
            <a:r>
              <a:rPr dirty="0" lang="en-US"/>
              <a:t> and the AVL balance condition must be </a:t>
            </a:r>
            <a:r>
              <a:rPr b="1" dirty="0" lang="en-US">
                <a:solidFill>
                  <a:srgbClr val="0000FF"/>
                </a:solidFill>
              </a:rPr>
              <a:t>checked</a:t>
            </a:r>
            <a:r>
              <a:rPr dirty="0" lang="en-US"/>
              <a:t>.</a:t>
            </a:r>
          </a:p>
          <a:p>
            <a:pPr lvl="1"/>
            <a:r>
              <a:rPr dirty="0" lang="en-US"/>
              <a:t>Sometimes, increasing the height by one does not violate the AVL balance condition.</a:t>
            </a:r>
          </a:p>
          <a:p>
            <a:pPr lvl="1"/>
            <a:r>
              <a:rPr dirty="0" lang="en-US"/>
              <a:t>In other cases, the AVL balance condition is violated.</a:t>
            </a:r>
          </a:p>
          <a:p>
            <a:pPr lvl="1"/>
            <a:r>
              <a:rPr altLang="zh-CN" dirty="0" lang="en-US"/>
              <a:t>We will fix </a:t>
            </a:r>
            <a:r>
              <a:rPr altLang="zh-CN" b="1" dirty="0" lang="en-US">
                <a:solidFill>
                  <a:srgbClr val="C00000"/>
                </a:solidFill>
              </a:rPr>
              <a:t>the first unbalanced node</a:t>
            </a:r>
            <a:r>
              <a:rPr altLang="zh-CN" dirty="0" lang="en-US"/>
              <a:t> in the access path </a:t>
            </a:r>
            <a:r>
              <a:rPr altLang="zh-CN" b="1" dirty="0" lang="en-US">
                <a:solidFill>
                  <a:srgbClr val="0000FF"/>
                </a:solidFill>
              </a:rPr>
              <a:t>from the leaf</a:t>
            </a:r>
            <a:r>
              <a:rPr altLang="zh-CN" dirty="0" lang="en-US"/>
              <a:t>.</a:t>
            </a:r>
          </a:p>
          <a:p>
            <a:pPr lvl="1"/>
            <a:endParaRPr dirty="0" lang="en-US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/>
              <a:t>Breaking AVL Balance Condition</a:t>
            </a:r>
            <a:br>
              <a:rPr dirty="0" lang="en-US"/>
            </a:br>
            <a:r>
              <a:rPr dirty="0" sz="2700" lang="en-US"/>
              <a:t>Left-Left Insertion</a:t>
            </a:r>
          </a:p>
        </p:txBody>
      </p:sp>
      <p:sp>
        <p:nvSpPr>
          <p:cNvPr id="104876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E2E4A66-FC3E-4C0B-B5A2-3AC9BF2C6C04}" type="slidenum">
              <a:rPr lang="en-US" smtClean="0"/>
              <a:t>16</a:t>
            </a:fld>
            <a:endParaRPr lang="en-US"/>
          </a:p>
        </p:txBody>
      </p:sp>
      <p:grpSp>
        <p:nvGrpSpPr>
          <p:cNvPr id="122" name="Group 30"/>
          <p:cNvGrpSpPr/>
          <p:nvPr/>
        </p:nvGrpSpPr>
        <p:grpSpPr>
          <a:xfrm>
            <a:off x="1873256" y="2281668"/>
            <a:ext cx="1986380" cy="2195175"/>
            <a:chOff x="1587400" y="1828800"/>
            <a:chExt cx="1986380" cy="2195175"/>
          </a:xfrm>
        </p:grpSpPr>
        <p:sp>
          <p:nvSpPr>
            <p:cNvPr id="1048764" name="Oval 5"/>
            <p:cNvSpPr/>
            <p:nvPr/>
          </p:nvSpPr>
          <p:spPr>
            <a:xfrm>
              <a:off x="2590800" y="1828800"/>
              <a:ext cx="369199" cy="36919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1048765" name="Oval 6"/>
            <p:cNvSpPr/>
            <p:nvPr/>
          </p:nvSpPr>
          <p:spPr>
            <a:xfrm>
              <a:off x="2006500" y="2456298"/>
              <a:ext cx="369199" cy="36919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123" name="Group 7"/>
            <p:cNvGrpSpPr/>
            <p:nvPr/>
          </p:nvGrpSpPr>
          <p:grpSpPr>
            <a:xfrm>
              <a:off x="1587400" y="3124200"/>
              <a:ext cx="589280" cy="896502"/>
              <a:chOff x="2197000" y="3810000"/>
              <a:chExt cx="589280" cy="896502"/>
            </a:xfrm>
          </p:grpSpPr>
          <p:sp>
            <p:nvSpPr>
              <p:cNvPr id="1048766" name="Isosceles Triangle 18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767" name="TextBox 19"/>
              <p:cNvSpPr txBox="1"/>
              <p:nvPr/>
            </p:nvSpPr>
            <p:spPr>
              <a:xfrm>
                <a:off x="2273200" y="4244837"/>
                <a:ext cx="513080" cy="447041"/>
              </a:xfrm>
              <a:prstGeom prst="rect"/>
              <a:noFill/>
              <a:ln>
                <a:noFill/>
              </a:ln>
            </p:spPr>
            <p:txBody>
              <a:bodyPr rtlCol="0" wrap="none">
                <a:spAutoFit/>
              </a:bodyPr>
              <a:p>
                <a:r>
                  <a:rPr dirty="0" sz="2400" lang="en-US"/>
                  <a:t>A</a:t>
                </a:r>
                <a:r>
                  <a:rPr baseline="-25000" dirty="0" sz="2400" lang="en-US"/>
                  <a:t>L</a:t>
                </a:r>
              </a:p>
            </p:txBody>
          </p:sp>
        </p:grpSp>
        <p:grpSp>
          <p:nvGrpSpPr>
            <p:cNvPr id="124" name="Group 8"/>
            <p:cNvGrpSpPr/>
            <p:nvPr/>
          </p:nvGrpSpPr>
          <p:grpSpPr>
            <a:xfrm>
              <a:off x="2286000" y="3124200"/>
              <a:ext cx="582644" cy="899775"/>
              <a:chOff x="2146400" y="3810000"/>
              <a:chExt cx="582644" cy="899775"/>
            </a:xfrm>
          </p:grpSpPr>
          <p:sp>
            <p:nvSpPr>
              <p:cNvPr id="1048768" name="Isosceles Triangle 16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769" name="TextBox 17"/>
              <p:cNvSpPr txBox="1"/>
              <p:nvPr/>
            </p:nvSpPr>
            <p:spPr>
              <a:xfrm>
                <a:off x="2190564" y="4262735"/>
                <a:ext cx="538480" cy="447040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lang="en-US"/>
                  <a:t>A</a:t>
                </a:r>
                <a:r>
                  <a:rPr baseline="-25000" dirty="0" sz="2400" lang="en-US"/>
                  <a:t>R</a:t>
                </a:r>
              </a:p>
            </p:txBody>
          </p:sp>
        </p:grpSp>
        <p:grpSp>
          <p:nvGrpSpPr>
            <p:cNvPr id="125" name="Group 9"/>
            <p:cNvGrpSpPr/>
            <p:nvPr/>
          </p:nvGrpSpPr>
          <p:grpSpPr>
            <a:xfrm>
              <a:off x="2971800" y="2438400"/>
              <a:ext cx="601980" cy="1147465"/>
              <a:chOff x="2057400" y="3810000"/>
              <a:chExt cx="601980" cy="1147465"/>
            </a:xfrm>
          </p:grpSpPr>
          <p:sp>
            <p:nvSpPr>
              <p:cNvPr id="1048770" name="Isosceles Triangle 14"/>
              <p:cNvSpPr/>
              <p:nvPr/>
            </p:nvSpPr>
            <p:spPr>
              <a:xfrm>
                <a:off x="2057400" y="3810000"/>
                <a:ext cx="599982" cy="1147465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771" name="TextBox 15"/>
              <p:cNvSpPr txBox="1"/>
              <p:nvPr/>
            </p:nvSpPr>
            <p:spPr>
              <a:xfrm>
                <a:off x="2133600" y="4495800"/>
                <a:ext cx="525780" cy="447040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lang="en-US"/>
                  <a:t>P</a:t>
                </a:r>
                <a:r>
                  <a:rPr baseline="-25000" dirty="0" sz="2400" lang="en-US"/>
                  <a:t>R</a:t>
                </a:r>
              </a:p>
            </p:txBody>
          </p:sp>
        </p:grpSp>
        <p:cxnSp>
          <p:nvCxnSpPr>
            <p:cNvPr id="3145793" name="Straight Connector 10"/>
            <p:cNvCxnSpPr>
              <a:cxnSpLocks/>
              <a:stCxn id="1048764" idx="3"/>
              <a:endCxn id="1048765" idx="7"/>
            </p:cNvCxnSpPr>
            <p:nvPr/>
          </p:nvCxnSpPr>
          <p:spPr>
            <a:xfrm flipH="1">
              <a:off x="2321631" y="2143931"/>
              <a:ext cx="323237" cy="366435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94" name="Straight Connector 11"/>
            <p:cNvCxnSpPr>
              <a:cxnSpLocks/>
              <a:stCxn id="1048765" idx="3"/>
              <a:endCxn id="1048766" idx="0"/>
            </p:cNvCxnSpPr>
            <p:nvPr/>
          </p:nvCxnSpPr>
          <p:spPr>
            <a:xfrm flipH="1">
              <a:off x="1860500" y="2771429"/>
              <a:ext cx="200068" cy="352771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95" name="Straight Connector 12"/>
            <p:cNvCxnSpPr>
              <a:cxnSpLocks/>
              <a:stCxn id="1048765" idx="5"/>
              <a:endCxn id="1048768" idx="0"/>
            </p:cNvCxnSpPr>
            <p:nvPr/>
          </p:nvCxnSpPr>
          <p:spPr>
            <a:xfrm>
              <a:off x="2321631" y="2771429"/>
              <a:ext cx="231069" cy="352771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96" name="Straight Connector 13"/>
            <p:cNvCxnSpPr>
              <a:cxnSpLocks/>
              <a:stCxn id="1048764" idx="5"/>
              <a:endCxn id="1048770" idx="0"/>
            </p:cNvCxnSpPr>
            <p:nvPr/>
          </p:nvCxnSpPr>
          <p:spPr>
            <a:xfrm>
              <a:off x="2905931" y="2143931"/>
              <a:ext cx="365860" cy="294469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49"/>
          <p:cNvGrpSpPr/>
          <p:nvPr/>
        </p:nvGrpSpPr>
        <p:grpSpPr>
          <a:xfrm>
            <a:off x="925097" y="2281668"/>
            <a:ext cx="1219132" cy="2191902"/>
            <a:chOff x="759041" y="2103829"/>
            <a:chExt cx="1219132" cy="2191902"/>
          </a:xfrm>
        </p:grpSpPr>
        <p:cxnSp>
          <p:nvCxnSpPr>
            <p:cNvPr id="3145797" name="Straight Connector 32"/>
            <p:cNvCxnSpPr>
              <a:cxnSpLocks/>
            </p:cNvCxnSpPr>
            <p:nvPr/>
          </p:nvCxnSpPr>
          <p:spPr>
            <a:xfrm>
              <a:off x="762000" y="4276914"/>
              <a:ext cx="762000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98" name="Straight Arrow Connector 34"/>
            <p:cNvCxnSpPr>
              <a:cxnSpLocks/>
            </p:cNvCxnSpPr>
            <p:nvPr/>
          </p:nvCxnSpPr>
          <p:spPr>
            <a:xfrm>
              <a:off x="1371600" y="3399229"/>
              <a:ext cx="0" cy="877685"/>
            </a:xfrm>
            <a:prstGeom prst="straightConnector1"/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99" name="Straight Arrow Connector 37"/>
            <p:cNvCxnSpPr>
              <a:cxnSpLocks/>
            </p:cNvCxnSpPr>
            <p:nvPr/>
          </p:nvCxnSpPr>
          <p:spPr>
            <a:xfrm>
              <a:off x="1143000" y="2785395"/>
              <a:ext cx="0" cy="1491519"/>
            </a:xfrm>
            <a:prstGeom prst="straightConnector1"/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00" name="Straight Arrow Connector 39"/>
            <p:cNvCxnSpPr>
              <a:cxnSpLocks/>
            </p:cNvCxnSpPr>
            <p:nvPr/>
          </p:nvCxnSpPr>
          <p:spPr>
            <a:xfrm>
              <a:off x="914400" y="2103829"/>
              <a:ext cx="0" cy="2191902"/>
            </a:xfrm>
            <a:prstGeom prst="straightConnector1"/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772" name="TextBox 41"/>
            <p:cNvSpPr txBox="1"/>
            <p:nvPr/>
          </p:nvSpPr>
          <p:spPr>
            <a:xfrm>
              <a:off x="1394294" y="3611400"/>
              <a:ext cx="424180" cy="4470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i="1" lang="en-US"/>
                <a:t>h</a:t>
              </a:r>
              <a:endParaRPr dirty="0" i="1" lang="en-US"/>
            </a:p>
          </p:txBody>
        </p:sp>
        <p:sp>
          <p:nvSpPr>
            <p:cNvPr id="1048773" name="TextBox 42"/>
            <p:cNvSpPr txBox="1"/>
            <p:nvPr/>
          </p:nvSpPr>
          <p:spPr>
            <a:xfrm>
              <a:off x="1211094" y="2869693"/>
              <a:ext cx="767079" cy="4470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i="1" lang="en-US"/>
                <a:t>h</a:t>
              </a:r>
              <a:r>
                <a:rPr dirty="0" sz="2400" lang="en-US"/>
                <a:t>+1</a:t>
              </a:r>
              <a:endParaRPr dirty="0" lang="en-US"/>
            </a:p>
          </p:txBody>
        </p:sp>
        <p:sp>
          <p:nvSpPr>
            <p:cNvPr id="1048774" name="TextBox 43"/>
            <p:cNvSpPr txBox="1"/>
            <p:nvPr/>
          </p:nvSpPr>
          <p:spPr>
            <a:xfrm>
              <a:off x="917569" y="2242195"/>
              <a:ext cx="767080" cy="4470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i="1" lang="en-US"/>
                <a:t>h</a:t>
              </a:r>
              <a:r>
                <a:rPr dirty="0" sz="2400" lang="en-US"/>
                <a:t>+2</a:t>
              </a:r>
              <a:endParaRPr dirty="0" lang="en-US"/>
            </a:p>
          </p:txBody>
        </p:sp>
        <p:cxnSp>
          <p:nvCxnSpPr>
            <p:cNvPr id="3145801" name="Straight Connector 44"/>
            <p:cNvCxnSpPr>
              <a:cxnSpLocks/>
            </p:cNvCxnSpPr>
            <p:nvPr/>
          </p:nvCxnSpPr>
          <p:spPr>
            <a:xfrm>
              <a:off x="759041" y="2103829"/>
              <a:ext cx="307759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02" name="Straight Connector 47"/>
            <p:cNvCxnSpPr>
              <a:cxnSpLocks/>
            </p:cNvCxnSpPr>
            <p:nvPr/>
          </p:nvCxnSpPr>
          <p:spPr>
            <a:xfrm>
              <a:off x="990600" y="2804451"/>
              <a:ext cx="307759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03" name="Straight Connector 48"/>
            <p:cNvCxnSpPr>
              <a:cxnSpLocks/>
            </p:cNvCxnSpPr>
            <p:nvPr/>
          </p:nvCxnSpPr>
          <p:spPr>
            <a:xfrm>
              <a:off x="1240414" y="3399229"/>
              <a:ext cx="307759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55"/>
          <p:cNvGrpSpPr/>
          <p:nvPr/>
        </p:nvGrpSpPr>
        <p:grpSpPr>
          <a:xfrm>
            <a:off x="3896897" y="2881594"/>
            <a:ext cx="579538" cy="1148209"/>
            <a:chOff x="3730841" y="2703755"/>
            <a:chExt cx="579538" cy="1148209"/>
          </a:xfrm>
        </p:grpSpPr>
        <p:cxnSp>
          <p:nvCxnSpPr>
            <p:cNvPr id="3145804" name="Straight Arrow Connector 50"/>
            <p:cNvCxnSpPr>
              <a:cxnSpLocks/>
            </p:cNvCxnSpPr>
            <p:nvPr/>
          </p:nvCxnSpPr>
          <p:spPr>
            <a:xfrm>
              <a:off x="3886200" y="2703755"/>
              <a:ext cx="0" cy="1130311"/>
            </a:xfrm>
            <a:prstGeom prst="straightConnector1"/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775" name="TextBox 51"/>
            <p:cNvSpPr txBox="1"/>
            <p:nvPr/>
          </p:nvSpPr>
          <p:spPr>
            <a:xfrm>
              <a:off x="3886200" y="3048000"/>
              <a:ext cx="424179" cy="4470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i="1" lang="en-US"/>
                <a:t>h</a:t>
              </a:r>
              <a:endParaRPr dirty="0" i="1" lang="en-US"/>
            </a:p>
          </p:txBody>
        </p:sp>
        <p:cxnSp>
          <p:nvCxnSpPr>
            <p:cNvPr id="3145805" name="Straight Connector 52"/>
            <p:cNvCxnSpPr>
              <a:cxnSpLocks/>
            </p:cNvCxnSpPr>
            <p:nvPr/>
          </p:nvCxnSpPr>
          <p:spPr>
            <a:xfrm>
              <a:off x="3730841" y="2703755"/>
              <a:ext cx="307759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06" name="Straight Connector 53"/>
            <p:cNvCxnSpPr>
              <a:cxnSpLocks/>
            </p:cNvCxnSpPr>
            <p:nvPr/>
          </p:nvCxnSpPr>
          <p:spPr>
            <a:xfrm>
              <a:off x="3734894" y="3851964"/>
              <a:ext cx="307759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776" name="TextBox 56"/>
          <p:cNvSpPr txBox="1"/>
          <p:nvPr/>
        </p:nvSpPr>
        <p:spPr>
          <a:xfrm>
            <a:off x="2659726" y="2901931"/>
            <a:ext cx="325730" cy="461665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US">
                <a:solidFill>
                  <a:srgbClr val="FF0000"/>
                </a:solidFill>
              </a:rPr>
              <a:t>0</a:t>
            </a:r>
            <a:endParaRPr dirty="0" lang="en-US">
              <a:solidFill>
                <a:srgbClr val="FF0000"/>
              </a:solidFill>
            </a:endParaRPr>
          </a:p>
        </p:txBody>
      </p:sp>
      <p:sp>
        <p:nvSpPr>
          <p:cNvPr id="1048777" name="TextBox 57"/>
          <p:cNvSpPr txBox="1"/>
          <p:nvPr/>
        </p:nvSpPr>
        <p:spPr>
          <a:xfrm>
            <a:off x="3333856" y="2190987"/>
            <a:ext cx="325730" cy="461665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US">
                <a:solidFill>
                  <a:srgbClr val="FF0000"/>
                </a:solidFill>
              </a:rPr>
              <a:t>1</a:t>
            </a:r>
            <a:endParaRPr dirty="0" lang="en-US">
              <a:solidFill>
                <a:srgbClr val="FF0000"/>
              </a:solidFill>
            </a:endParaRPr>
          </a:p>
        </p:txBody>
      </p:sp>
      <p:grpSp>
        <p:nvGrpSpPr>
          <p:cNvPr id="128" name="Group 58"/>
          <p:cNvGrpSpPr/>
          <p:nvPr/>
        </p:nvGrpSpPr>
        <p:grpSpPr>
          <a:xfrm>
            <a:off x="5781170" y="2032319"/>
            <a:ext cx="1986380" cy="2195175"/>
            <a:chOff x="1587400" y="1828800"/>
            <a:chExt cx="1986380" cy="2195175"/>
          </a:xfrm>
        </p:grpSpPr>
        <p:sp>
          <p:nvSpPr>
            <p:cNvPr id="1048778" name="Oval 59"/>
            <p:cNvSpPr/>
            <p:nvPr/>
          </p:nvSpPr>
          <p:spPr>
            <a:xfrm>
              <a:off x="2590800" y="1828800"/>
              <a:ext cx="369199" cy="36919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1048779" name="Oval 60"/>
            <p:cNvSpPr/>
            <p:nvPr/>
          </p:nvSpPr>
          <p:spPr>
            <a:xfrm>
              <a:off x="2006500" y="2456298"/>
              <a:ext cx="369199" cy="36919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129" name="Group 61"/>
            <p:cNvGrpSpPr/>
            <p:nvPr/>
          </p:nvGrpSpPr>
          <p:grpSpPr>
            <a:xfrm>
              <a:off x="1587400" y="3124200"/>
              <a:ext cx="589280" cy="896502"/>
              <a:chOff x="2197000" y="3810000"/>
              <a:chExt cx="589280" cy="896502"/>
            </a:xfrm>
          </p:grpSpPr>
          <p:sp>
            <p:nvSpPr>
              <p:cNvPr id="1048780" name="Isosceles Triangle 72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781" name="TextBox 73"/>
              <p:cNvSpPr txBox="1"/>
              <p:nvPr/>
            </p:nvSpPr>
            <p:spPr>
              <a:xfrm>
                <a:off x="2273200" y="4244837"/>
                <a:ext cx="513080" cy="447041"/>
              </a:xfrm>
              <a:prstGeom prst="rect"/>
              <a:noFill/>
              <a:ln>
                <a:noFill/>
              </a:ln>
            </p:spPr>
            <p:txBody>
              <a:bodyPr rtlCol="0" wrap="none">
                <a:spAutoFit/>
              </a:bodyPr>
              <a:p>
                <a:r>
                  <a:rPr dirty="0" sz="2400" lang="en-US"/>
                  <a:t>A</a:t>
                </a:r>
                <a:r>
                  <a:rPr baseline="-25000" dirty="0" sz="2400" lang="en-US"/>
                  <a:t>L</a:t>
                </a:r>
              </a:p>
            </p:txBody>
          </p:sp>
        </p:grpSp>
        <p:grpSp>
          <p:nvGrpSpPr>
            <p:cNvPr id="130" name="Group 62"/>
            <p:cNvGrpSpPr/>
            <p:nvPr/>
          </p:nvGrpSpPr>
          <p:grpSpPr>
            <a:xfrm>
              <a:off x="2286000" y="3124200"/>
              <a:ext cx="582644" cy="899775"/>
              <a:chOff x="2146400" y="3810000"/>
              <a:chExt cx="582644" cy="899775"/>
            </a:xfrm>
          </p:grpSpPr>
          <p:sp>
            <p:nvSpPr>
              <p:cNvPr id="1048782" name="Isosceles Triangle 70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783" name="TextBox 71"/>
              <p:cNvSpPr txBox="1"/>
              <p:nvPr/>
            </p:nvSpPr>
            <p:spPr>
              <a:xfrm>
                <a:off x="2190564" y="4262735"/>
                <a:ext cx="538480" cy="447040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lang="en-US"/>
                  <a:t>A</a:t>
                </a:r>
                <a:r>
                  <a:rPr baseline="-25000" dirty="0" sz="2400" lang="en-US"/>
                  <a:t>R</a:t>
                </a:r>
              </a:p>
            </p:txBody>
          </p:sp>
        </p:grpSp>
        <p:grpSp>
          <p:nvGrpSpPr>
            <p:cNvPr id="131" name="Group 63"/>
            <p:cNvGrpSpPr/>
            <p:nvPr/>
          </p:nvGrpSpPr>
          <p:grpSpPr>
            <a:xfrm>
              <a:off x="2971800" y="2438400"/>
              <a:ext cx="601980" cy="1147465"/>
              <a:chOff x="2057400" y="3810000"/>
              <a:chExt cx="601980" cy="1147465"/>
            </a:xfrm>
          </p:grpSpPr>
          <p:sp>
            <p:nvSpPr>
              <p:cNvPr id="1048784" name="Isosceles Triangle 68"/>
              <p:cNvSpPr/>
              <p:nvPr/>
            </p:nvSpPr>
            <p:spPr>
              <a:xfrm>
                <a:off x="2057400" y="3810000"/>
                <a:ext cx="599982" cy="1147465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785" name="TextBox 69"/>
              <p:cNvSpPr txBox="1"/>
              <p:nvPr/>
            </p:nvSpPr>
            <p:spPr>
              <a:xfrm>
                <a:off x="2133600" y="4495800"/>
                <a:ext cx="525780" cy="447040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lang="en-US"/>
                  <a:t>P</a:t>
                </a:r>
                <a:r>
                  <a:rPr baseline="-25000" dirty="0" sz="2400" lang="en-US"/>
                  <a:t>R</a:t>
                </a:r>
              </a:p>
            </p:txBody>
          </p:sp>
        </p:grpSp>
        <p:cxnSp>
          <p:nvCxnSpPr>
            <p:cNvPr id="3145807" name="Straight Connector 64"/>
            <p:cNvCxnSpPr>
              <a:cxnSpLocks/>
              <a:stCxn id="1048778" idx="3"/>
              <a:endCxn id="1048779" idx="7"/>
            </p:cNvCxnSpPr>
            <p:nvPr/>
          </p:nvCxnSpPr>
          <p:spPr>
            <a:xfrm flipH="1">
              <a:off x="2321631" y="2143931"/>
              <a:ext cx="323237" cy="366435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08" name="Straight Connector 65"/>
            <p:cNvCxnSpPr>
              <a:cxnSpLocks/>
              <a:stCxn id="1048779" idx="3"/>
              <a:endCxn id="1048780" idx="0"/>
            </p:cNvCxnSpPr>
            <p:nvPr/>
          </p:nvCxnSpPr>
          <p:spPr>
            <a:xfrm flipH="1">
              <a:off x="1860500" y="2771429"/>
              <a:ext cx="200068" cy="352771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09" name="Straight Connector 66"/>
            <p:cNvCxnSpPr>
              <a:cxnSpLocks/>
              <a:stCxn id="1048779" idx="5"/>
              <a:endCxn id="1048782" idx="0"/>
            </p:cNvCxnSpPr>
            <p:nvPr/>
          </p:nvCxnSpPr>
          <p:spPr>
            <a:xfrm>
              <a:off x="2321631" y="2771429"/>
              <a:ext cx="231069" cy="352771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10" name="Straight Connector 67"/>
            <p:cNvCxnSpPr>
              <a:cxnSpLocks/>
              <a:stCxn id="1048778" idx="5"/>
              <a:endCxn id="1048784" idx="0"/>
            </p:cNvCxnSpPr>
            <p:nvPr/>
          </p:nvCxnSpPr>
          <p:spPr>
            <a:xfrm>
              <a:off x="2905931" y="2143931"/>
              <a:ext cx="365860" cy="294469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65"/>
          <p:cNvGrpSpPr/>
          <p:nvPr/>
        </p:nvGrpSpPr>
        <p:grpSpPr>
          <a:xfrm>
            <a:off x="5847631" y="4242119"/>
            <a:ext cx="369199" cy="618548"/>
            <a:chOff x="5574401" y="3724852"/>
            <a:chExt cx="369199" cy="618548"/>
          </a:xfrm>
        </p:grpSpPr>
        <p:sp>
          <p:nvSpPr>
            <p:cNvPr id="1048786" name="Oval 74"/>
            <p:cNvSpPr/>
            <p:nvPr/>
          </p:nvSpPr>
          <p:spPr>
            <a:xfrm>
              <a:off x="5574401" y="3974201"/>
              <a:ext cx="369199" cy="369199"/>
            </a:xfrm>
            <a:prstGeom prst="ellipse"/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3145811" name="Straight Connector 76"/>
            <p:cNvCxnSpPr>
              <a:cxnSpLocks/>
              <a:stCxn id="1048786" idx="0"/>
            </p:cNvCxnSpPr>
            <p:nvPr/>
          </p:nvCxnSpPr>
          <p:spPr>
            <a:xfrm flipV="1">
              <a:off x="5759001" y="3724852"/>
              <a:ext cx="0" cy="249349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787" name="TextBox 86"/>
          <p:cNvSpPr txBox="1"/>
          <p:nvPr/>
        </p:nvSpPr>
        <p:spPr>
          <a:xfrm>
            <a:off x="6597830" y="2586468"/>
            <a:ext cx="325730" cy="461665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US">
                <a:solidFill>
                  <a:srgbClr val="FF0000"/>
                </a:solidFill>
              </a:rPr>
              <a:t>1</a:t>
            </a:r>
            <a:endParaRPr dirty="0" lang="en-US">
              <a:solidFill>
                <a:srgbClr val="FF0000"/>
              </a:solidFill>
            </a:endParaRPr>
          </a:p>
        </p:txBody>
      </p:sp>
      <p:sp>
        <p:nvSpPr>
          <p:cNvPr id="1048788" name="TextBox 87"/>
          <p:cNvSpPr txBox="1"/>
          <p:nvPr/>
        </p:nvSpPr>
        <p:spPr>
          <a:xfrm>
            <a:off x="7207430" y="1976868"/>
            <a:ext cx="325730" cy="461665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US">
                <a:solidFill>
                  <a:srgbClr val="FF0000"/>
                </a:solidFill>
              </a:rPr>
              <a:t>2</a:t>
            </a:r>
            <a:endParaRPr dirty="0" lang="en-US">
              <a:solidFill>
                <a:srgbClr val="FF0000"/>
              </a:solidFill>
            </a:endParaRPr>
          </a:p>
        </p:txBody>
      </p:sp>
      <p:grpSp>
        <p:nvGrpSpPr>
          <p:cNvPr id="133" name="Group 88"/>
          <p:cNvGrpSpPr/>
          <p:nvPr/>
        </p:nvGrpSpPr>
        <p:grpSpPr>
          <a:xfrm>
            <a:off x="7893230" y="2627761"/>
            <a:ext cx="579538" cy="1148209"/>
            <a:chOff x="3730841" y="2703755"/>
            <a:chExt cx="579538" cy="1148209"/>
          </a:xfrm>
        </p:grpSpPr>
        <p:cxnSp>
          <p:nvCxnSpPr>
            <p:cNvPr id="3145812" name="Straight Arrow Connector 89"/>
            <p:cNvCxnSpPr>
              <a:cxnSpLocks/>
            </p:cNvCxnSpPr>
            <p:nvPr/>
          </p:nvCxnSpPr>
          <p:spPr>
            <a:xfrm>
              <a:off x="3886200" y="2703755"/>
              <a:ext cx="0" cy="1130311"/>
            </a:xfrm>
            <a:prstGeom prst="straightConnector1"/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789" name="TextBox 90"/>
            <p:cNvSpPr txBox="1"/>
            <p:nvPr/>
          </p:nvSpPr>
          <p:spPr>
            <a:xfrm>
              <a:off x="3886200" y="3048000"/>
              <a:ext cx="424179" cy="4470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i="1" lang="en-US"/>
                <a:t>h</a:t>
              </a:r>
              <a:endParaRPr dirty="0" i="1" lang="en-US"/>
            </a:p>
          </p:txBody>
        </p:sp>
        <p:cxnSp>
          <p:nvCxnSpPr>
            <p:cNvPr id="3145813" name="Straight Connector 91"/>
            <p:cNvCxnSpPr>
              <a:cxnSpLocks/>
            </p:cNvCxnSpPr>
            <p:nvPr/>
          </p:nvCxnSpPr>
          <p:spPr>
            <a:xfrm>
              <a:off x="3730841" y="2703755"/>
              <a:ext cx="307759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14" name="Straight Connector 92"/>
            <p:cNvCxnSpPr>
              <a:cxnSpLocks/>
            </p:cNvCxnSpPr>
            <p:nvPr/>
          </p:nvCxnSpPr>
          <p:spPr>
            <a:xfrm>
              <a:off x="3734894" y="3851964"/>
              <a:ext cx="307759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67"/>
          <p:cNvGrpSpPr/>
          <p:nvPr/>
        </p:nvGrpSpPr>
        <p:grpSpPr>
          <a:xfrm>
            <a:off x="4746162" y="2032694"/>
            <a:ext cx="1323348" cy="2839774"/>
            <a:chOff x="4472932" y="1515427"/>
            <a:chExt cx="1323348" cy="2839774"/>
          </a:xfrm>
        </p:grpSpPr>
        <p:sp>
          <p:nvSpPr>
            <p:cNvPr id="1048790" name="TextBox 98"/>
            <p:cNvSpPr txBox="1"/>
            <p:nvPr/>
          </p:nvSpPr>
          <p:spPr>
            <a:xfrm>
              <a:off x="5029200" y="3022998"/>
              <a:ext cx="767080" cy="4470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i="1" lang="en-US"/>
                <a:t>h</a:t>
              </a:r>
              <a:r>
                <a:rPr dirty="0" sz="2400" lang="en-US"/>
                <a:t>+1</a:t>
              </a:r>
              <a:endParaRPr dirty="0" lang="en-US"/>
            </a:p>
          </p:txBody>
        </p:sp>
        <p:grpSp>
          <p:nvGrpSpPr>
            <p:cNvPr id="135" name="Group 166"/>
            <p:cNvGrpSpPr/>
            <p:nvPr/>
          </p:nvGrpSpPr>
          <p:grpSpPr>
            <a:xfrm>
              <a:off x="4472932" y="1515427"/>
              <a:ext cx="1219132" cy="2839774"/>
              <a:chOff x="4472932" y="1515427"/>
              <a:chExt cx="1219132" cy="2839774"/>
            </a:xfrm>
          </p:grpSpPr>
          <p:cxnSp>
            <p:nvCxnSpPr>
              <p:cNvPr id="3145815" name="Straight Connector 94"/>
              <p:cNvCxnSpPr>
                <a:cxnSpLocks/>
              </p:cNvCxnSpPr>
              <p:nvPr/>
            </p:nvCxnSpPr>
            <p:spPr>
              <a:xfrm>
                <a:off x="4475891" y="4355201"/>
                <a:ext cx="762000" cy="0"/>
              </a:xfrm>
              <a:prstGeom prst="line"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16" name="Straight Arrow Connector 95"/>
              <p:cNvCxnSpPr>
                <a:cxnSpLocks/>
              </p:cNvCxnSpPr>
              <p:nvPr/>
            </p:nvCxnSpPr>
            <p:spPr>
              <a:xfrm>
                <a:off x="5085491" y="2810827"/>
                <a:ext cx="0" cy="1532573"/>
              </a:xfrm>
              <a:prstGeom prst="straightConnector1"/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17" name="Straight Arrow Connector 96"/>
              <p:cNvCxnSpPr>
                <a:cxnSpLocks/>
              </p:cNvCxnSpPr>
              <p:nvPr/>
            </p:nvCxnSpPr>
            <p:spPr>
              <a:xfrm>
                <a:off x="4856891" y="2196993"/>
                <a:ext cx="0" cy="2146407"/>
              </a:xfrm>
              <a:prstGeom prst="straightConnector1"/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18" name="Straight Arrow Connector 97"/>
              <p:cNvCxnSpPr>
                <a:cxnSpLocks/>
              </p:cNvCxnSpPr>
              <p:nvPr/>
            </p:nvCxnSpPr>
            <p:spPr>
              <a:xfrm>
                <a:off x="4628291" y="1515427"/>
                <a:ext cx="0" cy="2827973"/>
              </a:xfrm>
              <a:prstGeom prst="straightConnector1"/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8791" name="TextBox 99"/>
              <p:cNvSpPr txBox="1"/>
              <p:nvPr/>
            </p:nvSpPr>
            <p:spPr>
              <a:xfrm>
                <a:off x="4924985" y="2281291"/>
                <a:ext cx="767079" cy="447040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i="1" lang="en-US"/>
                  <a:t>h</a:t>
                </a:r>
                <a:r>
                  <a:rPr dirty="0" sz="2400" lang="en-US"/>
                  <a:t>+2</a:t>
                </a:r>
                <a:endParaRPr dirty="0" lang="en-US"/>
              </a:p>
            </p:txBody>
          </p:sp>
          <p:sp>
            <p:nvSpPr>
              <p:cNvPr id="1048792" name="TextBox 100"/>
              <p:cNvSpPr txBox="1"/>
              <p:nvPr/>
            </p:nvSpPr>
            <p:spPr>
              <a:xfrm>
                <a:off x="4631460" y="1653793"/>
                <a:ext cx="767080" cy="447040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i="1" lang="en-US"/>
                  <a:t>h</a:t>
                </a:r>
                <a:r>
                  <a:rPr dirty="0" sz="2400" lang="en-US"/>
                  <a:t>+3</a:t>
                </a:r>
                <a:endParaRPr dirty="0" lang="en-US"/>
              </a:p>
            </p:txBody>
          </p:sp>
          <p:cxnSp>
            <p:nvCxnSpPr>
              <p:cNvPr id="3145819" name="Straight Connector 101"/>
              <p:cNvCxnSpPr>
                <a:cxnSpLocks/>
              </p:cNvCxnSpPr>
              <p:nvPr/>
            </p:nvCxnSpPr>
            <p:spPr>
              <a:xfrm>
                <a:off x="4472932" y="1515427"/>
                <a:ext cx="307759" cy="0"/>
              </a:xfrm>
              <a:prstGeom prst="line"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20" name="Straight Connector 102"/>
              <p:cNvCxnSpPr>
                <a:cxnSpLocks/>
              </p:cNvCxnSpPr>
              <p:nvPr/>
            </p:nvCxnSpPr>
            <p:spPr>
              <a:xfrm>
                <a:off x="4704491" y="2216049"/>
                <a:ext cx="307759" cy="0"/>
              </a:xfrm>
              <a:prstGeom prst="line"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21" name="Straight Connector 103"/>
              <p:cNvCxnSpPr>
                <a:cxnSpLocks/>
              </p:cNvCxnSpPr>
              <p:nvPr/>
            </p:nvCxnSpPr>
            <p:spPr>
              <a:xfrm>
                <a:off x="4954305" y="2810827"/>
                <a:ext cx="307759" cy="0"/>
              </a:xfrm>
              <a:prstGeom prst="line"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48793" name="TextBox 168"/>
          <p:cNvSpPr txBox="1"/>
          <p:nvPr/>
        </p:nvSpPr>
        <p:spPr>
          <a:xfrm>
            <a:off x="6418372" y="4491335"/>
            <a:ext cx="2519680" cy="447041"/>
          </a:xfrm>
          <a:prstGeom prst="rect"/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</a:gradFill>
          <a:ln w="28575">
            <a:solidFill>
              <a:schemeClr val="tx1"/>
            </a:solidFill>
          </a:ln>
        </p:spPr>
        <p:txBody>
          <a:bodyPr rtlCol="0" wrap="none">
            <a:spAutoFit/>
          </a:bodyPr>
          <a:p>
            <a:r>
              <a:rPr dirty="0" sz="2400" lang="en-US"/>
              <a:t>insert a new item</a:t>
            </a:r>
          </a:p>
        </p:txBody>
      </p:sp>
      <p:sp>
        <p:nvSpPr>
          <p:cNvPr id="1048794" name="TextBox 172"/>
          <p:cNvSpPr txBox="1"/>
          <p:nvPr/>
        </p:nvSpPr>
        <p:spPr>
          <a:xfrm>
            <a:off x="3191787" y="5333999"/>
            <a:ext cx="5394181" cy="1158239"/>
          </a:xfrm>
          <a:prstGeom prst="rect"/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  <a:ln w="28575">
            <a:solidFill>
              <a:schemeClr val="tx1"/>
            </a:solidFill>
          </a:ln>
        </p:spPr>
        <p:txBody>
          <a:bodyPr rtlCol="0" wrap="square">
            <a:spAutoFit/>
          </a:bodyPr>
          <a:p>
            <a:r>
              <a:rPr b="1" dirty="0" sz="2400" lang="en-US">
                <a:solidFill>
                  <a:srgbClr val="C00000"/>
                </a:solidFill>
              </a:rPr>
              <a:t>Left-left insertion</a:t>
            </a:r>
            <a:r>
              <a:rPr dirty="0" sz="2400" lang="en-US"/>
              <a:t>: the first two edges in the insertion path from node P both go to the left.</a:t>
            </a:r>
          </a:p>
        </p:txBody>
      </p:sp>
      <p:sp>
        <p:nvSpPr>
          <p:cNvPr id="1048795" name="TextBox 77"/>
          <p:cNvSpPr txBox="1"/>
          <p:nvPr/>
        </p:nvSpPr>
        <p:spPr>
          <a:xfrm>
            <a:off x="4884673" y="1045110"/>
            <a:ext cx="4077774" cy="1158240"/>
          </a:xfrm>
          <a:prstGeom prst="rect"/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  <a:ln w="28575">
            <a:solidFill>
              <a:schemeClr val="tx1"/>
            </a:solidFill>
          </a:ln>
        </p:spPr>
        <p:txBody>
          <a:bodyPr rtlCol="0" wrap="square">
            <a:spAutoFit/>
          </a:bodyPr>
          <a:p>
            <a:r>
              <a:rPr altLang="zh-CN" dirty="0" sz="2400" lang="en-US"/>
              <a:t>P is the </a:t>
            </a:r>
            <a:r>
              <a:rPr altLang="zh-CN" b="1" dirty="0" sz="2400" lang="en-US">
                <a:solidFill>
                  <a:srgbClr val="C00000"/>
                </a:solidFill>
              </a:rPr>
              <a:t>first unbalanced node</a:t>
            </a:r>
            <a:r>
              <a:rPr altLang="zh-CN" dirty="0" sz="2400" lang="en-US"/>
              <a:t> in the access path from the leaf.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"/>
                                        <p:tgtEl>
                                          <p:spTgt spid="1048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"/>
                                        <p:tgtEl>
                                          <p:spTgt spid="1048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9"/>
                                        <p:tgtEl>
                                          <p:spTgt spid="1048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2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4"/>
                                        <p:tgtEl>
                                          <p:spTgt spid="1048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5"/>
                                        <p:tgtEl>
                                          <p:spTgt spid="1048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16"/>
                                        <p:tgtEl>
                                          <p:spTgt spid="1048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id="1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5"/>
                                        <p:tgtEl>
                                          <p:spTgt spid="10487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6"/>
                                        <p:tgtEl>
                                          <p:spTgt spid="10487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27"/>
                                        <p:tgtEl>
                                          <p:spTgt spid="104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>
                      <p:stCondLst>
                        <p:cond delay="indefinite"/>
                      </p:stCondLst>
                      <p:childTnLst>
                        <p:par>
                          <p:cTn fill="hold" id="29">
                            <p:stCondLst>
                              <p:cond delay="0"/>
                            </p:stCondLst>
                            <p:childTnLst>
                              <p:par>
                                <p:cTn fill="hold" id="30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32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id="35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37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8">
                      <p:stCondLst>
                        <p:cond delay="indefinite"/>
                      </p:stCondLst>
                      <p:childTnLst>
                        <p:par>
                          <p:cTn fill="hold" id="39">
                            <p:stCondLst>
                              <p:cond delay="0"/>
                            </p:stCondLst>
                            <p:childTnLst>
                              <p:par>
                                <p:cTn fill="hold" id="40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42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3">
                      <p:stCondLst>
                        <p:cond delay="indefinite"/>
                      </p:stCondLst>
                      <p:childTnLst>
                        <p:par>
                          <p:cTn fill="hold" id="4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5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47"/>
                                        <p:tgtEl>
                                          <p:spTgt spid="10487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48"/>
                                        <p:tgtEl>
                                          <p:spTgt spid="10487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49"/>
                                        <p:tgtEl>
                                          <p:spTgt spid="104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0">
                      <p:stCondLst>
                        <p:cond delay="indefinite"/>
                      </p:stCondLst>
                      <p:childTnLst>
                        <p:par>
                          <p:cTn fill="hold" id="51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2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54"/>
                                        <p:tgtEl>
                                          <p:spTgt spid="1048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55"/>
                                        <p:tgtEl>
                                          <p:spTgt spid="1048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56"/>
                                        <p:tgtEl>
                                          <p:spTgt spid="104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7">
                      <p:stCondLst>
                        <p:cond delay="indefinite"/>
                      </p:stCondLst>
                      <p:childTnLst>
                        <p:par>
                          <p:cTn fill="hold" id="5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1">
                      <p:stCondLst>
                        <p:cond delay="indefinite"/>
                      </p:stCondLst>
                      <p:childTnLst>
                        <p:par>
                          <p:cTn fill="hold" id="6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3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65"/>
                                        <p:tgtEl>
                                          <p:spTgt spid="1048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66"/>
                                        <p:tgtEl>
                                          <p:spTgt spid="1048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67"/>
                                        <p:tgtEl>
                                          <p:spTgt spid="104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76" grpId="0"/>
      <p:bldP spid="1048777" grpId="0"/>
      <p:bldP spid="1048787" grpId="0"/>
      <p:bldP spid="1048788" grpId="0"/>
      <p:bldP spid="1048793" grpId="0" animBg="1"/>
      <p:bldP spid="1048794" grpId="0" animBg="1"/>
      <p:bldP spid="104879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/>
              <a:t>Restoring AVL Balance Condition</a:t>
            </a:r>
            <a:br>
              <a:rPr dirty="0" lang="en-US"/>
            </a:br>
            <a:r>
              <a:rPr dirty="0" sz="2700" lang="en-US"/>
              <a:t>Left-Left Rotation</a:t>
            </a:r>
            <a:endParaRPr dirty="0" lang="en-US"/>
          </a:p>
        </p:txBody>
      </p:sp>
      <p:sp>
        <p:nvSpPr>
          <p:cNvPr id="1048800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E2E4A66-FC3E-4C0B-B5A2-3AC9BF2C6C04}" type="slidenum">
              <a:rPr lang="en-US" smtClean="0"/>
              <a:t>17</a:t>
            </a:fld>
            <a:endParaRPr lang="en-US"/>
          </a:p>
        </p:txBody>
      </p:sp>
      <p:grpSp>
        <p:nvGrpSpPr>
          <p:cNvPr id="139" name="Group 4"/>
          <p:cNvGrpSpPr/>
          <p:nvPr/>
        </p:nvGrpSpPr>
        <p:grpSpPr>
          <a:xfrm>
            <a:off x="1974903" y="1547108"/>
            <a:ext cx="1986380" cy="2195175"/>
            <a:chOff x="1587400" y="1828800"/>
            <a:chExt cx="1986380" cy="2195175"/>
          </a:xfrm>
        </p:grpSpPr>
        <p:sp>
          <p:nvSpPr>
            <p:cNvPr id="1048801" name="Oval 5"/>
            <p:cNvSpPr/>
            <p:nvPr/>
          </p:nvSpPr>
          <p:spPr>
            <a:xfrm>
              <a:off x="2590800" y="1828800"/>
              <a:ext cx="369199" cy="36919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1048802" name="Oval 6"/>
            <p:cNvSpPr/>
            <p:nvPr/>
          </p:nvSpPr>
          <p:spPr>
            <a:xfrm>
              <a:off x="2006500" y="2456298"/>
              <a:ext cx="369199" cy="36919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140" name="Group 7"/>
            <p:cNvGrpSpPr/>
            <p:nvPr/>
          </p:nvGrpSpPr>
          <p:grpSpPr>
            <a:xfrm>
              <a:off x="1587400" y="3124200"/>
              <a:ext cx="589280" cy="896502"/>
              <a:chOff x="2197000" y="3810000"/>
              <a:chExt cx="589280" cy="896502"/>
            </a:xfrm>
          </p:grpSpPr>
          <p:sp>
            <p:nvSpPr>
              <p:cNvPr id="1048803" name="Isosceles Triangle 18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804" name="TextBox 19"/>
              <p:cNvSpPr txBox="1"/>
              <p:nvPr/>
            </p:nvSpPr>
            <p:spPr>
              <a:xfrm>
                <a:off x="2273200" y="4244837"/>
                <a:ext cx="513080" cy="447041"/>
              </a:xfrm>
              <a:prstGeom prst="rect"/>
              <a:noFill/>
              <a:ln>
                <a:noFill/>
              </a:ln>
            </p:spPr>
            <p:txBody>
              <a:bodyPr rtlCol="0" wrap="none">
                <a:spAutoFit/>
              </a:bodyPr>
              <a:p>
                <a:r>
                  <a:rPr dirty="0" sz="2400" lang="en-US"/>
                  <a:t>A</a:t>
                </a:r>
                <a:r>
                  <a:rPr baseline="-25000" dirty="0" sz="2400" lang="en-US"/>
                  <a:t>L</a:t>
                </a:r>
              </a:p>
            </p:txBody>
          </p:sp>
        </p:grpSp>
        <p:grpSp>
          <p:nvGrpSpPr>
            <p:cNvPr id="141" name="Group 8"/>
            <p:cNvGrpSpPr/>
            <p:nvPr/>
          </p:nvGrpSpPr>
          <p:grpSpPr>
            <a:xfrm>
              <a:off x="2286000" y="3124200"/>
              <a:ext cx="582644" cy="899775"/>
              <a:chOff x="2146400" y="3810000"/>
              <a:chExt cx="582644" cy="899775"/>
            </a:xfrm>
          </p:grpSpPr>
          <p:sp>
            <p:nvSpPr>
              <p:cNvPr id="1048805" name="Isosceles Triangle 16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806" name="TextBox 17"/>
              <p:cNvSpPr txBox="1"/>
              <p:nvPr/>
            </p:nvSpPr>
            <p:spPr>
              <a:xfrm>
                <a:off x="2190564" y="4262735"/>
                <a:ext cx="538480" cy="447040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lang="en-US"/>
                  <a:t>A</a:t>
                </a:r>
                <a:r>
                  <a:rPr baseline="-25000" dirty="0" sz="2400" lang="en-US"/>
                  <a:t>R</a:t>
                </a:r>
              </a:p>
            </p:txBody>
          </p:sp>
        </p:grpSp>
        <p:grpSp>
          <p:nvGrpSpPr>
            <p:cNvPr id="142" name="Group 9"/>
            <p:cNvGrpSpPr/>
            <p:nvPr/>
          </p:nvGrpSpPr>
          <p:grpSpPr>
            <a:xfrm>
              <a:off x="2971800" y="2438400"/>
              <a:ext cx="601980" cy="1147465"/>
              <a:chOff x="2057400" y="3810000"/>
              <a:chExt cx="601980" cy="1147465"/>
            </a:xfrm>
          </p:grpSpPr>
          <p:sp>
            <p:nvSpPr>
              <p:cNvPr id="1048807" name="Isosceles Triangle 14"/>
              <p:cNvSpPr/>
              <p:nvPr/>
            </p:nvSpPr>
            <p:spPr>
              <a:xfrm>
                <a:off x="2057400" y="3810000"/>
                <a:ext cx="599982" cy="1147465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808" name="TextBox 15"/>
              <p:cNvSpPr txBox="1"/>
              <p:nvPr/>
            </p:nvSpPr>
            <p:spPr>
              <a:xfrm>
                <a:off x="2133600" y="4495800"/>
                <a:ext cx="525780" cy="447040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lang="en-US"/>
                  <a:t>P</a:t>
                </a:r>
                <a:r>
                  <a:rPr baseline="-25000" dirty="0" sz="2400" lang="en-US"/>
                  <a:t>R</a:t>
                </a:r>
              </a:p>
            </p:txBody>
          </p:sp>
        </p:grpSp>
        <p:cxnSp>
          <p:nvCxnSpPr>
            <p:cNvPr id="3145822" name="Straight Connector 10"/>
            <p:cNvCxnSpPr>
              <a:cxnSpLocks/>
              <a:stCxn id="1048801" idx="3"/>
              <a:endCxn id="1048802" idx="7"/>
            </p:cNvCxnSpPr>
            <p:nvPr/>
          </p:nvCxnSpPr>
          <p:spPr>
            <a:xfrm flipH="1">
              <a:off x="2321631" y="2143931"/>
              <a:ext cx="323237" cy="366435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23" name="Straight Connector 11"/>
            <p:cNvCxnSpPr>
              <a:cxnSpLocks/>
              <a:stCxn id="1048802" idx="3"/>
              <a:endCxn id="1048803" idx="0"/>
            </p:cNvCxnSpPr>
            <p:nvPr/>
          </p:nvCxnSpPr>
          <p:spPr>
            <a:xfrm flipH="1">
              <a:off x="1860500" y="2771429"/>
              <a:ext cx="200068" cy="352771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24" name="Straight Connector 12"/>
            <p:cNvCxnSpPr>
              <a:cxnSpLocks/>
              <a:stCxn id="1048802" idx="5"/>
              <a:endCxn id="1048805" idx="0"/>
            </p:cNvCxnSpPr>
            <p:nvPr/>
          </p:nvCxnSpPr>
          <p:spPr>
            <a:xfrm>
              <a:off x="2321631" y="2771429"/>
              <a:ext cx="231069" cy="352771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25" name="Straight Connector 13"/>
            <p:cNvCxnSpPr>
              <a:cxnSpLocks/>
              <a:stCxn id="1048801" idx="5"/>
              <a:endCxn id="1048807" idx="0"/>
            </p:cNvCxnSpPr>
            <p:nvPr/>
          </p:nvCxnSpPr>
          <p:spPr>
            <a:xfrm>
              <a:off x="2905931" y="2143931"/>
              <a:ext cx="365860" cy="294469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20"/>
          <p:cNvGrpSpPr/>
          <p:nvPr/>
        </p:nvGrpSpPr>
        <p:grpSpPr>
          <a:xfrm>
            <a:off x="2041364" y="3756908"/>
            <a:ext cx="369199" cy="618548"/>
            <a:chOff x="5574401" y="3724852"/>
            <a:chExt cx="369199" cy="618548"/>
          </a:xfrm>
        </p:grpSpPr>
        <p:sp>
          <p:nvSpPr>
            <p:cNvPr id="1048809" name="Oval 21"/>
            <p:cNvSpPr/>
            <p:nvPr/>
          </p:nvSpPr>
          <p:spPr>
            <a:xfrm>
              <a:off x="5574401" y="3974201"/>
              <a:ext cx="369199" cy="369199"/>
            </a:xfrm>
            <a:prstGeom prst="ellipse"/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3145826" name="Straight Connector 22"/>
            <p:cNvCxnSpPr>
              <a:cxnSpLocks/>
              <a:stCxn id="1048809" idx="0"/>
            </p:cNvCxnSpPr>
            <p:nvPr/>
          </p:nvCxnSpPr>
          <p:spPr>
            <a:xfrm flipV="1">
              <a:off x="5759001" y="3724852"/>
              <a:ext cx="0" cy="249349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810" name="TextBox 23"/>
          <p:cNvSpPr txBox="1"/>
          <p:nvPr/>
        </p:nvSpPr>
        <p:spPr>
          <a:xfrm>
            <a:off x="2791563" y="2101257"/>
            <a:ext cx="325730" cy="461665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US">
                <a:solidFill>
                  <a:srgbClr val="FF0000"/>
                </a:solidFill>
              </a:rPr>
              <a:t>1</a:t>
            </a:r>
            <a:endParaRPr dirty="0" lang="en-US">
              <a:solidFill>
                <a:srgbClr val="FF0000"/>
              </a:solidFill>
            </a:endParaRPr>
          </a:p>
        </p:txBody>
      </p:sp>
      <p:sp>
        <p:nvSpPr>
          <p:cNvPr id="1048811" name="TextBox 24"/>
          <p:cNvSpPr txBox="1"/>
          <p:nvPr/>
        </p:nvSpPr>
        <p:spPr>
          <a:xfrm>
            <a:off x="3276600" y="1524000"/>
            <a:ext cx="325730" cy="461665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US">
                <a:solidFill>
                  <a:srgbClr val="FF0000"/>
                </a:solidFill>
              </a:rPr>
              <a:t>2</a:t>
            </a:r>
            <a:endParaRPr dirty="0" lang="en-US">
              <a:solidFill>
                <a:srgbClr val="FF0000"/>
              </a:solidFill>
            </a:endParaRPr>
          </a:p>
        </p:txBody>
      </p:sp>
      <p:grpSp>
        <p:nvGrpSpPr>
          <p:cNvPr id="144" name="Group 25"/>
          <p:cNvGrpSpPr/>
          <p:nvPr/>
        </p:nvGrpSpPr>
        <p:grpSpPr>
          <a:xfrm>
            <a:off x="4086963" y="2142550"/>
            <a:ext cx="579538" cy="1148209"/>
            <a:chOff x="3730841" y="2703755"/>
            <a:chExt cx="579538" cy="1148209"/>
          </a:xfrm>
        </p:grpSpPr>
        <p:cxnSp>
          <p:nvCxnSpPr>
            <p:cNvPr id="3145827" name="Straight Arrow Connector 26"/>
            <p:cNvCxnSpPr>
              <a:cxnSpLocks/>
            </p:cNvCxnSpPr>
            <p:nvPr/>
          </p:nvCxnSpPr>
          <p:spPr>
            <a:xfrm>
              <a:off x="3886200" y="2703755"/>
              <a:ext cx="0" cy="1130311"/>
            </a:xfrm>
            <a:prstGeom prst="straightConnector1"/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812" name="TextBox 27"/>
            <p:cNvSpPr txBox="1"/>
            <p:nvPr/>
          </p:nvSpPr>
          <p:spPr>
            <a:xfrm>
              <a:off x="3886200" y="3048000"/>
              <a:ext cx="424179" cy="4470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i="1" lang="en-US"/>
                <a:t>h</a:t>
              </a:r>
              <a:endParaRPr dirty="0" i="1" lang="en-US"/>
            </a:p>
          </p:txBody>
        </p:sp>
        <p:cxnSp>
          <p:nvCxnSpPr>
            <p:cNvPr id="3145828" name="Straight Connector 28"/>
            <p:cNvCxnSpPr>
              <a:cxnSpLocks/>
            </p:cNvCxnSpPr>
            <p:nvPr/>
          </p:nvCxnSpPr>
          <p:spPr>
            <a:xfrm>
              <a:off x="3730841" y="2703755"/>
              <a:ext cx="307759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29" name="Straight Connector 29"/>
            <p:cNvCxnSpPr>
              <a:cxnSpLocks/>
            </p:cNvCxnSpPr>
            <p:nvPr/>
          </p:nvCxnSpPr>
          <p:spPr>
            <a:xfrm>
              <a:off x="3734894" y="3851964"/>
              <a:ext cx="307759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30"/>
          <p:cNvGrpSpPr/>
          <p:nvPr/>
        </p:nvGrpSpPr>
        <p:grpSpPr>
          <a:xfrm>
            <a:off x="939895" y="1547483"/>
            <a:ext cx="1323348" cy="2839774"/>
            <a:chOff x="4472932" y="1515427"/>
            <a:chExt cx="1323348" cy="2839774"/>
          </a:xfrm>
        </p:grpSpPr>
        <p:sp>
          <p:nvSpPr>
            <p:cNvPr id="1048813" name="TextBox 31"/>
            <p:cNvSpPr txBox="1"/>
            <p:nvPr/>
          </p:nvSpPr>
          <p:spPr>
            <a:xfrm>
              <a:off x="5029200" y="3022998"/>
              <a:ext cx="767080" cy="4470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i="1" lang="en-US"/>
                <a:t>h</a:t>
              </a:r>
              <a:r>
                <a:rPr dirty="0" sz="2400" lang="en-US"/>
                <a:t>+1</a:t>
              </a:r>
              <a:endParaRPr dirty="0" lang="en-US"/>
            </a:p>
          </p:txBody>
        </p:sp>
        <p:grpSp>
          <p:nvGrpSpPr>
            <p:cNvPr id="146" name="Group 32"/>
            <p:cNvGrpSpPr/>
            <p:nvPr/>
          </p:nvGrpSpPr>
          <p:grpSpPr>
            <a:xfrm>
              <a:off x="4472932" y="1515427"/>
              <a:ext cx="1219132" cy="2839774"/>
              <a:chOff x="4472932" y="1515427"/>
              <a:chExt cx="1219132" cy="2839774"/>
            </a:xfrm>
          </p:grpSpPr>
          <p:cxnSp>
            <p:nvCxnSpPr>
              <p:cNvPr id="3145830" name="Straight Connector 33"/>
              <p:cNvCxnSpPr>
                <a:cxnSpLocks/>
              </p:cNvCxnSpPr>
              <p:nvPr/>
            </p:nvCxnSpPr>
            <p:spPr>
              <a:xfrm>
                <a:off x="4475891" y="4355201"/>
                <a:ext cx="762000" cy="0"/>
              </a:xfrm>
              <a:prstGeom prst="line"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31" name="Straight Arrow Connector 34"/>
              <p:cNvCxnSpPr>
                <a:cxnSpLocks/>
              </p:cNvCxnSpPr>
              <p:nvPr/>
            </p:nvCxnSpPr>
            <p:spPr>
              <a:xfrm>
                <a:off x="5085491" y="2810827"/>
                <a:ext cx="0" cy="1532573"/>
              </a:xfrm>
              <a:prstGeom prst="straightConnector1"/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32" name="Straight Arrow Connector 35"/>
              <p:cNvCxnSpPr>
                <a:cxnSpLocks/>
              </p:cNvCxnSpPr>
              <p:nvPr/>
            </p:nvCxnSpPr>
            <p:spPr>
              <a:xfrm>
                <a:off x="4856891" y="2196993"/>
                <a:ext cx="0" cy="2146407"/>
              </a:xfrm>
              <a:prstGeom prst="straightConnector1"/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33" name="Straight Arrow Connector 36"/>
              <p:cNvCxnSpPr>
                <a:cxnSpLocks/>
              </p:cNvCxnSpPr>
              <p:nvPr/>
            </p:nvCxnSpPr>
            <p:spPr>
              <a:xfrm>
                <a:off x="4628291" y="1515427"/>
                <a:ext cx="0" cy="2827973"/>
              </a:xfrm>
              <a:prstGeom prst="straightConnector1"/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8814" name="TextBox 37"/>
              <p:cNvSpPr txBox="1"/>
              <p:nvPr/>
            </p:nvSpPr>
            <p:spPr>
              <a:xfrm>
                <a:off x="4924985" y="2281291"/>
                <a:ext cx="767079" cy="447040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i="1" lang="en-US"/>
                  <a:t>h</a:t>
                </a:r>
                <a:r>
                  <a:rPr dirty="0" sz="2400" lang="en-US"/>
                  <a:t>+2</a:t>
                </a:r>
                <a:endParaRPr dirty="0" lang="en-US"/>
              </a:p>
            </p:txBody>
          </p:sp>
          <p:sp>
            <p:nvSpPr>
              <p:cNvPr id="1048815" name="TextBox 38"/>
              <p:cNvSpPr txBox="1"/>
              <p:nvPr/>
            </p:nvSpPr>
            <p:spPr>
              <a:xfrm>
                <a:off x="4631460" y="1653793"/>
                <a:ext cx="767080" cy="447040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i="1" lang="en-US"/>
                  <a:t>h</a:t>
                </a:r>
                <a:r>
                  <a:rPr dirty="0" sz="2400" lang="en-US"/>
                  <a:t>+3</a:t>
                </a:r>
                <a:endParaRPr dirty="0" lang="en-US"/>
              </a:p>
            </p:txBody>
          </p:sp>
          <p:cxnSp>
            <p:nvCxnSpPr>
              <p:cNvPr id="3145834" name="Straight Connector 39"/>
              <p:cNvCxnSpPr>
                <a:cxnSpLocks/>
              </p:cNvCxnSpPr>
              <p:nvPr/>
            </p:nvCxnSpPr>
            <p:spPr>
              <a:xfrm>
                <a:off x="4472932" y="1515427"/>
                <a:ext cx="307759" cy="0"/>
              </a:xfrm>
              <a:prstGeom prst="line"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35" name="Straight Connector 40"/>
              <p:cNvCxnSpPr>
                <a:cxnSpLocks/>
              </p:cNvCxnSpPr>
              <p:nvPr/>
            </p:nvCxnSpPr>
            <p:spPr>
              <a:xfrm>
                <a:off x="4704491" y="2216049"/>
                <a:ext cx="307759" cy="0"/>
              </a:xfrm>
              <a:prstGeom prst="line"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36" name="Straight Connector 41"/>
              <p:cNvCxnSpPr>
                <a:cxnSpLocks/>
              </p:cNvCxnSpPr>
              <p:nvPr/>
            </p:nvCxnSpPr>
            <p:spPr>
              <a:xfrm>
                <a:off x="4954305" y="2810827"/>
                <a:ext cx="307759" cy="0"/>
              </a:xfrm>
              <a:prstGeom prst="line"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7" name="Group 43"/>
          <p:cNvGrpSpPr/>
          <p:nvPr/>
        </p:nvGrpSpPr>
        <p:grpSpPr>
          <a:xfrm>
            <a:off x="5608000" y="4191000"/>
            <a:ext cx="1960780" cy="2121799"/>
            <a:chOff x="2819400" y="4431401"/>
            <a:chExt cx="1960780" cy="2121799"/>
          </a:xfrm>
        </p:grpSpPr>
        <p:sp>
          <p:nvSpPr>
            <p:cNvPr id="1048816" name="Oval 44"/>
            <p:cNvSpPr/>
            <p:nvPr/>
          </p:nvSpPr>
          <p:spPr>
            <a:xfrm>
              <a:off x="3962400" y="4964801"/>
              <a:ext cx="369199" cy="36919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1048817" name="Oval 45"/>
            <p:cNvSpPr/>
            <p:nvPr/>
          </p:nvSpPr>
          <p:spPr>
            <a:xfrm>
              <a:off x="3517001" y="4431401"/>
              <a:ext cx="369199" cy="36919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148" name="Group 46"/>
            <p:cNvGrpSpPr/>
            <p:nvPr/>
          </p:nvGrpSpPr>
          <p:grpSpPr>
            <a:xfrm>
              <a:off x="2819400" y="5041001"/>
              <a:ext cx="589280" cy="896502"/>
              <a:chOff x="2197000" y="3810000"/>
              <a:chExt cx="589280" cy="896502"/>
            </a:xfrm>
          </p:grpSpPr>
          <p:sp>
            <p:nvSpPr>
              <p:cNvPr id="1048818" name="Isosceles Triangle 59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819" name="TextBox 60"/>
              <p:cNvSpPr txBox="1"/>
              <p:nvPr/>
            </p:nvSpPr>
            <p:spPr>
              <a:xfrm>
                <a:off x="2273200" y="4213234"/>
                <a:ext cx="513080" cy="447041"/>
              </a:xfrm>
              <a:prstGeom prst="rect"/>
              <a:noFill/>
              <a:ln>
                <a:noFill/>
              </a:ln>
            </p:spPr>
            <p:txBody>
              <a:bodyPr rtlCol="0" wrap="none">
                <a:spAutoFit/>
              </a:bodyPr>
              <a:p>
                <a:r>
                  <a:rPr dirty="0" sz="2400" lang="en-US"/>
                  <a:t>A</a:t>
                </a:r>
                <a:r>
                  <a:rPr baseline="-25000" dirty="0" sz="2400" lang="en-US"/>
                  <a:t>L</a:t>
                </a:r>
              </a:p>
            </p:txBody>
          </p:sp>
        </p:grpSp>
        <p:grpSp>
          <p:nvGrpSpPr>
            <p:cNvPr id="149" name="Group 47"/>
            <p:cNvGrpSpPr/>
            <p:nvPr/>
          </p:nvGrpSpPr>
          <p:grpSpPr>
            <a:xfrm>
              <a:off x="3581400" y="5516099"/>
              <a:ext cx="582644" cy="896502"/>
              <a:chOff x="2146400" y="3810000"/>
              <a:chExt cx="582644" cy="896502"/>
            </a:xfrm>
          </p:grpSpPr>
          <p:sp>
            <p:nvSpPr>
              <p:cNvPr id="1048820" name="Isosceles Triangle 57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821" name="TextBox 58"/>
              <p:cNvSpPr txBox="1"/>
              <p:nvPr/>
            </p:nvSpPr>
            <p:spPr>
              <a:xfrm>
                <a:off x="2190564" y="4213234"/>
                <a:ext cx="538480" cy="447041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lang="en-US"/>
                  <a:t>A</a:t>
                </a:r>
                <a:r>
                  <a:rPr baseline="-25000" dirty="0" sz="2400" lang="en-US"/>
                  <a:t>R</a:t>
                </a:r>
              </a:p>
            </p:txBody>
          </p:sp>
        </p:grpSp>
        <p:grpSp>
          <p:nvGrpSpPr>
            <p:cNvPr id="150" name="Group 48"/>
            <p:cNvGrpSpPr/>
            <p:nvPr/>
          </p:nvGrpSpPr>
          <p:grpSpPr>
            <a:xfrm>
              <a:off x="4191000" y="5493736"/>
              <a:ext cx="589180" cy="914400"/>
              <a:chOff x="2133600" y="4441834"/>
              <a:chExt cx="589180" cy="914400"/>
            </a:xfrm>
          </p:grpSpPr>
          <p:sp>
            <p:nvSpPr>
              <p:cNvPr id="1048822" name="Isosceles Triangle 55"/>
              <p:cNvSpPr/>
              <p:nvPr/>
            </p:nvSpPr>
            <p:spPr>
              <a:xfrm>
                <a:off x="2133600" y="4441834"/>
                <a:ext cx="523782" cy="914400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823" name="TextBox 56"/>
              <p:cNvSpPr txBox="1"/>
              <p:nvPr/>
            </p:nvSpPr>
            <p:spPr>
              <a:xfrm>
                <a:off x="2197000" y="4899034"/>
                <a:ext cx="525780" cy="447040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lang="en-US"/>
                  <a:t>P</a:t>
                </a:r>
                <a:r>
                  <a:rPr baseline="-25000" dirty="0" sz="2400" lang="en-US"/>
                  <a:t>R</a:t>
                </a:r>
              </a:p>
            </p:txBody>
          </p:sp>
        </p:grpSp>
        <p:cxnSp>
          <p:nvCxnSpPr>
            <p:cNvPr id="3145837" name="Straight Connector 49"/>
            <p:cNvCxnSpPr>
              <a:cxnSpLocks/>
              <a:stCxn id="1048816" idx="0"/>
              <a:endCxn id="1048817" idx="5"/>
            </p:cNvCxnSpPr>
            <p:nvPr/>
          </p:nvCxnSpPr>
          <p:spPr>
            <a:xfrm flipH="1" flipV="1">
              <a:off x="3832132" y="4746532"/>
              <a:ext cx="314868" cy="218269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38" name="Straight Connector 50"/>
            <p:cNvCxnSpPr>
              <a:cxnSpLocks/>
              <a:stCxn id="1048817" idx="3"/>
              <a:endCxn id="1048818" idx="0"/>
            </p:cNvCxnSpPr>
            <p:nvPr/>
          </p:nvCxnSpPr>
          <p:spPr>
            <a:xfrm flipH="1">
              <a:off x="3092500" y="4746532"/>
              <a:ext cx="478569" cy="294469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39" name="Straight Connector 51"/>
            <p:cNvCxnSpPr>
              <a:cxnSpLocks/>
              <a:stCxn id="1048816" idx="3"/>
              <a:endCxn id="1048820" idx="0"/>
            </p:cNvCxnSpPr>
            <p:nvPr/>
          </p:nvCxnSpPr>
          <p:spPr>
            <a:xfrm flipH="1">
              <a:off x="3848100" y="5279932"/>
              <a:ext cx="168368" cy="236167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40" name="Straight Connector 52"/>
            <p:cNvCxnSpPr>
              <a:cxnSpLocks/>
              <a:stCxn id="1048816" idx="5"/>
              <a:endCxn id="1048822" idx="0"/>
            </p:cNvCxnSpPr>
            <p:nvPr/>
          </p:nvCxnSpPr>
          <p:spPr>
            <a:xfrm>
              <a:off x="4277531" y="5279932"/>
              <a:ext cx="175360" cy="213804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824" name="Oval 53"/>
            <p:cNvSpPr/>
            <p:nvPr/>
          </p:nvSpPr>
          <p:spPr>
            <a:xfrm>
              <a:off x="2882679" y="6184001"/>
              <a:ext cx="369199" cy="369199"/>
            </a:xfrm>
            <a:prstGeom prst="ellipse"/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3145841" name="Straight Connector 54"/>
            <p:cNvCxnSpPr>
              <a:cxnSpLocks/>
              <a:stCxn id="1048824" idx="0"/>
            </p:cNvCxnSpPr>
            <p:nvPr/>
          </p:nvCxnSpPr>
          <p:spPr>
            <a:xfrm flipV="1">
              <a:off x="3067279" y="5934652"/>
              <a:ext cx="0" cy="249349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825" name="TextBox 61"/>
          <p:cNvSpPr txBox="1"/>
          <p:nvPr/>
        </p:nvSpPr>
        <p:spPr>
          <a:xfrm>
            <a:off x="7225570" y="4678166"/>
            <a:ext cx="325730" cy="461665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US">
                <a:solidFill>
                  <a:srgbClr val="FF0000"/>
                </a:solidFill>
              </a:rPr>
              <a:t>0</a:t>
            </a:r>
            <a:endParaRPr dirty="0" lang="en-US">
              <a:solidFill>
                <a:srgbClr val="FF0000"/>
              </a:solidFill>
            </a:endParaRPr>
          </a:p>
        </p:txBody>
      </p:sp>
      <p:sp>
        <p:nvSpPr>
          <p:cNvPr id="1048826" name="TextBox 62"/>
          <p:cNvSpPr txBox="1"/>
          <p:nvPr/>
        </p:nvSpPr>
        <p:spPr>
          <a:xfrm>
            <a:off x="6717270" y="4114800"/>
            <a:ext cx="325730" cy="461665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US">
                <a:solidFill>
                  <a:srgbClr val="FF0000"/>
                </a:solidFill>
              </a:rPr>
              <a:t>0</a:t>
            </a:r>
            <a:endParaRPr dirty="0" lang="en-US">
              <a:solidFill>
                <a:srgbClr val="FF0000"/>
              </a:solidFill>
            </a:endParaRPr>
          </a:p>
        </p:txBody>
      </p:sp>
      <p:grpSp>
        <p:nvGrpSpPr>
          <p:cNvPr id="151" name="Group 63"/>
          <p:cNvGrpSpPr/>
          <p:nvPr/>
        </p:nvGrpSpPr>
        <p:grpSpPr>
          <a:xfrm>
            <a:off x="7589200" y="4724400"/>
            <a:ext cx="1291518" cy="1447800"/>
            <a:chOff x="4912407" y="4964801"/>
            <a:chExt cx="1291518" cy="1447800"/>
          </a:xfrm>
        </p:grpSpPr>
        <p:cxnSp>
          <p:nvCxnSpPr>
            <p:cNvPr id="3145842" name="Straight Arrow Connector 64"/>
            <p:cNvCxnSpPr>
              <a:cxnSpLocks/>
            </p:cNvCxnSpPr>
            <p:nvPr/>
          </p:nvCxnSpPr>
          <p:spPr>
            <a:xfrm>
              <a:off x="5067767" y="5444235"/>
              <a:ext cx="0" cy="950468"/>
            </a:xfrm>
            <a:prstGeom prst="straightConnector1"/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827" name="TextBox 65"/>
            <p:cNvSpPr txBox="1"/>
            <p:nvPr/>
          </p:nvSpPr>
          <p:spPr>
            <a:xfrm>
              <a:off x="5067767" y="5608637"/>
              <a:ext cx="424180" cy="4470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i="1" lang="en-US"/>
                <a:t>h</a:t>
              </a:r>
              <a:endParaRPr dirty="0" i="1" lang="en-US"/>
            </a:p>
          </p:txBody>
        </p:sp>
        <p:cxnSp>
          <p:nvCxnSpPr>
            <p:cNvPr id="3145843" name="Straight Connector 66"/>
            <p:cNvCxnSpPr>
              <a:cxnSpLocks/>
            </p:cNvCxnSpPr>
            <p:nvPr/>
          </p:nvCxnSpPr>
          <p:spPr>
            <a:xfrm>
              <a:off x="4912407" y="5444169"/>
              <a:ext cx="307759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44" name="Straight Connector 67"/>
            <p:cNvCxnSpPr>
              <a:cxnSpLocks/>
            </p:cNvCxnSpPr>
            <p:nvPr/>
          </p:nvCxnSpPr>
          <p:spPr>
            <a:xfrm>
              <a:off x="4916461" y="6412601"/>
              <a:ext cx="650226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45" name="Straight Arrow Connector 68"/>
            <p:cNvCxnSpPr>
              <a:cxnSpLocks/>
            </p:cNvCxnSpPr>
            <p:nvPr/>
          </p:nvCxnSpPr>
          <p:spPr>
            <a:xfrm>
              <a:off x="5412808" y="4964801"/>
              <a:ext cx="0" cy="1429902"/>
            </a:xfrm>
            <a:prstGeom prst="straightConnector1"/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828" name="TextBox 69"/>
            <p:cNvSpPr txBox="1"/>
            <p:nvPr/>
          </p:nvSpPr>
          <p:spPr>
            <a:xfrm>
              <a:off x="5436845" y="5516099"/>
              <a:ext cx="767080" cy="4470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i="1" lang="en-US"/>
                <a:t>h</a:t>
              </a:r>
              <a:r>
                <a:rPr dirty="0" sz="2400" lang="en-US"/>
                <a:t>+1</a:t>
              </a:r>
              <a:endParaRPr dirty="0" lang="en-US"/>
            </a:p>
          </p:txBody>
        </p:sp>
        <p:cxnSp>
          <p:nvCxnSpPr>
            <p:cNvPr id="3145846" name="Straight Connector 70"/>
            <p:cNvCxnSpPr>
              <a:cxnSpLocks/>
            </p:cNvCxnSpPr>
            <p:nvPr/>
          </p:nvCxnSpPr>
          <p:spPr>
            <a:xfrm>
              <a:off x="5266642" y="4964801"/>
              <a:ext cx="307759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42"/>
          <p:cNvGrpSpPr/>
          <p:nvPr/>
        </p:nvGrpSpPr>
        <p:grpSpPr>
          <a:xfrm>
            <a:off x="4572000" y="4813289"/>
            <a:ext cx="1231561" cy="1455066"/>
            <a:chOff x="4572000" y="4813289"/>
            <a:chExt cx="1231561" cy="1455066"/>
          </a:xfrm>
        </p:grpSpPr>
        <p:cxnSp>
          <p:nvCxnSpPr>
            <p:cNvPr id="3145847" name="Straight Arrow Connector 72"/>
            <p:cNvCxnSpPr>
              <a:cxnSpLocks/>
            </p:cNvCxnSpPr>
            <p:nvPr/>
          </p:nvCxnSpPr>
          <p:spPr>
            <a:xfrm>
              <a:off x="5045417" y="4813289"/>
              <a:ext cx="0" cy="1455066"/>
            </a:xfrm>
            <a:prstGeom prst="straightConnector1"/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829" name="TextBox 73"/>
            <p:cNvSpPr txBox="1"/>
            <p:nvPr/>
          </p:nvSpPr>
          <p:spPr>
            <a:xfrm>
              <a:off x="5036481" y="5248851"/>
              <a:ext cx="767080" cy="4470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i="1" lang="en-US"/>
                <a:t>h</a:t>
              </a:r>
              <a:r>
                <a:rPr dirty="0" sz="2400" lang="en-US"/>
                <a:t>+1</a:t>
              </a:r>
              <a:endParaRPr dirty="0" lang="en-US"/>
            </a:p>
          </p:txBody>
        </p:sp>
        <p:cxnSp>
          <p:nvCxnSpPr>
            <p:cNvPr id="3145848" name="Straight Connector 74"/>
            <p:cNvCxnSpPr>
              <a:cxnSpLocks/>
            </p:cNvCxnSpPr>
            <p:nvPr/>
          </p:nvCxnSpPr>
          <p:spPr>
            <a:xfrm>
              <a:off x="4882601" y="4813289"/>
              <a:ext cx="307759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49" name="Straight Connector 75"/>
            <p:cNvCxnSpPr>
              <a:cxnSpLocks/>
            </p:cNvCxnSpPr>
            <p:nvPr/>
          </p:nvCxnSpPr>
          <p:spPr>
            <a:xfrm>
              <a:off x="4572000" y="6268355"/>
              <a:ext cx="629870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82"/>
          <p:cNvGrpSpPr/>
          <p:nvPr/>
        </p:nvGrpSpPr>
        <p:grpSpPr>
          <a:xfrm>
            <a:off x="4582299" y="4191000"/>
            <a:ext cx="991781" cy="2077355"/>
            <a:chOff x="4582299" y="4191000"/>
            <a:chExt cx="991781" cy="2077355"/>
          </a:xfrm>
        </p:grpSpPr>
        <p:cxnSp>
          <p:nvCxnSpPr>
            <p:cNvPr id="3145850" name="Straight Arrow Connector 76"/>
            <p:cNvCxnSpPr>
              <a:cxnSpLocks/>
            </p:cNvCxnSpPr>
            <p:nvPr/>
          </p:nvCxnSpPr>
          <p:spPr>
            <a:xfrm>
              <a:off x="4754513" y="4191000"/>
              <a:ext cx="0" cy="2077355"/>
            </a:xfrm>
            <a:prstGeom prst="straightConnector1"/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51" name="Straight Connector 77"/>
            <p:cNvCxnSpPr>
              <a:cxnSpLocks/>
            </p:cNvCxnSpPr>
            <p:nvPr/>
          </p:nvCxnSpPr>
          <p:spPr>
            <a:xfrm>
              <a:off x="4582299" y="4191000"/>
              <a:ext cx="307759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830" name="TextBox 78"/>
            <p:cNvSpPr txBox="1"/>
            <p:nvPr/>
          </p:nvSpPr>
          <p:spPr>
            <a:xfrm>
              <a:off x="4807000" y="4262735"/>
              <a:ext cx="767080" cy="4470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i="1" lang="en-US"/>
                <a:t>h</a:t>
              </a:r>
              <a:r>
                <a:rPr dirty="0" sz="2400" lang="en-US"/>
                <a:t>+2</a:t>
              </a:r>
              <a:endParaRPr dirty="0" lang="en-US"/>
            </a:p>
          </p:txBody>
        </p:sp>
      </p:grpSp>
      <p:sp>
        <p:nvSpPr>
          <p:cNvPr id="1048831" name="TextBox 79"/>
          <p:cNvSpPr txBox="1"/>
          <p:nvPr/>
        </p:nvSpPr>
        <p:spPr>
          <a:xfrm>
            <a:off x="5521847" y="1490143"/>
            <a:ext cx="2393992" cy="802640"/>
          </a:xfrm>
          <a:prstGeom prst="rect"/>
          <a:noFill/>
          <a:ln w="28575">
            <a:noFill/>
          </a:ln>
        </p:spPr>
        <p:txBody>
          <a:bodyPr rtlCol="0" wrap="square">
            <a:spAutoFit/>
          </a:bodyPr>
          <a:p>
            <a:r>
              <a:rPr dirty="0" sz="2400" lang="en-US">
                <a:solidFill>
                  <a:srgbClr val="FF0000"/>
                </a:solidFill>
              </a:rPr>
              <a:t>How to restore AVL balance?</a:t>
            </a:r>
          </a:p>
        </p:txBody>
      </p:sp>
      <p:sp>
        <p:nvSpPr>
          <p:cNvPr id="1048832" name="TextBox 80"/>
          <p:cNvSpPr txBox="1"/>
          <p:nvPr/>
        </p:nvSpPr>
        <p:spPr>
          <a:xfrm>
            <a:off x="5519878" y="2545970"/>
            <a:ext cx="2381248" cy="1158239"/>
          </a:xfrm>
          <a:prstGeom prst="rect"/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  <a:ln w="28575">
            <a:solidFill>
              <a:schemeClr val="tx1"/>
            </a:solidFill>
          </a:ln>
        </p:spPr>
        <p:txBody>
          <a:bodyPr rtlCol="0" wrap="square">
            <a:spAutoFit/>
          </a:bodyPr>
          <a:p>
            <a:r>
              <a:rPr dirty="0" sz="2400" lang="en-US"/>
              <a:t>Do a right rotation</a:t>
            </a:r>
            <a:br>
              <a:rPr dirty="0" sz="2400" lang="en-US"/>
            </a:br>
            <a:r>
              <a:rPr dirty="0" sz="2400" lang="en-US"/>
              <a:t>at node P.</a:t>
            </a:r>
          </a:p>
        </p:txBody>
      </p:sp>
      <p:sp>
        <p:nvSpPr>
          <p:cNvPr id="1048833" name="Circular Arrow 81"/>
          <p:cNvSpPr/>
          <p:nvPr/>
        </p:nvSpPr>
        <p:spPr>
          <a:xfrm>
            <a:off x="2667000" y="1219200"/>
            <a:ext cx="1033808" cy="1024916"/>
          </a:xfrm>
          <a:prstGeom prst="circularArrow">
            <a:avLst>
              <a:gd name="adj1" fmla="val 9078"/>
              <a:gd name="adj2" fmla="val 1142319"/>
              <a:gd name="adj3" fmla="val 20371665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8834" name="TextBox 83"/>
          <p:cNvSpPr txBox="1"/>
          <p:nvPr/>
        </p:nvSpPr>
        <p:spPr>
          <a:xfrm>
            <a:off x="806089" y="4876800"/>
            <a:ext cx="3430028" cy="1158240"/>
          </a:xfrm>
          <a:prstGeom prst="rect"/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  <a:ln w="28575">
            <a:solidFill>
              <a:schemeClr val="tx1"/>
            </a:solidFill>
          </a:ln>
        </p:spPr>
        <p:txBody>
          <a:bodyPr rtlCol="0" wrap="square">
            <a:spAutoFit/>
          </a:bodyPr>
          <a:p>
            <a:r>
              <a:rPr dirty="0" sz="2400" lang="en-US"/>
              <a:t>The rotation is also called </a:t>
            </a:r>
            <a:r>
              <a:rPr b="1" dirty="0" sz="2400" lang="en-US">
                <a:solidFill>
                  <a:srgbClr val="C00000"/>
                </a:solidFill>
              </a:rPr>
              <a:t>left-left (LL) rotation</a:t>
            </a:r>
            <a:r>
              <a:rPr dirty="0" sz="2400" lang="en-US"/>
              <a:t>.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"/>
                                        <p:tgtEl>
                                          <p:spTgt spid="1048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"/>
                                        <p:tgtEl>
                                          <p:spTgt spid="1048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9"/>
                                        <p:tgtEl>
                                          <p:spTgt spid="1048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2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4"/>
                                        <p:tgtEl>
                                          <p:spTgt spid="1048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23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">
                      <p:stCondLst>
                        <p:cond delay="indefinite"/>
                      </p:stCondLst>
                      <p:childTnLst>
                        <p:par>
                          <p:cTn fill="hold" id="25">
                            <p:stCondLst>
                              <p:cond delay="0"/>
                            </p:stCondLst>
                            <p:childTnLst>
                              <p:par>
                                <p:cTn fill="hold" id="26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28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">
                      <p:stCondLst>
                        <p:cond delay="indefinite"/>
                      </p:stCondLst>
                      <p:childTnLst>
                        <p:par>
                          <p:cTn fill="hold" id="3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1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3"/>
                                        <p:tgtEl>
                                          <p:spTgt spid="1048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4"/>
                                        <p:tgtEl>
                                          <p:spTgt spid="1048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35"/>
                                        <p:tgtEl>
                                          <p:spTgt spid="104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6">
                      <p:stCondLst>
                        <p:cond delay="indefinite"/>
                      </p:stCondLst>
                      <p:childTnLst>
                        <p:par>
                          <p:cTn fill="hold" id="37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8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40"/>
                                        <p:tgtEl>
                                          <p:spTgt spid="10488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41"/>
                                        <p:tgtEl>
                                          <p:spTgt spid="10488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42"/>
                                        <p:tgtEl>
                                          <p:spTgt spid="1048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3">
                      <p:stCondLst>
                        <p:cond delay="indefinite"/>
                      </p:stCondLst>
                      <p:childTnLst>
                        <p:par>
                          <p:cTn fill="hold" id="44">
                            <p:stCondLst>
                              <p:cond delay="0"/>
                            </p:stCondLst>
                            <p:childTnLst>
                              <p:par>
                                <p:cTn fill="hold" id="45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47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8">
                      <p:stCondLst>
                        <p:cond delay="indefinite"/>
                      </p:stCondLst>
                      <p:childTnLst>
                        <p:par>
                          <p:cTn fill="hold" id="4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0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52"/>
                                        <p:tgtEl>
                                          <p:spTgt spid="1048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53"/>
                                        <p:tgtEl>
                                          <p:spTgt spid="1048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54"/>
                                        <p:tgtEl>
                                          <p:spTgt spid="104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25" grpId="0"/>
      <p:bldP spid="1048826" grpId="0"/>
      <p:bldP spid="1048832" grpId="0" animBg="1"/>
      <p:bldP spid="1048833" grpId="0" animBg="1"/>
      <p:bldP spid="10488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/>
              <a:t>Restoring AVL Balance Condition</a:t>
            </a:r>
            <a:br>
              <a:rPr dirty="0" lang="en-US"/>
            </a:br>
            <a:r>
              <a:rPr dirty="0" sz="2700" lang="en-US"/>
              <a:t>Left-Left Rotation</a:t>
            </a:r>
            <a:endParaRPr dirty="0" lang="en-US"/>
          </a:p>
        </p:txBody>
      </p:sp>
      <p:sp>
        <p:nvSpPr>
          <p:cNvPr id="1048839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E2E4A66-FC3E-4C0B-B5A2-3AC9BF2C6C04}" type="slidenum">
              <a:rPr lang="en-US" smtClean="0"/>
              <a:t>18</a:t>
            </a:fld>
            <a:endParaRPr lang="en-US"/>
          </a:p>
        </p:txBody>
      </p:sp>
      <p:grpSp>
        <p:nvGrpSpPr>
          <p:cNvPr id="157" name="Group 4"/>
          <p:cNvGrpSpPr/>
          <p:nvPr/>
        </p:nvGrpSpPr>
        <p:grpSpPr>
          <a:xfrm>
            <a:off x="1974903" y="1547108"/>
            <a:ext cx="1986380" cy="2195175"/>
            <a:chOff x="1587400" y="1828800"/>
            <a:chExt cx="1986380" cy="2195175"/>
          </a:xfrm>
        </p:grpSpPr>
        <p:sp>
          <p:nvSpPr>
            <p:cNvPr id="1048840" name="Oval 5"/>
            <p:cNvSpPr/>
            <p:nvPr/>
          </p:nvSpPr>
          <p:spPr>
            <a:xfrm>
              <a:off x="2590800" y="1828800"/>
              <a:ext cx="369199" cy="36919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1048841" name="Oval 6"/>
            <p:cNvSpPr/>
            <p:nvPr/>
          </p:nvSpPr>
          <p:spPr>
            <a:xfrm>
              <a:off x="2006500" y="2456298"/>
              <a:ext cx="369199" cy="36919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158" name="Group 7"/>
            <p:cNvGrpSpPr/>
            <p:nvPr/>
          </p:nvGrpSpPr>
          <p:grpSpPr>
            <a:xfrm>
              <a:off x="1587400" y="3124200"/>
              <a:ext cx="589280" cy="896502"/>
              <a:chOff x="2197000" y="3810000"/>
              <a:chExt cx="589280" cy="896502"/>
            </a:xfrm>
          </p:grpSpPr>
          <p:sp>
            <p:nvSpPr>
              <p:cNvPr id="1048842" name="Isosceles Triangle 18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843" name="TextBox 19"/>
              <p:cNvSpPr txBox="1"/>
              <p:nvPr/>
            </p:nvSpPr>
            <p:spPr>
              <a:xfrm>
                <a:off x="2273200" y="4244837"/>
                <a:ext cx="513080" cy="447041"/>
              </a:xfrm>
              <a:prstGeom prst="rect"/>
              <a:noFill/>
              <a:ln>
                <a:noFill/>
              </a:ln>
            </p:spPr>
            <p:txBody>
              <a:bodyPr rtlCol="0" wrap="none">
                <a:spAutoFit/>
              </a:bodyPr>
              <a:p>
                <a:r>
                  <a:rPr dirty="0" sz="2400" lang="en-US"/>
                  <a:t>A</a:t>
                </a:r>
                <a:r>
                  <a:rPr baseline="-25000" dirty="0" sz="2400" lang="en-US"/>
                  <a:t>L</a:t>
                </a:r>
              </a:p>
            </p:txBody>
          </p:sp>
        </p:grpSp>
        <p:grpSp>
          <p:nvGrpSpPr>
            <p:cNvPr id="159" name="Group 8"/>
            <p:cNvGrpSpPr/>
            <p:nvPr/>
          </p:nvGrpSpPr>
          <p:grpSpPr>
            <a:xfrm>
              <a:off x="2286000" y="3124200"/>
              <a:ext cx="582644" cy="899775"/>
              <a:chOff x="2146400" y="3810000"/>
              <a:chExt cx="582644" cy="899775"/>
            </a:xfrm>
          </p:grpSpPr>
          <p:sp>
            <p:nvSpPr>
              <p:cNvPr id="1048844" name="Isosceles Triangle 16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845" name="TextBox 17"/>
              <p:cNvSpPr txBox="1"/>
              <p:nvPr/>
            </p:nvSpPr>
            <p:spPr>
              <a:xfrm>
                <a:off x="2190564" y="4262735"/>
                <a:ext cx="538480" cy="447040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lang="en-US"/>
                  <a:t>A</a:t>
                </a:r>
                <a:r>
                  <a:rPr baseline="-25000" dirty="0" sz="2400" lang="en-US"/>
                  <a:t>R</a:t>
                </a:r>
              </a:p>
            </p:txBody>
          </p:sp>
        </p:grpSp>
        <p:grpSp>
          <p:nvGrpSpPr>
            <p:cNvPr id="160" name="Group 9"/>
            <p:cNvGrpSpPr/>
            <p:nvPr/>
          </p:nvGrpSpPr>
          <p:grpSpPr>
            <a:xfrm>
              <a:off x="2971800" y="2438400"/>
              <a:ext cx="601980" cy="1147465"/>
              <a:chOff x="2057400" y="3810000"/>
              <a:chExt cx="601980" cy="1147465"/>
            </a:xfrm>
          </p:grpSpPr>
          <p:sp>
            <p:nvSpPr>
              <p:cNvPr id="1048846" name="Isosceles Triangle 14"/>
              <p:cNvSpPr/>
              <p:nvPr/>
            </p:nvSpPr>
            <p:spPr>
              <a:xfrm>
                <a:off x="2057400" y="3810000"/>
                <a:ext cx="599982" cy="1147465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847" name="TextBox 15"/>
              <p:cNvSpPr txBox="1"/>
              <p:nvPr/>
            </p:nvSpPr>
            <p:spPr>
              <a:xfrm>
                <a:off x="2133600" y="4495800"/>
                <a:ext cx="525780" cy="447040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lang="en-US"/>
                  <a:t>P</a:t>
                </a:r>
                <a:r>
                  <a:rPr baseline="-25000" dirty="0" sz="2400" lang="en-US"/>
                  <a:t>R</a:t>
                </a:r>
              </a:p>
            </p:txBody>
          </p:sp>
        </p:grpSp>
        <p:cxnSp>
          <p:nvCxnSpPr>
            <p:cNvPr id="3145852" name="Straight Connector 10"/>
            <p:cNvCxnSpPr>
              <a:cxnSpLocks/>
              <a:stCxn id="1048840" idx="3"/>
              <a:endCxn id="1048841" idx="7"/>
            </p:cNvCxnSpPr>
            <p:nvPr/>
          </p:nvCxnSpPr>
          <p:spPr>
            <a:xfrm flipH="1">
              <a:off x="2321631" y="2143931"/>
              <a:ext cx="323237" cy="366435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53" name="Straight Connector 11"/>
            <p:cNvCxnSpPr>
              <a:cxnSpLocks/>
              <a:stCxn id="1048841" idx="3"/>
              <a:endCxn id="1048842" idx="0"/>
            </p:cNvCxnSpPr>
            <p:nvPr/>
          </p:nvCxnSpPr>
          <p:spPr>
            <a:xfrm flipH="1">
              <a:off x="1860500" y="2771429"/>
              <a:ext cx="200068" cy="352771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54" name="Straight Connector 12"/>
            <p:cNvCxnSpPr>
              <a:cxnSpLocks/>
              <a:stCxn id="1048841" idx="5"/>
              <a:endCxn id="1048844" idx="0"/>
            </p:cNvCxnSpPr>
            <p:nvPr/>
          </p:nvCxnSpPr>
          <p:spPr>
            <a:xfrm>
              <a:off x="2321631" y="2771429"/>
              <a:ext cx="231069" cy="352771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55" name="Straight Connector 13"/>
            <p:cNvCxnSpPr>
              <a:cxnSpLocks/>
              <a:stCxn id="1048840" idx="5"/>
              <a:endCxn id="1048846" idx="0"/>
            </p:cNvCxnSpPr>
            <p:nvPr/>
          </p:nvCxnSpPr>
          <p:spPr>
            <a:xfrm>
              <a:off x="2905931" y="2143931"/>
              <a:ext cx="365860" cy="294469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20"/>
          <p:cNvGrpSpPr/>
          <p:nvPr/>
        </p:nvGrpSpPr>
        <p:grpSpPr>
          <a:xfrm>
            <a:off x="2041364" y="3756908"/>
            <a:ext cx="369199" cy="618548"/>
            <a:chOff x="5574401" y="3724852"/>
            <a:chExt cx="369199" cy="618548"/>
          </a:xfrm>
        </p:grpSpPr>
        <p:sp>
          <p:nvSpPr>
            <p:cNvPr id="1048848" name="Oval 21"/>
            <p:cNvSpPr/>
            <p:nvPr/>
          </p:nvSpPr>
          <p:spPr>
            <a:xfrm>
              <a:off x="5574401" y="3974201"/>
              <a:ext cx="369199" cy="369199"/>
            </a:xfrm>
            <a:prstGeom prst="ellipse"/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3145856" name="Straight Connector 22"/>
            <p:cNvCxnSpPr>
              <a:cxnSpLocks/>
              <a:stCxn id="1048848" idx="0"/>
            </p:cNvCxnSpPr>
            <p:nvPr/>
          </p:nvCxnSpPr>
          <p:spPr>
            <a:xfrm flipV="1">
              <a:off x="5759001" y="3724852"/>
              <a:ext cx="0" cy="249349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849" name="TextBox 23"/>
          <p:cNvSpPr txBox="1"/>
          <p:nvPr/>
        </p:nvSpPr>
        <p:spPr>
          <a:xfrm>
            <a:off x="2791563" y="2101257"/>
            <a:ext cx="325730" cy="461665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US">
                <a:solidFill>
                  <a:srgbClr val="FF0000"/>
                </a:solidFill>
              </a:rPr>
              <a:t>1</a:t>
            </a:r>
            <a:endParaRPr dirty="0" lang="en-US">
              <a:solidFill>
                <a:srgbClr val="FF0000"/>
              </a:solidFill>
            </a:endParaRPr>
          </a:p>
        </p:txBody>
      </p:sp>
      <p:sp>
        <p:nvSpPr>
          <p:cNvPr id="1048850" name="TextBox 24"/>
          <p:cNvSpPr txBox="1"/>
          <p:nvPr/>
        </p:nvSpPr>
        <p:spPr>
          <a:xfrm>
            <a:off x="3276600" y="1524000"/>
            <a:ext cx="325730" cy="461665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US">
                <a:solidFill>
                  <a:srgbClr val="FF0000"/>
                </a:solidFill>
              </a:rPr>
              <a:t>2</a:t>
            </a:r>
            <a:endParaRPr dirty="0" lang="en-US">
              <a:solidFill>
                <a:srgbClr val="FF0000"/>
              </a:solidFill>
            </a:endParaRPr>
          </a:p>
        </p:txBody>
      </p:sp>
      <p:grpSp>
        <p:nvGrpSpPr>
          <p:cNvPr id="162" name="Group 25"/>
          <p:cNvGrpSpPr/>
          <p:nvPr/>
        </p:nvGrpSpPr>
        <p:grpSpPr>
          <a:xfrm>
            <a:off x="4086963" y="2142550"/>
            <a:ext cx="579538" cy="1148209"/>
            <a:chOff x="3730841" y="2703755"/>
            <a:chExt cx="579538" cy="1148209"/>
          </a:xfrm>
        </p:grpSpPr>
        <p:cxnSp>
          <p:nvCxnSpPr>
            <p:cNvPr id="3145857" name="Straight Arrow Connector 26"/>
            <p:cNvCxnSpPr>
              <a:cxnSpLocks/>
            </p:cNvCxnSpPr>
            <p:nvPr/>
          </p:nvCxnSpPr>
          <p:spPr>
            <a:xfrm>
              <a:off x="3886200" y="2703755"/>
              <a:ext cx="0" cy="1130311"/>
            </a:xfrm>
            <a:prstGeom prst="straightConnector1"/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851" name="TextBox 27"/>
            <p:cNvSpPr txBox="1"/>
            <p:nvPr/>
          </p:nvSpPr>
          <p:spPr>
            <a:xfrm>
              <a:off x="3886200" y="3048000"/>
              <a:ext cx="424179" cy="4470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i="1" lang="en-US"/>
                <a:t>h</a:t>
              </a:r>
              <a:endParaRPr dirty="0" i="1" lang="en-US"/>
            </a:p>
          </p:txBody>
        </p:sp>
        <p:cxnSp>
          <p:nvCxnSpPr>
            <p:cNvPr id="3145858" name="Straight Connector 28"/>
            <p:cNvCxnSpPr>
              <a:cxnSpLocks/>
            </p:cNvCxnSpPr>
            <p:nvPr/>
          </p:nvCxnSpPr>
          <p:spPr>
            <a:xfrm>
              <a:off x="3730841" y="2703755"/>
              <a:ext cx="307759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59" name="Straight Connector 29"/>
            <p:cNvCxnSpPr>
              <a:cxnSpLocks/>
            </p:cNvCxnSpPr>
            <p:nvPr/>
          </p:nvCxnSpPr>
          <p:spPr>
            <a:xfrm>
              <a:off x="3734894" y="3851964"/>
              <a:ext cx="307759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30"/>
          <p:cNvGrpSpPr/>
          <p:nvPr/>
        </p:nvGrpSpPr>
        <p:grpSpPr>
          <a:xfrm>
            <a:off x="939895" y="1547483"/>
            <a:ext cx="1323348" cy="2839774"/>
            <a:chOff x="4472932" y="1515427"/>
            <a:chExt cx="1323348" cy="2839774"/>
          </a:xfrm>
        </p:grpSpPr>
        <p:sp>
          <p:nvSpPr>
            <p:cNvPr id="1048852" name="TextBox 31"/>
            <p:cNvSpPr txBox="1"/>
            <p:nvPr/>
          </p:nvSpPr>
          <p:spPr>
            <a:xfrm>
              <a:off x="5029200" y="3022998"/>
              <a:ext cx="767080" cy="4470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i="1" lang="en-US"/>
                <a:t>h</a:t>
              </a:r>
              <a:r>
                <a:rPr dirty="0" sz="2400" lang="en-US"/>
                <a:t>+1</a:t>
              </a:r>
              <a:endParaRPr dirty="0" lang="en-US"/>
            </a:p>
          </p:txBody>
        </p:sp>
        <p:grpSp>
          <p:nvGrpSpPr>
            <p:cNvPr id="164" name="Group 32"/>
            <p:cNvGrpSpPr/>
            <p:nvPr/>
          </p:nvGrpSpPr>
          <p:grpSpPr>
            <a:xfrm>
              <a:off x="4472932" y="1515427"/>
              <a:ext cx="1219132" cy="2839774"/>
              <a:chOff x="4472932" y="1515427"/>
              <a:chExt cx="1219132" cy="2839774"/>
            </a:xfrm>
          </p:grpSpPr>
          <p:cxnSp>
            <p:nvCxnSpPr>
              <p:cNvPr id="3145860" name="Straight Connector 33"/>
              <p:cNvCxnSpPr>
                <a:cxnSpLocks/>
              </p:cNvCxnSpPr>
              <p:nvPr/>
            </p:nvCxnSpPr>
            <p:spPr>
              <a:xfrm>
                <a:off x="4475891" y="4355201"/>
                <a:ext cx="762000" cy="0"/>
              </a:xfrm>
              <a:prstGeom prst="line"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61" name="Straight Arrow Connector 34"/>
              <p:cNvCxnSpPr>
                <a:cxnSpLocks/>
              </p:cNvCxnSpPr>
              <p:nvPr/>
            </p:nvCxnSpPr>
            <p:spPr>
              <a:xfrm>
                <a:off x="5085491" y="2810827"/>
                <a:ext cx="0" cy="1532573"/>
              </a:xfrm>
              <a:prstGeom prst="straightConnector1"/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62" name="Straight Arrow Connector 35"/>
              <p:cNvCxnSpPr>
                <a:cxnSpLocks/>
              </p:cNvCxnSpPr>
              <p:nvPr/>
            </p:nvCxnSpPr>
            <p:spPr>
              <a:xfrm>
                <a:off x="4856891" y="2196993"/>
                <a:ext cx="0" cy="2146407"/>
              </a:xfrm>
              <a:prstGeom prst="straightConnector1"/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63" name="Straight Arrow Connector 36"/>
              <p:cNvCxnSpPr>
                <a:cxnSpLocks/>
              </p:cNvCxnSpPr>
              <p:nvPr/>
            </p:nvCxnSpPr>
            <p:spPr>
              <a:xfrm>
                <a:off x="4628291" y="1515427"/>
                <a:ext cx="0" cy="2827973"/>
              </a:xfrm>
              <a:prstGeom prst="straightConnector1"/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8853" name="TextBox 37"/>
              <p:cNvSpPr txBox="1"/>
              <p:nvPr/>
            </p:nvSpPr>
            <p:spPr>
              <a:xfrm>
                <a:off x="4924985" y="2281291"/>
                <a:ext cx="767079" cy="447040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i="1" lang="en-US"/>
                  <a:t>h</a:t>
                </a:r>
                <a:r>
                  <a:rPr dirty="0" sz="2400" lang="en-US"/>
                  <a:t>+2</a:t>
                </a:r>
                <a:endParaRPr dirty="0" lang="en-US"/>
              </a:p>
            </p:txBody>
          </p:sp>
          <p:sp>
            <p:nvSpPr>
              <p:cNvPr id="1048854" name="TextBox 38"/>
              <p:cNvSpPr txBox="1"/>
              <p:nvPr/>
            </p:nvSpPr>
            <p:spPr>
              <a:xfrm>
                <a:off x="4631460" y="1653793"/>
                <a:ext cx="767080" cy="447040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i="1" lang="en-US"/>
                  <a:t>h</a:t>
                </a:r>
                <a:r>
                  <a:rPr dirty="0" sz="2400" lang="en-US"/>
                  <a:t>+3</a:t>
                </a:r>
                <a:endParaRPr dirty="0" lang="en-US"/>
              </a:p>
            </p:txBody>
          </p:sp>
          <p:cxnSp>
            <p:nvCxnSpPr>
              <p:cNvPr id="3145864" name="Straight Connector 39"/>
              <p:cNvCxnSpPr>
                <a:cxnSpLocks/>
              </p:cNvCxnSpPr>
              <p:nvPr/>
            </p:nvCxnSpPr>
            <p:spPr>
              <a:xfrm>
                <a:off x="4472932" y="1515427"/>
                <a:ext cx="307759" cy="0"/>
              </a:xfrm>
              <a:prstGeom prst="line"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65" name="Straight Connector 40"/>
              <p:cNvCxnSpPr>
                <a:cxnSpLocks/>
              </p:cNvCxnSpPr>
              <p:nvPr/>
            </p:nvCxnSpPr>
            <p:spPr>
              <a:xfrm>
                <a:off x="4704491" y="2216049"/>
                <a:ext cx="307759" cy="0"/>
              </a:xfrm>
              <a:prstGeom prst="line"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66" name="Straight Connector 41"/>
              <p:cNvCxnSpPr>
                <a:cxnSpLocks/>
              </p:cNvCxnSpPr>
              <p:nvPr/>
            </p:nvCxnSpPr>
            <p:spPr>
              <a:xfrm>
                <a:off x="4954305" y="2810827"/>
                <a:ext cx="307759" cy="0"/>
              </a:xfrm>
              <a:prstGeom prst="line"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48855" name="Circular Arrow 81"/>
          <p:cNvSpPr/>
          <p:nvPr/>
        </p:nvSpPr>
        <p:spPr>
          <a:xfrm>
            <a:off x="2667000" y="1219200"/>
            <a:ext cx="1033808" cy="1024916"/>
          </a:xfrm>
          <a:prstGeom prst="circularArrow">
            <a:avLst>
              <a:gd name="adj1" fmla="val 9078"/>
              <a:gd name="adj2" fmla="val 1142319"/>
              <a:gd name="adj3" fmla="val 20371665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8856" name="TextBox 82"/>
          <p:cNvSpPr txBox="1"/>
          <p:nvPr/>
        </p:nvSpPr>
        <p:spPr>
          <a:xfrm>
            <a:off x="4724400" y="1430686"/>
            <a:ext cx="4184600" cy="2225040"/>
          </a:xfrm>
          <a:prstGeom prst="rect"/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  <a:ln w="28575">
            <a:solidFill>
              <a:schemeClr val="tx1"/>
            </a:solidFill>
          </a:ln>
        </p:spPr>
        <p:txBody>
          <a:bodyPr rtlCol="0" wrap="square">
            <a:spAutoFit/>
          </a:bodyPr>
          <a:p>
            <a:r>
              <a:rPr dirty="0" sz="2400" lang="en-US"/>
              <a:t>An </a:t>
            </a:r>
            <a:r>
              <a:rPr b="1" dirty="0" sz="2400" lang="en-US">
                <a:solidFill>
                  <a:srgbClr val="C00000"/>
                </a:solidFill>
              </a:rPr>
              <a:t>LL rotation</a:t>
            </a:r>
            <a:r>
              <a:rPr dirty="0" sz="2400" lang="en-US"/>
              <a:t> is called for when the node becomes unbalanced with a </a:t>
            </a:r>
            <a:r>
              <a:rPr b="1" dirty="0" sz="2400" lang="en-US">
                <a:solidFill>
                  <a:srgbClr val="C00000"/>
                </a:solidFill>
              </a:rPr>
              <a:t>positive </a:t>
            </a:r>
            <a:r>
              <a:rPr dirty="0" sz="2400" lang="en-US"/>
              <a:t>balance factor and the left </a:t>
            </a:r>
            <a:r>
              <a:rPr dirty="0" sz="2400" lang="en-US" err="1"/>
              <a:t>subtree</a:t>
            </a:r>
            <a:r>
              <a:rPr dirty="0" sz="2400" lang="en-US"/>
              <a:t> of the node also has a </a:t>
            </a:r>
            <a:r>
              <a:rPr b="1" dirty="0" sz="2400" lang="en-US">
                <a:solidFill>
                  <a:srgbClr val="C00000"/>
                </a:solidFill>
              </a:rPr>
              <a:t>positive</a:t>
            </a:r>
            <a:r>
              <a:rPr dirty="0" sz="2400" lang="en-US"/>
              <a:t> balance factor.</a:t>
            </a:r>
          </a:p>
        </p:txBody>
      </p:sp>
      <p:grpSp>
        <p:nvGrpSpPr>
          <p:cNvPr id="165" name="Group 84"/>
          <p:cNvGrpSpPr/>
          <p:nvPr/>
        </p:nvGrpSpPr>
        <p:grpSpPr>
          <a:xfrm>
            <a:off x="5608000" y="4191000"/>
            <a:ext cx="1960780" cy="2121799"/>
            <a:chOff x="2819400" y="4431401"/>
            <a:chExt cx="1960780" cy="2121799"/>
          </a:xfrm>
        </p:grpSpPr>
        <p:sp>
          <p:nvSpPr>
            <p:cNvPr id="1048857" name="Oval 85"/>
            <p:cNvSpPr/>
            <p:nvPr/>
          </p:nvSpPr>
          <p:spPr>
            <a:xfrm>
              <a:off x="3962400" y="4964801"/>
              <a:ext cx="369199" cy="36919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1048858" name="Oval 86"/>
            <p:cNvSpPr/>
            <p:nvPr/>
          </p:nvSpPr>
          <p:spPr>
            <a:xfrm>
              <a:off x="3517001" y="4431401"/>
              <a:ext cx="369199" cy="36919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166" name="Group 87"/>
            <p:cNvGrpSpPr/>
            <p:nvPr/>
          </p:nvGrpSpPr>
          <p:grpSpPr>
            <a:xfrm>
              <a:off x="2819400" y="5041001"/>
              <a:ext cx="589280" cy="896502"/>
              <a:chOff x="2197000" y="3810000"/>
              <a:chExt cx="589280" cy="896502"/>
            </a:xfrm>
          </p:grpSpPr>
          <p:sp>
            <p:nvSpPr>
              <p:cNvPr id="1048859" name="Isosceles Triangle 100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860" name="TextBox 101"/>
              <p:cNvSpPr txBox="1"/>
              <p:nvPr/>
            </p:nvSpPr>
            <p:spPr>
              <a:xfrm>
                <a:off x="2273200" y="4213234"/>
                <a:ext cx="513080" cy="447041"/>
              </a:xfrm>
              <a:prstGeom prst="rect"/>
              <a:noFill/>
              <a:ln>
                <a:noFill/>
              </a:ln>
            </p:spPr>
            <p:txBody>
              <a:bodyPr rtlCol="0" wrap="none">
                <a:spAutoFit/>
              </a:bodyPr>
              <a:p>
                <a:r>
                  <a:rPr dirty="0" sz="2400" lang="en-US"/>
                  <a:t>A</a:t>
                </a:r>
                <a:r>
                  <a:rPr baseline="-25000" dirty="0" sz="2400" lang="en-US"/>
                  <a:t>L</a:t>
                </a:r>
              </a:p>
            </p:txBody>
          </p:sp>
        </p:grpSp>
        <p:grpSp>
          <p:nvGrpSpPr>
            <p:cNvPr id="167" name="Group 88"/>
            <p:cNvGrpSpPr/>
            <p:nvPr/>
          </p:nvGrpSpPr>
          <p:grpSpPr>
            <a:xfrm>
              <a:off x="3581400" y="5516099"/>
              <a:ext cx="582644" cy="896502"/>
              <a:chOff x="2146400" y="3810000"/>
              <a:chExt cx="582644" cy="896502"/>
            </a:xfrm>
          </p:grpSpPr>
          <p:sp>
            <p:nvSpPr>
              <p:cNvPr id="1048861" name="Isosceles Triangle 98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862" name="TextBox 99"/>
              <p:cNvSpPr txBox="1"/>
              <p:nvPr/>
            </p:nvSpPr>
            <p:spPr>
              <a:xfrm>
                <a:off x="2190564" y="4213234"/>
                <a:ext cx="538480" cy="447041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lang="en-US"/>
                  <a:t>A</a:t>
                </a:r>
                <a:r>
                  <a:rPr baseline="-25000" dirty="0" sz="2400" lang="en-US"/>
                  <a:t>R</a:t>
                </a:r>
              </a:p>
            </p:txBody>
          </p:sp>
        </p:grpSp>
        <p:grpSp>
          <p:nvGrpSpPr>
            <p:cNvPr id="168" name="Group 89"/>
            <p:cNvGrpSpPr/>
            <p:nvPr/>
          </p:nvGrpSpPr>
          <p:grpSpPr>
            <a:xfrm>
              <a:off x="4191000" y="5493736"/>
              <a:ext cx="589180" cy="914400"/>
              <a:chOff x="2133600" y="4441834"/>
              <a:chExt cx="589180" cy="914400"/>
            </a:xfrm>
          </p:grpSpPr>
          <p:sp>
            <p:nvSpPr>
              <p:cNvPr id="1048863" name="Isosceles Triangle 96"/>
              <p:cNvSpPr/>
              <p:nvPr/>
            </p:nvSpPr>
            <p:spPr>
              <a:xfrm>
                <a:off x="2133600" y="4441834"/>
                <a:ext cx="523782" cy="914400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864" name="TextBox 97"/>
              <p:cNvSpPr txBox="1"/>
              <p:nvPr/>
            </p:nvSpPr>
            <p:spPr>
              <a:xfrm>
                <a:off x="2197000" y="4899034"/>
                <a:ext cx="525780" cy="447040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lang="en-US"/>
                  <a:t>P</a:t>
                </a:r>
                <a:r>
                  <a:rPr baseline="-25000" dirty="0" sz="2400" lang="en-US"/>
                  <a:t>R</a:t>
                </a:r>
              </a:p>
            </p:txBody>
          </p:sp>
        </p:grpSp>
        <p:cxnSp>
          <p:nvCxnSpPr>
            <p:cNvPr id="3145867" name="Straight Connector 90"/>
            <p:cNvCxnSpPr>
              <a:cxnSpLocks/>
              <a:stCxn id="1048857" idx="0"/>
              <a:endCxn id="1048858" idx="5"/>
            </p:cNvCxnSpPr>
            <p:nvPr/>
          </p:nvCxnSpPr>
          <p:spPr>
            <a:xfrm flipH="1" flipV="1">
              <a:off x="3832132" y="4746532"/>
              <a:ext cx="314868" cy="218269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68" name="Straight Connector 91"/>
            <p:cNvCxnSpPr>
              <a:cxnSpLocks/>
              <a:stCxn id="1048858" idx="3"/>
              <a:endCxn id="1048859" idx="0"/>
            </p:cNvCxnSpPr>
            <p:nvPr/>
          </p:nvCxnSpPr>
          <p:spPr>
            <a:xfrm flipH="1">
              <a:off x="3092500" y="4746532"/>
              <a:ext cx="478569" cy="294469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69" name="Straight Connector 92"/>
            <p:cNvCxnSpPr>
              <a:cxnSpLocks/>
              <a:stCxn id="1048857" idx="3"/>
              <a:endCxn id="1048861" idx="0"/>
            </p:cNvCxnSpPr>
            <p:nvPr/>
          </p:nvCxnSpPr>
          <p:spPr>
            <a:xfrm flipH="1">
              <a:off x="3848100" y="5279932"/>
              <a:ext cx="168368" cy="236167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70" name="Straight Connector 93"/>
            <p:cNvCxnSpPr>
              <a:cxnSpLocks/>
              <a:stCxn id="1048857" idx="5"/>
              <a:endCxn id="1048863" idx="0"/>
            </p:cNvCxnSpPr>
            <p:nvPr/>
          </p:nvCxnSpPr>
          <p:spPr>
            <a:xfrm>
              <a:off x="4277531" y="5279932"/>
              <a:ext cx="175360" cy="213804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865" name="Oval 94"/>
            <p:cNvSpPr/>
            <p:nvPr/>
          </p:nvSpPr>
          <p:spPr>
            <a:xfrm>
              <a:off x="2882679" y="6184001"/>
              <a:ext cx="369199" cy="369199"/>
            </a:xfrm>
            <a:prstGeom prst="ellipse"/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3145871" name="Straight Connector 95"/>
            <p:cNvCxnSpPr>
              <a:cxnSpLocks/>
              <a:stCxn id="1048865" idx="0"/>
            </p:cNvCxnSpPr>
            <p:nvPr/>
          </p:nvCxnSpPr>
          <p:spPr>
            <a:xfrm flipV="1">
              <a:off x="3067279" y="5934652"/>
              <a:ext cx="0" cy="249349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866" name="TextBox 102"/>
          <p:cNvSpPr txBox="1"/>
          <p:nvPr/>
        </p:nvSpPr>
        <p:spPr>
          <a:xfrm>
            <a:off x="7225570" y="4678166"/>
            <a:ext cx="325730" cy="461665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US">
                <a:solidFill>
                  <a:srgbClr val="FF0000"/>
                </a:solidFill>
              </a:rPr>
              <a:t>0</a:t>
            </a:r>
            <a:endParaRPr dirty="0" lang="en-US">
              <a:solidFill>
                <a:srgbClr val="FF0000"/>
              </a:solidFill>
            </a:endParaRPr>
          </a:p>
        </p:txBody>
      </p:sp>
      <p:sp>
        <p:nvSpPr>
          <p:cNvPr id="1048867" name="TextBox 103"/>
          <p:cNvSpPr txBox="1"/>
          <p:nvPr/>
        </p:nvSpPr>
        <p:spPr>
          <a:xfrm>
            <a:off x="6717270" y="4114800"/>
            <a:ext cx="325730" cy="461665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US">
                <a:solidFill>
                  <a:srgbClr val="FF0000"/>
                </a:solidFill>
              </a:rPr>
              <a:t>0</a:t>
            </a:r>
            <a:endParaRPr dirty="0" lang="en-US">
              <a:solidFill>
                <a:srgbClr val="FF0000"/>
              </a:solidFill>
            </a:endParaRPr>
          </a:p>
        </p:txBody>
      </p:sp>
      <p:grpSp>
        <p:nvGrpSpPr>
          <p:cNvPr id="169" name="Group 104"/>
          <p:cNvGrpSpPr/>
          <p:nvPr/>
        </p:nvGrpSpPr>
        <p:grpSpPr>
          <a:xfrm>
            <a:off x="7589200" y="4724400"/>
            <a:ext cx="1291518" cy="1447800"/>
            <a:chOff x="4912407" y="4964801"/>
            <a:chExt cx="1291518" cy="1447800"/>
          </a:xfrm>
        </p:grpSpPr>
        <p:cxnSp>
          <p:nvCxnSpPr>
            <p:cNvPr id="3145872" name="Straight Arrow Connector 105"/>
            <p:cNvCxnSpPr>
              <a:cxnSpLocks/>
            </p:cNvCxnSpPr>
            <p:nvPr/>
          </p:nvCxnSpPr>
          <p:spPr>
            <a:xfrm>
              <a:off x="5067767" y="5444235"/>
              <a:ext cx="0" cy="950468"/>
            </a:xfrm>
            <a:prstGeom prst="straightConnector1"/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868" name="TextBox 106"/>
            <p:cNvSpPr txBox="1"/>
            <p:nvPr/>
          </p:nvSpPr>
          <p:spPr>
            <a:xfrm>
              <a:off x="5067767" y="5608637"/>
              <a:ext cx="424180" cy="4470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i="1" lang="en-US"/>
                <a:t>h</a:t>
              </a:r>
              <a:endParaRPr dirty="0" i="1" lang="en-US"/>
            </a:p>
          </p:txBody>
        </p:sp>
        <p:cxnSp>
          <p:nvCxnSpPr>
            <p:cNvPr id="3145873" name="Straight Connector 107"/>
            <p:cNvCxnSpPr>
              <a:cxnSpLocks/>
            </p:cNvCxnSpPr>
            <p:nvPr/>
          </p:nvCxnSpPr>
          <p:spPr>
            <a:xfrm>
              <a:off x="4912407" y="5444169"/>
              <a:ext cx="307759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74" name="Straight Connector 108"/>
            <p:cNvCxnSpPr>
              <a:cxnSpLocks/>
            </p:cNvCxnSpPr>
            <p:nvPr/>
          </p:nvCxnSpPr>
          <p:spPr>
            <a:xfrm>
              <a:off x="4916461" y="6412601"/>
              <a:ext cx="650226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75" name="Straight Arrow Connector 109"/>
            <p:cNvCxnSpPr>
              <a:cxnSpLocks/>
            </p:cNvCxnSpPr>
            <p:nvPr/>
          </p:nvCxnSpPr>
          <p:spPr>
            <a:xfrm>
              <a:off x="5412808" y="4964801"/>
              <a:ext cx="0" cy="1429902"/>
            </a:xfrm>
            <a:prstGeom prst="straightConnector1"/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869" name="TextBox 110"/>
            <p:cNvSpPr txBox="1"/>
            <p:nvPr/>
          </p:nvSpPr>
          <p:spPr>
            <a:xfrm>
              <a:off x="5436845" y="5516099"/>
              <a:ext cx="767080" cy="4470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i="1" lang="en-US"/>
                <a:t>h</a:t>
              </a:r>
              <a:r>
                <a:rPr dirty="0" sz="2400" lang="en-US"/>
                <a:t>+1</a:t>
              </a:r>
              <a:endParaRPr dirty="0" lang="en-US"/>
            </a:p>
          </p:txBody>
        </p:sp>
        <p:cxnSp>
          <p:nvCxnSpPr>
            <p:cNvPr id="3145876" name="Straight Connector 111"/>
            <p:cNvCxnSpPr>
              <a:cxnSpLocks/>
            </p:cNvCxnSpPr>
            <p:nvPr/>
          </p:nvCxnSpPr>
          <p:spPr>
            <a:xfrm>
              <a:off x="5266642" y="4964801"/>
              <a:ext cx="307759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12"/>
          <p:cNvGrpSpPr/>
          <p:nvPr/>
        </p:nvGrpSpPr>
        <p:grpSpPr>
          <a:xfrm>
            <a:off x="4572000" y="4191000"/>
            <a:ext cx="1231561" cy="2077355"/>
            <a:chOff x="1783400" y="4431401"/>
            <a:chExt cx="1231561" cy="2077355"/>
          </a:xfrm>
        </p:grpSpPr>
        <p:cxnSp>
          <p:nvCxnSpPr>
            <p:cNvPr id="3145877" name="Straight Arrow Connector 113"/>
            <p:cNvCxnSpPr>
              <a:cxnSpLocks/>
            </p:cNvCxnSpPr>
            <p:nvPr/>
          </p:nvCxnSpPr>
          <p:spPr>
            <a:xfrm>
              <a:off x="2256817" y="5053690"/>
              <a:ext cx="0" cy="1455066"/>
            </a:xfrm>
            <a:prstGeom prst="straightConnector1"/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870" name="TextBox 114"/>
            <p:cNvSpPr txBox="1"/>
            <p:nvPr/>
          </p:nvSpPr>
          <p:spPr>
            <a:xfrm>
              <a:off x="2247881" y="5489252"/>
              <a:ext cx="767080" cy="447041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i="1" lang="en-US"/>
                <a:t>h</a:t>
              </a:r>
              <a:r>
                <a:rPr dirty="0" sz="2400" lang="en-US"/>
                <a:t>+1</a:t>
              </a:r>
              <a:endParaRPr dirty="0" lang="en-US"/>
            </a:p>
          </p:txBody>
        </p:sp>
        <p:cxnSp>
          <p:nvCxnSpPr>
            <p:cNvPr id="3145878" name="Straight Connector 115"/>
            <p:cNvCxnSpPr>
              <a:cxnSpLocks/>
            </p:cNvCxnSpPr>
            <p:nvPr/>
          </p:nvCxnSpPr>
          <p:spPr>
            <a:xfrm>
              <a:off x="2094001" y="5053690"/>
              <a:ext cx="307759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79" name="Straight Connector 116"/>
            <p:cNvCxnSpPr>
              <a:cxnSpLocks/>
            </p:cNvCxnSpPr>
            <p:nvPr/>
          </p:nvCxnSpPr>
          <p:spPr>
            <a:xfrm>
              <a:off x="1783400" y="6508756"/>
              <a:ext cx="629870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80" name="Straight Arrow Connector 117"/>
            <p:cNvCxnSpPr>
              <a:cxnSpLocks/>
            </p:cNvCxnSpPr>
            <p:nvPr/>
          </p:nvCxnSpPr>
          <p:spPr>
            <a:xfrm>
              <a:off x="1965913" y="4431401"/>
              <a:ext cx="0" cy="2077355"/>
            </a:xfrm>
            <a:prstGeom prst="straightConnector1"/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81" name="Straight Connector 118"/>
            <p:cNvCxnSpPr>
              <a:cxnSpLocks/>
            </p:cNvCxnSpPr>
            <p:nvPr/>
          </p:nvCxnSpPr>
          <p:spPr>
            <a:xfrm>
              <a:off x="1793699" y="4431401"/>
              <a:ext cx="307759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871" name="TextBox 119"/>
            <p:cNvSpPr txBox="1"/>
            <p:nvPr/>
          </p:nvSpPr>
          <p:spPr>
            <a:xfrm>
              <a:off x="2018400" y="4503136"/>
              <a:ext cx="767080" cy="4470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i="1" lang="en-US"/>
                <a:t>h</a:t>
              </a:r>
              <a:r>
                <a:rPr dirty="0" sz="2400" lang="en-US"/>
                <a:t>+2</a:t>
              </a:r>
              <a:endParaRPr dirty="0" lang="en-US"/>
            </a:p>
          </p:txBody>
        </p:sp>
      </p:grpSp>
      <p:sp>
        <p:nvSpPr>
          <p:cNvPr id="1048872" name="TextBox 120"/>
          <p:cNvSpPr txBox="1"/>
          <p:nvPr/>
        </p:nvSpPr>
        <p:spPr>
          <a:xfrm>
            <a:off x="806089" y="4876800"/>
            <a:ext cx="3430028" cy="1158240"/>
          </a:xfrm>
          <a:prstGeom prst="rect"/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  <a:ln w="28575">
            <a:solidFill>
              <a:schemeClr val="tx1"/>
            </a:solidFill>
          </a:ln>
        </p:spPr>
        <p:txBody>
          <a:bodyPr rtlCol="0" wrap="square">
            <a:spAutoFit/>
          </a:bodyPr>
          <a:p>
            <a:r>
              <a:rPr dirty="0" sz="2400" lang="en-US"/>
              <a:t>The rotation is also called </a:t>
            </a:r>
            <a:r>
              <a:rPr b="1" dirty="0" sz="2400" lang="en-US">
                <a:solidFill>
                  <a:srgbClr val="C00000"/>
                </a:solidFill>
              </a:rPr>
              <a:t>left-left (LL) rotation</a:t>
            </a:r>
            <a:r>
              <a:rPr dirty="0" sz="2400" lang="en-US"/>
              <a:t>.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"/>
                                        <p:tgtEl>
                                          <p:spTgt spid="1048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"/>
                                        <p:tgtEl>
                                          <p:spTgt spid="1048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9"/>
                                        <p:tgtEl>
                                          <p:spTgt spid="104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5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Properties of Left-Left Rotation</a:t>
            </a:r>
          </a:p>
        </p:txBody>
      </p:sp>
      <p:sp>
        <p:nvSpPr>
          <p:cNvPr id="104887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E2E4A66-FC3E-4C0B-B5A2-3AC9BF2C6C04}" type="slidenum">
              <a:rPr lang="en-US" smtClean="0"/>
              <a:t>19</a:t>
            </a:fld>
            <a:endParaRPr lang="en-US"/>
          </a:p>
        </p:txBody>
      </p:sp>
      <p:sp>
        <p:nvSpPr>
          <p:cNvPr id="1048875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/>
              <a:t>The ordering property of BST is kept.</a:t>
            </a:r>
          </a:p>
          <a:p>
            <a:r>
              <a:rPr dirty="0" lang="en-US"/>
              <a:t>Both nodes A and P have balance factor of 0.</a:t>
            </a:r>
          </a:p>
          <a:p>
            <a:r>
              <a:rPr dirty="0" lang="en-US"/>
              <a:t>The height of the tree </a:t>
            </a:r>
            <a:r>
              <a:rPr b="1" dirty="0" lang="en-US">
                <a:solidFill>
                  <a:srgbClr val="C00000"/>
                </a:solidFill>
              </a:rPr>
              <a:t>after the rotation</a:t>
            </a:r>
            <a:r>
              <a:rPr dirty="0" lang="en-US"/>
              <a:t> is the same as the height of the tree before insertion.</a:t>
            </a:r>
          </a:p>
          <a:p>
            <a:endParaRPr dirty="0" lang="en-US"/>
          </a:p>
        </p:txBody>
      </p:sp>
      <p:grpSp>
        <p:nvGrpSpPr>
          <p:cNvPr id="172" name="Group 40"/>
          <p:cNvGrpSpPr/>
          <p:nvPr/>
        </p:nvGrpSpPr>
        <p:grpSpPr>
          <a:xfrm>
            <a:off x="4257407" y="3810000"/>
            <a:ext cx="4308718" cy="2197999"/>
            <a:chOff x="3789502" y="3541066"/>
            <a:chExt cx="4308718" cy="2197999"/>
          </a:xfrm>
        </p:grpSpPr>
        <p:grpSp>
          <p:nvGrpSpPr>
            <p:cNvPr id="173" name="Group 4"/>
            <p:cNvGrpSpPr/>
            <p:nvPr/>
          </p:nvGrpSpPr>
          <p:grpSpPr>
            <a:xfrm>
              <a:off x="4825502" y="3617266"/>
              <a:ext cx="1960780" cy="2121799"/>
              <a:chOff x="2819400" y="4431401"/>
              <a:chExt cx="1960780" cy="2121799"/>
            </a:xfrm>
          </p:grpSpPr>
          <p:sp>
            <p:nvSpPr>
              <p:cNvPr id="1048876" name="Oval 5"/>
              <p:cNvSpPr/>
              <p:nvPr/>
            </p:nvSpPr>
            <p:spPr>
              <a:xfrm>
                <a:off x="3962400" y="4964801"/>
                <a:ext cx="369199" cy="369199"/>
              </a:xfrm>
              <a:prstGeom prst="ellipse"/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r>
                  <a:rPr dirty="0" sz="2400" lang="en-US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1048877" name="Oval 6"/>
              <p:cNvSpPr/>
              <p:nvPr/>
            </p:nvSpPr>
            <p:spPr>
              <a:xfrm>
                <a:off x="3517001" y="4431401"/>
                <a:ext cx="369199" cy="369199"/>
              </a:xfrm>
              <a:prstGeom prst="ellipse"/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r>
                  <a:rPr dirty="0" sz="2400" lang="en-US">
                    <a:solidFill>
                      <a:schemeClr val="tx1"/>
                    </a:solidFill>
                  </a:rPr>
                  <a:t>A</a:t>
                </a:r>
              </a:p>
            </p:txBody>
          </p:sp>
          <p:grpSp>
            <p:nvGrpSpPr>
              <p:cNvPr id="174" name="Group 7"/>
              <p:cNvGrpSpPr/>
              <p:nvPr/>
            </p:nvGrpSpPr>
            <p:grpSpPr>
              <a:xfrm>
                <a:off x="2819400" y="5041001"/>
                <a:ext cx="589280" cy="896502"/>
                <a:chOff x="2197000" y="3810000"/>
                <a:chExt cx="589280" cy="896502"/>
              </a:xfrm>
            </p:grpSpPr>
            <p:sp>
              <p:nvSpPr>
                <p:cNvPr id="1048878" name="Isosceles Triangle 20"/>
                <p:cNvSpPr/>
                <p:nvPr/>
              </p:nvSpPr>
              <p:spPr>
                <a:xfrm>
                  <a:off x="2197000" y="3810000"/>
                  <a:ext cx="546200" cy="896502"/>
                </a:xfrm>
                <a:prstGeom prst="triangle"/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dirty="0" sz="2400"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8879" name="TextBox 21"/>
                <p:cNvSpPr txBox="1"/>
                <p:nvPr/>
              </p:nvSpPr>
              <p:spPr>
                <a:xfrm>
                  <a:off x="2273200" y="4213234"/>
                  <a:ext cx="513080" cy="447041"/>
                </a:xfrm>
                <a:prstGeom prst="rect"/>
                <a:noFill/>
                <a:ln>
                  <a:noFill/>
                </a:ln>
              </p:spPr>
              <p:txBody>
                <a:bodyPr rtlCol="0" wrap="none">
                  <a:spAutoFit/>
                </a:bodyPr>
                <a:p>
                  <a:r>
                    <a:rPr dirty="0" sz="2400" lang="en-US"/>
                    <a:t>A</a:t>
                  </a:r>
                  <a:r>
                    <a:rPr baseline="-25000" dirty="0" sz="2400" lang="en-US"/>
                    <a:t>L</a:t>
                  </a:r>
                </a:p>
              </p:txBody>
            </p:sp>
          </p:grpSp>
          <p:grpSp>
            <p:nvGrpSpPr>
              <p:cNvPr id="175" name="Group 8"/>
              <p:cNvGrpSpPr/>
              <p:nvPr/>
            </p:nvGrpSpPr>
            <p:grpSpPr>
              <a:xfrm>
                <a:off x="3581400" y="5516099"/>
                <a:ext cx="582644" cy="896502"/>
                <a:chOff x="2146400" y="3810000"/>
                <a:chExt cx="582644" cy="896502"/>
              </a:xfrm>
            </p:grpSpPr>
            <p:sp>
              <p:nvSpPr>
                <p:cNvPr id="1048880" name="Isosceles Triangle 18"/>
                <p:cNvSpPr/>
                <p:nvPr/>
              </p:nvSpPr>
              <p:spPr>
                <a:xfrm>
                  <a:off x="2146400" y="3810000"/>
                  <a:ext cx="533399" cy="896502"/>
                </a:xfrm>
                <a:prstGeom prst="triangle"/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dirty="0" sz="2400"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8881" name="TextBox 19"/>
                <p:cNvSpPr txBox="1"/>
                <p:nvPr/>
              </p:nvSpPr>
              <p:spPr>
                <a:xfrm>
                  <a:off x="2190564" y="4213234"/>
                  <a:ext cx="538480" cy="447041"/>
                </a:xfrm>
                <a:prstGeom prst="rect"/>
                <a:noFill/>
              </p:spPr>
              <p:txBody>
                <a:bodyPr rtlCol="0" wrap="none">
                  <a:spAutoFit/>
                </a:bodyPr>
                <a:p>
                  <a:r>
                    <a:rPr dirty="0" sz="2400" lang="en-US"/>
                    <a:t>A</a:t>
                  </a:r>
                  <a:r>
                    <a:rPr baseline="-25000" dirty="0" sz="2400" lang="en-US"/>
                    <a:t>R</a:t>
                  </a:r>
                </a:p>
              </p:txBody>
            </p:sp>
          </p:grpSp>
          <p:grpSp>
            <p:nvGrpSpPr>
              <p:cNvPr id="176" name="Group 9"/>
              <p:cNvGrpSpPr/>
              <p:nvPr/>
            </p:nvGrpSpPr>
            <p:grpSpPr>
              <a:xfrm>
                <a:off x="4191000" y="5493736"/>
                <a:ext cx="589180" cy="914400"/>
                <a:chOff x="2133600" y="4441834"/>
                <a:chExt cx="589180" cy="914400"/>
              </a:xfrm>
            </p:grpSpPr>
            <p:sp>
              <p:nvSpPr>
                <p:cNvPr id="1048882" name="Isosceles Triangle 16"/>
                <p:cNvSpPr/>
                <p:nvPr/>
              </p:nvSpPr>
              <p:spPr>
                <a:xfrm>
                  <a:off x="2133600" y="4441834"/>
                  <a:ext cx="523782" cy="914400"/>
                </a:xfrm>
                <a:prstGeom prst="triangle"/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dirty="0" sz="2400"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8883" name="TextBox 17"/>
                <p:cNvSpPr txBox="1"/>
                <p:nvPr/>
              </p:nvSpPr>
              <p:spPr>
                <a:xfrm>
                  <a:off x="2197000" y="4899034"/>
                  <a:ext cx="525780" cy="447040"/>
                </a:xfrm>
                <a:prstGeom prst="rect"/>
                <a:noFill/>
              </p:spPr>
              <p:txBody>
                <a:bodyPr rtlCol="0" wrap="none">
                  <a:spAutoFit/>
                </a:bodyPr>
                <a:p>
                  <a:r>
                    <a:rPr dirty="0" sz="2400" lang="en-US"/>
                    <a:t>P</a:t>
                  </a:r>
                  <a:r>
                    <a:rPr baseline="-25000" dirty="0" sz="2400" lang="en-US"/>
                    <a:t>R</a:t>
                  </a:r>
                </a:p>
              </p:txBody>
            </p:sp>
          </p:grpSp>
          <p:cxnSp>
            <p:nvCxnSpPr>
              <p:cNvPr id="3145882" name="Straight Connector 10"/>
              <p:cNvCxnSpPr>
                <a:cxnSpLocks/>
                <a:stCxn id="1048876" idx="0"/>
                <a:endCxn id="1048877" idx="5"/>
              </p:cNvCxnSpPr>
              <p:nvPr/>
            </p:nvCxnSpPr>
            <p:spPr>
              <a:xfrm flipH="1" flipV="1">
                <a:off x="3832132" y="4746532"/>
                <a:ext cx="314868" cy="218269"/>
              </a:xfrm>
              <a:prstGeom prst="line"/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83" name="Straight Connector 11"/>
              <p:cNvCxnSpPr>
                <a:cxnSpLocks/>
                <a:stCxn id="1048877" idx="3"/>
                <a:endCxn id="1048878" idx="0"/>
              </p:cNvCxnSpPr>
              <p:nvPr/>
            </p:nvCxnSpPr>
            <p:spPr>
              <a:xfrm flipH="1">
                <a:off x="3092500" y="4746532"/>
                <a:ext cx="478569" cy="294469"/>
              </a:xfrm>
              <a:prstGeom prst="line"/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84" name="Straight Connector 12"/>
              <p:cNvCxnSpPr>
                <a:cxnSpLocks/>
                <a:stCxn id="1048876" idx="3"/>
                <a:endCxn id="1048880" idx="0"/>
              </p:cNvCxnSpPr>
              <p:nvPr/>
            </p:nvCxnSpPr>
            <p:spPr>
              <a:xfrm flipH="1">
                <a:off x="3848100" y="5279932"/>
                <a:ext cx="168368" cy="236167"/>
              </a:xfrm>
              <a:prstGeom prst="line"/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85" name="Straight Connector 13"/>
              <p:cNvCxnSpPr>
                <a:cxnSpLocks/>
                <a:stCxn id="1048876" idx="5"/>
                <a:endCxn id="1048882" idx="0"/>
              </p:cNvCxnSpPr>
              <p:nvPr/>
            </p:nvCxnSpPr>
            <p:spPr>
              <a:xfrm>
                <a:off x="4277531" y="5279932"/>
                <a:ext cx="175360" cy="213804"/>
              </a:xfrm>
              <a:prstGeom prst="line"/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8884" name="Oval 14"/>
              <p:cNvSpPr/>
              <p:nvPr/>
            </p:nvSpPr>
            <p:spPr>
              <a:xfrm>
                <a:off x="2882679" y="6184001"/>
                <a:ext cx="369199" cy="369199"/>
              </a:xfrm>
              <a:prstGeom prst="ellipse"/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r>
                  <a:rPr dirty="0" sz="2400" lang="en-US">
                    <a:solidFill>
                      <a:schemeClr val="tx1"/>
                    </a:solidFill>
                  </a:rPr>
                  <a:t>L</a:t>
                </a:r>
              </a:p>
            </p:txBody>
          </p:sp>
          <p:cxnSp>
            <p:nvCxnSpPr>
              <p:cNvPr id="3145886" name="Straight Connector 15"/>
              <p:cNvCxnSpPr>
                <a:cxnSpLocks/>
                <a:stCxn id="1048884" idx="0"/>
              </p:cNvCxnSpPr>
              <p:nvPr/>
            </p:nvCxnSpPr>
            <p:spPr>
              <a:xfrm flipV="1">
                <a:off x="3067279" y="5934652"/>
                <a:ext cx="0" cy="249349"/>
              </a:xfrm>
              <a:prstGeom prst="line"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885" name="TextBox 22"/>
            <p:cNvSpPr txBox="1"/>
            <p:nvPr/>
          </p:nvSpPr>
          <p:spPr>
            <a:xfrm>
              <a:off x="6443072" y="4104432"/>
              <a:ext cx="325730" cy="461665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lang="en-US">
                  <a:solidFill>
                    <a:srgbClr val="FF0000"/>
                  </a:solidFill>
                </a:rPr>
                <a:t>0</a:t>
              </a:r>
              <a:endParaRPr dirty="0" lang="en-US">
                <a:solidFill>
                  <a:srgbClr val="FF0000"/>
                </a:solidFill>
              </a:endParaRPr>
            </a:p>
          </p:txBody>
        </p:sp>
        <p:sp>
          <p:nvSpPr>
            <p:cNvPr id="1048886" name="TextBox 23"/>
            <p:cNvSpPr txBox="1"/>
            <p:nvPr/>
          </p:nvSpPr>
          <p:spPr>
            <a:xfrm>
              <a:off x="5934772" y="3541066"/>
              <a:ext cx="325730" cy="461665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lang="en-US">
                  <a:solidFill>
                    <a:srgbClr val="FF0000"/>
                  </a:solidFill>
                </a:rPr>
                <a:t>0</a:t>
              </a:r>
              <a:endParaRPr dirty="0" lang="en-US">
                <a:solidFill>
                  <a:srgbClr val="FF0000"/>
                </a:solidFill>
              </a:endParaRPr>
            </a:p>
          </p:txBody>
        </p:sp>
        <p:grpSp>
          <p:nvGrpSpPr>
            <p:cNvPr id="177" name="Group 24"/>
            <p:cNvGrpSpPr/>
            <p:nvPr/>
          </p:nvGrpSpPr>
          <p:grpSpPr>
            <a:xfrm>
              <a:off x="6806702" y="4150666"/>
              <a:ext cx="1291518" cy="1447800"/>
              <a:chOff x="4912407" y="4964801"/>
              <a:chExt cx="1291518" cy="1447800"/>
            </a:xfrm>
          </p:grpSpPr>
          <p:cxnSp>
            <p:nvCxnSpPr>
              <p:cNvPr id="3145887" name="Straight Arrow Connector 25"/>
              <p:cNvCxnSpPr>
                <a:cxnSpLocks/>
              </p:cNvCxnSpPr>
              <p:nvPr/>
            </p:nvCxnSpPr>
            <p:spPr>
              <a:xfrm>
                <a:off x="5067767" y="5444235"/>
                <a:ext cx="0" cy="950468"/>
              </a:xfrm>
              <a:prstGeom prst="straightConnector1"/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8887" name="TextBox 26"/>
              <p:cNvSpPr txBox="1"/>
              <p:nvPr/>
            </p:nvSpPr>
            <p:spPr>
              <a:xfrm>
                <a:off x="5067767" y="5608637"/>
                <a:ext cx="424180" cy="447040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i="1" lang="en-US"/>
                  <a:t>h</a:t>
                </a:r>
                <a:endParaRPr dirty="0" i="1" lang="en-US"/>
              </a:p>
            </p:txBody>
          </p:sp>
          <p:cxnSp>
            <p:nvCxnSpPr>
              <p:cNvPr id="3145888" name="Straight Connector 27"/>
              <p:cNvCxnSpPr>
                <a:cxnSpLocks/>
              </p:cNvCxnSpPr>
              <p:nvPr/>
            </p:nvCxnSpPr>
            <p:spPr>
              <a:xfrm>
                <a:off x="4912407" y="5444169"/>
                <a:ext cx="307759" cy="0"/>
              </a:xfrm>
              <a:prstGeom prst="line"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89" name="Straight Connector 28"/>
              <p:cNvCxnSpPr>
                <a:cxnSpLocks/>
              </p:cNvCxnSpPr>
              <p:nvPr/>
            </p:nvCxnSpPr>
            <p:spPr>
              <a:xfrm>
                <a:off x="4916461" y="6412601"/>
                <a:ext cx="650226" cy="0"/>
              </a:xfrm>
              <a:prstGeom prst="line"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90" name="Straight Arrow Connector 29"/>
              <p:cNvCxnSpPr>
                <a:cxnSpLocks/>
              </p:cNvCxnSpPr>
              <p:nvPr/>
            </p:nvCxnSpPr>
            <p:spPr>
              <a:xfrm>
                <a:off x="5412808" y="4964801"/>
                <a:ext cx="0" cy="1429902"/>
              </a:xfrm>
              <a:prstGeom prst="straightConnector1"/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8888" name="TextBox 30"/>
              <p:cNvSpPr txBox="1"/>
              <p:nvPr/>
            </p:nvSpPr>
            <p:spPr>
              <a:xfrm>
                <a:off x="5436845" y="5516099"/>
                <a:ext cx="767080" cy="447040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i="1" lang="en-US"/>
                  <a:t>h</a:t>
                </a:r>
                <a:r>
                  <a:rPr dirty="0" sz="2400" lang="en-US"/>
                  <a:t>+1</a:t>
                </a:r>
                <a:endParaRPr dirty="0" lang="en-US"/>
              </a:p>
            </p:txBody>
          </p:sp>
          <p:cxnSp>
            <p:nvCxnSpPr>
              <p:cNvPr id="3145891" name="Straight Connector 31"/>
              <p:cNvCxnSpPr>
                <a:cxnSpLocks/>
              </p:cNvCxnSpPr>
              <p:nvPr/>
            </p:nvCxnSpPr>
            <p:spPr>
              <a:xfrm>
                <a:off x="5266642" y="4964801"/>
                <a:ext cx="307759" cy="0"/>
              </a:xfrm>
              <a:prstGeom prst="line"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Group 32"/>
            <p:cNvGrpSpPr/>
            <p:nvPr/>
          </p:nvGrpSpPr>
          <p:grpSpPr>
            <a:xfrm>
              <a:off x="3789502" y="3617266"/>
              <a:ext cx="1231561" cy="2077355"/>
              <a:chOff x="1783400" y="4431401"/>
              <a:chExt cx="1231561" cy="2077355"/>
            </a:xfrm>
          </p:grpSpPr>
          <p:cxnSp>
            <p:nvCxnSpPr>
              <p:cNvPr id="3145892" name="Straight Arrow Connector 33"/>
              <p:cNvCxnSpPr>
                <a:cxnSpLocks/>
              </p:cNvCxnSpPr>
              <p:nvPr/>
            </p:nvCxnSpPr>
            <p:spPr>
              <a:xfrm>
                <a:off x="2256817" y="5053690"/>
                <a:ext cx="0" cy="1455066"/>
              </a:xfrm>
              <a:prstGeom prst="straightConnector1"/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8889" name="TextBox 34"/>
              <p:cNvSpPr txBox="1"/>
              <p:nvPr/>
            </p:nvSpPr>
            <p:spPr>
              <a:xfrm>
                <a:off x="2247881" y="5489252"/>
                <a:ext cx="767080" cy="447041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i="1" lang="en-US"/>
                  <a:t>h</a:t>
                </a:r>
                <a:r>
                  <a:rPr dirty="0" sz="2400" lang="en-US"/>
                  <a:t>+1</a:t>
                </a:r>
                <a:endParaRPr dirty="0" lang="en-US"/>
              </a:p>
            </p:txBody>
          </p:sp>
          <p:cxnSp>
            <p:nvCxnSpPr>
              <p:cNvPr id="3145893" name="Straight Connector 35"/>
              <p:cNvCxnSpPr>
                <a:cxnSpLocks/>
              </p:cNvCxnSpPr>
              <p:nvPr/>
            </p:nvCxnSpPr>
            <p:spPr>
              <a:xfrm>
                <a:off x="2094001" y="5053690"/>
                <a:ext cx="307759" cy="0"/>
              </a:xfrm>
              <a:prstGeom prst="line"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94" name="Straight Connector 36"/>
              <p:cNvCxnSpPr>
                <a:cxnSpLocks/>
              </p:cNvCxnSpPr>
              <p:nvPr/>
            </p:nvCxnSpPr>
            <p:spPr>
              <a:xfrm>
                <a:off x="1783400" y="6508756"/>
                <a:ext cx="629870" cy="0"/>
              </a:xfrm>
              <a:prstGeom prst="line"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95" name="Straight Arrow Connector 37"/>
              <p:cNvCxnSpPr>
                <a:cxnSpLocks/>
              </p:cNvCxnSpPr>
              <p:nvPr/>
            </p:nvCxnSpPr>
            <p:spPr>
              <a:xfrm>
                <a:off x="1965913" y="4431401"/>
                <a:ext cx="0" cy="2077355"/>
              </a:xfrm>
              <a:prstGeom prst="straightConnector1"/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96" name="Straight Connector 38"/>
              <p:cNvCxnSpPr>
                <a:cxnSpLocks/>
              </p:cNvCxnSpPr>
              <p:nvPr/>
            </p:nvCxnSpPr>
            <p:spPr>
              <a:xfrm>
                <a:off x="1793699" y="4431401"/>
                <a:ext cx="307759" cy="0"/>
              </a:xfrm>
              <a:prstGeom prst="line"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8890" name="TextBox 39"/>
              <p:cNvSpPr txBox="1"/>
              <p:nvPr/>
            </p:nvSpPr>
            <p:spPr>
              <a:xfrm>
                <a:off x="2018400" y="4503136"/>
                <a:ext cx="767080" cy="447040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i="1" lang="en-US"/>
                  <a:t>h</a:t>
                </a:r>
                <a:r>
                  <a:rPr dirty="0" sz="2400" lang="en-US"/>
                  <a:t>+2</a:t>
                </a:r>
                <a:endParaRPr dirty="0" lang="en-US"/>
              </a:p>
            </p:txBody>
          </p:sp>
        </p:grpSp>
      </p:grp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dirty="0" lang="en-US"/>
              <a:t>Outline</a:t>
            </a:r>
            <a:endParaRPr altLang="en-US" dirty="0" lang="zh-CN"/>
          </a:p>
        </p:txBody>
      </p:sp>
      <p:sp>
        <p:nvSpPr>
          <p:cNvPr id="1048601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E2E4A66-FC3E-4C0B-B5A2-3AC9BF2C6C04}" type="slidenum">
              <a:rPr lang="en-US" smtClean="0"/>
              <a:t>2</a:t>
            </a:fld>
            <a:endParaRPr lang="en-US"/>
          </a:p>
        </p:txBody>
      </p:sp>
      <p:sp>
        <p:nvSpPr>
          <p:cNvPr id="1048602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altLang="zh-CN" dirty="0" lang="en-US"/>
              <a:t>Balanced Search Trees</a:t>
            </a:r>
          </a:p>
          <a:p>
            <a:pPr lvl="1"/>
            <a:r>
              <a:rPr altLang="zh-CN" dirty="0" lang="en-US"/>
              <a:t>AVL Trees</a:t>
            </a:r>
          </a:p>
          <a:p>
            <a:endParaRPr altLang="zh-CN" dirty="0" lang="en-US"/>
          </a:p>
          <a:p>
            <a:r>
              <a:rPr altLang="zh-CN" dirty="0" lang="en-US"/>
              <a:t>AVL Tree Insertion</a:t>
            </a:r>
          </a:p>
          <a:p>
            <a:endParaRPr altLang="zh-CN" dirty="0" lang="en-US"/>
          </a:p>
          <a:p>
            <a:r>
              <a:rPr altLang="zh-CN" dirty="0" lang="en-US"/>
              <a:t>Supporting Data Members and Functions of AVL Tree</a:t>
            </a:r>
          </a:p>
          <a:p>
            <a:endParaRPr altLang="zh-CN" dirty="0" lang="en-US"/>
          </a:p>
          <a:p>
            <a:endParaRPr altLang="en-US" dirty="0" 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Right-Right (RR) Rotation</a:t>
            </a:r>
          </a:p>
        </p:txBody>
      </p:sp>
      <p:sp>
        <p:nvSpPr>
          <p:cNvPr id="1048892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E2E4A66-FC3E-4C0B-B5A2-3AC9BF2C6C04}" type="slidenum">
              <a:rPr lang="en-US" smtClean="0"/>
              <a:t>20</a:t>
            </a:fld>
            <a:endParaRPr lang="en-US"/>
          </a:p>
        </p:txBody>
      </p:sp>
      <p:sp>
        <p:nvSpPr>
          <p:cNvPr id="1048893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/>
              <a:t>Symmetric to left-left rotation.</a:t>
            </a:r>
          </a:p>
          <a:p>
            <a:r>
              <a:rPr dirty="0" lang="en-US"/>
              <a:t>An RR rotation is called for when the node becomes unbalanced with a </a:t>
            </a:r>
            <a:r>
              <a:rPr b="1" dirty="0" lang="en-US">
                <a:solidFill>
                  <a:srgbClr val="C00000"/>
                </a:solidFill>
              </a:rPr>
              <a:t>negative</a:t>
            </a:r>
            <a:r>
              <a:rPr dirty="0" lang="en-US"/>
              <a:t> balance factor and the right </a:t>
            </a:r>
            <a:r>
              <a:rPr dirty="0" lang="en-US" err="1"/>
              <a:t>subtree</a:t>
            </a:r>
            <a:r>
              <a:rPr dirty="0" lang="en-US"/>
              <a:t> of the node also has a </a:t>
            </a:r>
            <a:r>
              <a:rPr b="1" dirty="0" lang="en-US">
                <a:solidFill>
                  <a:srgbClr val="C00000"/>
                </a:solidFill>
              </a:rPr>
              <a:t>negative</a:t>
            </a:r>
            <a:r>
              <a:rPr dirty="0" lang="en-US"/>
              <a:t> balance factor.</a:t>
            </a:r>
          </a:p>
        </p:txBody>
      </p:sp>
      <p:grpSp>
        <p:nvGrpSpPr>
          <p:cNvPr id="180" name="Group 79"/>
          <p:cNvGrpSpPr/>
          <p:nvPr/>
        </p:nvGrpSpPr>
        <p:grpSpPr>
          <a:xfrm>
            <a:off x="838200" y="3352800"/>
            <a:ext cx="3786602" cy="2909758"/>
            <a:chOff x="838200" y="3657600"/>
            <a:chExt cx="3786602" cy="2909758"/>
          </a:xfrm>
        </p:grpSpPr>
        <p:grpSp>
          <p:nvGrpSpPr>
            <p:cNvPr id="181" name="Group 23"/>
            <p:cNvGrpSpPr/>
            <p:nvPr/>
          </p:nvGrpSpPr>
          <p:grpSpPr>
            <a:xfrm flipH="1">
              <a:off x="1306465" y="3739010"/>
              <a:ext cx="1984382" cy="2828348"/>
              <a:chOff x="1586411" y="3739010"/>
              <a:chExt cx="1984382" cy="2828348"/>
            </a:xfrm>
          </p:grpSpPr>
          <p:grpSp>
            <p:nvGrpSpPr>
              <p:cNvPr id="182" name="Group 4"/>
              <p:cNvGrpSpPr/>
              <p:nvPr/>
            </p:nvGrpSpPr>
            <p:grpSpPr>
              <a:xfrm>
                <a:off x="1586411" y="3739010"/>
                <a:ext cx="1984382" cy="2195175"/>
                <a:chOff x="1587400" y="1828800"/>
                <a:chExt cx="1984382" cy="2195175"/>
              </a:xfrm>
            </p:grpSpPr>
            <p:sp>
              <p:nvSpPr>
                <p:cNvPr id="1048894" name="Oval 5"/>
                <p:cNvSpPr/>
                <p:nvPr/>
              </p:nvSpPr>
              <p:spPr>
                <a:xfrm>
                  <a:off x="2590800" y="1828800"/>
                  <a:ext cx="369199" cy="369199"/>
                </a:xfrm>
                <a:prstGeom prst="ellipse"/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r>
                    <a:rPr dirty="0" sz="2400" lang="en-US">
                      <a:solidFill>
                        <a:schemeClr val="tx1"/>
                      </a:solidFill>
                    </a:rPr>
                    <a:t>P</a:t>
                  </a:r>
                </a:p>
              </p:txBody>
            </p:sp>
            <p:sp>
              <p:nvSpPr>
                <p:cNvPr id="1048895" name="Oval 6"/>
                <p:cNvSpPr/>
                <p:nvPr/>
              </p:nvSpPr>
              <p:spPr>
                <a:xfrm>
                  <a:off x="2006500" y="2456298"/>
                  <a:ext cx="369199" cy="369199"/>
                </a:xfrm>
                <a:prstGeom prst="ellipse"/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r>
                    <a:rPr dirty="0" sz="2400" lang="en-US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grpSp>
              <p:nvGrpSpPr>
                <p:cNvPr id="183" name="Group 7"/>
                <p:cNvGrpSpPr/>
                <p:nvPr/>
              </p:nvGrpSpPr>
              <p:grpSpPr>
                <a:xfrm>
                  <a:off x="1587400" y="3124200"/>
                  <a:ext cx="595444" cy="896502"/>
                  <a:chOff x="2197000" y="3810000"/>
                  <a:chExt cx="595444" cy="896502"/>
                </a:xfrm>
              </p:grpSpPr>
              <p:sp>
                <p:nvSpPr>
                  <p:cNvPr id="1048896" name="Isosceles Triangle 18"/>
                  <p:cNvSpPr/>
                  <p:nvPr/>
                </p:nvSpPr>
                <p:spPr>
                  <a:xfrm>
                    <a:off x="2197000" y="3810000"/>
                    <a:ext cx="546200" cy="896502"/>
                  </a:xfrm>
                  <a:prstGeom prst="triangle"/>
                  <a:noFill/>
                  <a:ln w="28575">
                    <a:solidFill>
                      <a:srgbClr val="CC00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 rtlCol="0"/>
                  <a:p>
                    <a:pPr algn="ctr"/>
                    <a:endParaRPr dirty="0" sz="2400"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8897" name="TextBox 19"/>
                  <p:cNvSpPr txBox="1"/>
                  <p:nvPr/>
                </p:nvSpPr>
                <p:spPr>
                  <a:xfrm>
                    <a:off x="2253964" y="4244837"/>
                    <a:ext cx="538480" cy="447041"/>
                  </a:xfrm>
                  <a:prstGeom prst="rect"/>
                  <a:noFill/>
                  <a:ln>
                    <a:noFill/>
                  </a:ln>
                </p:spPr>
                <p:txBody>
                  <a:bodyPr rtlCol="0" wrap="none">
                    <a:spAutoFit/>
                  </a:bodyPr>
                  <a:p>
                    <a:r>
                      <a:rPr dirty="0" sz="2400" lang="en-US"/>
                      <a:t>A</a:t>
                    </a:r>
                    <a:r>
                      <a:rPr baseline="-25000" dirty="0" sz="2400" lang="en-US"/>
                      <a:t>R</a:t>
                    </a:r>
                  </a:p>
                </p:txBody>
              </p:sp>
            </p:grpSp>
            <p:grpSp>
              <p:nvGrpSpPr>
                <p:cNvPr id="184" name="Group 8"/>
                <p:cNvGrpSpPr/>
                <p:nvPr/>
              </p:nvGrpSpPr>
              <p:grpSpPr>
                <a:xfrm>
                  <a:off x="2286000" y="3124200"/>
                  <a:ext cx="576480" cy="899775"/>
                  <a:chOff x="2146400" y="3810000"/>
                  <a:chExt cx="576480" cy="899775"/>
                </a:xfrm>
              </p:grpSpPr>
              <p:sp>
                <p:nvSpPr>
                  <p:cNvPr id="1048898" name="Isosceles Triangle 16"/>
                  <p:cNvSpPr/>
                  <p:nvPr/>
                </p:nvSpPr>
                <p:spPr>
                  <a:xfrm>
                    <a:off x="2146400" y="3810000"/>
                    <a:ext cx="533399" cy="896502"/>
                  </a:xfrm>
                  <a:prstGeom prst="triangle"/>
                  <a:noFill/>
                  <a:ln w="28575">
                    <a:solidFill>
                      <a:srgbClr val="CC00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 rtlCol="0"/>
                  <a:p>
                    <a:pPr algn="ctr"/>
                    <a:endParaRPr dirty="0" sz="2400"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8899" name="TextBox 17"/>
                  <p:cNvSpPr txBox="1"/>
                  <p:nvPr/>
                </p:nvSpPr>
                <p:spPr>
                  <a:xfrm>
                    <a:off x="2209800" y="4262735"/>
                    <a:ext cx="513080" cy="447040"/>
                  </a:xfrm>
                  <a:prstGeom prst="rect"/>
                  <a:noFill/>
                </p:spPr>
                <p:txBody>
                  <a:bodyPr rtlCol="0" wrap="none">
                    <a:spAutoFit/>
                  </a:bodyPr>
                  <a:p>
                    <a:r>
                      <a:rPr dirty="0" sz="2400" lang="en-US"/>
                      <a:t>A</a:t>
                    </a:r>
                    <a:r>
                      <a:rPr baseline="-25000" dirty="0" sz="2400" lang="en-US"/>
                      <a:t>L</a:t>
                    </a:r>
                  </a:p>
                </p:txBody>
              </p:sp>
            </p:grpSp>
            <p:grpSp>
              <p:nvGrpSpPr>
                <p:cNvPr id="185" name="Group 9"/>
                <p:cNvGrpSpPr/>
                <p:nvPr/>
              </p:nvGrpSpPr>
              <p:grpSpPr>
                <a:xfrm>
                  <a:off x="2971800" y="2438400"/>
                  <a:ext cx="599982" cy="1147465"/>
                  <a:chOff x="2057400" y="3810000"/>
                  <a:chExt cx="599982" cy="1147465"/>
                </a:xfrm>
              </p:grpSpPr>
              <p:sp>
                <p:nvSpPr>
                  <p:cNvPr id="1048900" name="Isosceles Triangle 14"/>
                  <p:cNvSpPr/>
                  <p:nvPr/>
                </p:nvSpPr>
                <p:spPr>
                  <a:xfrm>
                    <a:off x="2057400" y="3810000"/>
                    <a:ext cx="599982" cy="1147465"/>
                  </a:xfrm>
                  <a:prstGeom prst="triangle"/>
                  <a:noFill/>
                  <a:ln w="28575">
                    <a:solidFill>
                      <a:srgbClr val="CC00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 rtlCol="0"/>
                  <a:p>
                    <a:pPr algn="ctr"/>
                    <a:endParaRPr dirty="0" sz="2400"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8901" name="TextBox 15"/>
                  <p:cNvSpPr txBox="1"/>
                  <p:nvPr/>
                </p:nvSpPr>
                <p:spPr>
                  <a:xfrm>
                    <a:off x="2152836" y="4495800"/>
                    <a:ext cx="500380" cy="447040"/>
                  </a:xfrm>
                  <a:prstGeom prst="rect"/>
                  <a:noFill/>
                </p:spPr>
                <p:txBody>
                  <a:bodyPr rtlCol="0" wrap="none">
                    <a:spAutoFit/>
                  </a:bodyPr>
                  <a:p>
                    <a:r>
                      <a:rPr dirty="0" sz="2400" lang="en-US"/>
                      <a:t>P</a:t>
                    </a:r>
                    <a:r>
                      <a:rPr baseline="-25000" dirty="0" sz="2400" lang="en-US"/>
                      <a:t>L</a:t>
                    </a:r>
                  </a:p>
                </p:txBody>
              </p:sp>
            </p:grpSp>
            <p:cxnSp>
              <p:nvCxnSpPr>
                <p:cNvPr id="3145897" name="Straight Connector 10"/>
                <p:cNvCxnSpPr>
                  <a:cxnSpLocks/>
                  <a:stCxn id="1048894" idx="3"/>
                  <a:endCxn id="1048895" idx="7"/>
                </p:cNvCxnSpPr>
                <p:nvPr/>
              </p:nvCxnSpPr>
              <p:spPr>
                <a:xfrm flipH="1">
                  <a:off x="2321631" y="2143931"/>
                  <a:ext cx="323237" cy="366435"/>
                </a:xfrm>
                <a:prstGeom prst="line"/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98" name="Straight Connector 11"/>
                <p:cNvCxnSpPr>
                  <a:cxnSpLocks/>
                  <a:stCxn id="1048895" idx="3"/>
                  <a:endCxn id="1048896" idx="0"/>
                </p:cNvCxnSpPr>
                <p:nvPr/>
              </p:nvCxnSpPr>
              <p:spPr>
                <a:xfrm flipH="1">
                  <a:off x="1860500" y="2771429"/>
                  <a:ext cx="200068" cy="352771"/>
                </a:xfrm>
                <a:prstGeom prst="line"/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99" name="Straight Connector 12"/>
                <p:cNvCxnSpPr>
                  <a:cxnSpLocks/>
                  <a:stCxn id="1048895" idx="5"/>
                  <a:endCxn id="1048898" idx="0"/>
                </p:cNvCxnSpPr>
                <p:nvPr/>
              </p:nvCxnSpPr>
              <p:spPr>
                <a:xfrm>
                  <a:off x="2321631" y="2771429"/>
                  <a:ext cx="231069" cy="352771"/>
                </a:xfrm>
                <a:prstGeom prst="line"/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00" name="Straight Connector 13"/>
                <p:cNvCxnSpPr>
                  <a:cxnSpLocks/>
                  <a:stCxn id="1048894" idx="5"/>
                  <a:endCxn id="1048900" idx="0"/>
                </p:cNvCxnSpPr>
                <p:nvPr/>
              </p:nvCxnSpPr>
              <p:spPr>
                <a:xfrm>
                  <a:off x="2905931" y="2143931"/>
                  <a:ext cx="365860" cy="294469"/>
                </a:xfrm>
                <a:prstGeom prst="line"/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6" name="Group 20"/>
              <p:cNvGrpSpPr/>
              <p:nvPr/>
            </p:nvGrpSpPr>
            <p:grpSpPr>
              <a:xfrm>
                <a:off x="1652872" y="5948810"/>
                <a:ext cx="369199" cy="618548"/>
                <a:chOff x="5574401" y="3724852"/>
                <a:chExt cx="369199" cy="618548"/>
              </a:xfrm>
            </p:grpSpPr>
            <p:sp>
              <p:nvSpPr>
                <p:cNvPr id="1048902" name="Oval 21"/>
                <p:cNvSpPr/>
                <p:nvPr/>
              </p:nvSpPr>
              <p:spPr>
                <a:xfrm>
                  <a:off x="5574401" y="3974201"/>
                  <a:ext cx="369199" cy="369199"/>
                </a:xfrm>
                <a:prstGeom prst="ellipse"/>
                <a:solidFill>
                  <a:srgbClr val="FFFF00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r>
                    <a:rPr dirty="0" sz="2400" lang="en-US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3145901" name="Straight Connector 22"/>
                <p:cNvCxnSpPr>
                  <a:cxnSpLocks/>
                  <a:stCxn id="1048902" idx="0"/>
                </p:cNvCxnSpPr>
                <p:nvPr/>
              </p:nvCxnSpPr>
              <p:spPr>
                <a:xfrm flipV="1">
                  <a:off x="5759001" y="3724852"/>
                  <a:ext cx="0" cy="249349"/>
                </a:xfrm>
                <a:prstGeom prst="line"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48903" name="TextBox 24"/>
            <p:cNvSpPr txBox="1"/>
            <p:nvPr/>
          </p:nvSpPr>
          <p:spPr>
            <a:xfrm>
              <a:off x="2921563" y="4327615"/>
              <a:ext cx="530915" cy="461665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lang="en-US">
                  <a:solidFill>
                    <a:srgbClr val="FF0000"/>
                  </a:solidFill>
                </a:rPr>
                <a:t>−1</a:t>
              </a:r>
              <a:endParaRPr dirty="0" lang="en-US">
                <a:solidFill>
                  <a:srgbClr val="FF0000"/>
                </a:solidFill>
              </a:endParaRPr>
            </a:p>
          </p:txBody>
        </p:sp>
        <p:sp>
          <p:nvSpPr>
            <p:cNvPr id="1048904" name="TextBox 25"/>
            <p:cNvSpPr txBox="1"/>
            <p:nvPr/>
          </p:nvSpPr>
          <p:spPr>
            <a:xfrm>
              <a:off x="2310854" y="3657600"/>
              <a:ext cx="530915" cy="461665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lang="en-US">
                  <a:solidFill>
                    <a:srgbClr val="FF0000"/>
                  </a:solidFill>
                </a:rPr>
                <a:t>−2</a:t>
              </a:r>
              <a:endParaRPr dirty="0" lang="en-US">
                <a:solidFill>
                  <a:srgbClr val="FF0000"/>
                </a:solidFill>
              </a:endParaRPr>
            </a:p>
          </p:txBody>
        </p:sp>
        <p:grpSp>
          <p:nvGrpSpPr>
            <p:cNvPr id="187" name="Group 26"/>
            <p:cNvGrpSpPr/>
            <p:nvPr/>
          </p:nvGrpSpPr>
          <p:grpSpPr>
            <a:xfrm>
              <a:off x="838200" y="4332396"/>
              <a:ext cx="579538" cy="1148209"/>
              <a:chOff x="3730841" y="2703755"/>
              <a:chExt cx="579538" cy="1148209"/>
            </a:xfrm>
          </p:grpSpPr>
          <p:cxnSp>
            <p:nvCxnSpPr>
              <p:cNvPr id="3145902" name="Straight Arrow Connector 27"/>
              <p:cNvCxnSpPr>
                <a:cxnSpLocks/>
              </p:cNvCxnSpPr>
              <p:nvPr/>
            </p:nvCxnSpPr>
            <p:spPr>
              <a:xfrm>
                <a:off x="3886200" y="2703755"/>
                <a:ext cx="0" cy="1130311"/>
              </a:xfrm>
              <a:prstGeom prst="straightConnector1"/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8905" name="TextBox 28"/>
              <p:cNvSpPr txBox="1"/>
              <p:nvPr/>
            </p:nvSpPr>
            <p:spPr>
              <a:xfrm>
                <a:off x="3886200" y="3048000"/>
                <a:ext cx="424179" cy="447040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i="1" lang="en-US"/>
                  <a:t>h</a:t>
                </a:r>
                <a:endParaRPr dirty="0" i="1" lang="en-US"/>
              </a:p>
            </p:txBody>
          </p:sp>
          <p:cxnSp>
            <p:nvCxnSpPr>
              <p:cNvPr id="3145903" name="Straight Connector 29"/>
              <p:cNvCxnSpPr>
                <a:cxnSpLocks/>
              </p:cNvCxnSpPr>
              <p:nvPr/>
            </p:nvCxnSpPr>
            <p:spPr>
              <a:xfrm>
                <a:off x="3730841" y="2703755"/>
                <a:ext cx="307759" cy="0"/>
              </a:xfrm>
              <a:prstGeom prst="line"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904" name="Straight Connector 30"/>
              <p:cNvCxnSpPr>
                <a:cxnSpLocks/>
              </p:cNvCxnSpPr>
              <p:nvPr/>
            </p:nvCxnSpPr>
            <p:spPr>
              <a:xfrm>
                <a:off x="3734894" y="3851964"/>
                <a:ext cx="307759" cy="0"/>
              </a:xfrm>
              <a:prstGeom prst="line"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 31"/>
            <p:cNvGrpSpPr/>
            <p:nvPr/>
          </p:nvGrpSpPr>
          <p:grpSpPr>
            <a:xfrm flipH="1">
              <a:off x="3301454" y="3727584"/>
              <a:ext cx="1323348" cy="2839774"/>
              <a:chOff x="4472932" y="1515427"/>
              <a:chExt cx="1323348" cy="2839774"/>
            </a:xfrm>
          </p:grpSpPr>
          <p:sp>
            <p:nvSpPr>
              <p:cNvPr id="1048906" name="TextBox 32"/>
              <p:cNvSpPr txBox="1"/>
              <p:nvPr/>
            </p:nvSpPr>
            <p:spPr>
              <a:xfrm>
                <a:off x="5029200" y="3022998"/>
                <a:ext cx="767080" cy="447040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i="1" lang="en-US"/>
                  <a:t>h</a:t>
                </a:r>
                <a:r>
                  <a:rPr dirty="0" sz="2400" lang="en-US"/>
                  <a:t>+1</a:t>
                </a:r>
                <a:endParaRPr dirty="0" lang="en-US"/>
              </a:p>
            </p:txBody>
          </p:sp>
          <p:grpSp>
            <p:nvGrpSpPr>
              <p:cNvPr id="189" name="Group 33"/>
              <p:cNvGrpSpPr/>
              <p:nvPr/>
            </p:nvGrpSpPr>
            <p:grpSpPr>
              <a:xfrm>
                <a:off x="4472932" y="1515427"/>
                <a:ext cx="1219132" cy="2839774"/>
                <a:chOff x="4472932" y="1515427"/>
                <a:chExt cx="1219132" cy="2839774"/>
              </a:xfrm>
            </p:grpSpPr>
            <p:cxnSp>
              <p:nvCxnSpPr>
                <p:cNvPr id="3145905" name="Straight Connector 34"/>
                <p:cNvCxnSpPr>
                  <a:cxnSpLocks/>
                </p:cNvCxnSpPr>
                <p:nvPr/>
              </p:nvCxnSpPr>
              <p:spPr>
                <a:xfrm>
                  <a:off x="4475891" y="4355201"/>
                  <a:ext cx="762000" cy="0"/>
                </a:xfrm>
                <a:prstGeom prst="line"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06" name="Straight Arrow Connector 35"/>
                <p:cNvCxnSpPr>
                  <a:cxnSpLocks/>
                </p:cNvCxnSpPr>
                <p:nvPr/>
              </p:nvCxnSpPr>
              <p:spPr>
                <a:xfrm>
                  <a:off x="5085491" y="2810827"/>
                  <a:ext cx="0" cy="1532573"/>
                </a:xfrm>
                <a:prstGeom prst="straightConnector1"/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07" name="Straight Arrow Connector 36"/>
                <p:cNvCxnSpPr>
                  <a:cxnSpLocks/>
                </p:cNvCxnSpPr>
                <p:nvPr/>
              </p:nvCxnSpPr>
              <p:spPr>
                <a:xfrm>
                  <a:off x="4856891" y="2196993"/>
                  <a:ext cx="0" cy="2146407"/>
                </a:xfrm>
                <a:prstGeom prst="straightConnector1"/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08" name="Straight Arrow Connector 37"/>
                <p:cNvCxnSpPr>
                  <a:cxnSpLocks/>
                </p:cNvCxnSpPr>
                <p:nvPr/>
              </p:nvCxnSpPr>
              <p:spPr>
                <a:xfrm>
                  <a:off x="4628291" y="1515427"/>
                  <a:ext cx="0" cy="2827973"/>
                </a:xfrm>
                <a:prstGeom prst="straightConnector1"/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8907" name="TextBox 38"/>
                <p:cNvSpPr txBox="1"/>
                <p:nvPr/>
              </p:nvSpPr>
              <p:spPr>
                <a:xfrm>
                  <a:off x="4924985" y="2281291"/>
                  <a:ext cx="767079" cy="447040"/>
                </a:xfrm>
                <a:prstGeom prst="rect"/>
                <a:noFill/>
              </p:spPr>
              <p:txBody>
                <a:bodyPr rtlCol="0" wrap="none">
                  <a:spAutoFit/>
                </a:bodyPr>
                <a:p>
                  <a:r>
                    <a:rPr dirty="0" sz="2400" i="1" lang="en-US"/>
                    <a:t>h</a:t>
                  </a:r>
                  <a:r>
                    <a:rPr dirty="0" sz="2400" lang="en-US"/>
                    <a:t>+2</a:t>
                  </a:r>
                  <a:endParaRPr dirty="0" lang="en-US"/>
                </a:p>
              </p:txBody>
            </p:sp>
            <p:sp>
              <p:nvSpPr>
                <p:cNvPr id="1048908" name="TextBox 39"/>
                <p:cNvSpPr txBox="1"/>
                <p:nvPr/>
              </p:nvSpPr>
              <p:spPr>
                <a:xfrm>
                  <a:off x="4631460" y="1653793"/>
                  <a:ext cx="767080" cy="447040"/>
                </a:xfrm>
                <a:prstGeom prst="rect"/>
                <a:noFill/>
              </p:spPr>
              <p:txBody>
                <a:bodyPr rtlCol="0" wrap="none">
                  <a:spAutoFit/>
                </a:bodyPr>
                <a:p>
                  <a:r>
                    <a:rPr dirty="0" sz="2400" i="1" lang="en-US"/>
                    <a:t>h</a:t>
                  </a:r>
                  <a:r>
                    <a:rPr dirty="0" sz="2400" lang="en-US"/>
                    <a:t>+3</a:t>
                  </a:r>
                  <a:endParaRPr dirty="0" lang="en-US"/>
                </a:p>
              </p:txBody>
            </p:sp>
            <p:cxnSp>
              <p:nvCxnSpPr>
                <p:cNvPr id="3145909" name="Straight Connector 40"/>
                <p:cNvCxnSpPr>
                  <a:cxnSpLocks/>
                </p:cNvCxnSpPr>
                <p:nvPr/>
              </p:nvCxnSpPr>
              <p:spPr>
                <a:xfrm>
                  <a:off x="4472932" y="1515427"/>
                  <a:ext cx="307759" cy="0"/>
                </a:xfrm>
                <a:prstGeom prst="line"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10" name="Straight Connector 41"/>
                <p:cNvCxnSpPr>
                  <a:cxnSpLocks/>
                </p:cNvCxnSpPr>
                <p:nvPr/>
              </p:nvCxnSpPr>
              <p:spPr>
                <a:xfrm>
                  <a:off x="4704491" y="2216049"/>
                  <a:ext cx="307759" cy="0"/>
                </a:xfrm>
                <a:prstGeom prst="line"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11" name="Straight Connector 42"/>
                <p:cNvCxnSpPr>
                  <a:cxnSpLocks/>
                </p:cNvCxnSpPr>
                <p:nvPr/>
              </p:nvCxnSpPr>
              <p:spPr>
                <a:xfrm>
                  <a:off x="4954305" y="2810827"/>
                  <a:ext cx="307759" cy="0"/>
                </a:xfrm>
                <a:prstGeom prst="line"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90" name="Group 80"/>
          <p:cNvGrpSpPr/>
          <p:nvPr/>
        </p:nvGrpSpPr>
        <p:grpSpPr>
          <a:xfrm>
            <a:off x="4876800" y="3500735"/>
            <a:ext cx="3931764" cy="2170265"/>
            <a:chOff x="5017399" y="3773335"/>
            <a:chExt cx="3931764" cy="2170265"/>
          </a:xfrm>
        </p:grpSpPr>
        <p:grpSp>
          <p:nvGrpSpPr>
            <p:cNvPr id="191" name="Group 43"/>
            <p:cNvGrpSpPr/>
            <p:nvPr/>
          </p:nvGrpSpPr>
          <p:grpSpPr>
            <a:xfrm flipH="1">
              <a:off x="5803309" y="3821801"/>
              <a:ext cx="1954616" cy="2121799"/>
              <a:chOff x="2819400" y="4431401"/>
              <a:chExt cx="1954616" cy="2121799"/>
            </a:xfrm>
          </p:grpSpPr>
          <p:sp>
            <p:nvSpPr>
              <p:cNvPr id="1048909" name="Oval 44"/>
              <p:cNvSpPr/>
              <p:nvPr/>
            </p:nvSpPr>
            <p:spPr>
              <a:xfrm>
                <a:off x="3962400" y="4964801"/>
                <a:ext cx="369199" cy="369199"/>
              </a:xfrm>
              <a:prstGeom prst="ellipse"/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r>
                  <a:rPr dirty="0" sz="2400" lang="en-US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1048910" name="Oval 45"/>
              <p:cNvSpPr/>
              <p:nvPr/>
            </p:nvSpPr>
            <p:spPr>
              <a:xfrm>
                <a:off x="3517001" y="4431401"/>
                <a:ext cx="369199" cy="369199"/>
              </a:xfrm>
              <a:prstGeom prst="ellipse"/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r>
                  <a:rPr dirty="0" sz="2400" lang="en-US">
                    <a:solidFill>
                      <a:schemeClr val="tx1"/>
                    </a:solidFill>
                  </a:rPr>
                  <a:t>A</a:t>
                </a:r>
              </a:p>
            </p:txBody>
          </p:sp>
          <p:grpSp>
            <p:nvGrpSpPr>
              <p:cNvPr id="192" name="Group 46"/>
              <p:cNvGrpSpPr/>
              <p:nvPr/>
            </p:nvGrpSpPr>
            <p:grpSpPr>
              <a:xfrm>
                <a:off x="2819400" y="5041001"/>
                <a:ext cx="595444" cy="896502"/>
                <a:chOff x="2197000" y="3810000"/>
                <a:chExt cx="595444" cy="896502"/>
              </a:xfrm>
            </p:grpSpPr>
            <p:sp>
              <p:nvSpPr>
                <p:cNvPr id="1048911" name="Isosceles Triangle 59"/>
                <p:cNvSpPr/>
                <p:nvPr/>
              </p:nvSpPr>
              <p:spPr>
                <a:xfrm>
                  <a:off x="2197000" y="3810000"/>
                  <a:ext cx="546200" cy="896502"/>
                </a:xfrm>
                <a:prstGeom prst="triangle"/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dirty="0" sz="2400"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8912" name="TextBox 60"/>
                <p:cNvSpPr txBox="1"/>
                <p:nvPr/>
              </p:nvSpPr>
              <p:spPr>
                <a:xfrm>
                  <a:off x="2253964" y="4213234"/>
                  <a:ext cx="538480" cy="447041"/>
                </a:xfrm>
                <a:prstGeom prst="rect"/>
                <a:noFill/>
                <a:ln>
                  <a:noFill/>
                </a:ln>
              </p:spPr>
              <p:txBody>
                <a:bodyPr rtlCol="0" wrap="none">
                  <a:spAutoFit/>
                </a:bodyPr>
                <a:p>
                  <a:r>
                    <a:rPr dirty="0" sz="2400" lang="en-US"/>
                    <a:t>A</a:t>
                  </a:r>
                  <a:r>
                    <a:rPr baseline="-25000" dirty="0" sz="2400" lang="en-US"/>
                    <a:t>R</a:t>
                  </a:r>
                </a:p>
              </p:txBody>
            </p:sp>
          </p:grpSp>
          <p:grpSp>
            <p:nvGrpSpPr>
              <p:cNvPr id="193" name="Group 47"/>
              <p:cNvGrpSpPr/>
              <p:nvPr/>
            </p:nvGrpSpPr>
            <p:grpSpPr>
              <a:xfrm>
                <a:off x="3581400" y="5516099"/>
                <a:ext cx="576480" cy="896502"/>
                <a:chOff x="2146400" y="3810000"/>
                <a:chExt cx="576480" cy="896502"/>
              </a:xfrm>
            </p:grpSpPr>
            <p:sp>
              <p:nvSpPr>
                <p:cNvPr id="1048913" name="Isosceles Triangle 57"/>
                <p:cNvSpPr/>
                <p:nvPr/>
              </p:nvSpPr>
              <p:spPr>
                <a:xfrm>
                  <a:off x="2146400" y="3810000"/>
                  <a:ext cx="533399" cy="896502"/>
                </a:xfrm>
                <a:prstGeom prst="triangle"/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dirty="0" sz="2400"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8914" name="TextBox 58"/>
                <p:cNvSpPr txBox="1"/>
                <p:nvPr/>
              </p:nvSpPr>
              <p:spPr>
                <a:xfrm>
                  <a:off x="2209800" y="4213234"/>
                  <a:ext cx="513080" cy="447041"/>
                </a:xfrm>
                <a:prstGeom prst="rect"/>
                <a:noFill/>
              </p:spPr>
              <p:txBody>
                <a:bodyPr rtlCol="0" wrap="none">
                  <a:spAutoFit/>
                </a:bodyPr>
                <a:p>
                  <a:r>
                    <a:rPr dirty="0" sz="2400" lang="en-US"/>
                    <a:t>A</a:t>
                  </a:r>
                  <a:r>
                    <a:rPr baseline="-25000" dirty="0" sz="2400" lang="en-US"/>
                    <a:t>L</a:t>
                  </a:r>
                </a:p>
              </p:txBody>
            </p:sp>
          </p:grpSp>
          <p:grpSp>
            <p:nvGrpSpPr>
              <p:cNvPr id="194" name="Group 48"/>
              <p:cNvGrpSpPr/>
              <p:nvPr/>
            </p:nvGrpSpPr>
            <p:grpSpPr>
              <a:xfrm>
                <a:off x="4191000" y="5493736"/>
                <a:ext cx="583016" cy="914400"/>
                <a:chOff x="2133600" y="4441834"/>
                <a:chExt cx="583016" cy="914400"/>
              </a:xfrm>
            </p:grpSpPr>
            <p:sp>
              <p:nvSpPr>
                <p:cNvPr id="1048915" name="Isosceles Triangle 55"/>
                <p:cNvSpPr/>
                <p:nvPr/>
              </p:nvSpPr>
              <p:spPr>
                <a:xfrm>
                  <a:off x="2133600" y="4441834"/>
                  <a:ext cx="523782" cy="914400"/>
                </a:xfrm>
                <a:prstGeom prst="triangle"/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dirty="0" sz="2400"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8916" name="TextBox 56"/>
                <p:cNvSpPr txBox="1"/>
                <p:nvPr/>
              </p:nvSpPr>
              <p:spPr>
                <a:xfrm>
                  <a:off x="2216236" y="4899034"/>
                  <a:ext cx="500380" cy="447040"/>
                </a:xfrm>
                <a:prstGeom prst="rect"/>
                <a:noFill/>
              </p:spPr>
              <p:txBody>
                <a:bodyPr rtlCol="0" wrap="none">
                  <a:spAutoFit/>
                </a:bodyPr>
                <a:p>
                  <a:r>
                    <a:rPr dirty="0" sz="2400" lang="en-US"/>
                    <a:t>P</a:t>
                  </a:r>
                  <a:r>
                    <a:rPr baseline="-25000" dirty="0" sz="2400" lang="en-US"/>
                    <a:t>L</a:t>
                  </a:r>
                </a:p>
              </p:txBody>
            </p:sp>
          </p:grpSp>
          <p:cxnSp>
            <p:nvCxnSpPr>
              <p:cNvPr id="3145912" name="Straight Connector 49"/>
              <p:cNvCxnSpPr>
                <a:cxnSpLocks/>
                <a:stCxn id="1048909" idx="0"/>
                <a:endCxn id="1048910" idx="5"/>
              </p:cNvCxnSpPr>
              <p:nvPr/>
            </p:nvCxnSpPr>
            <p:spPr>
              <a:xfrm flipH="1" flipV="1">
                <a:off x="3832132" y="4746532"/>
                <a:ext cx="314868" cy="218269"/>
              </a:xfrm>
              <a:prstGeom prst="line"/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913" name="Straight Connector 50"/>
              <p:cNvCxnSpPr>
                <a:cxnSpLocks/>
                <a:stCxn id="1048910" idx="3"/>
                <a:endCxn id="1048911" idx="0"/>
              </p:cNvCxnSpPr>
              <p:nvPr/>
            </p:nvCxnSpPr>
            <p:spPr>
              <a:xfrm flipH="1">
                <a:off x="3092500" y="4746532"/>
                <a:ext cx="478569" cy="294469"/>
              </a:xfrm>
              <a:prstGeom prst="line"/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914" name="Straight Connector 51"/>
              <p:cNvCxnSpPr>
                <a:cxnSpLocks/>
                <a:stCxn id="1048909" idx="3"/>
                <a:endCxn id="1048913" idx="0"/>
              </p:cNvCxnSpPr>
              <p:nvPr/>
            </p:nvCxnSpPr>
            <p:spPr>
              <a:xfrm flipH="1">
                <a:off x="3848100" y="5279932"/>
                <a:ext cx="168368" cy="236167"/>
              </a:xfrm>
              <a:prstGeom prst="line"/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915" name="Straight Connector 52"/>
              <p:cNvCxnSpPr>
                <a:cxnSpLocks/>
                <a:stCxn id="1048909" idx="5"/>
                <a:endCxn id="1048915" idx="0"/>
              </p:cNvCxnSpPr>
              <p:nvPr/>
            </p:nvCxnSpPr>
            <p:spPr>
              <a:xfrm>
                <a:off x="4277531" y="5279932"/>
                <a:ext cx="175360" cy="213804"/>
              </a:xfrm>
              <a:prstGeom prst="line"/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8917" name="Oval 53"/>
              <p:cNvSpPr/>
              <p:nvPr/>
            </p:nvSpPr>
            <p:spPr>
              <a:xfrm>
                <a:off x="2882679" y="6184001"/>
                <a:ext cx="369199" cy="369199"/>
              </a:xfrm>
              <a:prstGeom prst="ellipse"/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r>
                  <a:rPr dirty="0" sz="2400" lang="en-US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3145916" name="Straight Connector 54"/>
              <p:cNvCxnSpPr>
                <a:cxnSpLocks/>
                <a:stCxn id="1048917" idx="0"/>
              </p:cNvCxnSpPr>
              <p:nvPr/>
            </p:nvCxnSpPr>
            <p:spPr>
              <a:xfrm flipV="1">
                <a:off x="3067279" y="5934652"/>
                <a:ext cx="0" cy="249349"/>
              </a:xfrm>
              <a:prstGeom prst="line"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918" name="TextBox 61"/>
            <p:cNvSpPr txBox="1"/>
            <p:nvPr/>
          </p:nvSpPr>
          <p:spPr>
            <a:xfrm>
              <a:off x="6541399" y="4308967"/>
              <a:ext cx="325730" cy="461665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lang="en-US">
                  <a:solidFill>
                    <a:srgbClr val="FF0000"/>
                  </a:solidFill>
                </a:rPr>
                <a:t>0</a:t>
              </a:r>
              <a:endParaRPr dirty="0" lang="en-US">
                <a:solidFill>
                  <a:srgbClr val="FF0000"/>
                </a:solidFill>
              </a:endParaRPr>
            </a:p>
          </p:txBody>
        </p:sp>
        <p:sp>
          <p:nvSpPr>
            <p:cNvPr id="1048919" name="TextBox 62"/>
            <p:cNvSpPr txBox="1"/>
            <p:nvPr/>
          </p:nvSpPr>
          <p:spPr>
            <a:xfrm>
              <a:off x="6977669" y="3773335"/>
              <a:ext cx="325730" cy="461665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lang="en-US">
                  <a:solidFill>
                    <a:srgbClr val="FF0000"/>
                  </a:solidFill>
                </a:rPr>
                <a:t>0</a:t>
              </a:r>
              <a:endParaRPr dirty="0" lang="en-US">
                <a:solidFill>
                  <a:srgbClr val="FF0000"/>
                </a:solidFill>
              </a:endParaRPr>
            </a:p>
          </p:txBody>
        </p:sp>
        <p:grpSp>
          <p:nvGrpSpPr>
            <p:cNvPr id="195" name="Group 63"/>
            <p:cNvGrpSpPr/>
            <p:nvPr/>
          </p:nvGrpSpPr>
          <p:grpSpPr>
            <a:xfrm flipH="1">
              <a:off x="5017399" y="4343400"/>
              <a:ext cx="836211" cy="1447800"/>
              <a:chOff x="4738190" y="4964801"/>
              <a:chExt cx="836211" cy="1447800"/>
            </a:xfrm>
          </p:grpSpPr>
          <p:cxnSp>
            <p:nvCxnSpPr>
              <p:cNvPr id="3145917" name="Straight Arrow Connector 64"/>
              <p:cNvCxnSpPr>
                <a:cxnSpLocks/>
              </p:cNvCxnSpPr>
              <p:nvPr/>
            </p:nvCxnSpPr>
            <p:spPr>
              <a:xfrm>
                <a:off x="5067767" y="5444235"/>
                <a:ext cx="0" cy="950468"/>
              </a:xfrm>
              <a:prstGeom prst="straightConnector1"/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8920" name="TextBox 65"/>
              <p:cNvSpPr txBox="1"/>
              <p:nvPr/>
            </p:nvSpPr>
            <p:spPr>
              <a:xfrm>
                <a:off x="4738190" y="5722336"/>
                <a:ext cx="424180" cy="447040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i="1" lang="en-US"/>
                  <a:t>h</a:t>
                </a:r>
                <a:endParaRPr dirty="0" i="1" lang="en-US"/>
              </a:p>
            </p:txBody>
          </p:sp>
          <p:cxnSp>
            <p:nvCxnSpPr>
              <p:cNvPr id="3145918" name="Straight Connector 66"/>
              <p:cNvCxnSpPr>
                <a:cxnSpLocks/>
              </p:cNvCxnSpPr>
              <p:nvPr/>
            </p:nvCxnSpPr>
            <p:spPr>
              <a:xfrm>
                <a:off x="4912407" y="5444169"/>
                <a:ext cx="307759" cy="0"/>
              </a:xfrm>
              <a:prstGeom prst="line"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919" name="Straight Connector 67"/>
              <p:cNvCxnSpPr>
                <a:cxnSpLocks/>
              </p:cNvCxnSpPr>
              <p:nvPr/>
            </p:nvCxnSpPr>
            <p:spPr>
              <a:xfrm>
                <a:off x="4916461" y="6412601"/>
                <a:ext cx="650226" cy="0"/>
              </a:xfrm>
              <a:prstGeom prst="line"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920" name="Straight Arrow Connector 68"/>
              <p:cNvCxnSpPr>
                <a:cxnSpLocks/>
              </p:cNvCxnSpPr>
              <p:nvPr/>
            </p:nvCxnSpPr>
            <p:spPr>
              <a:xfrm>
                <a:off x="5412808" y="4964801"/>
                <a:ext cx="0" cy="1429902"/>
              </a:xfrm>
              <a:prstGeom prst="straightConnector1"/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8921" name="TextBox 69"/>
              <p:cNvSpPr txBox="1"/>
              <p:nvPr/>
            </p:nvSpPr>
            <p:spPr>
              <a:xfrm>
                <a:off x="4738190" y="5030551"/>
                <a:ext cx="767080" cy="447040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i="1" lang="en-US"/>
                  <a:t>h</a:t>
                </a:r>
                <a:r>
                  <a:rPr dirty="0" sz="2400" lang="en-US"/>
                  <a:t>+1</a:t>
                </a:r>
                <a:endParaRPr dirty="0" lang="en-US"/>
              </a:p>
            </p:txBody>
          </p:sp>
          <p:cxnSp>
            <p:nvCxnSpPr>
              <p:cNvPr id="3145921" name="Straight Connector 70"/>
              <p:cNvCxnSpPr>
                <a:cxnSpLocks/>
              </p:cNvCxnSpPr>
              <p:nvPr/>
            </p:nvCxnSpPr>
            <p:spPr>
              <a:xfrm>
                <a:off x="5266642" y="4964801"/>
                <a:ext cx="307759" cy="0"/>
              </a:xfrm>
              <a:prstGeom prst="line"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oup 71"/>
            <p:cNvGrpSpPr/>
            <p:nvPr/>
          </p:nvGrpSpPr>
          <p:grpSpPr>
            <a:xfrm flipH="1">
              <a:off x="7717602" y="3790045"/>
              <a:ext cx="1231561" cy="2077355"/>
              <a:chOff x="1783400" y="4431401"/>
              <a:chExt cx="1231561" cy="2077355"/>
            </a:xfrm>
          </p:grpSpPr>
          <p:cxnSp>
            <p:nvCxnSpPr>
              <p:cNvPr id="3145922" name="Straight Arrow Connector 72"/>
              <p:cNvCxnSpPr>
                <a:cxnSpLocks/>
              </p:cNvCxnSpPr>
              <p:nvPr/>
            </p:nvCxnSpPr>
            <p:spPr>
              <a:xfrm>
                <a:off x="2256817" y="5053690"/>
                <a:ext cx="0" cy="1455066"/>
              </a:xfrm>
              <a:prstGeom prst="straightConnector1"/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8922" name="TextBox 73"/>
              <p:cNvSpPr txBox="1"/>
              <p:nvPr/>
            </p:nvSpPr>
            <p:spPr>
              <a:xfrm>
                <a:off x="2247881" y="5489252"/>
                <a:ext cx="767080" cy="447041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i="1" lang="en-US"/>
                  <a:t>h</a:t>
                </a:r>
                <a:r>
                  <a:rPr dirty="0" sz="2400" lang="en-US"/>
                  <a:t>+1</a:t>
                </a:r>
                <a:endParaRPr dirty="0" lang="en-US"/>
              </a:p>
            </p:txBody>
          </p:sp>
          <p:cxnSp>
            <p:nvCxnSpPr>
              <p:cNvPr id="3145923" name="Straight Connector 74"/>
              <p:cNvCxnSpPr>
                <a:cxnSpLocks/>
              </p:cNvCxnSpPr>
              <p:nvPr/>
            </p:nvCxnSpPr>
            <p:spPr>
              <a:xfrm>
                <a:off x="2094001" y="5053690"/>
                <a:ext cx="307759" cy="0"/>
              </a:xfrm>
              <a:prstGeom prst="line"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924" name="Straight Connector 75"/>
              <p:cNvCxnSpPr>
                <a:cxnSpLocks/>
              </p:cNvCxnSpPr>
              <p:nvPr/>
            </p:nvCxnSpPr>
            <p:spPr>
              <a:xfrm>
                <a:off x="1783400" y="6508756"/>
                <a:ext cx="629870" cy="0"/>
              </a:xfrm>
              <a:prstGeom prst="line"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925" name="Straight Arrow Connector 76"/>
              <p:cNvCxnSpPr>
                <a:cxnSpLocks/>
              </p:cNvCxnSpPr>
              <p:nvPr/>
            </p:nvCxnSpPr>
            <p:spPr>
              <a:xfrm>
                <a:off x="1965913" y="4431401"/>
                <a:ext cx="0" cy="2077355"/>
              </a:xfrm>
              <a:prstGeom prst="straightConnector1"/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926" name="Straight Connector 77"/>
              <p:cNvCxnSpPr>
                <a:cxnSpLocks/>
              </p:cNvCxnSpPr>
              <p:nvPr/>
            </p:nvCxnSpPr>
            <p:spPr>
              <a:xfrm>
                <a:off x="1793699" y="4431401"/>
                <a:ext cx="307759" cy="0"/>
              </a:xfrm>
              <a:prstGeom prst="line"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8923" name="TextBox 78"/>
              <p:cNvSpPr txBox="1"/>
              <p:nvPr/>
            </p:nvSpPr>
            <p:spPr>
              <a:xfrm>
                <a:off x="2018400" y="4503136"/>
                <a:ext cx="767080" cy="447040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i="1" lang="en-US"/>
                  <a:t>h</a:t>
                </a:r>
                <a:r>
                  <a:rPr dirty="0" sz="2400" lang="en-US"/>
                  <a:t>+2</a:t>
                </a:r>
                <a:endParaRPr dirty="0" lang="en-US"/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/>
              <a:t>Breaking AVL Balance Condition</a:t>
            </a:r>
            <a:br>
              <a:rPr dirty="0" lang="en-US"/>
            </a:br>
            <a:r>
              <a:rPr dirty="0" sz="2700" lang="en-US"/>
              <a:t>Left-Right Insertion</a:t>
            </a:r>
          </a:p>
        </p:txBody>
      </p:sp>
      <p:sp>
        <p:nvSpPr>
          <p:cNvPr id="1048928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E2E4A66-FC3E-4C0B-B5A2-3AC9BF2C6C04}" type="slidenum">
              <a:rPr lang="en-US" smtClean="0"/>
              <a:t>21</a:t>
            </a:fld>
            <a:endParaRPr lang="en-US"/>
          </a:p>
        </p:txBody>
      </p:sp>
      <p:grpSp>
        <p:nvGrpSpPr>
          <p:cNvPr id="200" name="Group 30"/>
          <p:cNvGrpSpPr/>
          <p:nvPr/>
        </p:nvGrpSpPr>
        <p:grpSpPr>
          <a:xfrm>
            <a:off x="1873256" y="1905000"/>
            <a:ext cx="1986380" cy="2195175"/>
            <a:chOff x="1587400" y="1828800"/>
            <a:chExt cx="1986380" cy="2195175"/>
          </a:xfrm>
        </p:grpSpPr>
        <p:sp>
          <p:nvSpPr>
            <p:cNvPr id="1048929" name="Oval 5"/>
            <p:cNvSpPr/>
            <p:nvPr/>
          </p:nvSpPr>
          <p:spPr>
            <a:xfrm>
              <a:off x="2590800" y="1828800"/>
              <a:ext cx="369199" cy="36919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1048930" name="Oval 6"/>
            <p:cNvSpPr/>
            <p:nvPr/>
          </p:nvSpPr>
          <p:spPr>
            <a:xfrm>
              <a:off x="2006500" y="2456298"/>
              <a:ext cx="369199" cy="36919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201" name="Group 7"/>
            <p:cNvGrpSpPr/>
            <p:nvPr/>
          </p:nvGrpSpPr>
          <p:grpSpPr>
            <a:xfrm>
              <a:off x="1587400" y="3124200"/>
              <a:ext cx="589280" cy="896502"/>
              <a:chOff x="2197000" y="3810000"/>
              <a:chExt cx="589280" cy="896502"/>
            </a:xfrm>
          </p:grpSpPr>
          <p:sp>
            <p:nvSpPr>
              <p:cNvPr id="1048931" name="Isosceles Triangle 18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932" name="TextBox 19"/>
              <p:cNvSpPr txBox="1"/>
              <p:nvPr/>
            </p:nvSpPr>
            <p:spPr>
              <a:xfrm>
                <a:off x="2273200" y="4244837"/>
                <a:ext cx="513080" cy="447041"/>
              </a:xfrm>
              <a:prstGeom prst="rect"/>
              <a:noFill/>
              <a:ln>
                <a:noFill/>
              </a:ln>
            </p:spPr>
            <p:txBody>
              <a:bodyPr rtlCol="0" wrap="none">
                <a:spAutoFit/>
              </a:bodyPr>
              <a:p>
                <a:r>
                  <a:rPr dirty="0" sz="2400" lang="en-US"/>
                  <a:t>A</a:t>
                </a:r>
                <a:r>
                  <a:rPr baseline="-25000" dirty="0" sz="2400" lang="en-US"/>
                  <a:t>L</a:t>
                </a:r>
              </a:p>
            </p:txBody>
          </p:sp>
        </p:grpSp>
        <p:grpSp>
          <p:nvGrpSpPr>
            <p:cNvPr id="202" name="Group 8"/>
            <p:cNvGrpSpPr/>
            <p:nvPr/>
          </p:nvGrpSpPr>
          <p:grpSpPr>
            <a:xfrm>
              <a:off x="2286000" y="3124200"/>
              <a:ext cx="582644" cy="899775"/>
              <a:chOff x="2146400" y="3810000"/>
              <a:chExt cx="582644" cy="899775"/>
            </a:xfrm>
          </p:grpSpPr>
          <p:sp>
            <p:nvSpPr>
              <p:cNvPr id="1048933" name="Isosceles Triangle 16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934" name="TextBox 17"/>
              <p:cNvSpPr txBox="1"/>
              <p:nvPr/>
            </p:nvSpPr>
            <p:spPr>
              <a:xfrm>
                <a:off x="2190564" y="4262735"/>
                <a:ext cx="538480" cy="447040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lang="en-US"/>
                  <a:t>A</a:t>
                </a:r>
                <a:r>
                  <a:rPr baseline="-25000" dirty="0" sz="2400" lang="en-US"/>
                  <a:t>R</a:t>
                </a:r>
              </a:p>
            </p:txBody>
          </p:sp>
        </p:grpSp>
        <p:grpSp>
          <p:nvGrpSpPr>
            <p:cNvPr id="203" name="Group 9"/>
            <p:cNvGrpSpPr/>
            <p:nvPr/>
          </p:nvGrpSpPr>
          <p:grpSpPr>
            <a:xfrm>
              <a:off x="2971800" y="2438400"/>
              <a:ext cx="601980" cy="1147465"/>
              <a:chOff x="2057400" y="3810000"/>
              <a:chExt cx="601980" cy="1147465"/>
            </a:xfrm>
          </p:grpSpPr>
          <p:sp>
            <p:nvSpPr>
              <p:cNvPr id="1048935" name="Isosceles Triangle 14"/>
              <p:cNvSpPr/>
              <p:nvPr/>
            </p:nvSpPr>
            <p:spPr>
              <a:xfrm>
                <a:off x="2057400" y="3810000"/>
                <a:ext cx="599982" cy="1147465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936" name="TextBox 15"/>
              <p:cNvSpPr txBox="1"/>
              <p:nvPr/>
            </p:nvSpPr>
            <p:spPr>
              <a:xfrm>
                <a:off x="2133600" y="4495800"/>
                <a:ext cx="525780" cy="447040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lang="en-US"/>
                  <a:t>P</a:t>
                </a:r>
                <a:r>
                  <a:rPr baseline="-25000" dirty="0" sz="2400" lang="en-US"/>
                  <a:t>R</a:t>
                </a:r>
              </a:p>
            </p:txBody>
          </p:sp>
        </p:grpSp>
        <p:cxnSp>
          <p:nvCxnSpPr>
            <p:cNvPr id="3145927" name="Straight Connector 10"/>
            <p:cNvCxnSpPr>
              <a:cxnSpLocks/>
              <a:stCxn id="1048929" idx="3"/>
              <a:endCxn id="1048930" idx="7"/>
            </p:cNvCxnSpPr>
            <p:nvPr/>
          </p:nvCxnSpPr>
          <p:spPr>
            <a:xfrm flipH="1">
              <a:off x="2321631" y="2143931"/>
              <a:ext cx="323237" cy="366435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28" name="Straight Connector 11"/>
            <p:cNvCxnSpPr>
              <a:cxnSpLocks/>
              <a:stCxn id="1048930" idx="3"/>
              <a:endCxn id="1048931" idx="0"/>
            </p:cNvCxnSpPr>
            <p:nvPr/>
          </p:nvCxnSpPr>
          <p:spPr>
            <a:xfrm flipH="1">
              <a:off x="1860500" y="2771429"/>
              <a:ext cx="200068" cy="352771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29" name="Straight Connector 12"/>
            <p:cNvCxnSpPr>
              <a:cxnSpLocks/>
              <a:stCxn id="1048930" idx="5"/>
              <a:endCxn id="1048933" idx="0"/>
            </p:cNvCxnSpPr>
            <p:nvPr/>
          </p:nvCxnSpPr>
          <p:spPr>
            <a:xfrm>
              <a:off x="2321631" y="2771429"/>
              <a:ext cx="231069" cy="352771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30" name="Straight Connector 13"/>
            <p:cNvCxnSpPr>
              <a:cxnSpLocks/>
              <a:stCxn id="1048929" idx="5"/>
              <a:endCxn id="1048935" idx="0"/>
            </p:cNvCxnSpPr>
            <p:nvPr/>
          </p:nvCxnSpPr>
          <p:spPr>
            <a:xfrm>
              <a:off x="2905931" y="2143931"/>
              <a:ext cx="365860" cy="294469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Group 49"/>
          <p:cNvGrpSpPr/>
          <p:nvPr/>
        </p:nvGrpSpPr>
        <p:grpSpPr>
          <a:xfrm>
            <a:off x="925097" y="1905000"/>
            <a:ext cx="1219132" cy="2191902"/>
            <a:chOff x="759041" y="2103829"/>
            <a:chExt cx="1219132" cy="2191902"/>
          </a:xfrm>
        </p:grpSpPr>
        <p:cxnSp>
          <p:nvCxnSpPr>
            <p:cNvPr id="3145931" name="Straight Connector 32"/>
            <p:cNvCxnSpPr>
              <a:cxnSpLocks/>
            </p:cNvCxnSpPr>
            <p:nvPr/>
          </p:nvCxnSpPr>
          <p:spPr>
            <a:xfrm>
              <a:off x="762000" y="4276914"/>
              <a:ext cx="762000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32" name="Straight Arrow Connector 34"/>
            <p:cNvCxnSpPr>
              <a:cxnSpLocks/>
            </p:cNvCxnSpPr>
            <p:nvPr/>
          </p:nvCxnSpPr>
          <p:spPr>
            <a:xfrm>
              <a:off x="1371600" y="3399229"/>
              <a:ext cx="0" cy="877685"/>
            </a:xfrm>
            <a:prstGeom prst="straightConnector1"/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33" name="Straight Arrow Connector 37"/>
            <p:cNvCxnSpPr>
              <a:cxnSpLocks/>
            </p:cNvCxnSpPr>
            <p:nvPr/>
          </p:nvCxnSpPr>
          <p:spPr>
            <a:xfrm>
              <a:off x="1143000" y="2785395"/>
              <a:ext cx="0" cy="1491519"/>
            </a:xfrm>
            <a:prstGeom prst="straightConnector1"/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34" name="Straight Arrow Connector 39"/>
            <p:cNvCxnSpPr>
              <a:cxnSpLocks/>
            </p:cNvCxnSpPr>
            <p:nvPr/>
          </p:nvCxnSpPr>
          <p:spPr>
            <a:xfrm>
              <a:off x="914400" y="2103829"/>
              <a:ext cx="0" cy="2191902"/>
            </a:xfrm>
            <a:prstGeom prst="straightConnector1"/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937" name="TextBox 41"/>
            <p:cNvSpPr txBox="1"/>
            <p:nvPr/>
          </p:nvSpPr>
          <p:spPr>
            <a:xfrm>
              <a:off x="1394294" y="3611400"/>
              <a:ext cx="424180" cy="4470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i="1" lang="en-US"/>
                <a:t>h</a:t>
              </a:r>
              <a:endParaRPr dirty="0" i="1" lang="en-US"/>
            </a:p>
          </p:txBody>
        </p:sp>
        <p:sp>
          <p:nvSpPr>
            <p:cNvPr id="1048938" name="TextBox 42"/>
            <p:cNvSpPr txBox="1"/>
            <p:nvPr/>
          </p:nvSpPr>
          <p:spPr>
            <a:xfrm>
              <a:off x="1211094" y="2869693"/>
              <a:ext cx="767079" cy="4470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i="1" lang="en-US"/>
                <a:t>h</a:t>
              </a:r>
              <a:r>
                <a:rPr dirty="0" sz="2400" lang="en-US"/>
                <a:t>+1</a:t>
              </a:r>
              <a:endParaRPr dirty="0" lang="en-US"/>
            </a:p>
          </p:txBody>
        </p:sp>
        <p:sp>
          <p:nvSpPr>
            <p:cNvPr id="1048939" name="TextBox 43"/>
            <p:cNvSpPr txBox="1"/>
            <p:nvPr/>
          </p:nvSpPr>
          <p:spPr>
            <a:xfrm>
              <a:off x="917569" y="2242195"/>
              <a:ext cx="767080" cy="4470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i="1" lang="en-US"/>
                <a:t>h</a:t>
              </a:r>
              <a:r>
                <a:rPr dirty="0" sz="2400" lang="en-US"/>
                <a:t>+2</a:t>
              </a:r>
              <a:endParaRPr dirty="0" lang="en-US"/>
            </a:p>
          </p:txBody>
        </p:sp>
        <p:cxnSp>
          <p:nvCxnSpPr>
            <p:cNvPr id="3145935" name="Straight Connector 44"/>
            <p:cNvCxnSpPr>
              <a:cxnSpLocks/>
            </p:cNvCxnSpPr>
            <p:nvPr/>
          </p:nvCxnSpPr>
          <p:spPr>
            <a:xfrm>
              <a:off x="759041" y="2103829"/>
              <a:ext cx="307759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36" name="Straight Connector 47"/>
            <p:cNvCxnSpPr>
              <a:cxnSpLocks/>
            </p:cNvCxnSpPr>
            <p:nvPr/>
          </p:nvCxnSpPr>
          <p:spPr>
            <a:xfrm>
              <a:off x="990600" y="2804451"/>
              <a:ext cx="307759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37" name="Straight Connector 48"/>
            <p:cNvCxnSpPr>
              <a:cxnSpLocks/>
            </p:cNvCxnSpPr>
            <p:nvPr/>
          </p:nvCxnSpPr>
          <p:spPr>
            <a:xfrm>
              <a:off x="1240414" y="3399229"/>
              <a:ext cx="307759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55"/>
          <p:cNvGrpSpPr/>
          <p:nvPr/>
        </p:nvGrpSpPr>
        <p:grpSpPr>
          <a:xfrm>
            <a:off x="3896897" y="2504926"/>
            <a:ext cx="579538" cy="1148209"/>
            <a:chOff x="3730841" y="2703755"/>
            <a:chExt cx="579538" cy="1148209"/>
          </a:xfrm>
        </p:grpSpPr>
        <p:cxnSp>
          <p:nvCxnSpPr>
            <p:cNvPr id="3145938" name="Straight Arrow Connector 50"/>
            <p:cNvCxnSpPr>
              <a:cxnSpLocks/>
            </p:cNvCxnSpPr>
            <p:nvPr/>
          </p:nvCxnSpPr>
          <p:spPr>
            <a:xfrm>
              <a:off x="3886200" y="2703755"/>
              <a:ext cx="0" cy="1130311"/>
            </a:xfrm>
            <a:prstGeom prst="straightConnector1"/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940" name="TextBox 51"/>
            <p:cNvSpPr txBox="1"/>
            <p:nvPr/>
          </p:nvSpPr>
          <p:spPr>
            <a:xfrm>
              <a:off x="3886200" y="3048000"/>
              <a:ext cx="424179" cy="4470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i="1" lang="en-US"/>
                <a:t>h</a:t>
              </a:r>
              <a:endParaRPr dirty="0" i="1" lang="en-US"/>
            </a:p>
          </p:txBody>
        </p:sp>
        <p:cxnSp>
          <p:nvCxnSpPr>
            <p:cNvPr id="3145939" name="Straight Connector 52"/>
            <p:cNvCxnSpPr>
              <a:cxnSpLocks/>
            </p:cNvCxnSpPr>
            <p:nvPr/>
          </p:nvCxnSpPr>
          <p:spPr>
            <a:xfrm>
              <a:off x="3730841" y="2703755"/>
              <a:ext cx="307759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40" name="Straight Connector 53"/>
            <p:cNvCxnSpPr>
              <a:cxnSpLocks/>
            </p:cNvCxnSpPr>
            <p:nvPr/>
          </p:nvCxnSpPr>
          <p:spPr>
            <a:xfrm>
              <a:off x="3734894" y="3851964"/>
              <a:ext cx="307759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941" name="TextBox 56"/>
          <p:cNvSpPr txBox="1"/>
          <p:nvPr/>
        </p:nvSpPr>
        <p:spPr>
          <a:xfrm>
            <a:off x="2659726" y="2525263"/>
            <a:ext cx="325730" cy="461665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US">
                <a:solidFill>
                  <a:srgbClr val="FF0000"/>
                </a:solidFill>
              </a:rPr>
              <a:t>0</a:t>
            </a:r>
            <a:endParaRPr dirty="0" lang="en-US">
              <a:solidFill>
                <a:srgbClr val="FF0000"/>
              </a:solidFill>
            </a:endParaRPr>
          </a:p>
        </p:txBody>
      </p:sp>
      <p:sp>
        <p:nvSpPr>
          <p:cNvPr id="1048942" name="TextBox 57"/>
          <p:cNvSpPr txBox="1"/>
          <p:nvPr/>
        </p:nvSpPr>
        <p:spPr>
          <a:xfrm>
            <a:off x="3333856" y="1814319"/>
            <a:ext cx="325730" cy="461665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US">
                <a:solidFill>
                  <a:srgbClr val="FF0000"/>
                </a:solidFill>
              </a:rPr>
              <a:t>1</a:t>
            </a:r>
            <a:endParaRPr dirty="0" lang="en-US">
              <a:solidFill>
                <a:srgbClr val="FF0000"/>
              </a:solidFill>
            </a:endParaRPr>
          </a:p>
        </p:txBody>
      </p:sp>
      <p:grpSp>
        <p:nvGrpSpPr>
          <p:cNvPr id="206" name="Group 58"/>
          <p:cNvGrpSpPr/>
          <p:nvPr/>
        </p:nvGrpSpPr>
        <p:grpSpPr>
          <a:xfrm>
            <a:off x="5781170" y="1655651"/>
            <a:ext cx="2143630" cy="2195175"/>
            <a:chOff x="1587400" y="1828800"/>
            <a:chExt cx="2143630" cy="2195175"/>
          </a:xfrm>
        </p:grpSpPr>
        <p:sp>
          <p:nvSpPr>
            <p:cNvPr id="1048943" name="Oval 59"/>
            <p:cNvSpPr/>
            <p:nvPr/>
          </p:nvSpPr>
          <p:spPr>
            <a:xfrm>
              <a:off x="2590800" y="1828800"/>
              <a:ext cx="369199" cy="36919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1048944" name="Oval 60"/>
            <p:cNvSpPr/>
            <p:nvPr/>
          </p:nvSpPr>
          <p:spPr>
            <a:xfrm>
              <a:off x="2006500" y="2456298"/>
              <a:ext cx="369199" cy="36919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207" name="Group 61"/>
            <p:cNvGrpSpPr/>
            <p:nvPr/>
          </p:nvGrpSpPr>
          <p:grpSpPr>
            <a:xfrm>
              <a:off x="1587400" y="3124200"/>
              <a:ext cx="589280" cy="896502"/>
              <a:chOff x="2197000" y="3810000"/>
              <a:chExt cx="589280" cy="896502"/>
            </a:xfrm>
          </p:grpSpPr>
          <p:sp>
            <p:nvSpPr>
              <p:cNvPr id="1048945" name="Isosceles Triangle 72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946" name="TextBox 73"/>
              <p:cNvSpPr txBox="1"/>
              <p:nvPr/>
            </p:nvSpPr>
            <p:spPr>
              <a:xfrm>
                <a:off x="2273200" y="4244837"/>
                <a:ext cx="513080" cy="447041"/>
              </a:xfrm>
              <a:prstGeom prst="rect"/>
              <a:noFill/>
              <a:ln>
                <a:noFill/>
              </a:ln>
            </p:spPr>
            <p:txBody>
              <a:bodyPr rtlCol="0" wrap="none">
                <a:spAutoFit/>
              </a:bodyPr>
              <a:p>
                <a:r>
                  <a:rPr dirty="0" sz="2400" lang="en-US"/>
                  <a:t>A</a:t>
                </a:r>
                <a:r>
                  <a:rPr baseline="-25000" dirty="0" sz="2400" lang="en-US"/>
                  <a:t>L</a:t>
                </a:r>
              </a:p>
            </p:txBody>
          </p:sp>
        </p:grpSp>
        <p:grpSp>
          <p:nvGrpSpPr>
            <p:cNvPr id="208" name="Group 62"/>
            <p:cNvGrpSpPr/>
            <p:nvPr/>
          </p:nvGrpSpPr>
          <p:grpSpPr>
            <a:xfrm>
              <a:off x="2286000" y="3124200"/>
              <a:ext cx="582644" cy="899775"/>
              <a:chOff x="2146400" y="3810000"/>
              <a:chExt cx="582644" cy="899775"/>
            </a:xfrm>
          </p:grpSpPr>
          <p:sp>
            <p:nvSpPr>
              <p:cNvPr id="1048947" name="Isosceles Triangle 70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948" name="TextBox 71"/>
              <p:cNvSpPr txBox="1"/>
              <p:nvPr/>
            </p:nvSpPr>
            <p:spPr>
              <a:xfrm>
                <a:off x="2190564" y="4262735"/>
                <a:ext cx="538480" cy="447040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lang="en-US"/>
                  <a:t>A</a:t>
                </a:r>
                <a:r>
                  <a:rPr baseline="-25000" dirty="0" sz="2400" lang="en-US"/>
                  <a:t>R</a:t>
                </a:r>
              </a:p>
            </p:txBody>
          </p:sp>
        </p:grpSp>
        <p:grpSp>
          <p:nvGrpSpPr>
            <p:cNvPr id="209" name="Group 63"/>
            <p:cNvGrpSpPr/>
            <p:nvPr/>
          </p:nvGrpSpPr>
          <p:grpSpPr>
            <a:xfrm>
              <a:off x="3131048" y="2438400"/>
              <a:ext cx="599982" cy="1147465"/>
              <a:chOff x="2216648" y="3810000"/>
              <a:chExt cx="599982" cy="1147465"/>
            </a:xfrm>
          </p:grpSpPr>
          <p:sp>
            <p:nvSpPr>
              <p:cNvPr id="1048949" name="Isosceles Triangle 68"/>
              <p:cNvSpPr/>
              <p:nvPr/>
            </p:nvSpPr>
            <p:spPr>
              <a:xfrm>
                <a:off x="2216648" y="3810000"/>
                <a:ext cx="599982" cy="1147465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950" name="TextBox 69"/>
              <p:cNvSpPr txBox="1"/>
              <p:nvPr/>
            </p:nvSpPr>
            <p:spPr>
              <a:xfrm>
                <a:off x="2283230" y="4495800"/>
                <a:ext cx="525779" cy="447040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lang="en-US"/>
                  <a:t>P</a:t>
                </a:r>
                <a:r>
                  <a:rPr baseline="-25000" dirty="0" sz="2400" lang="en-US"/>
                  <a:t>R</a:t>
                </a:r>
              </a:p>
            </p:txBody>
          </p:sp>
        </p:grpSp>
        <p:cxnSp>
          <p:nvCxnSpPr>
            <p:cNvPr id="3145941" name="Straight Connector 64"/>
            <p:cNvCxnSpPr>
              <a:cxnSpLocks/>
              <a:stCxn id="1048943" idx="3"/>
              <a:endCxn id="1048944" idx="7"/>
            </p:cNvCxnSpPr>
            <p:nvPr/>
          </p:nvCxnSpPr>
          <p:spPr>
            <a:xfrm flipH="1">
              <a:off x="2321631" y="2143931"/>
              <a:ext cx="323237" cy="366435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42" name="Straight Connector 65"/>
            <p:cNvCxnSpPr>
              <a:cxnSpLocks/>
              <a:stCxn id="1048944" idx="3"/>
              <a:endCxn id="1048945" idx="0"/>
            </p:cNvCxnSpPr>
            <p:nvPr/>
          </p:nvCxnSpPr>
          <p:spPr>
            <a:xfrm flipH="1">
              <a:off x="1860500" y="2771429"/>
              <a:ext cx="200068" cy="352771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43" name="Straight Connector 66"/>
            <p:cNvCxnSpPr>
              <a:cxnSpLocks/>
              <a:stCxn id="1048944" idx="5"/>
              <a:endCxn id="1048947" idx="0"/>
            </p:cNvCxnSpPr>
            <p:nvPr/>
          </p:nvCxnSpPr>
          <p:spPr>
            <a:xfrm>
              <a:off x="2321631" y="2771429"/>
              <a:ext cx="231069" cy="352771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44" name="Straight Connector 67"/>
            <p:cNvCxnSpPr>
              <a:cxnSpLocks/>
              <a:stCxn id="1048943" idx="5"/>
              <a:endCxn id="1048949" idx="0"/>
            </p:cNvCxnSpPr>
            <p:nvPr/>
          </p:nvCxnSpPr>
          <p:spPr>
            <a:xfrm>
              <a:off x="2905931" y="2143931"/>
              <a:ext cx="525108" cy="294469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165"/>
          <p:cNvGrpSpPr/>
          <p:nvPr/>
        </p:nvGrpSpPr>
        <p:grpSpPr>
          <a:xfrm>
            <a:off x="6565001" y="3865451"/>
            <a:ext cx="369199" cy="618548"/>
            <a:chOff x="5574401" y="3724852"/>
            <a:chExt cx="369199" cy="618548"/>
          </a:xfrm>
        </p:grpSpPr>
        <p:sp>
          <p:nvSpPr>
            <p:cNvPr id="1048951" name="Oval 74"/>
            <p:cNvSpPr/>
            <p:nvPr/>
          </p:nvSpPr>
          <p:spPr>
            <a:xfrm>
              <a:off x="5574401" y="3974201"/>
              <a:ext cx="369199" cy="369199"/>
            </a:xfrm>
            <a:prstGeom prst="ellipse"/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3145945" name="Straight Connector 76"/>
            <p:cNvCxnSpPr>
              <a:cxnSpLocks/>
              <a:stCxn id="1048951" idx="0"/>
            </p:cNvCxnSpPr>
            <p:nvPr/>
          </p:nvCxnSpPr>
          <p:spPr>
            <a:xfrm flipV="1">
              <a:off x="5759001" y="3724852"/>
              <a:ext cx="0" cy="249349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952" name="TextBox 86"/>
          <p:cNvSpPr txBox="1"/>
          <p:nvPr/>
        </p:nvSpPr>
        <p:spPr>
          <a:xfrm>
            <a:off x="6597830" y="2209800"/>
            <a:ext cx="530915" cy="461665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US">
                <a:solidFill>
                  <a:srgbClr val="FF0000"/>
                </a:solidFill>
              </a:rPr>
              <a:t>−1</a:t>
            </a:r>
            <a:endParaRPr dirty="0" lang="en-US">
              <a:solidFill>
                <a:srgbClr val="FF0000"/>
              </a:solidFill>
            </a:endParaRPr>
          </a:p>
        </p:txBody>
      </p:sp>
      <p:sp>
        <p:nvSpPr>
          <p:cNvPr id="1048953" name="TextBox 87"/>
          <p:cNvSpPr txBox="1"/>
          <p:nvPr/>
        </p:nvSpPr>
        <p:spPr>
          <a:xfrm>
            <a:off x="7207430" y="1600200"/>
            <a:ext cx="325730" cy="461665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US">
                <a:solidFill>
                  <a:srgbClr val="FF0000"/>
                </a:solidFill>
              </a:rPr>
              <a:t>2</a:t>
            </a:r>
            <a:endParaRPr dirty="0" lang="en-US">
              <a:solidFill>
                <a:srgbClr val="FF0000"/>
              </a:solidFill>
            </a:endParaRPr>
          </a:p>
        </p:txBody>
      </p:sp>
      <p:grpSp>
        <p:nvGrpSpPr>
          <p:cNvPr id="211" name="Group 88"/>
          <p:cNvGrpSpPr/>
          <p:nvPr/>
        </p:nvGrpSpPr>
        <p:grpSpPr>
          <a:xfrm>
            <a:off x="7989935" y="2251093"/>
            <a:ext cx="579538" cy="1148209"/>
            <a:chOff x="3730841" y="2703755"/>
            <a:chExt cx="579538" cy="1148209"/>
          </a:xfrm>
        </p:grpSpPr>
        <p:cxnSp>
          <p:nvCxnSpPr>
            <p:cNvPr id="3145946" name="Straight Arrow Connector 89"/>
            <p:cNvCxnSpPr>
              <a:cxnSpLocks/>
            </p:cNvCxnSpPr>
            <p:nvPr/>
          </p:nvCxnSpPr>
          <p:spPr>
            <a:xfrm>
              <a:off x="3886200" y="2703755"/>
              <a:ext cx="0" cy="1130311"/>
            </a:xfrm>
            <a:prstGeom prst="straightConnector1"/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954" name="TextBox 90"/>
            <p:cNvSpPr txBox="1"/>
            <p:nvPr/>
          </p:nvSpPr>
          <p:spPr>
            <a:xfrm>
              <a:off x="3886200" y="3048000"/>
              <a:ext cx="424179" cy="4470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i="1" lang="en-US"/>
                <a:t>h</a:t>
              </a:r>
              <a:endParaRPr dirty="0" i="1" lang="en-US"/>
            </a:p>
          </p:txBody>
        </p:sp>
        <p:cxnSp>
          <p:nvCxnSpPr>
            <p:cNvPr id="3145947" name="Straight Connector 91"/>
            <p:cNvCxnSpPr>
              <a:cxnSpLocks/>
            </p:cNvCxnSpPr>
            <p:nvPr/>
          </p:nvCxnSpPr>
          <p:spPr>
            <a:xfrm>
              <a:off x="3730841" y="2703755"/>
              <a:ext cx="307759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48" name="Straight Connector 92"/>
            <p:cNvCxnSpPr>
              <a:cxnSpLocks/>
            </p:cNvCxnSpPr>
            <p:nvPr/>
          </p:nvCxnSpPr>
          <p:spPr>
            <a:xfrm>
              <a:off x="3734894" y="3851964"/>
              <a:ext cx="307759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3"/>
          <p:cNvGrpSpPr/>
          <p:nvPr/>
        </p:nvGrpSpPr>
        <p:grpSpPr>
          <a:xfrm>
            <a:off x="5060992" y="1656026"/>
            <a:ext cx="1116288" cy="2839774"/>
            <a:chOff x="4746162" y="1656026"/>
            <a:chExt cx="1116288" cy="2839774"/>
          </a:xfrm>
        </p:grpSpPr>
        <p:cxnSp>
          <p:nvCxnSpPr>
            <p:cNvPr id="3145949" name="Straight Connector 94"/>
            <p:cNvCxnSpPr>
              <a:cxnSpLocks/>
            </p:cNvCxnSpPr>
            <p:nvPr/>
          </p:nvCxnSpPr>
          <p:spPr>
            <a:xfrm>
              <a:off x="4749121" y="4495800"/>
              <a:ext cx="606641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50" name="Straight Arrow Connector 96"/>
            <p:cNvCxnSpPr>
              <a:cxnSpLocks/>
            </p:cNvCxnSpPr>
            <p:nvPr/>
          </p:nvCxnSpPr>
          <p:spPr>
            <a:xfrm>
              <a:off x="5130121" y="2337592"/>
              <a:ext cx="0" cy="2146407"/>
            </a:xfrm>
            <a:prstGeom prst="straightConnector1"/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51" name="Straight Arrow Connector 97"/>
            <p:cNvCxnSpPr>
              <a:cxnSpLocks/>
            </p:cNvCxnSpPr>
            <p:nvPr/>
          </p:nvCxnSpPr>
          <p:spPr>
            <a:xfrm>
              <a:off x="4901521" y="1656026"/>
              <a:ext cx="0" cy="2827973"/>
            </a:xfrm>
            <a:prstGeom prst="straightConnector1"/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955" name="TextBox 99"/>
            <p:cNvSpPr txBox="1"/>
            <p:nvPr/>
          </p:nvSpPr>
          <p:spPr>
            <a:xfrm>
              <a:off x="5095370" y="2510135"/>
              <a:ext cx="767080" cy="4470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i="1" lang="en-US"/>
                <a:t>h</a:t>
              </a:r>
              <a:r>
                <a:rPr dirty="0" sz="2400" lang="en-US"/>
                <a:t>+2</a:t>
              </a:r>
              <a:endParaRPr dirty="0" lang="en-US"/>
            </a:p>
          </p:txBody>
        </p:sp>
        <p:sp>
          <p:nvSpPr>
            <p:cNvPr id="1048956" name="TextBox 100"/>
            <p:cNvSpPr txBox="1"/>
            <p:nvPr/>
          </p:nvSpPr>
          <p:spPr>
            <a:xfrm>
              <a:off x="4904690" y="1794392"/>
              <a:ext cx="767080" cy="4470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i="1" lang="en-US"/>
                <a:t>h</a:t>
              </a:r>
              <a:r>
                <a:rPr dirty="0" sz="2400" lang="en-US"/>
                <a:t>+3</a:t>
              </a:r>
              <a:endParaRPr dirty="0" lang="en-US"/>
            </a:p>
          </p:txBody>
        </p:sp>
        <p:cxnSp>
          <p:nvCxnSpPr>
            <p:cNvPr id="3145952" name="Straight Connector 101"/>
            <p:cNvCxnSpPr>
              <a:cxnSpLocks/>
            </p:cNvCxnSpPr>
            <p:nvPr/>
          </p:nvCxnSpPr>
          <p:spPr>
            <a:xfrm>
              <a:off x="4746162" y="1656026"/>
              <a:ext cx="307759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53" name="Straight Connector 102"/>
            <p:cNvCxnSpPr>
              <a:cxnSpLocks/>
            </p:cNvCxnSpPr>
            <p:nvPr/>
          </p:nvCxnSpPr>
          <p:spPr>
            <a:xfrm>
              <a:off x="4977721" y="2356648"/>
              <a:ext cx="307759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957" name="TextBox 79"/>
          <p:cNvSpPr txBox="1"/>
          <p:nvPr/>
        </p:nvSpPr>
        <p:spPr>
          <a:xfrm>
            <a:off x="6418372" y="4643735"/>
            <a:ext cx="2519680" cy="447041"/>
          </a:xfrm>
          <a:prstGeom prst="rect"/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</a:gradFill>
          <a:ln w="28575">
            <a:solidFill>
              <a:schemeClr val="tx1"/>
            </a:solidFill>
          </a:ln>
        </p:spPr>
        <p:txBody>
          <a:bodyPr rtlCol="0" wrap="none">
            <a:spAutoFit/>
          </a:bodyPr>
          <a:p>
            <a:r>
              <a:rPr dirty="0" sz="2400" lang="en-US"/>
              <a:t>insert a new item</a:t>
            </a:r>
          </a:p>
        </p:txBody>
      </p:sp>
      <p:sp>
        <p:nvSpPr>
          <p:cNvPr id="1048958" name="TextBox 80"/>
          <p:cNvSpPr txBox="1"/>
          <p:nvPr/>
        </p:nvSpPr>
        <p:spPr>
          <a:xfrm>
            <a:off x="3191787" y="5333999"/>
            <a:ext cx="5571213" cy="1158240"/>
          </a:xfrm>
          <a:prstGeom prst="rect"/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  <a:ln w="28575">
            <a:solidFill>
              <a:schemeClr val="tx1"/>
            </a:solidFill>
          </a:ln>
        </p:spPr>
        <p:txBody>
          <a:bodyPr rtlCol="0" wrap="square">
            <a:spAutoFit/>
          </a:bodyPr>
          <a:p>
            <a:r>
              <a:rPr b="1" dirty="0" sz="2400" lang="en-US">
                <a:solidFill>
                  <a:srgbClr val="C00000"/>
                </a:solidFill>
              </a:rPr>
              <a:t>Left-right insertion</a:t>
            </a:r>
            <a:r>
              <a:rPr dirty="0" sz="2400" lang="en-US"/>
              <a:t>: the first edge in the insertion path goes to the left and the second edge goes to the right.</a:t>
            </a:r>
          </a:p>
        </p:txBody>
      </p:sp>
      <p:grpSp>
        <p:nvGrpSpPr>
          <p:cNvPr id="213" name="Group 20"/>
          <p:cNvGrpSpPr/>
          <p:nvPr/>
        </p:nvGrpSpPr>
        <p:grpSpPr>
          <a:xfrm>
            <a:off x="6930415" y="2951426"/>
            <a:ext cx="1035854" cy="1532573"/>
            <a:chOff x="6930415" y="2951426"/>
            <a:chExt cx="1035854" cy="1532573"/>
          </a:xfrm>
        </p:grpSpPr>
        <p:sp>
          <p:nvSpPr>
            <p:cNvPr id="1048959" name="TextBox 98"/>
            <p:cNvSpPr txBox="1"/>
            <p:nvPr/>
          </p:nvSpPr>
          <p:spPr>
            <a:xfrm>
              <a:off x="7199189" y="3528460"/>
              <a:ext cx="767080" cy="4470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i="1" lang="en-US"/>
                <a:t>h</a:t>
              </a:r>
              <a:r>
                <a:rPr dirty="0" sz="2400" lang="en-US"/>
                <a:t>+1</a:t>
              </a:r>
              <a:endParaRPr dirty="0" lang="en-US"/>
            </a:p>
          </p:txBody>
        </p:sp>
        <p:cxnSp>
          <p:nvCxnSpPr>
            <p:cNvPr id="3145954" name="Straight Arrow Connector 95"/>
            <p:cNvCxnSpPr>
              <a:cxnSpLocks/>
            </p:cNvCxnSpPr>
            <p:nvPr/>
          </p:nvCxnSpPr>
          <p:spPr>
            <a:xfrm>
              <a:off x="7099701" y="2951426"/>
              <a:ext cx="0" cy="1532573"/>
            </a:xfrm>
            <a:prstGeom prst="straightConnector1"/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55" name="Straight Connector 103"/>
            <p:cNvCxnSpPr>
              <a:cxnSpLocks/>
            </p:cNvCxnSpPr>
            <p:nvPr/>
          </p:nvCxnSpPr>
          <p:spPr>
            <a:xfrm>
              <a:off x="6930415" y="2951426"/>
              <a:ext cx="307759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56" name="Straight Connector 81"/>
            <p:cNvCxnSpPr>
              <a:cxnSpLocks/>
            </p:cNvCxnSpPr>
            <p:nvPr/>
          </p:nvCxnSpPr>
          <p:spPr>
            <a:xfrm>
              <a:off x="6969169" y="4483999"/>
              <a:ext cx="307759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11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">
                      <p:stCondLst>
                        <p:cond delay="indefinite"/>
                      </p:stCondLst>
                      <p:childTnLst>
                        <p:par>
                          <p:cTn fill="hold" id="13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4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6"/>
                                        <p:tgtEl>
                                          <p:spTgt spid="1048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7"/>
                                        <p:tgtEl>
                                          <p:spTgt spid="1048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18"/>
                                        <p:tgtEl>
                                          <p:spTgt spid="1048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3"/>
                                        <p:tgtEl>
                                          <p:spTgt spid="1048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4"/>
                                        <p:tgtEl>
                                          <p:spTgt spid="1048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25"/>
                                        <p:tgtEl>
                                          <p:spTgt spid="1048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6">
                      <p:stCondLst>
                        <p:cond delay="indefinite"/>
                      </p:stCondLst>
                      <p:childTnLst>
                        <p:par>
                          <p:cTn fill="hold" id="27">
                            <p:stCondLst>
                              <p:cond delay="0"/>
                            </p:stCondLst>
                            <p:childTnLst>
                              <p:par>
                                <p:cTn fill="hold" id="28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3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>
                      <p:stCondLst>
                        <p:cond delay="indefinite"/>
                      </p:stCondLst>
                      <p:childTnLst>
                        <p:par>
                          <p:cTn fill="hold" id="32">
                            <p:stCondLst>
                              <p:cond delay="0"/>
                            </p:stCondLst>
                            <p:childTnLst>
                              <p:par>
                                <p:cTn fill="hold" id="33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35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6">
                      <p:stCondLst>
                        <p:cond delay="indefinite"/>
                      </p:stCondLst>
                      <p:childTnLst>
                        <p:par>
                          <p:cTn fill="hold" id="37">
                            <p:stCondLst>
                              <p:cond delay="0"/>
                            </p:stCondLst>
                            <p:childTnLst>
                              <p:par>
                                <p:cTn fill="hold" id="38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4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1">
                      <p:stCondLst>
                        <p:cond delay="indefinite"/>
                      </p:stCondLst>
                      <p:childTnLst>
                        <p:par>
                          <p:cTn fill="hold" id="4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3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45"/>
                                        <p:tgtEl>
                                          <p:spTgt spid="1048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46"/>
                                        <p:tgtEl>
                                          <p:spTgt spid="1048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47"/>
                                        <p:tgtEl>
                                          <p:spTgt spid="104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8">
                      <p:stCondLst>
                        <p:cond delay="indefinite"/>
                      </p:stCondLst>
                      <p:childTnLst>
                        <p:par>
                          <p:cTn fill="hold" id="4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0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52"/>
                                        <p:tgtEl>
                                          <p:spTgt spid="10489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53"/>
                                        <p:tgtEl>
                                          <p:spTgt spid="10489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54"/>
                                        <p:tgtEl>
                                          <p:spTgt spid="104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52" grpId="0"/>
      <p:bldP spid="1048953" grpId="0"/>
      <p:bldP spid="1048957" grpId="0" animBg="1"/>
      <p:bldP spid="104895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/>
              <a:t>Restoring AVL Balance Condition</a:t>
            </a:r>
            <a:br>
              <a:rPr dirty="0" lang="en-US"/>
            </a:br>
            <a:r>
              <a:rPr dirty="0" sz="2700" lang="en-US"/>
              <a:t>Left-Right Insertion</a:t>
            </a:r>
            <a:endParaRPr dirty="0" lang="en-US"/>
          </a:p>
        </p:txBody>
      </p:sp>
      <p:sp>
        <p:nvSpPr>
          <p:cNvPr id="1048961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E2E4A66-FC3E-4C0B-B5A2-3AC9BF2C6C04}" type="slidenum">
              <a:rPr lang="en-US" smtClean="0"/>
              <a:t>22</a:t>
            </a:fld>
            <a:endParaRPr lang="en-US"/>
          </a:p>
        </p:txBody>
      </p:sp>
      <p:sp>
        <p:nvSpPr>
          <p:cNvPr id="1048962" name="TextBox 4"/>
          <p:cNvSpPr txBox="1"/>
          <p:nvPr/>
        </p:nvSpPr>
        <p:spPr>
          <a:xfrm>
            <a:off x="4739182" y="2364432"/>
            <a:ext cx="2804618" cy="1158240"/>
          </a:xfrm>
          <a:prstGeom prst="rect"/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  <a:ln w="28575">
            <a:solidFill>
              <a:schemeClr val="tx1"/>
            </a:solidFill>
          </a:ln>
        </p:spPr>
        <p:txBody>
          <a:bodyPr rtlCol="0" wrap="square">
            <a:spAutoFit/>
          </a:bodyPr>
          <a:p>
            <a:r>
              <a:rPr dirty="0" sz="2400" lang="en-US"/>
              <a:t>A right rotation at node P does not work!</a:t>
            </a:r>
          </a:p>
        </p:txBody>
      </p:sp>
      <p:sp>
        <p:nvSpPr>
          <p:cNvPr id="1048963" name="TextBox 5"/>
          <p:cNvSpPr txBox="1"/>
          <p:nvPr/>
        </p:nvSpPr>
        <p:spPr>
          <a:xfrm>
            <a:off x="4648200" y="1737789"/>
            <a:ext cx="3907914" cy="802640"/>
          </a:xfrm>
          <a:prstGeom prst="rect"/>
          <a:noFill/>
          <a:ln w="28575">
            <a:noFill/>
          </a:ln>
        </p:spPr>
        <p:txBody>
          <a:bodyPr rtlCol="0" wrap="square">
            <a:spAutoFit/>
          </a:bodyPr>
          <a:p>
            <a:r>
              <a:rPr dirty="0" sz="2400" lang="en-US">
                <a:solidFill>
                  <a:srgbClr val="FF0000"/>
                </a:solidFill>
              </a:rPr>
              <a:t>How to restore AVL balance?</a:t>
            </a:r>
          </a:p>
        </p:txBody>
      </p:sp>
      <p:grpSp>
        <p:nvGrpSpPr>
          <p:cNvPr id="215" name="Group 6"/>
          <p:cNvGrpSpPr/>
          <p:nvPr/>
        </p:nvGrpSpPr>
        <p:grpSpPr>
          <a:xfrm>
            <a:off x="1696100" y="1579451"/>
            <a:ext cx="2143630" cy="2195175"/>
            <a:chOff x="1587400" y="1828800"/>
            <a:chExt cx="2143630" cy="2195175"/>
          </a:xfrm>
        </p:grpSpPr>
        <p:sp>
          <p:nvSpPr>
            <p:cNvPr id="1048964" name="Oval 7"/>
            <p:cNvSpPr/>
            <p:nvPr/>
          </p:nvSpPr>
          <p:spPr>
            <a:xfrm>
              <a:off x="2590800" y="1828800"/>
              <a:ext cx="369199" cy="36919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1048965" name="Oval 8"/>
            <p:cNvSpPr/>
            <p:nvPr/>
          </p:nvSpPr>
          <p:spPr>
            <a:xfrm>
              <a:off x="2006500" y="2456298"/>
              <a:ext cx="369199" cy="36919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216" name="Group 9"/>
            <p:cNvGrpSpPr/>
            <p:nvPr/>
          </p:nvGrpSpPr>
          <p:grpSpPr>
            <a:xfrm>
              <a:off x="1587400" y="3124200"/>
              <a:ext cx="589280" cy="896502"/>
              <a:chOff x="2197000" y="3810000"/>
              <a:chExt cx="589280" cy="896502"/>
            </a:xfrm>
          </p:grpSpPr>
          <p:sp>
            <p:nvSpPr>
              <p:cNvPr id="1048966" name="Isosceles Triangle 20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967" name="TextBox 21"/>
              <p:cNvSpPr txBox="1"/>
              <p:nvPr/>
            </p:nvSpPr>
            <p:spPr>
              <a:xfrm>
                <a:off x="2273200" y="4244837"/>
                <a:ext cx="513080" cy="447041"/>
              </a:xfrm>
              <a:prstGeom prst="rect"/>
              <a:noFill/>
              <a:ln>
                <a:noFill/>
              </a:ln>
            </p:spPr>
            <p:txBody>
              <a:bodyPr rtlCol="0" wrap="none">
                <a:spAutoFit/>
              </a:bodyPr>
              <a:p>
                <a:r>
                  <a:rPr dirty="0" sz="2400" lang="en-US"/>
                  <a:t>A</a:t>
                </a:r>
                <a:r>
                  <a:rPr baseline="-25000" dirty="0" sz="2400" lang="en-US"/>
                  <a:t>L</a:t>
                </a:r>
              </a:p>
            </p:txBody>
          </p:sp>
        </p:grpSp>
        <p:grpSp>
          <p:nvGrpSpPr>
            <p:cNvPr id="217" name="Group 10"/>
            <p:cNvGrpSpPr/>
            <p:nvPr/>
          </p:nvGrpSpPr>
          <p:grpSpPr>
            <a:xfrm>
              <a:off x="2286000" y="3124200"/>
              <a:ext cx="582644" cy="899775"/>
              <a:chOff x="2146400" y="3810000"/>
              <a:chExt cx="582644" cy="899775"/>
            </a:xfrm>
          </p:grpSpPr>
          <p:sp>
            <p:nvSpPr>
              <p:cNvPr id="1048968" name="Isosceles Triangle 18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969" name="TextBox 19"/>
              <p:cNvSpPr txBox="1"/>
              <p:nvPr/>
            </p:nvSpPr>
            <p:spPr>
              <a:xfrm>
                <a:off x="2190564" y="4262735"/>
                <a:ext cx="538480" cy="447040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lang="en-US"/>
                  <a:t>A</a:t>
                </a:r>
                <a:r>
                  <a:rPr baseline="-25000" dirty="0" sz="2400" lang="en-US"/>
                  <a:t>R</a:t>
                </a:r>
              </a:p>
            </p:txBody>
          </p:sp>
        </p:grpSp>
        <p:grpSp>
          <p:nvGrpSpPr>
            <p:cNvPr id="218" name="Group 11"/>
            <p:cNvGrpSpPr/>
            <p:nvPr/>
          </p:nvGrpSpPr>
          <p:grpSpPr>
            <a:xfrm>
              <a:off x="3131048" y="2438400"/>
              <a:ext cx="599982" cy="1147465"/>
              <a:chOff x="2216648" y="3810000"/>
              <a:chExt cx="599982" cy="1147465"/>
            </a:xfrm>
          </p:grpSpPr>
          <p:sp>
            <p:nvSpPr>
              <p:cNvPr id="1048970" name="Isosceles Triangle 16"/>
              <p:cNvSpPr/>
              <p:nvPr/>
            </p:nvSpPr>
            <p:spPr>
              <a:xfrm>
                <a:off x="2216648" y="3810000"/>
                <a:ext cx="599982" cy="1147465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971" name="TextBox 17"/>
              <p:cNvSpPr txBox="1"/>
              <p:nvPr/>
            </p:nvSpPr>
            <p:spPr>
              <a:xfrm>
                <a:off x="2283230" y="4495800"/>
                <a:ext cx="525779" cy="447040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lang="en-US"/>
                  <a:t>P</a:t>
                </a:r>
                <a:r>
                  <a:rPr baseline="-25000" dirty="0" sz="2400" lang="en-US"/>
                  <a:t>R</a:t>
                </a:r>
              </a:p>
            </p:txBody>
          </p:sp>
        </p:grpSp>
        <p:cxnSp>
          <p:nvCxnSpPr>
            <p:cNvPr id="3145957" name="Straight Connector 12"/>
            <p:cNvCxnSpPr>
              <a:cxnSpLocks/>
              <a:stCxn id="1048964" idx="3"/>
              <a:endCxn id="1048965" idx="7"/>
            </p:cNvCxnSpPr>
            <p:nvPr/>
          </p:nvCxnSpPr>
          <p:spPr>
            <a:xfrm flipH="1">
              <a:off x="2321631" y="2143931"/>
              <a:ext cx="323237" cy="366435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58" name="Straight Connector 13"/>
            <p:cNvCxnSpPr>
              <a:cxnSpLocks/>
              <a:stCxn id="1048965" idx="3"/>
              <a:endCxn id="1048966" idx="0"/>
            </p:cNvCxnSpPr>
            <p:nvPr/>
          </p:nvCxnSpPr>
          <p:spPr>
            <a:xfrm flipH="1">
              <a:off x="1860500" y="2771429"/>
              <a:ext cx="200068" cy="352771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59" name="Straight Connector 14"/>
            <p:cNvCxnSpPr>
              <a:cxnSpLocks/>
              <a:stCxn id="1048965" idx="5"/>
              <a:endCxn id="1048968" idx="0"/>
            </p:cNvCxnSpPr>
            <p:nvPr/>
          </p:nvCxnSpPr>
          <p:spPr>
            <a:xfrm>
              <a:off x="2321631" y="2771429"/>
              <a:ext cx="231069" cy="352771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60" name="Straight Connector 15"/>
            <p:cNvCxnSpPr>
              <a:cxnSpLocks/>
              <a:stCxn id="1048964" idx="5"/>
              <a:endCxn id="1048970" idx="0"/>
            </p:cNvCxnSpPr>
            <p:nvPr/>
          </p:nvCxnSpPr>
          <p:spPr>
            <a:xfrm>
              <a:off x="2905931" y="2143931"/>
              <a:ext cx="525108" cy="294469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Group 22"/>
          <p:cNvGrpSpPr/>
          <p:nvPr/>
        </p:nvGrpSpPr>
        <p:grpSpPr>
          <a:xfrm>
            <a:off x="2479931" y="3789251"/>
            <a:ext cx="369199" cy="618548"/>
            <a:chOff x="5574401" y="3724852"/>
            <a:chExt cx="369199" cy="618548"/>
          </a:xfrm>
        </p:grpSpPr>
        <p:sp>
          <p:nvSpPr>
            <p:cNvPr id="1048972" name="Oval 23"/>
            <p:cNvSpPr/>
            <p:nvPr/>
          </p:nvSpPr>
          <p:spPr>
            <a:xfrm>
              <a:off x="5574401" y="3974201"/>
              <a:ext cx="369199" cy="369199"/>
            </a:xfrm>
            <a:prstGeom prst="ellipse"/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3145961" name="Straight Connector 24"/>
            <p:cNvCxnSpPr>
              <a:cxnSpLocks/>
              <a:stCxn id="1048972" idx="0"/>
            </p:cNvCxnSpPr>
            <p:nvPr/>
          </p:nvCxnSpPr>
          <p:spPr>
            <a:xfrm flipV="1">
              <a:off x="5759001" y="3724852"/>
              <a:ext cx="0" cy="249349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973" name="TextBox 25"/>
          <p:cNvSpPr txBox="1"/>
          <p:nvPr/>
        </p:nvSpPr>
        <p:spPr>
          <a:xfrm>
            <a:off x="2512760" y="2133600"/>
            <a:ext cx="530915" cy="461665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US">
                <a:solidFill>
                  <a:srgbClr val="FF0000"/>
                </a:solidFill>
              </a:rPr>
              <a:t>−1</a:t>
            </a:r>
            <a:endParaRPr dirty="0" lang="en-US">
              <a:solidFill>
                <a:srgbClr val="FF0000"/>
              </a:solidFill>
            </a:endParaRPr>
          </a:p>
        </p:txBody>
      </p:sp>
      <p:sp>
        <p:nvSpPr>
          <p:cNvPr id="1048974" name="TextBox 26"/>
          <p:cNvSpPr txBox="1"/>
          <p:nvPr/>
        </p:nvSpPr>
        <p:spPr>
          <a:xfrm>
            <a:off x="3122360" y="1524000"/>
            <a:ext cx="325730" cy="461665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US">
                <a:solidFill>
                  <a:srgbClr val="FF0000"/>
                </a:solidFill>
              </a:rPr>
              <a:t>2</a:t>
            </a:r>
            <a:endParaRPr dirty="0" lang="en-US">
              <a:solidFill>
                <a:srgbClr val="FF0000"/>
              </a:solidFill>
            </a:endParaRPr>
          </a:p>
        </p:txBody>
      </p:sp>
      <p:grpSp>
        <p:nvGrpSpPr>
          <p:cNvPr id="220" name="Group 27"/>
          <p:cNvGrpSpPr/>
          <p:nvPr/>
        </p:nvGrpSpPr>
        <p:grpSpPr>
          <a:xfrm>
            <a:off x="3904865" y="2174893"/>
            <a:ext cx="579538" cy="1148209"/>
            <a:chOff x="3730841" y="2703755"/>
            <a:chExt cx="579538" cy="1148209"/>
          </a:xfrm>
        </p:grpSpPr>
        <p:cxnSp>
          <p:nvCxnSpPr>
            <p:cNvPr id="3145962" name="Straight Arrow Connector 28"/>
            <p:cNvCxnSpPr>
              <a:cxnSpLocks/>
            </p:cNvCxnSpPr>
            <p:nvPr/>
          </p:nvCxnSpPr>
          <p:spPr>
            <a:xfrm>
              <a:off x="3886200" y="2703755"/>
              <a:ext cx="0" cy="1130311"/>
            </a:xfrm>
            <a:prstGeom prst="straightConnector1"/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975" name="TextBox 29"/>
            <p:cNvSpPr txBox="1"/>
            <p:nvPr/>
          </p:nvSpPr>
          <p:spPr>
            <a:xfrm>
              <a:off x="3886200" y="3048000"/>
              <a:ext cx="424179" cy="4470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i="1" lang="en-US"/>
                <a:t>h</a:t>
              </a:r>
              <a:endParaRPr dirty="0" i="1" lang="en-US"/>
            </a:p>
          </p:txBody>
        </p:sp>
        <p:cxnSp>
          <p:nvCxnSpPr>
            <p:cNvPr id="3145963" name="Straight Connector 30"/>
            <p:cNvCxnSpPr>
              <a:cxnSpLocks/>
            </p:cNvCxnSpPr>
            <p:nvPr/>
          </p:nvCxnSpPr>
          <p:spPr>
            <a:xfrm>
              <a:off x="3730841" y="2703755"/>
              <a:ext cx="307759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64" name="Straight Connector 31"/>
            <p:cNvCxnSpPr>
              <a:cxnSpLocks/>
            </p:cNvCxnSpPr>
            <p:nvPr/>
          </p:nvCxnSpPr>
          <p:spPr>
            <a:xfrm>
              <a:off x="3734894" y="3851964"/>
              <a:ext cx="307759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32"/>
          <p:cNvGrpSpPr/>
          <p:nvPr/>
        </p:nvGrpSpPr>
        <p:grpSpPr>
          <a:xfrm>
            <a:off x="975922" y="1579826"/>
            <a:ext cx="1116288" cy="2839774"/>
            <a:chOff x="4746162" y="1656026"/>
            <a:chExt cx="1116288" cy="2839774"/>
          </a:xfrm>
        </p:grpSpPr>
        <p:cxnSp>
          <p:nvCxnSpPr>
            <p:cNvPr id="3145965" name="Straight Connector 33"/>
            <p:cNvCxnSpPr>
              <a:cxnSpLocks/>
            </p:cNvCxnSpPr>
            <p:nvPr/>
          </p:nvCxnSpPr>
          <p:spPr>
            <a:xfrm>
              <a:off x="4749121" y="4495800"/>
              <a:ext cx="606641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66" name="Straight Arrow Connector 34"/>
            <p:cNvCxnSpPr>
              <a:cxnSpLocks/>
            </p:cNvCxnSpPr>
            <p:nvPr/>
          </p:nvCxnSpPr>
          <p:spPr>
            <a:xfrm>
              <a:off x="5130121" y="2337592"/>
              <a:ext cx="0" cy="2146407"/>
            </a:xfrm>
            <a:prstGeom prst="straightConnector1"/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67" name="Straight Arrow Connector 35"/>
            <p:cNvCxnSpPr>
              <a:cxnSpLocks/>
            </p:cNvCxnSpPr>
            <p:nvPr/>
          </p:nvCxnSpPr>
          <p:spPr>
            <a:xfrm>
              <a:off x="4901521" y="1656026"/>
              <a:ext cx="0" cy="2827973"/>
            </a:xfrm>
            <a:prstGeom prst="straightConnector1"/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976" name="TextBox 36"/>
            <p:cNvSpPr txBox="1"/>
            <p:nvPr/>
          </p:nvSpPr>
          <p:spPr>
            <a:xfrm>
              <a:off x="5095370" y="2510135"/>
              <a:ext cx="767080" cy="4470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i="1" lang="en-US"/>
                <a:t>h</a:t>
              </a:r>
              <a:r>
                <a:rPr dirty="0" sz="2400" lang="en-US"/>
                <a:t>+2</a:t>
              </a:r>
              <a:endParaRPr dirty="0" lang="en-US"/>
            </a:p>
          </p:txBody>
        </p:sp>
        <p:sp>
          <p:nvSpPr>
            <p:cNvPr id="1048977" name="TextBox 37"/>
            <p:cNvSpPr txBox="1"/>
            <p:nvPr/>
          </p:nvSpPr>
          <p:spPr>
            <a:xfrm>
              <a:off x="4904690" y="1794392"/>
              <a:ext cx="767080" cy="4470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i="1" lang="en-US"/>
                <a:t>h</a:t>
              </a:r>
              <a:r>
                <a:rPr dirty="0" sz="2400" lang="en-US"/>
                <a:t>+3</a:t>
              </a:r>
              <a:endParaRPr dirty="0" lang="en-US"/>
            </a:p>
          </p:txBody>
        </p:sp>
        <p:cxnSp>
          <p:nvCxnSpPr>
            <p:cNvPr id="3145968" name="Straight Connector 38"/>
            <p:cNvCxnSpPr>
              <a:cxnSpLocks/>
            </p:cNvCxnSpPr>
            <p:nvPr/>
          </p:nvCxnSpPr>
          <p:spPr>
            <a:xfrm>
              <a:off x="4746162" y="1656026"/>
              <a:ext cx="307759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69" name="Straight Connector 39"/>
            <p:cNvCxnSpPr>
              <a:cxnSpLocks/>
            </p:cNvCxnSpPr>
            <p:nvPr/>
          </p:nvCxnSpPr>
          <p:spPr>
            <a:xfrm>
              <a:off x="4977721" y="2356648"/>
              <a:ext cx="307759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Group 40"/>
          <p:cNvGrpSpPr/>
          <p:nvPr/>
        </p:nvGrpSpPr>
        <p:grpSpPr>
          <a:xfrm>
            <a:off x="2845345" y="2875226"/>
            <a:ext cx="1035854" cy="1532573"/>
            <a:chOff x="6930415" y="2951426"/>
            <a:chExt cx="1035854" cy="1532573"/>
          </a:xfrm>
        </p:grpSpPr>
        <p:sp>
          <p:nvSpPr>
            <p:cNvPr id="1048978" name="TextBox 41"/>
            <p:cNvSpPr txBox="1"/>
            <p:nvPr/>
          </p:nvSpPr>
          <p:spPr>
            <a:xfrm>
              <a:off x="7199189" y="3528460"/>
              <a:ext cx="767080" cy="4470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i="1" lang="en-US"/>
                <a:t>h</a:t>
              </a:r>
              <a:r>
                <a:rPr dirty="0" sz="2400" lang="en-US"/>
                <a:t>+1</a:t>
              </a:r>
              <a:endParaRPr dirty="0" lang="en-US"/>
            </a:p>
          </p:txBody>
        </p:sp>
        <p:cxnSp>
          <p:nvCxnSpPr>
            <p:cNvPr id="3145970" name="Straight Arrow Connector 42"/>
            <p:cNvCxnSpPr>
              <a:cxnSpLocks/>
            </p:cNvCxnSpPr>
            <p:nvPr/>
          </p:nvCxnSpPr>
          <p:spPr>
            <a:xfrm>
              <a:off x="7099701" y="2951426"/>
              <a:ext cx="0" cy="1532573"/>
            </a:xfrm>
            <a:prstGeom prst="straightConnector1"/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71" name="Straight Connector 43"/>
            <p:cNvCxnSpPr>
              <a:cxnSpLocks/>
            </p:cNvCxnSpPr>
            <p:nvPr/>
          </p:nvCxnSpPr>
          <p:spPr>
            <a:xfrm>
              <a:off x="6930415" y="2951426"/>
              <a:ext cx="307759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72" name="Straight Connector 44"/>
            <p:cNvCxnSpPr>
              <a:cxnSpLocks/>
            </p:cNvCxnSpPr>
            <p:nvPr/>
          </p:nvCxnSpPr>
          <p:spPr>
            <a:xfrm>
              <a:off x="6969169" y="4483999"/>
              <a:ext cx="307759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oup 98"/>
          <p:cNvGrpSpPr/>
          <p:nvPr/>
        </p:nvGrpSpPr>
        <p:grpSpPr>
          <a:xfrm>
            <a:off x="5493053" y="3505200"/>
            <a:ext cx="2039945" cy="2599748"/>
            <a:chOff x="5493053" y="3886200"/>
            <a:chExt cx="2039945" cy="2599748"/>
          </a:xfrm>
        </p:grpSpPr>
        <p:sp>
          <p:nvSpPr>
            <p:cNvPr id="1048979" name="Oval 47"/>
            <p:cNvSpPr/>
            <p:nvPr/>
          </p:nvSpPr>
          <p:spPr>
            <a:xfrm>
              <a:off x="6636053" y="4419600"/>
              <a:ext cx="369199" cy="36919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1048980" name="Oval 48"/>
            <p:cNvSpPr/>
            <p:nvPr/>
          </p:nvSpPr>
          <p:spPr>
            <a:xfrm>
              <a:off x="6190654" y="3886200"/>
              <a:ext cx="369199" cy="36919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224" name="Group 49"/>
            <p:cNvGrpSpPr/>
            <p:nvPr/>
          </p:nvGrpSpPr>
          <p:grpSpPr>
            <a:xfrm>
              <a:off x="5493053" y="4495800"/>
              <a:ext cx="589280" cy="896502"/>
              <a:chOff x="2197000" y="3810000"/>
              <a:chExt cx="589280" cy="896502"/>
            </a:xfrm>
          </p:grpSpPr>
          <p:sp>
            <p:nvSpPr>
              <p:cNvPr id="1048981" name="Isosceles Triangle 62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982" name="TextBox 63"/>
              <p:cNvSpPr txBox="1"/>
              <p:nvPr/>
            </p:nvSpPr>
            <p:spPr>
              <a:xfrm>
                <a:off x="2273200" y="4213234"/>
                <a:ext cx="513080" cy="447041"/>
              </a:xfrm>
              <a:prstGeom prst="rect"/>
              <a:noFill/>
              <a:ln>
                <a:noFill/>
              </a:ln>
            </p:spPr>
            <p:txBody>
              <a:bodyPr rtlCol="0" wrap="none">
                <a:spAutoFit/>
              </a:bodyPr>
              <a:p>
                <a:r>
                  <a:rPr dirty="0" sz="2400" lang="en-US"/>
                  <a:t>A</a:t>
                </a:r>
                <a:r>
                  <a:rPr baseline="-25000" dirty="0" sz="2400" lang="en-US"/>
                  <a:t>L</a:t>
                </a:r>
              </a:p>
            </p:txBody>
          </p:sp>
        </p:grpSp>
        <p:grpSp>
          <p:nvGrpSpPr>
            <p:cNvPr id="225" name="Group 50"/>
            <p:cNvGrpSpPr/>
            <p:nvPr/>
          </p:nvGrpSpPr>
          <p:grpSpPr>
            <a:xfrm>
              <a:off x="6172200" y="4970898"/>
              <a:ext cx="582644" cy="896502"/>
              <a:chOff x="2146400" y="3810000"/>
              <a:chExt cx="582644" cy="896502"/>
            </a:xfrm>
          </p:grpSpPr>
          <p:sp>
            <p:nvSpPr>
              <p:cNvPr id="1048983" name="Isosceles Triangle 60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984" name="TextBox 61"/>
              <p:cNvSpPr txBox="1"/>
              <p:nvPr/>
            </p:nvSpPr>
            <p:spPr>
              <a:xfrm>
                <a:off x="2190564" y="4213234"/>
                <a:ext cx="538480" cy="447041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lang="en-US"/>
                  <a:t>A</a:t>
                </a:r>
                <a:r>
                  <a:rPr baseline="-25000" dirty="0" sz="2400" lang="en-US"/>
                  <a:t>R</a:t>
                </a:r>
              </a:p>
            </p:txBody>
          </p:sp>
        </p:grpSp>
        <p:grpSp>
          <p:nvGrpSpPr>
            <p:cNvPr id="226" name="Group 51"/>
            <p:cNvGrpSpPr/>
            <p:nvPr/>
          </p:nvGrpSpPr>
          <p:grpSpPr>
            <a:xfrm>
              <a:off x="6943818" y="4948535"/>
              <a:ext cx="589180" cy="914400"/>
              <a:chOff x="2133600" y="4441834"/>
              <a:chExt cx="589180" cy="914400"/>
            </a:xfrm>
          </p:grpSpPr>
          <p:sp>
            <p:nvSpPr>
              <p:cNvPr id="1048985" name="Isosceles Triangle 58"/>
              <p:cNvSpPr/>
              <p:nvPr/>
            </p:nvSpPr>
            <p:spPr>
              <a:xfrm>
                <a:off x="2133600" y="4441834"/>
                <a:ext cx="523782" cy="914400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986" name="TextBox 59"/>
              <p:cNvSpPr txBox="1"/>
              <p:nvPr/>
            </p:nvSpPr>
            <p:spPr>
              <a:xfrm>
                <a:off x="2197000" y="4899034"/>
                <a:ext cx="525780" cy="447040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lang="en-US"/>
                  <a:t>P</a:t>
                </a:r>
                <a:r>
                  <a:rPr baseline="-25000" dirty="0" sz="2400" lang="en-US"/>
                  <a:t>R</a:t>
                </a:r>
              </a:p>
            </p:txBody>
          </p:sp>
        </p:grpSp>
        <p:cxnSp>
          <p:nvCxnSpPr>
            <p:cNvPr id="3145973" name="Straight Connector 52"/>
            <p:cNvCxnSpPr>
              <a:cxnSpLocks/>
              <a:stCxn id="1048979" idx="0"/>
              <a:endCxn id="1048980" idx="5"/>
            </p:cNvCxnSpPr>
            <p:nvPr/>
          </p:nvCxnSpPr>
          <p:spPr>
            <a:xfrm flipH="1" flipV="1">
              <a:off x="6505785" y="4201331"/>
              <a:ext cx="314868" cy="218269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74" name="Straight Connector 53"/>
            <p:cNvCxnSpPr>
              <a:cxnSpLocks/>
              <a:stCxn id="1048980" idx="3"/>
              <a:endCxn id="1048981" idx="0"/>
            </p:cNvCxnSpPr>
            <p:nvPr/>
          </p:nvCxnSpPr>
          <p:spPr>
            <a:xfrm flipH="1">
              <a:off x="5766153" y="4201331"/>
              <a:ext cx="478569" cy="294469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75" name="Straight Connector 54"/>
            <p:cNvCxnSpPr>
              <a:cxnSpLocks/>
              <a:stCxn id="1048979" idx="3"/>
              <a:endCxn id="1048983" idx="0"/>
            </p:cNvCxnSpPr>
            <p:nvPr/>
          </p:nvCxnSpPr>
          <p:spPr>
            <a:xfrm flipH="1">
              <a:off x="6438900" y="4734731"/>
              <a:ext cx="251221" cy="236167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76" name="Straight Connector 55"/>
            <p:cNvCxnSpPr>
              <a:cxnSpLocks/>
              <a:stCxn id="1048979" idx="5"/>
              <a:endCxn id="1048985" idx="0"/>
            </p:cNvCxnSpPr>
            <p:nvPr/>
          </p:nvCxnSpPr>
          <p:spPr>
            <a:xfrm>
              <a:off x="6951184" y="4734731"/>
              <a:ext cx="254525" cy="213804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7" name="Group 82"/>
            <p:cNvGrpSpPr/>
            <p:nvPr/>
          </p:nvGrpSpPr>
          <p:grpSpPr>
            <a:xfrm>
              <a:off x="6260201" y="5867400"/>
              <a:ext cx="369199" cy="618548"/>
              <a:chOff x="5556332" y="5618051"/>
              <a:chExt cx="369199" cy="618548"/>
            </a:xfrm>
          </p:grpSpPr>
          <p:sp>
            <p:nvSpPr>
              <p:cNvPr id="1048987" name="Oval 56"/>
              <p:cNvSpPr/>
              <p:nvPr/>
            </p:nvSpPr>
            <p:spPr>
              <a:xfrm>
                <a:off x="5556332" y="5867400"/>
                <a:ext cx="369199" cy="369199"/>
              </a:xfrm>
              <a:prstGeom prst="ellipse"/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r>
                  <a:rPr dirty="0" sz="2400" lang="en-US">
                    <a:solidFill>
                      <a:schemeClr val="tx1"/>
                    </a:solidFill>
                  </a:rPr>
                  <a:t>L</a:t>
                </a:r>
              </a:p>
            </p:txBody>
          </p:sp>
          <p:cxnSp>
            <p:nvCxnSpPr>
              <p:cNvPr id="3145977" name="Straight Connector 57"/>
              <p:cNvCxnSpPr>
                <a:cxnSpLocks/>
                <a:stCxn id="1048987" idx="0"/>
              </p:cNvCxnSpPr>
              <p:nvPr/>
            </p:nvCxnSpPr>
            <p:spPr>
              <a:xfrm flipV="1">
                <a:off x="5740932" y="5618051"/>
                <a:ext cx="0" cy="249349"/>
              </a:xfrm>
              <a:prstGeom prst="line"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48988" name="TextBox 64"/>
          <p:cNvSpPr txBox="1"/>
          <p:nvPr/>
        </p:nvSpPr>
        <p:spPr>
          <a:xfrm>
            <a:off x="7012885" y="3957935"/>
            <a:ext cx="325730" cy="461665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US">
                <a:solidFill>
                  <a:srgbClr val="FF0000"/>
                </a:solidFill>
              </a:rPr>
              <a:t>1</a:t>
            </a:r>
            <a:endParaRPr dirty="0" lang="en-US">
              <a:solidFill>
                <a:srgbClr val="FF0000"/>
              </a:solidFill>
            </a:endParaRPr>
          </a:p>
        </p:txBody>
      </p:sp>
      <p:sp>
        <p:nvSpPr>
          <p:cNvPr id="1048989" name="TextBox 65"/>
          <p:cNvSpPr txBox="1"/>
          <p:nvPr/>
        </p:nvSpPr>
        <p:spPr>
          <a:xfrm>
            <a:off x="6553200" y="3429000"/>
            <a:ext cx="530915" cy="461665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US">
                <a:solidFill>
                  <a:srgbClr val="FF0000"/>
                </a:solidFill>
              </a:rPr>
              <a:t>−2</a:t>
            </a:r>
            <a:endParaRPr dirty="0" lang="en-US">
              <a:solidFill>
                <a:srgbClr val="FF0000"/>
              </a:solidFill>
            </a:endParaRPr>
          </a:p>
        </p:txBody>
      </p:sp>
      <p:grpSp>
        <p:nvGrpSpPr>
          <p:cNvPr id="228" name="Group 91"/>
          <p:cNvGrpSpPr/>
          <p:nvPr/>
        </p:nvGrpSpPr>
        <p:grpSpPr>
          <a:xfrm>
            <a:off x="7595551" y="4038600"/>
            <a:ext cx="970574" cy="2066348"/>
            <a:chOff x="7828488" y="4419600"/>
            <a:chExt cx="970574" cy="2066348"/>
          </a:xfrm>
        </p:grpSpPr>
        <p:cxnSp>
          <p:nvCxnSpPr>
            <p:cNvPr id="3145978" name="Straight Connector 70"/>
            <p:cNvCxnSpPr>
              <a:cxnSpLocks/>
            </p:cNvCxnSpPr>
            <p:nvPr/>
          </p:nvCxnSpPr>
          <p:spPr>
            <a:xfrm>
              <a:off x="7828488" y="6477000"/>
              <a:ext cx="300045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79" name="Straight Arrow Connector 71"/>
            <p:cNvCxnSpPr>
              <a:cxnSpLocks/>
            </p:cNvCxnSpPr>
            <p:nvPr/>
          </p:nvCxnSpPr>
          <p:spPr>
            <a:xfrm>
              <a:off x="7974654" y="4419600"/>
              <a:ext cx="0" cy="2066348"/>
            </a:xfrm>
            <a:prstGeom prst="straightConnector1"/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990" name="TextBox 72"/>
            <p:cNvSpPr txBox="1"/>
            <p:nvPr/>
          </p:nvSpPr>
          <p:spPr>
            <a:xfrm>
              <a:off x="8031982" y="5275519"/>
              <a:ext cx="767080" cy="4470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i="1" lang="en-US"/>
                <a:t>h</a:t>
              </a:r>
              <a:r>
                <a:rPr dirty="0" sz="2400" lang="en-US"/>
                <a:t>+2</a:t>
              </a:r>
              <a:endParaRPr dirty="0" lang="en-US"/>
            </a:p>
          </p:txBody>
        </p:sp>
        <p:cxnSp>
          <p:nvCxnSpPr>
            <p:cNvPr id="3145980" name="Straight Connector 73"/>
            <p:cNvCxnSpPr>
              <a:cxnSpLocks/>
            </p:cNvCxnSpPr>
            <p:nvPr/>
          </p:nvCxnSpPr>
          <p:spPr>
            <a:xfrm>
              <a:off x="7828488" y="4419600"/>
              <a:ext cx="307759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83"/>
          <p:cNvGrpSpPr/>
          <p:nvPr/>
        </p:nvGrpSpPr>
        <p:grpSpPr>
          <a:xfrm>
            <a:off x="6629400" y="4581288"/>
            <a:ext cx="918453" cy="1532573"/>
            <a:chOff x="6930415" y="2951426"/>
            <a:chExt cx="918453" cy="1532573"/>
          </a:xfrm>
        </p:grpSpPr>
        <p:sp>
          <p:nvSpPr>
            <p:cNvPr id="1048991" name="TextBox 84"/>
            <p:cNvSpPr txBox="1"/>
            <p:nvPr/>
          </p:nvSpPr>
          <p:spPr>
            <a:xfrm>
              <a:off x="7081788" y="3843463"/>
              <a:ext cx="767080" cy="447041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i="1" lang="en-US"/>
                <a:t>h</a:t>
              </a:r>
              <a:r>
                <a:rPr dirty="0" sz="2400" lang="en-US"/>
                <a:t>+1</a:t>
              </a:r>
              <a:endParaRPr dirty="0" lang="en-US"/>
            </a:p>
          </p:txBody>
        </p:sp>
        <p:cxnSp>
          <p:nvCxnSpPr>
            <p:cNvPr id="3145981" name="Straight Arrow Connector 85"/>
            <p:cNvCxnSpPr>
              <a:cxnSpLocks/>
            </p:cNvCxnSpPr>
            <p:nvPr/>
          </p:nvCxnSpPr>
          <p:spPr>
            <a:xfrm>
              <a:off x="7099701" y="2951426"/>
              <a:ext cx="0" cy="1532573"/>
            </a:xfrm>
            <a:prstGeom prst="straightConnector1"/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82" name="Straight Connector 86"/>
            <p:cNvCxnSpPr>
              <a:cxnSpLocks/>
            </p:cNvCxnSpPr>
            <p:nvPr/>
          </p:nvCxnSpPr>
          <p:spPr>
            <a:xfrm>
              <a:off x="6930415" y="2951426"/>
              <a:ext cx="307759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83" name="Straight Connector 87"/>
            <p:cNvCxnSpPr>
              <a:cxnSpLocks/>
            </p:cNvCxnSpPr>
            <p:nvPr/>
          </p:nvCxnSpPr>
          <p:spPr>
            <a:xfrm>
              <a:off x="6969169" y="4483999"/>
              <a:ext cx="307759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0" name="Group 92"/>
          <p:cNvGrpSpPr/>
          <p:nvPr/>
        </p:nvGrpSpPr>
        <p:grpSpPr>
          <a:xfrm>
            <a:off x="4953000" y="4114800"/>
            <a:ext cx="579538" cy="867927"/>
            <a:chOff x="3730841" y="2984037"/>
            <a:chExt cx="579538" cy="867927"/>
          </a:xfrm>
        </p:grpSpPr>
        <p:cxnSp>
          <p:nvCxnSpPr>
            <p:cNvPr id="3145984" name="Straight Arrow Connector 93"/>
            <p:cNvCxnSpPr>
              <a:cxnSpLocks/>
            </p:cNvCxnSpPr>
            <p:nvPr/>
          </p:nvCxnSpPr>
          <p:spPr>
            <a:xfrm>
              <a:off x="3886200" y="2984037"/>
              <a:ext cx="0" cy="850029"/>
            </a:xfrm>
            <a:prstGeom prst="straightConnector1"/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992" name="TextBox 94"/>
            <p:cNvSpPr txBox="1"/>
            <p:nvPr/>
          </p:nvSpPr>
          <p:spPr>
            <a:xfrm>
              <a:off x="3886200" y="3208172"/>
              <a:ext cx="424179" cy="4470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i="1" lang="en-US"/>
                <a:t>h</a:t>
              </a:r>
              <a:endParaRPr dirty="0" i="1" lang="en-US"/>
            </a:p>
          </p:txBody>
        </p:sp>
        <p:cxnSp>
          <p:nvCxnSpPr>
            <p:cNvPr id="3145985" name="Straight Connector 95"/>
            <p:cNvCxnSpPr>
              <a:cxnSpLocks/>
            </p:cNvCxnSpPr>
            <p:nvPr/>
          </p:nvCxnSpPr>
          <p:spPr>
            <a:xfrm>
              <a:off x="3730841" y="2984037"/>
              <a:ext cx="307759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86" name="Straight Connector 96"/>
            <p:cNvCxnSpPr>
              <a:cxnSpLocks/>
            </p:cNvCxnSpPr>
            <p:nvPr/>
          </p:nvCxnSpPr>
          <p:spPr>
            <a:xfrm>
              <a:off x="3734894" y="3851964"/>
              <a:ext cx="307759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993" name="TextBox 99"/>
          <p:cNvSpPr txBox="1"/>
          <p:nvPr/>
        </p:nvSpPr>
        <p:spPr>
          <a:xfrm>
            <a:off x="5791200" y="4114800"/>
            <a:ext cx="944880" cy="1513840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9600" lang="en-US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/>
              </a:rPr>
              <a:t>X</a:t>
            </a:r>
            <a:endParaRPr dirty="0" sz="9600"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"/>
                                        <p:tgtEl>
                                          <p:spTgt spid="1048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"/>
                                        <p:tgtEl>
                                          <p:spTgt spid="1048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9"/>
                                        <p:tgtEl>
                                          <p:spTgt spid="104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2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">
                      <p:stCondLst>
                        <p:cond delay="indefinite"/>
                      </p:stCondLst>
                      <p:childTnLst>
                        <p:par>
                          <p:cTn fill="hold" id="15">
                            <p:stCondLst>
                              <p:cond delay="0"/>
                            </p:stCondLst>
                            <p:childTnLst>
                              <p:par>
                                <p:cTn fill="hold" id="16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id="20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22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27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>
                      <p:stCondLst>
                        <p:cond delay="indefinite"/>
                      </p:stCondLst>
                      <p:childTnLst>
                        <p:par>
                          <p:cTn fill="hold" id="29">
                            <p:stCondLst>
                              <p:cond delay="0"/>
                            </p:stCondLst>
                            <p:childTnLst>
                              <p:par>
                                <p:cTn fill="hold" id="30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32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7"/>
                                        <p:tgtEl>
                                          <p:spTgt spid="1048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8"/>
                                        <p:tgtEl>
                                          <p:spTgt spid="1048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39"/>
                                        <p:tgtEl>
                                          <p:spTgt spid="1048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0">
                      <p:stCondLst>
                        <p:cond delay="indefinite"/>
                      </p:stCondLst>
                      <p:childTnLst>
                        <p:par>
                          <p:cTn fill="hold" id="41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2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44"/>
                                        <p:tgtEl>
                                          <p:spTgt spid="1048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45"/>
                                        <p:tgtEl>
                                          <p:spTgt spid="1048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46"/>
                                        <p:tgtEl>
                                          <p:spTgt spid="1048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7">
                      <p:stCondLst>
                        <p:cond delay="indefinite"/>
                      </p:stCondLst>
                      <p:childTnLst>
                        <p:par>
                          <p:cTn fill="hold" id="4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9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51"/>
                                        <p:tgtEl>
                                          <p:spTgt spid="1048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52"/>
                                        <p:tgtEl>
                                          <p:spTgt spid="1048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53"/>
                                        <p:tgtEl>
                                          <p:spTgt spid="1048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62" grpId="0" animBg="1"/>
      <p:bldP spid="1048963" grpId="0"/>
      <p:bldP spid="1048988" grpId="0"/>
      <p:bldP spid="1048989" grpId="0"/>
      <p:bldP spid="104899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Left-Right (LR) Rotation</a:t>
            </a:r>
          </a:p>
        </p:txBody>
      </p:sp>
      <p:sp>
        <p:nvSpPr>
          <p:cNvPr id="104899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E2E4A66-FC3E-4C0B-B5A2-3AC9BF2C6C04}" type="slidenum">
              <a:rPr lang="en-US" smtClean="0"/>
              <a:t>23</a:t>
            </a:fld>
            <a:endParaRPr lang="en-US"/>
          </a:p>
        </p:txBody>
      </p:sp>
      <p:grpSp>
        <p:nvGrpSpPr>
          <p:cNvPr id="232" name="Group 64"/>
          <p:cNvGrpSpPr/>
          <p:nvPr/>
        </p:nvGrpSpPr>
        <p:grpSpPr>
          <a:xfrm>
            <a:off x="1282600" y="1752600"/>
            <a:ext cx="2832200" cy="3497720"/>
            <a:chOff x="1282600" y="1752600"/>
            <a:chExt cx="2832200" cy="3497720"/>
          </a:xfrm>
        </p:grpSpPr>
        <p:sp>
          <p:nvSpPr>
            <p:cNvPr id="1048996" name="Oval 5"/>
            <p:cNvSpPr/>
            <p:nvPr/>
          </p:nvSpPr>
          <p:spPr>
            <a:xfrm>
              <a:off x="2819400" y="1752600"/>
              <a:ext cx="369199" cy="36919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1048997" name="Oval 6"/>
            <p:cNvSpPr/>
            <p:nvPr/>
          </p:nvSpPr>
          <p:spPr>
            <a:xfrm>
              <a:off x="2077470" y="2380098"/>
              <a:ext cx="369199" cy="36919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233" name="Group 7"/>
            <p:cNvGrpSpPr/>
            <p:nvPr/>
          </p:nvGrpSpPr>
          <p:grpSpPr>
            <a:xfrm>
              <a:off x="1282600" y="3134617"/>
              <a:ext cx="589280" cy="1502554"/>
              <a:chOff x="2197000" y="3810000"/>
              <a:chExt cx="589280" cy="896502"/>
            </a:xfrm>
          </p:grpSpPr>
          <p:sp>
            <p:nvSpPr>
              <p:cNvPr id="1048998" name="Isosceles Triangle 18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999" name="TextBox 19"/>
              <p:cNvSpPr txBox="1"/>
              <p:nvPr/>
            </p:nvSpPr>
            <p:spPr>
              <a:xfrm>
                <a:off x="2273200" y="4244837"/>
                <a:ext cx="513080" cy="266728"/>
              </a:xfrm>
              <a:prstGeom prst="rect"/>
              <a:noFill/>
              <a:ln>
                <a:noFill/>
              </a:ln>
            </p:spPr>
            <p:txBody>
              <a:bodyPr rtlCol="0" wrap="none">
                <a:spAutoFit/>
              </a:bodyPr>
              <a:p>
                <a:r>
                  <a:rPr dirty="0" sz="2400" lang="en-US"/>
                  <a:t>A</a:t>
                </a:r>
                <a:r>
                  <a:rPr baseline="-25000" dirty="0" sz="2400" lang="en-US"/>
                  <a:t>L</a:t>
                </a:r>
              </a:p>
            </p:txBody>
          </p:sp>
        </p:grpSp>
        <p:grpSp>
          <p:nvGrpSpPr>
            <p:cNvPr id="234" name="Group 9"/>
            <p:cNvGrpSpPr/>
            <p:nvPr/>
          </p:nvGrpSpPr>
          <p:grpSpPr>
            <a:xfrm>
              <a:off x="3514818" y="2507426"/>
              <a:ext cx="599982" cy="1523694"/>
              <a:chOff x="2216648" y="3810000"/>
              <a:chExt cx="599982" cy="1147465"/>
            </a:xfrm>
          </p:grpSpPr>
          <p:sp>
            <p:nvSpPr>
              <p:cNvPr id="1049000" name="Isosceles Triangle 14"/>
              <p:cNvSpPr/>
              <p:nvPr/>
            </p:nvSpPr>
            <p:spPr>
              <a:xfrm>
                <a:off x="2216648" y="3810000"/>
                <a:ext cx="599982" cy="1147465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9001" name="TextBox 15"/>
              <p:cNvSpPr txBox="1"/>
              <p:nvPr/>
            </p:nvSpPr>
            <p:spPr>
              <a:xfrm>
                <a:off x="2283230" y="4495800"/>
                <a:ext cx="525779" cy="336658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lang="en-US"/>
                  <a:t>P</a:t>
                </a:r>
                <a:r>
                  <a:rPr baseline="-25000" dirty="0" sz="2400" lang="en-US"/>
                  <a:t>R</a:t>
                </a:r>
              </a:p>
            </p:txBody>
          </p:sp>
        </p:grpSp>
        <p:cxnSp>
          <p:nvCxnSpPr>
            <p:cNvPr id="3145987" name="Straight Connector 10"/>
            <p:cNvCxnSpPr>
              <a:cxnSpLocks/>
              <a:stCxn id="1048996" idx="3"/>
              <a:endCxn id="1048997" idx="7"/>
            </p:cNvCxnSpPr>
            <p:nvPr/>
          </p:nvCxnSpPr>
          <p:spPr>
            <a:xfrm flipH="1">
              <a:off x="2392601" y="2067731"/>
              <a:ext cx="480867" cy="366435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88" name="Straight Connector 11"/>
            <p:cNvCxnSpPr>
              <a:cxnSpLocks/>
              <a:stCxn id="1048997" idx="3"/>
              <a:endCxn id="1048998" idx="0"/>
            </p:cNvCxnSpPr>
            <p:nvPr/>
          </p:nvCxnSpPr>
          <p:spPr>
            <a:xfrm flipH="1">
              <a:off x="1555700" y="2695229"/>
              <a:ext cx="575838" cy="439388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89" name="Straight Connector 12"/>
            <p:cNvCxnSpPr>
              <a:cxnSpLocks/>
              <a:stCxn id="1048997" idx="5"/>
              <a:endCxn id="1049003" idx="0"/>
            </p:cNvCxnSpPr>
            <p:nvPr/>
          </p:nvCxnSpPr>
          <p:spPr>
            <a:xfrm>
              <a:off x="2392601" y="2695229"/>
              <a:ext cx="276768" cy="345291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90" name="Straight Connector 13"/>
            <p:cNvCxnSpPr>
              <a:cxnSpLocks/>
              <a:stCxn id="1048996" idx="5"/>
              <a:endCxn id="1049000" idx="0"/>
            </p:cNvCxnSpPr>
            <p:nvPr/>
          </p:nvCxnSpPr>
          <p:spPr>
            <a:xfrm>
              <a:off x="3134531" y="2067731"/>
              <a:ext cx="680278" cy="439695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5" name="Group 33"/>
            <p:cNvGrpSpPr/>
            <p:nvPr/>
          </p:nvGrpSpPr>
          <p:grpSpPr>
            <a:xfrm>
              <a:off x="2209577" y="4619273"/>
              <a:ext cx="369199" cy="618548"/>
              <a:chOff x="381000" y="2846161"/>
              <a:chExt cx="369199" cy="618548"/>
            </a:xfrm>
          </p:grpSpPr>
          <p:sp>
            <p:nvSpPr>
              <p:cNvPr id="1049002" name="Oval 21"/>
              <p:cNvSpPr/>
              <p:nvPr/>
            </p:nvSpPr>
            <p:spPr>
              <a:xfrm>
                <a:off x="381000" y="3095510"/>
                <a:ext cx="369199" cy="369199"/>
              </a:xfrm>
              <a:prstGeom prst="ellipse"/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r>
                  <a:rPr dirty="0" sz="2400" lang="en-US">
                    <a:solidFill>
                      <a:schemeClr val="tx1"/>
                    </a:solidFill>
                  </a:rPr>
                  <a:t>L</a:t>
                </a:r>
              </a:p>
            </p:txBody>
          </p:sp>
          <p:cxnSp>
            <p:nvCxnSpPr>
              <p:cNvPr id="3145991" name="Straight Connector 22"/>
              <p:cNvCxnSpPr>
                <a:cxnSpLocks/>
                <a:stCxn id="1049002" idx="0"/>
              </p:cNvCxnSpPr>
              <p:nvPr/>
            </p:nvCxnSpPr>
            <p:spPr>
              <a:xfrm flipV="1">
                <a:off x="565600" y="2846161"/>
                <a:ext cx="0" cy="249349"/>
              </a:xfrm>
              <a:prstGeom prst="line"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003" name="Oval 23"/>
            <p:cNvSpPr/>
            <p:nvPr/>
          </p:nvSpPr>
          <p:spPr>
            <a:xfrm>
              <a:off x="2484769" y="3040520"/>
              <a:ext cx="369199" cy="36919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B</a:t>
              </a:r>
            </a:p>
          </p:txBody>
        </p:sp>
        <p:grpSp>
          <p:nvGrpSpPr>
            <p:cNvPr id="236" name="Group 24"/>
            <p:cNvGrpSpPr/>
            <p:nvPr/>
          </p:nvGrpSpPr>
          <p:grpSpPr>
            <a:xfrm>
              <a:off x="2120800" y="3722771"/>
              <a:ext cx="576580" cy="896502"/>
              <a:chOff x="2197000" y="3810000"/>
              <a:chExt cx="576580" cy="896502"/>
            </a:xfrm>
          </p:grpSpPr>
          <p:sp>
            <p:nvSpPr>
              <p:cNvPr id="1049004" name="Isosceles Triangle 25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9005" name="TextBox 26"/>
              <p:cNvSpPr txBox="1"/>
              <p:nvPr/>
            </p:nvSpPr>
            <p:spPr>
              <a:xfrm>
                <a:off x="2273200" y="4244837"/>
                <a:ext cx="500380" cy="447041"/>
              </a:xfrm>
              <a:prstGeom prst="rect"/>
              <a:noFill/>
              <a:ln>
                <a:noFill/>
              </a:ln>
            </p:spPr>
            <p:txBody>
              <a:bodyPr rtlCol="0" wrap="none">
                <a:spAutoFit/>
              </a:bodyPr>
              <a:p>
                <a:r>
                  <a:rPr dirty="0" sz="2400" lang="en-US"/>
                  <a:t>B</a:t>
                </a:r>
                <a:r>
                  <a:rPr baseline="-25000" dirty="0" sz="2400" lang="en-US"/>
                  <a:t>L</a:t>
                </a:r>
              </a:p>
            </p:txBody>
          </p:sp>
        </p:grpSp>
        <p:grpSp>
          <p:nvGrpSpPr>
            <p:cNvPr id="237" name="Group 27"/>
            <p:cNvGrpSpPr/>
            <p:nvPr/>
          </p:nvGrpSpPr>
          <p:grpSpPr>
            <a:xfrm>
              <a:off x="2819401" y="3722771"/>
              <a:ext cx="569944" cy="899775"/>
              <a:chOff x="2146400" y="3810000"/>
              <a:chExt cx="569944" cy="899775"/>
            </a:xfrm>
          </p:grpSpPr>
          <p:sp>
            <p:nvSpPr>
              <p:cNvPr id="1049006" name="Isosceles Triangle 28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9007" name="TextBox 29"/>
              <p:cNvSpPr txBox="1"/>
              <p:nvPr/>
            </p:nvSpPr>
            <p:spPr>
              <a:xfrm>
                <a:off x="2190564" y="4262735"/>
                <a:ext cx="525780" cy="447040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lang="en-US"/>
                  <a:t>B</a:t>
                </a:r>
                <a:r>
                  <a:rPr baseline="-25000" dirty="0" sz="2400" lang="en-US"/>
                  <a:t>R</a:t>
                </a:r>
              </a:p>
            </p:txBody>
          </p:sp>
        </p:grpSp>
        <p:cxnSp>
          <p:nvCxnSpPr>
            <p:cNvPr id="3145992" name="Straight Connector 30"/>
            <p:cNvCxnSpPr>
              <a:cxnSpLocks/>
              <a:stCxn id="1049003" idx="3"/>
              <a:endCxn id="1049004" idx="0"/>
            </p:cNvCxnSpPr>
            <p:nvPr/>
          </p:nvCxnSpPr>
          <p:spPr>
            <a:xfrm flipH="1">
              <a:off x="2393900" y="3355651"/>
              <a:ext cx="144937" cy="367120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93" name="Straight Connector 31"/>
            <p:cNvCxnSpPr>
              <a:cxnSpLocks/>
              <a:stCxn id="1049003" idx="5"/>
              <a:endCxn id="1049006" idx="0"/>
            </p:cNvCxnSpPr>
            <p:nvPr/>
          </p:nvCxnSpPr>
          <p:spPr>
            <a:xfrm>
              <a:off x="2799900" y="3355651"/>
              <a:ext cx="286201" cy="367120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8" name="Group 34"/>
            <p:cNvGrpSpPr/>
            <p:nvPr/>
          </p:nvGrpSpPr>
          <p:grpSpPr>
            <a:xfrm>
              <a:off x="2910759" y="4631772"/>
              <a:ext cx="369199" cy="618548"/>
              <a:chOff x="381000" y="2846161"/>
              <a:chExt cx="369199" cy="618548"/>
            </a:xfrm>
          </p:grpSpPr>
          <p:sp>
            <p:nvSpPr>
              <p:cNvPr id="1049008" name="Oval 35"/>
              <p:cNvSpPr/>
              <p:nvPr/>
            </p:nvSpPr>
            <p:spPr>
              <a:xfrm>
                <a:off x="381000" y="3095510"/>
                <a:ext cx="369199" cy="369199"/>
              </a:xfrm>
              <a:prstGeom prst="ellipse"/>
              <a:solidFill>
                <a:srgbClr val="FFFF00"/>
              </a:solidFill>
              <a:ln w="28575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45994" name="Straight Connector 36"/>
              <p:cNvCxnSpPr>
                <a:cxnSpLocks/>
                <a:stCxn id="1049008" idx="0"/>
              </p:cNvCxnSpPr>
              <p:nvPr/>
            </p:nvCxnSpPr>
            <p:spPr>
              <a:xfrm flipV="1">
                <a:off x="565600" y="2846161"/>
                <a:ext cx="0" cy="249349"/>
              </a:xfrm>
              <a:prstGeom prst="line"/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009" name="TextBox 37"/>
            <p:cNvSpPr txBox="1"/>
            <p:nvPr/>
          </p:nvSpPr>
          <p:spPr>
            <a:xfrm>
              <a:off x="2540272" y="4793120"/>
              <a:ext cx="462280" cy="4470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lang="en-US">
                  <a:solidFill>
                    <a:srgbClr val="FF0000"/>
                  </a:solidFill>
                </a:rPr>
                <a:t>or</a:t>
              </a:r>
              <a:endParaRPr dirty="0"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39" name="Group 44"/>
          <p:cNvGrpSpPr/>
          <p:nvPr/>
        </p:nvGrpSpPr>
        <p:grpSpPr>
          <a:xfrm>
            <a:off x="4191000" y="2505773"/>
            <a:ext cx="589976" cy="1525347"/>
            <a:chOff x="4177604" y="3275253"/>
            <a:chExt cx="589976" cy="1525347"/>
          </a:xfrm>
        </p:grpSpPr>
        <p:cxnSp>
          <p:nvCxnSpPr>
            <p:cNvPr id="3145995" name="Straight Arrow Connector 39"/>
            <p:cNvCxnSpPr>
              <a:cxnSpLocks/>
            </p:cNvCxnSpPr>
            <p:nvPr/>
          </p:nvCxnSpPr>
          <p:spPr>
            <a:xfrm>
              <a:off x="4332963" y="3275253"/>
              <a:ext cx="0" cy="1525347"/>
            </a:xfrm>
            <a:prstGeom prst="straightConnector1"/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010" name="TextBox 40"/>
            <p:cNvSpPr txBox="1"/>
            <p:nvPr/>
          </p:nvSpPr>
          <p:spPr>
            <a:xfrm>
              <a:off x="4343400" y="3881735"/>
              <a:ext cx="424180" cy="4470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i="1" lang="en-US"/>
                <a:t>h</a:t>
              </a:r>
              <a:endParaRPr dirty="0" i="1" lang="en-US"/>
            </a:p>
          </p:txBody>
        </p:sp>
        <p:cxnSp>
          <p:nvCxnSpPr>
            <p:cNvPr id="3145996" name="Straight Connector 41"/>
            <p:cNvCxnSpPr>
              <a:cxnSpLocks/>
            </p:cNvCxnSpPr>
            <p:nvPr/>
          </p:nvCxnSpPr>
          <p:spPr>
            <a:xfrm>
              <a:off x="4177604" y="3275253"/>
              <a:ext cx="307759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97" name="Straight Connector 42"/>
            <p:cNvCxnSpPr>
              <a:cxnSpLocks/>
            </p:cNvCxnSpPr>
            <p:nvPr/>
          </p:nvCxnSpPr>
          <p:spPr>
            <a:xfrm>
              <a:off x="4181657" y="4800600"/>
              <a:ext cx="307759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Group 45"/>
          <p:cNvGrpSpPr/>
          <p:nvPr/>
        </p:nvGrpSpPr>
        <p:grpSpPr>
          <a:xfrm>
            <a:off x="838200" y="3122853"/>
            <a:ext cx="589976" cy="1525347"/>
            <a:chOff x="4177604" y="3275253"/>
            <a:chExt cx="589976" cy="1525347"/>
          </a:xfrm>
        </p:grpSpPr>
        <p:cxnSp>
          <p:nvCxnSpPr>
            <p:cNvPr id="3145998" name="Straight Arrow Connector 46"/>
            <p:cNvCxnSpPr>
              <a:cxnSpLocks/>
            </p:cNvCxnSpPr>
            <p:nvPr/>
          </p:nvCxnSpPr>
          <p:spPr>
            <a:xfrm>
              <a:off x="4332963" y="3275253"/>
              <a:ext cx="0" cy="1525347"/>
            </a:xfrm>
            <a:prstGeom prst="straightConnector1"/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011" name="TextBox 47"/>
            <p:cNvSpPr txBox="1"/>
            <p:nvPr/>
          </p:nvSpPr>
          <p:spPr>
            <a:xfrm>
              <a:off x="4343400" y="3881735"/>
              <a:ext cx="424180" cy="4470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i="1" lang="en-US"/>
                <a:t>h</a:t>
              </a:r>
              <a:endParaRPr dirty="0" i="1" lang="en-US"/>
            </a:p>
          </p:txBody>
        </p:sp>
        <p:cxnSp>
          <p:nvCxnSpPr>
            <p:cNvPr id="3145999" name="Straight Connector 48"/>
            <p:cNvCxnSpPr>
              <a:cxnSpLocks/>
            </p:cNvCxnSpPr>
            <p:nvPr/>
          </p:nvCxnSpPr>
          <p:spPr>
            <a:xfrm>
              <a:off x="4177604" y="3275253"/>
              <a:ext cx="307759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000" name="Straight Connector 49"/>
            <p:cNvCxnSpPr>
              <a:cxnSpLocks/>
            </p:cNvCxnSpPr>
            <p:nvPr/>
          </p:nvCxnSpPr>
          <p:spPr>
            <a:xfrm>
              <a:off x="4181657" y="4800600"/>
              <a:ext cx="307759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1" name="Group 50"/>
          <p:cNvGrpSpPr/>
          <p:nvPr/>
        </p:nvGrpSpPr>
        <p:grpSpPr>
          <a:xfrm>
            <a:off x="1752600" y="3712414"/>
            <a:ext cx="592025" cy="1525347"/>
            <a:chOff x="4177604" y="3275253"/>
            <a:chExt cx="592025" cy="1525347"/>
          </a:xfrm>
        </p:grpSpPr>
        <p:cxnSp>
          <p:nvCxnSpPr>
            <p:cNvPr id="3146001" name="Straight Arrow Connector 51"/>
            <p:cNvCxnSpPr>
              <a:cxnSpLocks/>
            </p:cNvCxnSpPr>
            <p:nvPr/>
          </p:nvCxnSpPr>
          <p:spPr>
            <a:xfrm>
              <a:off x="4332963" y="3275253"/>
              <a:ext cx="0" cy="1525347"/>
            </a:xfrm>
            <a:prstGeom prst="straightConnector1"/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012" name="TextBox 52"/>
            <p:cNvSpPr txBox="1"/>
            <p:nvPr/>
          </p:nvSpPr>
          <p:spPr>
            <a:xfrm>
              <a:off x="4345449" y="4105870"/>
              <a:ext cx="424180" cy="447041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i="1" lang="en-US"/>
                <a:t>h</a:t>
              </a:r>
              <a:endParaRPr dirty="0" i="1" lang="en-US"/>
            </a:p>
          </p:txBody>
        </p:sp>
        <p:cxnSp>
          <p:nvCxnSpPr>
            <p:cNvPr id="3146002" name="Straight Connector 53"/>
            <p:cNvCxnSpPr>
              <a:cxnSpLocks/>
            </p:cNvCxnSpPr>
            <p:nvPr/>
          </p:nvCxnSpPr>
          <p:spPr>
            <a:xfrm>
              <a:off x="4177604" y="3275253"/>
              <a:ext cx="307759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003" name="Straight Connector 54"/>
            <p:cNvCxnSpPr>
              <a:cxnSpLocks/>
            </p:cNvCxnSpPr>
            <p:nvPr/>
          </p:nvCxnSpPr>
          <p:spPr>
            <a:xfrm>
              <a:off x="4181657" y="4800600"/>
              <a:ext cx="307759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Group 61"/>
          <p:cNvGrpSpPr/>
          <p:nvPr/>
        </p:nvGrpSpPr>
        <p:grpSpPr>
          <a:xfrm>
            <a:off x="487121" y="2462445"/>
            <a:ext cx="916204" cy="2800059"/>
            <a:chOff x="329249" y="3231925"/>
            <a:chExt cx="916204" cy="2800059"/>
          </a:xfrm>
        </p:grpSpPr>
        <p:cxnSp>
          <p:nvCxnSpPr>
            <p:cNvPr id="3146004" name="Straight Arrow Connector 56"/>
            <p:cNvCxnSpPr>
              <a:cxnSpLocks/>
            </p:cNvCxnSpPr>
            <p:nvPr/>
          </p:nvCxnSpPr>
          <p:spPr>
            <a:xfrm>
              <a:off x="484608" y="3231925"/>
              <a:ext cx="0" cy="2775376"/>
            </a:xfrm>
            <a:prstGeom prst="straightConnector1"/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013" name="TextBox 57"/>
            <p:cNvSpPr txBox="1"/>
            <p:nvPr/>
          </p:nvSpPr>
          <p:spPr>
            <a:xfrm>
              <a:off x="478373" y="3334177"/>
              <a:ext cx="767080" cy="4470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i="1" lang="en-US"/>
                <a:t>h</a:t>
              </a:r>
              <a:r>
                <a:rPr dirty="0" sz="2400" lang="en-US"/>
                <a:t>+2</a:t>
              </a:r>
              <a:endParaRPr dirty="0" lang="en-US"/>
            </a:p>
          </p:txBody>
        </p:sp>
        <p:cxnSp>
          <p:nvCxnSpPr>
            <p:cNvPr id="3146005" name="Straight Connector 58"/>
            <p:cNvCxnSpPr>
              <a:cxnSpLocks/>
            </p:cNvCxnSpPr>
            <p:nvPr/>
          </p:nvCxnSpPr>
          <p:spPr>
            <a:xfrm>
              <a:off x="329249" y="3231925"/>
              <a:ext cx="307759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006" name="Straight Connector 59"/>
            <p:cNvCxnSpPr>
              <a:cxnSpLocks/>
            </p:cNvCxnSpPr>
            <p:nvPr/>
          </p:nvCxnSpPr>
          <p:spPr>
            <a:xfrm>
              <a:off x="358653" y="6031984"/>
              <a:ext cx="307759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9014" name="TextBox 62"/>
          <p:cNvSpPr txBox="1"/>
          <p:nvPr/>
        </p:nvSpPr>
        <p:spPr>
          <a:xfrm>
            <a:off x="4876800" y="1676400"/>
            <a:ext cx="4462779" cy="1513840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US"/>
              <a:t>A </a:t>
            </a:r>
            <a:r>
              <a:rPr b="1" dirty="0" sz="2400" lang="en-US">
                <a:solidFill>
                  <a:srgbClr val="008000"/>
                </a:solidFill>
              </a:rPr>
              <a:t>double rotation </a:t>
            </a:r>
            <a:r>
              <a:rPr dirty="0" sz="2400" lang="en-US"/>
              <a:t>to re-balance:</a:t>
            </a:r>
          </a:p>
          <a:p>
            <a:r>
              <a:rPr dirty="0" sz="2400" lang="en-US"/>
              <a:t>Do a </a:t>
            </a:r>
            <a:r>
              <a:rPr b="1" dirty="0" sz="2400" lang="en-US">
                <a:solidFill>
                  <a:srgbClr val="C00000"/>
                </a:solidFill>
              </a:rPr>
              <a:t>left</a:t>
            </a:r>
            <a:r>
              <a:rPr dirty="0" sz="2400" lang="en-US"/>
              <a:t> rotation on node A;</a:t>
            </a:r>
            <a:br>
              <a:rPr dirty="0" sz="2400" lang="en-US"/>
            </a:br>
            <a:r>
              <a:rPr dirty="0" sz="2400" lang="en-US"/>
              <a:t>then a </a:t>
            </a:r>
            <a:r>
              <a:rPr b="1" dirty="0" sz="2400" lang="en-US">
                <a:solidFill>
                  <a:srgbClr val="0000FF"/>
                </a:solidFill>
              </a:rPr>
              <a:t>right</a:t>
            </a:r>
            <a:r>
              <a:rPr dirty="0" sz="2400" lang="en-US"/>
              <a:t> rotation on node P</a:t>
            </a:r>
            <a:br>
              <a:rPr dirty="0" sz="2400" lang="en-US"/>
            </a:br>
            <a:r>
              <a:rPr dirty="0" sz="2400" lang="en-US"/>
              <a:t>(next slide).</a:t>
            </a:r>
          </a:p>
        </p:txBody>
      </p:sp>
      <p:sp>
        <p:nvSpPr>
          <p:cNvPr id="1049015" name="Circular Arrow 63"/>
          <p:cNvSpPr/>
          <p:nvPr/>
        </p:nvSpPr>
        <p:spPr>
          <a:xfrm flipH="1">
            <a:off x="1692673" y="1981200"/>
            <a:ext cx="1033808" cy="1024916"/>
          </a:xfrm>
          <a:prstGeom prst="circularArrow">
            <a:avLst>
              <a:gd name="adj1" fmla="val 9078"/>
              <a:gd name="adj2" fmla="val 1142319"/>
              <a:gd name="adj3" fmla="val 20371665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9016" name="TextBox 65"/>
          <p:cNvSpPr txBox="1"/>
          <p:nvPr/>
        </p:nvSpPr>
        <p:spPr>
          <a:xfrm>
            <a:off x="2440885" y="2362200"/>
            <a:ext cx="530915" cy="461665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US">
                <a:solidFill>
                  <a:srgbClr val="FF0000"/>
                </a:solidFill>
              </a:rPr>
              <a:t>−1</a:t>
            </a:r>
            <a:endParaRPr dirty="0" lang="en-US">
              <a:solidFill>
                <a:srgbClr val="FF0000"/>
              </a:solidFill>
            </a:endParaRPr>
          </a:p>
        </p:txBody>
      </p:sp>
      <p:sp>
        <p:nvSpPr>
          <p:cNvPr id="1049017" name="TextBox 66"/>
          <p:cNvSpPr txBox="1"/>
          <p:nvPr/>
        </p:nvSpPr>
        <p:spPr>
          <a:xfrm>
            <a:off x="3179470" y="1706366"/>
            <a:ext cx="325730" cy="461665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US">
                <a:solidFill>
                  <a:srgbClr val="FF0000"/>
                </a:solidFill>
              </a:rPr>
              <a:t>2</a:t>
            </a:r>
            <a:endParaRPr dirty="0" lang="en-US">
              <a:solidFill>
                <a:srgbClr val="FF0000"/>
              </a:solidFill>
            </a:endParaRPr>
          </a:p>
        </p:txBody>
      </p:sp>
      <p:grpSp>
        <p:nvGrpSpPr>
          <p:cNvPr id="243" name="Group 107"/>
          <p:cNvGrpSpPr/>
          <p:nvPr/>
        </p:nvGrpSpPr>
        <p:grpSpPr>
          <a:xfrm>
            <a:off x="5407019" y="3276600"/>
            <a:ext cx="2517781" cy="3341886"/>
            <a:chOff x="5407019" y="3276600"/>
            <a:chExt cx="2517781" cy="3341886"/>
          </a:xfrm>
        </p:grpSpPr>
        <p:sp>
          <p:nvSpPr>
            <p:cNvPr id="1049018" name="Oval 68"/>
            <p:cNvSpPr/>
            <p:nvPr/>
          </p:nvSpPr>
          <p:spPr>
            <a:xfrm>
              <a:off x="6867618" y="3276600"/>
              <a:ext cx="369199" cy="36919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1049019" name="Oval 69"/>
            <p:cNvSpPr/>
            <p:nvPr/>
          </p:nvSpPr>
          <p:spPr>
            <a:xfrm>
              <a:off x="5830117" y="4454360"/>
              <a:ext cx="369199" cy="36919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244" name="Group 70"/>
            <p:cNvGrpSpPr/>
            <p:nvPr/>
          </p:nvGrpSpPr>
          <p:grpSpPr>
            <a:xfrm>
              <a:off x="5407019" y="5098145"/>
              <a:ext cx="589280" cy="1502554"/>
              <a:chOff x="2197000" y="3810000"/>
              <a:chExt cx="589280" cy="896502"/>
            </a:xfrm>
          </p:grpSpPr>
          <p:sp>
            <p:nvSpPr>
              <p:cNvPr id="1049020" name="Isosceles Triangle 94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9021" name="TextBox 95"/>
              <p:cNvSpPr txBox="1"/>
              <p:nvPr/>
            </p:nvSpPr>
            <p:spPr>
              <a:xfrm>
                <a:off x="2273200" y="4244837"/>
                <a:ext cx="513080" cy="266728"/>
              </a:xfrm>
              <a:prstGeom prst="rect"/>
              <a:noFill/>
              <a:ln>
                <a:noFill/>
              </a:ln>
            </p:spPr>
            <p:txBody>
              <a:bodyPr rtlCol="0" wrap="none">
                <a:spAutoFit/>
              </a:bodyPr>
              <a:p>
                <a:r>
                  <a:rPr dirty="0" sz="2400" lang="en-US"/>
                  <a:t>A</a:t>
                </a:r>
                <a:r>
                  <a:rPr baseline="-25000" dirty="0" sz="2400" lang="en-US"/>
                  <a:t>L</a:t>
                </a:r>
              </a:p>
            </p:txBody>
          </p:sp>
        </p:grpSp>
        <p:grpSp>
          <p:nvGrpSpPr>
            <p:cNvPr id="245" name="Group 71"/>
            <p:cNvGrpSpPr/>
            <p:nvPr/>
          </p:nvGrpSpPr>
          <p:grpSpPr>
            <a:xfrm>
              <a:off x="7324818" y="4101755"/>
              <a:ext cx="599982" cy="1523694"/>
              <a:chOff x="2216648" y="3810000"/>
              <a:chExt cx="599982" cy="1147465"/>
            </a:xfrm>
          </p:grpSpPr>
          <p:sp>
            <p:nvSpPr>
              <p:cNvPr id="1049022" name="Isosceles Triangle 92"/>
              <p:cNvSpPr/>
              <p:nvPr/>
            </p:nvSpPr>
            <p:spPr>
              <a:xfrm>
                <a:off x="2216648" y="3810000"/>
                <a:ext cx="599982" cy="1147465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9023" name="TextBox 93"/>
              <p:cNvSpPr txBox="1"/>
              <p:nvPr/>
            </p:nvSpPr>
            <p:spPr>
              <a:xfrm>
                <a:off x="2283230" y="4495800"/>
                <a:ext cx="525779" cy="336658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lang="en-US"/>
                  <a:t>P</a:t>
                </a:r>
                <a:r>
                  <a:rPr baseline="-25000" dirty="0" sz="2400" lang="en-US"/>
                  <a:t>R</a:t>
                </a:r>
              </a:p>
            </p:txBody>
          </p:sp>
        </p:grpSp>
        <p:cxnSp>
          <p:nvCxnSpPr>
            <p:cNvPr id="3146007" name="Straight Connector 72"/>
            <p:cNvCxnSpPr>
              <a:cxnSpLocks/>
              <a:stCxn id="1049018" idx="3"/>
              <a:endCxn id="1049025" idx="7"/>
            </p:cNvCxnSpPr>
            <p:nvPr/>
          </p:nvCxnSpPr>
          <p:spPr>
            <a:xfrm flipH="1">
              <a:off x="6649350" y="3591731"/>
              <a:ext cx="272336" cy="338257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008" name="Straight Connector 73"/>
            <p:cNvCxnSpPr>
              <a:cxnSpLocks/>
              <a:stCxn id="1049019" idx="3"/>
              <a:endCxn id="1049020" idx="0"/>
            </p:cNvCxnSpPr>
            <p:nvPr/>
          </p:nvCxnSpPr>
          <p:spPr>
            <a:xfrm flipH="1">
              <a:off x="5680119" y="4769491"/>
              <a:ext cx="204066" cy="328654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009" name="Straight Connector 74"/>
            <p:cNvCxnSpPr>
              <a:cxnSpLocks/>
              <a:stCxn id="1049025" idx="3"/>
              <a:endCxn id="1049019" idx="7"/>
            </p:cNvCxnSpPr>
            <p:nvPr/>
          </p:nvCxnSpPr>
          <p:spPr>
            <a:xfrm flipH="1">
              <a:off x="6145248" y="4191051"/>
              <a:ext cx="243039" cy="317377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010" name="Straight Connector 75"/>
            <p:cNvCxnSpPr>
              <a:cxnSpLocks/>
              <a:stCxn id="1049018" idx="5"/>
              <a:endCxn id="1049022" idx="0"/>
            </p:cNvCxnSpPr>
            <p:nvPr/>
          </p:nvCxnSpPr>
          <p:spPr>
            <a:xfrm>
              <a:off x="7182749" y="3591731"/>
              <a:ext cx="442060" cy="510024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6" name="Group 76"/>
            <p:cNvGrpSpPr/>
            <p:nvPr/>
          </p:nvGrpSpPr>
          <p:grpSpPr>
            <a:xfrm>
              <a:off x="6181596" y="5999938"/>
              <a:ext cx="369199" cy="618548"/>
              <a:chOff x="381000" y="2846161"/>
              <a:chExt cx="369199" cy="618548"/>
            </a:xfrm>
          </p:grpSpPr>
          <p:sp>
            <p:nvSpPr>
              <p:cNvPr id="1049024" name="Oval 90"/>
              <p:cNvSpPr/>
              <p:nvPr/>
            </p:nvSpPr>
            <p:spPr>
              <a:xfrm>
                <a:off x="381000" y="3095510"/>
                <a:ext cx="369199" cy="369199"/>
              </a:xfrm>
              <a:prstGeom prst="ellipse"/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r>
                  <a:rPr dirty="0" sz="2400" lang="en-US">
                    <a:solidFill>
                      <a:schemeClr val="tx1"/>
                    </a:solidFill>
                  </a:rPr>
                  <a:t>L</a:t>
                </a:r>
              </a:p>
            </p:txBody>
          </p:sp>
          <p:cxnSp>
            <p:nvCxnSpPr>
              <p:cNvPr id="3146011" name="Straight Connector 91"/>
              <p:cNvCxnSpPr>
                <a:cxnSpLocks/>
                <a:stCxn id="1049024" idx="0"/>
              </p:cNvCxnSpPr>
              <p:nvPr/>
            </p:nvCxnSpPr>
            <p:spPr>
              <a:xfrm flipV="1">
                <a:off x="565600" y="2846161"/>
                <a:ext cx="0" cy="249349"/>
              </a:xfrm>
              <a:prstGeom prst="line"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025" name="Oval 77"/>
            <p:cNvSpPr/>
            <p:nvPr/>
          </p:nvSpPr>
          <p:spPr>
            <a:xfrm>
              <a:off x="6334219" y="3875920"/>
              <a:ext cx="369199" cy="36919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B</a:t>
              </a:r>
            </a:p>
          </p:txBody>
        </p:sp>
        <p:grpSp>
          <p:nvGrpSpPr>
            <p:cNvPr id="247" name="Group 78"/>
            <p:cNvGrpSpPr/>
            <p:nvPr/>
          </p:nvGrpSpPr>
          <p:grpSpPr>
            <a:xfrm>
              <a:off x="6092819" y="5103436"/>
              <a:ext cx="576580" cy="896502"/>
              <a:chOff x="2197000" y="3810000"/>
              <a:chExt cx="576580" cy="896502"/>
            </a:xfrm>
          </p:grpSpPr>
          <p:sp>
            <p:nvSpPr>
              <p:cNvPr id="1049026" name="Isosceles Triangle 88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9027" name="TextBox 89"/>
              <p:cNvSpPr txBox="1"/>
              <p:nvPr/>
            </p:nvSpPr>
            <p:spPr>
              <a:xfrm>
                <a:off x="2273200" y="4244837"/>
                <a:ext cx="500380" cy="447041"/>
              </a:xfrm>
              <a:prstGeom prst="rect"/>
              <a:noFill/>
              <a:ln>
                <a:noFill/>
              </a:ln>
            </p:spPr>
            <p:txBody>
              <a:bodyPr rtlCol="0" wrap="none">
                <a:spAutoFit/>
              </a:bodyPr>
              <a:p>
                <a:r>
                  <a:rPr dirty="0" sz="2400" lang="en-US"/>
                  <a:t>B</a:t>
                </a:r>
                <a:r>
                  <a:rPr baseline="-25000" dirty="0" sz="2400" lang="en-US"/>
                  <a:t>L</a:t>
                </a:r>
              </a:p>
            </p:txBody>
          </p:sp>
        </p:grpSp>
        <p:grpSp>
          <p:nvGrpSpPr>
            <p:cNvPr id="248" name="Group 79"/>
            <p:cNvGrpSpPr/>
            <p:nvPr/>
          </p:nvGrpSpPr>
          <p:grpSpPr>
            <a:xfrm>
              <a:off x="6639019" y="4549919"/>
              <a:ext cx="569944" cy="899775"/>
              <a:chOff x="2146400" y="3810000"/>
              <a:chExt cx="569944" cy="899775"/>
            </a:xfrm>
          </p:grpSpPr>
          <p:sp>
            <p:nvSpPr>
              <p:cNvPr id="1049028" name="Isosceles Triangle 86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9029" name="TextBox 87"/>
              <p:cNvSpPr txBox="1"/>
              <p:nvPr/>
            </p:nvSpPr>
            <p:spPr>
              <a:xfrm>
                <a:off x="2190564" y="4262735"/>
                <a:ext cx="525780" cy="447040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lang="en-US"/>
                  <a:t>B</a:t>
                </a:r>
                <a:r>
                  <a:rPr baseline="-25000" dirty="0" sz="2400" lang="en-US"/>
                  <a:t>R</a:t>
                </a:r>
              </a:p>
            </p:txBody>
          </p:sp>
        </p:grpSp>
        <p:cxnSp>
          <p:nvCxnSpPr>
            <p:cNvPr id="3146012" name="Straight Connector 80"/>
            <p:cNvCxnSpPr>
              <a:cxnSpLocks/>
              <a:stCxn id="1049019" idx="5"/>
              <a:endCxn id="1049026" idx="0"/>
            </p:cNvCxnSpPr>
            <p:nvPr/>
          </p:nvCxnSpPr>
          <p:spPr>
            <a:xfrm>
              <a:off x="6145248" y="4769491"/>
              <a:ext cx="220671" cy="333945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013" name="Straight Connector 81"/>
            <p:cNvCxnSpPr>
              <a:cxnSpLocks/>
              <a:stCxn id="1049025" idx="5"/>
              <a:endCxn id="1049028" idx="0"/>
            </p:cNvCxnSpPr>
            <p:nvPr/>
          </p:nvCxnSpPr>
          <p:spPr>
            <a:xfrm>
              <a:off x="6649350" y="4191051"/>
              <a:ext cx="256369" cy="358868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9" name="Group 82"/>
            <p:cNvGrpSpPr/>
            <p:nvPr/>
          </p:nvGrpSpPr>
          <p:grpSpPr>
            <a:xfrm>
              <a:off x="6727020" y="5455371"/>
              <a:ext cx="369199" cy="618548"/>
              <a:chOff x="381000" y="2846161"/>
              <a:chExt cx="369199" cy="618548"/>
            </a:xfrm>
          </p:grpSpPr>
          <p:sp>
            <p:nvSpPr>
              <p:cNvPr id="1049030" name="Oval 84"/>
              <p:cNvSpPr/>
              <p:nvPr/>
            </p:nvSpPr>
            <p:spPr>
              <a:xfrm>
                <a:off x="381000" y="3095510"/>
                <a:ext cx="369199" cy="369199"/>
              </a:xfrm>
              <a:prstGeom prst="ellipse"/>
              <a:solidFill>
                <a:srgbClr val="FFFF00"/>
              </a:solidFill>
              <a:ln w="28575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46014" name="Straight Connector 85"/>
              <p:cNvCxnSpPr>
                <a:cxnSpLocks/>
                <a:stCxn id="1049030" idx="0"/>
              </p:cNvCxnSpPr>
              <p:nvPr/>
            </p:nvCxnSpPr>
            <p:spPr>
              <a:xfrm flipV="1">
                <a:off x="565600" y="2846161"/>
                <a:ext cx="0" cy="249349"/>
              </a:xfrm>
              <a:prstGeom prst="line"/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"/>
                                        <p:tgtEl>
                                          <p:spTgt spid="1049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"/>
                                        <p:tgtEl>
                                          <p:spTgt spid="1049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9"/>
                                        <p:tgtEl>
                                          <p:spTgt spid="1049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2" nodeType="clickEffect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dur="500" id="14"/>
                                        <p:tgtEl>
                                          <p:spTgt spid="1049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14" grpId="0"/>
      <p:bldP spid="10490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Left-Right (LR) Rotation</a:t>
            </a:r>
          </a:p>
        </p:txBody>
      </p:sp>
      <p:sp>
        <p:nvSpPr>
          <p:cNvPr id="104903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E2E4A66-FC3E-4C0B-B5A2-3AC9BF2C6C04}" type="slidenum">
              <a:rPr lang="en-US" smtClean="0"/>
              <a:t>24</a:t>
            </a:fld>
            <a:endParaRPr lang="en-US"/>
          </a:p>
        </p:txBody>
      </p:sp>
      <p:grpSp>
        <p:nvGrpSpPr>
          <p:cNvPr id="253" name="Group 32"/>
          <p:cNvGrpSpPr/>
          <p:nvPr/>
        </p:nvGrpSpPr>
        <p:grpSpPr>
          <a:xfrm>
            <a:off x="825401" y="2070760"/>
            <a:ext cx="2517781" cy="3341886"/>
            <a:chOff x="825401" y="2070760"/>
            <a:chExt cx="2517781" cy="3341886"/>
          </a:xfrm>
        </p:grpSpPr>
        <p:sp>
          <p:nvSpPr>
            <p:cNvPr id="1049036" name="Oval 4"/>
            <p:cNvSpPr/>
            <p:nvPr/>
          </p:nvSpPr>
          <p:spPr>
            <a:xfrm>
              <a:off x="2286000" y="2070760"/>
              <a:ext cx="369199" cy="36919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1049037" name="Oval 5"/>
            <p:cNvSpPr/>
            <p:nvPr/>
          </p:nvSpPr>
          <p:spPr>
            <a:xfrm>
              <a:off x="1248499" y="3248520"/>
              <a:ext cx="369199" cy="36919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254" name="Group 6"/>
            <p:cNvGrpSpPr/>
            <p:nvPr/>
          </p:nvGrpSpPr>
          <p:grpSpPr>
            <a:xfrm>
              <a:off x="825401" y="3892305"/>
              <a:ext cx="589280" cy="1502554"/>
              <a:chOff x="2197000" y="3810000"/>
              <a:chExt cx="589280" cy="896502"/>
            </a:xfrm>
          </p:grpSpPr>
          <p:sp>
            <p:nvSpPr>
              <p:cNvPr id="1049038" name="Isosceles Triangle 7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9039" name="TextBox 8"/>
              <p:cNvSpPr txBox="1"/>
              <p:nvPr/>
            </p:nvSpPr>
            <p:spPr>
              <a:xfrm>
                <a:off x="2273200" y="4244837"/>
                <a:ext cx="513080" cy="266728"/>
              </a:xfrm>
              <a:prstGeom prst="rect"/>
              <a:noFill/>
              <a:ln>
                <a:noFill/>
              </a:ln>
            </p:spPr>
            <p:txBody>
              <a:bodyPr rtlCol="0" wrap="none">
                <a:spAutoFit/>
              </a:bodyPr>
              <a:p>
                <a:r>
                  <a:rPr dirty="0" sz="2400" lang="en-US"/>
                  <a:t>A</a:t>
                </a:r>
                <a:r>
                  <a:rPr baseline="-25000" dirty="0" sz="2400" lang="en-US"/>
                  <a:t>L</a:t>
                </a:r>
              </a:p>
            </p:txBody>
          </p:sp>
        </p:grpSp>
        <p:grpSp>
          <p:nvGrpSpPr>
            <p:cNvPr id="255" name="Group 9"/>
            <p:cNvGrpSpPr/>
            <p:nvPr/>
          </p:nvGrpSpPr>
          <p:grpSpPr>
            <a:xfrm>
              <a:off x="2743200" y="2895915"/>
              <a:ext cx="599982" cy="1523694"/>
              <a:chOff x="2216648" y="3810000"/>
              <a:chExt cx="599982" cy="1147465"/>
            </a:xfrm>
          </p:grpSpPr>
          <p:sp>
            <p:nvSpPr>
              <p:cNvPr id="1049040" name="Isosceles Triangle 10"/>
              <p:cNvSpPr/>
              <p:nvPr/>
            </p:nvSpPr>
            <p:spPr>
              <a:xfrm>
                <a:off x="2216648" y="3810000"/>
                <a:ext cx="599982" cy="1147465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9041" name="TextBox 11"/>
              <p:cNvSpPr txBox="1"/>
              <p:nvPr/>
            </p:nvSpPr>
            <p:spPr>
              <a:xfrm>
                <a:off x="2283230" y="4495800"/>
                <a:ext cx="525779" cy="336658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lang="en-US"/>
                  <a:t>P</a:t>
                </a:r>
                <a:r>
                  <a:rPr baseline="-25000" dirty="0" sz="2400" lang="en-US"/>
                  <a:t>R</a:t>
                </a:r>
              </a:p>
            </p:txBody>
          </p:sp>
        </p:grpSp>
        <p:cxnSp>
          <p:nvCxnSpPr>
            <p:cNvPr id="3146015" name="Straight Connector 12"/>
            <p:cNvCxnSpPr>
              <a:cxnSpLocks/>
              <a:stCxn id="1049036" idx="3"/>
              <a:endCxn id="1049043" idx="7"/>
            </p:cNvCxnSpPr>
            <p:nvPr/>
          </p:nvCxnSpPr>
          <p:spPr>
            <a:xfrm flipH="1">
              <a:off x="2067732" y="2385891"/>
              <a:ext cx="272336" cy="338257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016" name="Straight Connector 13"/>
            <p:cNvCxnSpPr>
              <a:cxnSpLocks/>
              <a:stCxn id="1049037" idx="3"/>
              <a:endCxn id="1049038" idx="0"/>
            </p:cNvCxnSpPr>
            <p:nvPr/>
          </p:nvCxnSpPr>
          <p:spPr>
            <a:xfrm flipH="1">
              <a:off x="1098501" y="3563651"/>
              <a:ext cx="204066" cy="328654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017" name="Straight Connector 14"/>
            <p:cNvCxnSpPr>
              <a:cxnSpLocks/>
              <a:stCxn id="1049043" idx="3"/>
              <a:endCxn id="1049037" idx="7"/>
            </p:cNvCxnSpPr>
            <p:nvPr/>
          </p:nvCxnSpPr>
          <p:spPr>
            <a:xfrm flipH="1">
              <a:off x="1563630" y="2985211"/>
              <a:ext cx="243039" cy="317377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018" name="Straight Connector 15"/>
            <p:cNvCxnSpPr>
              <a:cxnSpLocks/>
              <a:stCxn id="1049036" idx="5"/>
              <a:endCxn id="1049040" idx="0"/>
            </p:cNvCxnSpPr>
            <p:nvPr/>
          </p:nvCxnSpPr>
          <p:spPr>
            <a:xfrm>
              <a:off x="2601131" y="2385891"/>
              <a:ext cx="442060" cy="510024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6" name="Group 16"/>
            <p:cNvGrpSpPr/>
            <p:nvPr/>
          </p:nvGrpSpPr>
          <p:grpSpPr>
            <a:xfrm>
              <a:off x="1599978" y="4794098"/>
              <a:ext cx="369199" cy="618548"/>
              <a:chOff x="381000" y="2846161"/>
              <a:chExt cx="369199" cy="618548"/>
            </a:xfrm>
          </p:grpSpPr>
          <p:sp>
            <p:nvSpPr>
              <p:cNvPr id="1049042" name="Oval 17"/>
              <p:cNvSpPr/>
              <p:nvPr/>
            </p:nvSpPr>
            <p:spPr>
              <a:xfrm>
                <a:off x="381000" y="3095510"/>
                <a:ext cx="369199" cy="369199"/>
              </a:xfrm>
              <a:prstGeom prst="ellipse"/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r>
                  <a:rPr dirty="0" sz="2400" lang="en-US">
                    <a:solidFill>
                      <a:schemeClr val="tx1"/>
                    </a:solidFill>
                  </a:rPr>
                  <a:t>L</a:t>
                </a:r>
              </a:p>
            </p:txBody>
          </p:sp>
          <p:cxnSp>
            <p:nvCxnSpPr>
              <p:cNvPr id="3146019" name="Straight Connector 18"/>
              <p:cNvCxnSpPr>
                <a:cxnSpLocks/>
                <a:stCxn id="1049042" idx="0"/>
              </p:cNvCxnSpPr>
              <p:nvPr/>
            </p:nvCxnSpPr>
            <p:spPr>
              <a:xfrm flipV="1">
                <a:off x="565600" y="2846161"/>
                <a:ext cx="0" cy="249349"/>
              </a:xfrm>
              <a:prstGeom prst="line"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043" name="Oval 19"/>
            <p:cNvSpPr/>
            <p:nvPr/>
          </p:nvSpPr>
          <p:spPr>
            <a:xfrm>
              <a:off x="1752601" y="2670080"/>
              <a:ext cx="369199" cy="36919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B</a:t>
              </a:r>
            </a:p>
          </p:txBody>
        </p:sp>
        <p:grpSp>
          <p:nvGrpSpPr>
            <p:cNvPr id="257" name="Group 20"/>
            <p:cNvGrpSpPr/>
            <p:nvPr/>
          </p:nvGrpSpPr>
          <p:grpSpPr>
            <a:xfrm>
              <a:off x="1511201" y="3897596"/>
              <a:ext cx="576580" cy="896502"/>
              <a:chOff x="2197000" y="3810000"/>
              <a:chExt cx="576580" cy="896502"/>
            </a:xfrm>
          </p:grpSpPr>
          <p:sp>
            <p:nvSpPr>
              <p:cNvPr id="1049044" name="Isosceles Triangle 21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9045" name="TextBox 22"/>
              <p:cNvSpPr txBox="1"/>
              <p:nvPr/>
            </p:nvSpPr>
            <p:spPr>
              <a:xfrm>
                <a:off x="2273200" y="4244837"/>
                <a:ext cx="500380" cy="447041"/>
              </a:xfrm>
              <a:prstGeom prst="rect"/>
              <a:noFill/>
              <a:ln>
                <a:noFill/>
              </a:ln>
            </p:spPr>
            <p:txBody>
              <a:bodyPr rtlCol="0" wrap="none">
                <a:spAutoFit/>
              </a:bodyPr>
              <a:p>
                <a:r>
                  <a:rPr dirty="0" sz="2400" lang="en-US"/>
                  <a:t>B</a:t>
                </a:r>
                <a:r>
                  <a:rPr baseline="-25000" dirty="0" sz="2400" lang="en-US"/>
                  <a:t>L</a:t>
                </a:r>
              </a:p>
            </p:txBody>
          </p:sp>
        </p:grpSp>
        <p:grpSp>
          <p:nvGrpSpPr>
            <p:cNvPr id="258" name="Group 23"/>
            <p:cNvGrpSpPr/>
            <p:nvPr/>
          </p:nvGrpSpPr>
          <p:grpSpPr>
            <a:xfrm>
              <a:off x="2057401" y="3344079"/>
              <a:ext cx="569944" cy="899775"/>
              <a:chOff x="2146400" y="3810000"/>
              <a:chExt cx="569944" cy="899775"/>
            </a:xfrm>
          </p:grpSpPr>
          <p:sp>
            <p:nvSpPr>
              <p:cNvPr id="1049046" name="Isosceles Triangle 24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9047" name="TextBox 25"/>
              <p:cNvSpPr txBox="1"/>
              <p:nvPr/>
            </p:nvSpPr>
            <p:spPr>
              <a:xfrm>
                <a:off x="2190564" y="4262735"/>
                <a:ext cx="525780" cy="447040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lang="en-US"/>
                  <a:t>B</a:t>
                </a:r>
                <a:r>
                  <a:rPr baseline="-25000" dirty="0" sz="2400" lang="en-US"/>
                  <a:t>R</a:t>
                </a:r>
              </a:p>
            </p:txBody>
          </p:sp>
        </p:grpSp>
        <p:cxnSp>
          <p:nvCxnSpPr>
            <p:cNvPr id="3146020" name="Straight Connector 26"/>
            <p:cNvCxnSpPr>
              <a:cxnSpLocks/>
              <a:stCxn id="1049037" idx="5"/>
              <a:endCxn id="1049044" idx="0"/>
            </p:cNvCxnSpPr>
            <p:nvPr/>
          </p:nvCxnSpPr>
          <p:spPr>
            <a:xfrm>
              <a:off x="1563630" y="3563651"/>
              <a:ext cx="220671" cy="333945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021" name="Straight Connector 27"/>
            <p:cNvCxnSpPr>
              <a:cxnSpLocks/>
              <a:stCxn id="1049043" idx="5"/>
              <a:endCxn id="1049046" idx="0"/>
            </p:cNvCxnSpPr>
            <p:nvPr/>
          </p:nvCxnSpPr>
          <p:spPr>
            <a:xfrm>
              <a:off x="2067732" y="2985211"/>
              <a:ext cx="256369" cy="358868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9" name="Group 28"/>
            <p:cNvGrpSpPr/>
            <p:nvPr/>
          </p:nvGrpSpPr>
          <p:grpSpPr>
            <a:xfrm>
              <a:off x="2145402" y="4249531"/>
              <a:ext cx="369199" cy="618548"/>
              <a:chOff x="381000" y="2846161"/>
              <a:chExt cx="369199" cy="618548"/>
            </a:xfrm>
          </p:grpSpPr>
          <p:sp>
            <p:nvSpPr>
              <p:cNvPr id="1049048" name="Oval 29"/>
              <p:cNvSpPr/>
              <p:nvPr/>
            </p:nvSpPr>
            <p:spPr>
              <a:xfrm>
                <a:off x="381000" y="3095510"/>
                <a:ext cx="369199" cy="369199"/>
              </a:xfrm>
              <a:prstGeom prst="ellipse"/>
              <a:solidFill>
                <a:srgbClr val="FFFF00"/>
              </a:solidFill>
              <a:ln w="28575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46022" name="Straight Connector 30"/>
              <p:cNvCxnSpPr>
                <a:cxnSpLocks/>
                <a:stCxn id="1049048" idx="0"/>
              </p:cNvCxnSpPr>
              <p:nvPr/>
            </p:nvCxnSpPr>
            <p:spPr>
              <a:xfrm flipV="1">
                <a:off x="565600" y="2846161"/>
                <a:ext cx="0" cy="249349"/>
              </a:xfrm>
              <a:prstGeom prst="line"/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49049" name="Circular Arrow 31"/>
          <p:cNvSpPr/>
          <p:nvPr/>
        </p:nvSpPr>
        <p:spPr>
          <a:xfrm>
            <a:off x="1937200" y="1727345"/>
            <a:ext cx="1033808" cy="1024916"/>
          </a:xfrm>
          <a:prstGeom prst="circularArrow">
            <a:avLst>
              <a:gd name="adj1" fmla="val 9078"/>
              <a:gd name="adj2" fmla="val 1142319"/>
              <a:gd name="adj3" fmla="val 20371665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60" name="Group 89"/>
          <p:cNvGrpSpPr/>
          <p:nvPr/>
        </p:nvGrpSpPr>
        <p:grpSpPr>
          <a:xfrm>
            <a:off x="5181600" y="2500991"/>
            <a:ext cx="2733581" cy="2756809"/>
            <a:chOff x="5181600" y="2500991"/>
            <a:chExt cx="2733581" cy="2756809"/>
          </a:xfrm>
        </p:grpSpPr>
        <p:sp>
          <p:nvSpPr>
            <p:cNvPr id="1049050" name="Oval 34"/>
            <p:cNvSpPr/>
            <p:nvPr/>
          </p:nvSpPr>
          <p:spPr>
            <a:xfrm>
              <a:off x="7020017" y="3056472"/>
              <a:ext cx="369199" cy="36919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1049051" name="Oval 35"/>
            <p:cNvSpPr/>
            <p:nvPr/>
          </p:nvSpPr>
          <p:spPr>
            <a:xfrm>
              <a:off x="5604698" y="3079431"/>
              <a:ext cx="369199" cy="36919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261" name="Group 36"/>
            <p:cNvGrpSpPr/>
            <p:nvPr/>
          </p:nvGrpSpPr>
          <p:grpSpPr>
            <a:xfrm>
              <a:off x="5181600" y="3723216"/>
              <a:ext cx="589280" cy="1502554"/>
              <a:chOff x="2197000" y="3810000"/>
              <a:chExt cx="589280" cy="896502"/>
            </a:xfrm>
          </p:grpSpPr>
          <p:sp>
            <p:nvSpPr>
              <p:cNvPr id="1049052" name="Isosceles Triangle 59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9053" name="TextBox 60"/>
              <p:cNvSpPr txBox="1"/>
              <p:nvPr/>
            </p:nvSpPr>
            <p:spPr>
              <a:xfrm>
                <a:off x="2273200" y="4244837"/>
                <a:ext cx="513080" cy="266728"/>
              </a:xfrm>
              <a:prstGeom prst="rect"/>
              <a:noFill/>
              <a:ln>
                <a:noFill/>
              </a:ln>
            </p:spPr>
            <p:txBody>
              <a:bodyPr rtlCol="0" wrap="none">
                <a:spAutoFit/>
              </a:bodyPr>
              <a:p>
                <a:r>
                  <a:rPr dirty="0" sz="2400" lang="en-US"/>
                  <a:t>A</a:t>
                </a:r>
                <a:r>
                  <a:rPr baseline="-25000" dirty="0" sz="2400" lang="en-US"/>
                  <a:t>L</a:t>
                </a:r>
              </a:p>
            </p:txBody>
          </p:sp>
        </p:grpSp>
        <p:grpSp>
          <p:nvGrpSpPr>
            <p:cNvPr id="262" name="Group 37"/>
            <p:cNvGrpSpPr/>
            <p:nvPr/>
          </p:nvGrpSpPr>
          <p:grpSpPr>
            <a:xfrm>
              <a:off x="7315199" y="3725158"/>
              <a:ext cx="599982" cy="1523694"/>
              <a:chOff x="2216648" y="3810000"/>
              <a:chExt cx="599982" cy="1147465"/>
            </a:xfrm>
          </p:grpSpPr>
          <p:sp>
            <p:nvSpPr>
              <p:cNvPr id="1049054" name="Isosceles Triangle 57"/>
              <p:cNvSpPr/>
              <p:nvPr/>
            </p:nvSpPr>
            <p:spPr>
              <a:xfrm>
                <a:off x="2216648" y="3810000"/>
                <a:ext cx="599982" cy="1147465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9055" name="TextBox 58"/>
              <p:cNvSpPr txBox="1"/>
              <p:nvPr/>
            </p:nvSpPr>
            <p:spPr>
              <a:xfrm>
                <a:off x="2283230" y="4495800"/>
                <a:ext cx="525779" cy="336658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lang="en-US"/>
                  <a:t>P</a:t>
                </a:r>
                <a:r>
                  <a:rPr baseline="-25000" dirty="0" sz="2400" lang="en-US"/>
                  <a:t>R</a:t>
                </a:r>
              </a:p>
            </p:txBody>
          </p:sp>
        </p:grpSp>
        <p:cxnSp>
          <p:nvCxnSpPr>
            <p:cNvPr id="3146023" name="Straight Connector 38"/>
            <p:cNvCxnSpPr>
              <a:cxnSpLocks/>
              <a:stCxn id="1049050" idx="3"/>
              <a:endCxn id="1049060" idx="0"/>
            </p:cNvCxnSpPr>
            <p:nvPr/>
          </p:nvCxnSpPr>
          <p:spPr>
            <a:xfrm flipH="1">
              <a:off x="6819900" y="3371603"/>
              <a:ext cx="254185" cy="353249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024" name="Straight Connector 39"/>
            <p:cNvCxnSpPr>
              <a:cxnSpLocks/>
              <a:stCxn id="1049051" idx="3"/>
              <a:endCxn id="1049052" idx="0"/>
            </p:cNvCxnSpPr>
            <p:nvPr/>
          </p:nvCxnSpPr>
          <p:spPr>
            <a:xfrm flipH="1">
              <a:off x="5454700" y="3394562"/>
              <a:ext cx="204066" cy="328654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025" name="Straight Connector 40"/>
            <p:cNvCxnSpPr>
              <a:cxnSpLocks/>
              <a:stCxn id="1049057" idx="3"/>
              <a:endCxn id="1049051" idx="7"/>
            </p:cNvCxnSpPr>
            <p:nvPr/>
          </p:nvCxnSpPr>
          <p:spPr>
            <a:xfrm flipH="1">
              <a:off x="5919829" y="2816122"/>
              <a:ext cx="394440" cy="317377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026" name="Straight Connector 41"/>
            <p:cNvCxnSpPr>
              <a:cxnSpLocks/>
              <a:stCxn id="1049050" idx="5"/>
              <a:endCxn id="1049054" idx="0"/>
            </p:cNvCxnSpPr>
            <p:nvPr/>
          </p:nvCxnSpPr>
          <p:spPr>
            <a:xfrm>
              <a:off x="7335148" y="3371603"/>
              <a:ext cx="280042" cy="353555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3" name="Group 42"/>
            <p:cNvGrpSpPr/>
            <p:nvPr/>
          </p:nvGrpSpPr>
          <p:grpSpPr>
            <a:xfrm>
              <a:off x="5956177" y="4625009"/>
              <a:ext cx="369199" cy="618548"/>
              <a:chOff x="381000" y="2846161"/>
              <a:chExt cx="369199" cy="618548"/>
            </a:xfrm>
          </p:grpSpPr>
          <p:sp>
            <p:nvSpPr>
              <p:cNvPr id="1049056" name="Oval 55"/>
              <p:cNvSpPr/>
              <p:nvPr/>
            </p:nvSpPr>
            <p:spPr>
              <a:xfrm>
                <a:off x="381000" y="3095510"/>
                <a:ext cx="369199" cy="369199"/>
              </a:xfrm>
              <a:prstGeom prst="ellipse"/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r>
                  <a:rPr dirty="0" sz="2400" lang="en-US">
                    <a:solidFill>
                      <a:schemeClr val="tx1"/>
                    </a:solidFill>
                  </a:rPr>
                  <a:t>L</a:t>
                </a:r>
              </a:p>
            </p:txBody>
          </p:sp>
          <p:cxnSp>
            <p:nvCxnSpPr>
              <p:cNvPr id="3146027" name="Straight Connector 56"/>
              <p:cNvCxnSpPr>
                <a:cxnSpLocks/>
                <a:stCxn id="1049056" idx="0"/>
              </p:cNvCxnSpPr>
              <p:nvPr/>
            </p:nvCxnSpPr>
            <p:spPr>
              <a:xfrm flipV="1">
                <a:off x="565600" y="2846161"/>
                <a:ext cx="0" cy="249349"/>
              </a:xfrm>
              <a:prstGeom prst="line"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057" name="Oval 43"/>
            <p:cNvSpPr/>
            <p:nvPr/>
          </p:nvSpPr>
          <p:spPr>
            <a:xfrm>
              <a:off x="6260201" y="2500991"/>
              <a:ext cx="369199" cy="36919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B</a:t>
              </a:r>
            </a:p>
          </p:txBody>
        </p:sp>
        <p:grpSp>
          <p:nvGrpSpPr>
            <p:cNvPr id="264" name="Group 44"/>
            <p:cNvGrpSpPr/>
            <p:nvPr/>
          </p:nvGrpSpPr>
          <p:grpSpPr>
            <a:xfrm>
              <a:off x="5867400" y="3728507"/>
              <a:ext cx="576580" cy="896502"/>
              <a:chOff x="2197000" y="3810000"/>
              <a:chExt cx="576580" cy="896502"/>
            </a:xfrm>
          </p:grpSpPr>
          <p:sp>
            <p:nvSpPr>
              <p:cNvPr id="1049058" name="Isosceles Triangle 53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9059" name="TextBox 54"/>
              <p:cNvSpPr txBox="1"/>
              <p:nvPr/>
            </p:nvSpPr>
            <p:spPr>
              <a:xfrm>
                <a:off x="2273200" y="4244837"/>
                <a:ext cx="500380" cy="447041"/>
              </a:xfrm>
              <a:prstGeom prst="rect"/>
              <a:noFill/>
              <a:ln>
                <a:noFill/>
              </a:ln>
            </p:spPr>
            <p:txBody>
              <a:bodyPr rtlCol="0" wrap="none">
                <a:spAutoFit/>
              </a:bodyPr>
              <a:p>
                <a:r>
                  <a:rPr dirty="0" sz="2400" lang="en-US"/>
                  <a:t>B</a:t>
                </a:r>
                <a:r>
                  <a:rPr baseline="-25000" dirty="0" sz="2400" lang="en-US"/>
                  <a:t>L</a:t>
                </a:r>
              </a:p>
            </p:txBody>
          </p:sp>
        </p:grpSp>
        <p:grpSp>
          <p:nvGrpSpPr>
            <p:cNvPr id="265" name="Group 45"/>
            <p:cNvGrpSpPr/>
            <p:nvPr/>
          </p:nvGrpSpPr>
          <p:grpSpPr>
            <a:xfrm>
              <a:off x="6553200" y="3724852"/>
              <a:ext cx="569944" cy="899775"/>
              <a:chOff x="2146400" y="3810000"/>
              <a:chExt cx="569944" cy="899775"/>
            </a:xfrm>
          </p:grpSpPr>
          <p:sp>
            <p:nvSpPr>
              <p:cNvPr id="1049060" name="Isosceles Triangle 51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9061" name="TextBox 52"/>
              <p:cNvSpPr txBox="1"/>
              <p:nvPr/>
            </p:nvSpPr>
            <p:spPr>
              <a:xfrm>
                <a:off x="2190564" y="4262735"/>
                <a:ext cx="525780" cy="447040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lang="en-US"/>
                  <a:t>B</a:t>
                </a:r>
                <a:r>
                  <a:rPr baseline="-25000" dirty="0" sz="2400" lang="en-US"/>
                  <a:t>R</a:t>
                </a:r>
              </a:p>
            </p:txBody>
          </p:sp>
        </p:grpSp>
        <p:cxnSp>
          <p:nvCxnSpPr>
            <p:cNvPr id="3146028" name="Straight Connector 46"/>
            <p:cNvCxnSpPr>
              <a:cxnSpLocks/>
              <a:stCxn id="1049051" idx="5"/>
              <a:endCxn id="1049058" idx="0"/>
            </p:cNvCxnSpPr>
            <p:nvPr/>
          </p:nvCxnSpPr>
          <p:spPr>
            <a:xfrm>
              <a:off x="5919829" y="3394562"/>
              <a:ext cx="220671" cy="333945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029" name="Straight Connector 47"/>
            <p:cNvCxnSpPr>
              <a:cxnSpLocks/>
              <a:stCxn id="1049057" idx="5"/>
              <a:endCxn id="1049050" idx="1"/>
            </p:cNvCxnSpPr>
            <p:nvPr/>
          </p:nvCxnSpPr>
          <p:spPr>
            <a:xfrm>
              <a:off x="6575332" y="2816122"/>
              <a:ext cx="498753" cy="294418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6" name="Group 48"/>
            <p:cNvGrpSpPr/>
            <p:nvPr/>
          </p:nvGrpSpPr>
          <p:grpSpPr>
            <a:xfrm>
              <a:off x="6641201" y="4639252"/>
              <a:ext cx="369199" cy="618548"/>
              <a:chOff x="381000" y="2846161"/>
              <a:chExt cx="369199" cy="618548"/>
            </a:xfrm>
          </p:grpSpPr>
          <p:sp>
            <p:nvSpPr>
              <p:cNvPr id="1049062" name="Oval 49"/>
              <p:cNvSpPr/>
              <p:nvPr/>
            </p:nvSpPr>
            <p:spPr>
              <a:xfrm>
                <a:off x="381000" y="3095510"/>
                <a:ext cx="369199" cy="369199"/>
              </a:xfrm>
              <a:prstGeom prst="ellipse"/>
              <a:solidFill>
                <a:srgbClr val="FFFF00"/>
              </a:solidFill>
              <a:ln w="28575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46030" name="Straight Connector 50"/>
              <p:cNvCxnSpPr>
                <a:cxnSpLocks/>
                <a:stCxn id="1049062" idx="0"/>
              </p:cNvCxnSpPr>
              <p:nvPr/>
            </p:nvCxnSpPr>
            <p:spPr>
              <a:xfrm flipV="1">
                <a:off x="565600" y="2846161"/>
                <a:ext cx="0" cy="249349"/>
              </a:xfrm>
              <a:prstGeom prst="line"/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7" name="Group 81"/>
          <p:cNvGrpSpPr/>
          <p:nvPr/>
        </p:nvGrpSpPr>
        <p:grpSpPr>
          <a:xfrm flipH="1">
            <a:off x="7898958" y="3173174"/>
            <a:ext cx="995680" cy="2049448"/>
            <a:chOff x="4419600" y="3169882"/>
            <a:chExt cx="995680" cy="2049448"/>
          </a:xfrm>
        </p:grpSpPr>
        <p:cxnSp>
          <p:nvCxnSpPr>
            <p:cNvPr id="3146031" name="Straight Arrow Connector 82"/>
            <p:cNvCxnSpPr>
              <a:cxnSpLocks/>
            </p:cNvCxnSpPr>
            <p:nvPr/>
          </p:nvCxnSpPr>
          <p:spPr>
            <a:xfrm>
              <a:off x="4934457" y="3693983"/>
              <a:ext cx="0" cy="1525347"/>
            </a:xfrm>
            <a:prstGeom prst="straightConnector1"/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063" name="TextBox 83"/>
            <p:cNvSpPr txBox="1"/>
            <p:nvPr/>
          </p:nvSpPr>
          <p:spPr>
            <a:xfrm>
              <a:off x="4944894" y="4300465"/>
              <a:ext cx="424180" cy="447041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i="1" lang="en-US"/>
                <a:t>h</a:t>
              </a:r>
              <a:endParaRPr dirty="0" i="1" lang="en-US"/>
            </a:p>
          </p:txBody>
        </p:sp>
        <p:cxnSp>
          <p:nvCxnSpPr>
            <p:cNvPr id="3146032" name="Straight Connector 84"/>
            <p:cNvCxnSpPr>
              <a:cxnSpLocks/>
            </p:cNvCxnSpPr>
            <p:nvPr/>
          </p:nvCxnSpPr>
          <p:spPr>
            <a:xfrm>
              <a:off x="4779098" y="3693983"/>
              <a:ext cx="307759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033" name="Straight Connector 85"/>
            <p:cNvCxnSpPr>
              <a:cxnSpLocks/>
            </p:cNvCxnSpPr>
            <p:nvPr/>
          </p:nvCxnSpPr>
          <p:spPr>
            <a:xfrm>
              <a:off x="4419600" y="5219330"/>
              <a:ext cx="671310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034" name="Straight Arrow Connector 86"/>
            <p:cNvCxnSpPr>
              <a:cxnSpLocks/>
            </p:cNvCxnSpPr>
            <p:nvPr/>
          </p:nvCxnSpPr>
          <p:spPr>
            <a:xfrm>
              <a:off x="4635623" y="3169882"/>
              <a:ext cx="0" cy="2049448"/>
            </a:xfrm>
            <a:prstGeom prst="straightConnector1"/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035" name="Straight Connector 87"/>
            <p:cNvCxnSpPr>
              <a:cxnSpLocks/>
            </p:cNvCxnSpPr>
            <p:nvPr/>
          </p:nvCxnSpPr>
          <p:spPr>
            <a:xfrm>
              <a:off x="4481743" y="3169882"/>
              <a:ext cx="307759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064" name="TextBox 88"/>
            <p:cNvSpPr txBox="1"/>
            <p:nvPr/>
          </p:nvSpPr>
          <p:spPr>
            <a:xfrm>
              <a:off x="4648200" y="3202286"/>
              <a:ext cx="767080" cy="4470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i="1" lang="en-US"/>
                <a:t>h</a:t>
              </a:r>
              <a:r>
                <a:rPr dirty="0" sz="2400" lang="en-US"/>
                <a:t>+1</a:t>
              </a:r>
              <a:endParaRPr dirty="0" lang="en-US"/>
            </a:p>
          </p:txBody>
        </p:sp>
      </p:grpSp>
      <p:sp>
        <p:nvSpPr>
          <p:cNvPr id="1049065" name="TextBox 90"/>
          <p:cNvSpPr txBox="1"/>
          <p:nvPr/>
        </p:nvSpPr>
        <p:spPr>
          <a:xfrm>
            <a:off x="6641201" y="2426280"/>
            <a:ext cx="325730" cy="461665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US">
                <a:solidFill>
                  <a:srgbClr val="FF0000"/>
                </a:solidFill>
              </a:rPr>
              <a:t>0</a:t>
            </a:r>
            <a:endParaRPr dirty="0" lang="en-US">
              <a:solidFill>
                <a:srgbClr val="FF0000"/>
              </a:solidFill>
            </a:endParaRPr>
          </a:p>
        </p:txBody>
      </p:sp>
      <p:grpSp>
        <p:nvGrpSpPr>
          <p:cNvPr id="268" name="Group 101"/>
          <p:cNvGrpSpPr/>
          <p:nvPr/>
        </p:nvGrpSpPr>
        <p:grpSpPr>
          <a:xfrm>
            <a:off x="4191000" y="2468072"/>
            <a:ext cx="1224280" cy="2751258"/>
            <a:chOff x="4191000" y="2468072"/>
            <a:chExt cx="1224280" cy="2751258"/>
          </a:xfrm>
        </p:grpSpPr>
        <p:cxnSp>
          <p:nvCxnSpPr>
            <p:cNvPr id="3146036" name="Straight Arrow Connector 66"/>
            <p:cNvCxnSpPr>
              <a:cxnSpLocks/>
            </p:cNvCxnSpPr>
            <p:nvPr/>
          </p:nvCxnSpPr>
          <p:spPr>
            <a:xfrm>
              <a:off x="4934457" y="3693983"/>
              <a:ext cx="0" cy="1525347"/>
            </a:xfrm>
            <a:prstGeom prst="straightConnector1"/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066" name="TextBox 67"/>
            <p:cNvSpPr txBox="1"/>
            <p:nvPr/>
          </p:nvSpPr>
          <p:spPr>
            <a:xfrm>
              <a:off x="4944894" y="4300465"/>
              <a:ext cx="424180" cy="4470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i="1" lang="en-US"/>
                <a:t>h</a:t>
              </a:r>
              <a:endParaRPr dirty="0" i="1" lang="en-US"/>
            </a:p>
          </p:txBody>
        </p:sp>
        <p:cxnSp>
          <p:nvCxnSpPr>
            <p:cNvPr id="3146037" name="Straight Connector 68"/>
            <p:cNvCxnSpPr>
              <a:cxnSpLocks/>
            </p:cNvCxnSpPr>
            <p:nvPr/>
          </p:nvCxnSpPr>
          <p:spPr>
            <a:xfrm>
              <a:off x="4779098" y="3693983"/>
              <a:ext cx="307759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038" name="Straight Connector 69"/>
            <p:cNvCxnSpPr>
              <a:cxnSpLocks/>
            </p:cNvCxnSpPr>
            <p:nvPr/>
          </p:nvCxnSpPr>
          <p:spPr>
            <a:xfrm>
              <a:off x="4191000" y="5219330"/>
              <a:ext cx="899910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039" name="Straight Arrow Connector 76"/>
            <p:cNvCxnSpPr>
              <a:cxnSpLocks/>
            </p:cNvCxnSpPr>
            <p:nvPr/>
          </p:nvCxnSpPr>
          <p:spPr>
            <a:xfrm>
              <a:off x="4635623" y="3169882"/>
              <a:ext cx="0" cy="2049448"/>
            </a:xfrm>
            <a:prstGeom prst="straightConnector1"/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040" name="Straight Connector 78"/>
            <p:cNvCxnSpPr>
              <a:cxnSpLocks/>
            </p:cNvCxnSpPr>
            <p:nvPr/>
          </p:nvCxnSpPr>
          <p:spPr>
            <a:xfrm>
              <a:off x="4481743" y="3169882"/>
              <a:ext cx="307759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067" name="TextBox 79"/>
            <p:cNvSpPr txBox="1"/>
            <p:nvPr/>
          </p:nvSpPr>
          <p:spPr>
            <a:xfrm>
              <a:off x="4648200" y="3202286"/>
              <a:ext cx="767080" cy="4470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i="1" lang="en-US"/>
                <a:t>h</a:t>
              </a:r>
              <a:r>
                <a:rPr dirty="0" sz="2400" lang="en-US"/>
                <a:t>+1</a:t>
              </a:r>
              <a:endParaRPr dirty="0" lang="en-US"/>
            </a:p>
          </p:txBody>
        </p:sp>
        <p:grpSp>
          <p:nvGrpSpPr>
            <p:cNvPr id="269" name="Group 93"/>
            <p:cNvGrpSpPr/>
            <p:nvPr/>
          </p:nvGrpSpPr>
          <p:grpSpPr>
            <a:xfrm>
              <a:off x="4191000" y="2468072"/>
              <a:ext cx="903200" cy="2751258"/>
              <a:chOff x="7910571" y="4419600"/>
              <a:chExt cx="903200" cy="2751258"/>
            </a:xfrm>
          </p:grpSpPr>
          <p:cxnSp>
            <p:nvCxnSpPr>
              <p:cNvPr id="3146041" name="Straight Arrow Connector 95"/>
              <p:cNvCxnSpPr>
                <a:cxnSpLocks/>
              </p:cNvCxnSpPr>
              <p:nvPr/>
            </p:nvCxnSpPr>
            <p:spPr>
              <a:xfrm>
                <a:off x="8062971" y="4419600"/>
                <a:ext cx="0" cy="2751258"/>
              </a:xfrm>
              <a:prstGeom prst="straightConnector1"/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9068" name="TextBox 96"/>
              <p:cNvSpPr txBox="1"/>
              <p:nvPr/>
            </p:nvSpPr>
            <p:spPr>
              <a:xfrm>
                <a:off x="8046691" y="4542328"/>
                <a:ext cx="767080" cy="447040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i="1" lang="en-US"/>
                  <a:t>h</a:t>
                </a:r>
                <a:r>
                  <a:rPr dirty="0" sz="2400" lang="en-US"/>
                  <a:t>+2</a:t>
                </a:r>
                <a:endParaRPr dirty="0" lang="en-US"/>
              </a:p>
            </p:txBody>
          </p:sp>
          <p:cxnSp>
            <p:nvCxnSpPr>
              <p:cNvPr id="3146042" name="Straight Connector 97"/>
              <p:cNvCxnSpPr>
                <a:cxnSpLocks/>
              </p:cNvCxnSpPr>
              <p:nvPr/>
            </p:nvCxnSpPr>
            <p:spPr>
              <a:xfrm>
                <a:off x="7910571" y="4419600"/>
                <a:ext cx="307759" cy="0"/>
              </a:xfrm>
              <a:prstGeom prst="line"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9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">
                      <p:stCondLst>
                        <p:cond delay="indefinite"/>
                      </p:stCondLst>
                      <p:childTnLst>
                        <p:par>
                          <p:cTn fill="hold" id="13">
                            <p:stCondLst>
                              <p:cond delay="0"/>
                            </p:stCondLst>
                            <p:childTnLst>
                              <p:par>
                                <p:cTn fill="hold" id="14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16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id="19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21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">
                      <p:stCondLst>
                        <p:cond delay="indefinite"/>
                      </p:stCondLst>
                      <p:childTnLst>
                        <p:par>
                          <p:cTn fill="hold" id="23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4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6"/>
                                        <p:tgtEl>
                                          <p:spTgt spid="1049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7"/>
                                        <p:tgtEl>
                                          <p:spTgt spid="1049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28"/>
                                        <p:tgtEl>
                                          <p:spTgt spid="1049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49" grpId="0" animBg="1"/>
      <p:bldP spid="104906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Left-Right (LR) Rotation</a:t>
            </a:r>
          </a:p>
        </p:txBody>
      </p:sp>
      <p:sp>
        <p:nvSpPr>
          <p:cNvPr id="104907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E2E4A66-FC3E-4C0B-B5A2-3AC9BF2C6C04}" type="slidenum">
              <a:rPr lang="en-US" smtClean="0"/>
              <a:t>25</a:t>
            </a:fld>
            <a:endParaRPr lang="en-US"/>
          </a:p>
        </p:txBody>
      </p:sp>
      <p:grpSp>
        <p:nvGrpSpPr>
          <p:cNvPr id="273" name="Group 4"/>
          <p:cNvGrpSpPr/>
          <p:nvPr/>
        </p:nvGrpSpPr>
        <p:grpSpPr>
          <a:xfrm>
            <a:off x="1282600" y="1752600"/>
            <a:ext cx="2832200" cy="3497720"/>
            <a:chOff x="1282600" y="1752600"/>
            <a:chExt cx="2832200" cy="3497720"/>
          </a:xfrm>
        </p:grpSpPr>
        <p:sp>
          <p:nvSpPr>
            <p:cNvPr id="1049074" name="Oval 5"/>
            <p:cNvSpPr/>
            <p:nvPr/>
          </p:nvSpPr>
          <p:spPr>
            <a:xfrm>
              <a:off x="2819400" y="1752600"/>
              <a:ext cx="369199" cy="36919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1049075" name="Oval 6"/>
            <p:cNvSpPr/>
            <p:nvPr/>
          </p:nvSpPr>
          <p:spPr>
            <a:xfrm>
              <a:off x="2077470" y="2380098"/>
              <a:ext cx="369199" cy="36919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274" name="Group 7"/>
            <p:cNvGrpSpPr/>
            <p:nvPr/>
          </p:nvGrpSpPr>
          <p:grpSpPr>
            <a:xfrm>
              <a:off x="1282600" y="3134617"/>
              <a:ext cx="589280" cy="1502554"/>
              <a:chOff x="2197000" y="3810000"/>
              <a:chExt cx="589280" cy="896502"/>
            </a:xfrm>
          </p:grpSpPr>
          <p:sp>
            <p:nvSpPr>
              <p:cNvPr id="1049076" name="Isosceles Triangle 31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9077" name="TextBox 32"/>
              <p:cNvSpPr txBox="1"/>
              <p:nvPr/>
            </p:nvSpPr>
            <p:spPr>
              <a:xfrm>
                <a:off x="2273200" y="4244837"/>
                <a:ext cx="513080" cy="266728"/>
              </a:xfrm>
              <a:prstGeom prst="rect"/>
              <a:noFill/>
              <a:ln>
                <a:noFill/>
              </a:ln>
            </p:spPr>
            <p:txBody>
              <a:bodyPr rtlCol="0" wrap="none">
                <a:spAutoFit/>
              </a:bodyPr>
              <a:p>
                <a:r>
                  <a:rPr dirty="0" sz="2400" lang="en-US"/>
                  <a:t>A</a:t>
                </a:r>
                <a:r>
                  <a:rPr baseline="-25000" dirty="0" sz="2400" lang="en-US"/>
                  <a:t>L</a:t>
                </a:r>
              </a:p>
            </p:txBody>
          </p:sp>
        </p:grpSp>
        <p:grpSp>
          <p:nvGrpSpPr>
            <p:cNvPr id="275" name="Group 8"/>
            <p:cNvGrpSpPr/>
            <p:nvPr/>
          </p:nvGrpSpPr>
          <p:grpSpPr>
            <a:xfrm>
              <a:off x="3514818" y="2507426"/>
              <a:ext cx="599982" cy="1523694"/>
              <a:chOff x="2216648" y="3810000"/>
              <a:chExt cx="599982" cy="1147465"/>
            </a:xfrm>
          </p:grpSpPr>
          <p:sp>
            <p:nvSpPr>
              <p:cNvPr id="1049078" name="Isosceles Triangle 29"/>
              <p:cNvSpPr/>
              <p:nvPr/>
            </p:nvSpPr>
            <p:spPr>
              <a:xfrm>
                <a:off x="2216648" y="3810000"/>
                <a:ext cx="599982" cy="1147465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9079" name="TextBox 30"/>
              <p:cNvSpPr txBox="1"/>
              <p:nvPr/>
            </p:nvSpPr>
            <p:spPr>
              <a:xfrm>
                <a:off x="2283230" y="4495800"/>
                <a:ext cx="525779" cy="336658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lang="en-US"/>
                  <a:t>P</a:t>
                </a:r>
                <a:r>
                  <a:rPr baseline="-25000" dirty="0" sz="2400" lang="en-US"/>
                  <a:t>R</a:t>
                </a:r>
              </a:p>
            </p:txBody>
          </p:sp>
        </p:grpSp>
        <p:cxnSp>
          <p:nvCxnSpPr>
            <p:cNvPr id="3146043" name="Straight Connector 9"/>
            <p:cNvCxnSpPr>
              <a:cxnSpLocks/>
              <a:stCxn id="1049074" idx="3"/>
              <a:endCxn id="1049075" idx="7"/>
            </p:cNvCxnSpPr>
            <p:nvPr/>
          </p:nvCxnSpPr>
          <p:spPr>
            <a:xfrm flipH="1">
              <a:off x="2392601" y="2067731"/>
              <a:ext cx="480867" cy="366435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044" name="Straight Connector 10"/>
            <p:cNvCxnSpPr>
              <a:cxnSpLocks/>
              <a:stCxn id="1049075" idx="3"/>
              <a:endCxn id="1049076" idx="0"/>
            </p:cNvCxnSpPr>
            <p:nvPr/>
          </p:nvCxnSpPr>
          <p:spPr>
            <a:xfrm flipH="1">
              <a:off x="1555700" y="2695229"/>
              <a:ext cx="575838" cy="439388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045" name="Straight Connector 11"/>
            <p:cNvCxnSpPr>
              <a:cxnSpLocks/>
              <a:stCxn id="1049075" idx="5"/>
              <a:endCxn id="1049081" idx="0"/>
            </p:cNvCxnSpPr>
            <p:nvPr/>
          </p:nvCxnSpPr>
          <p:spPr>
            <a:xfrm>
              <a:off x="2392601" y="2695229"/>
              <a:ext cx="276768" cy="345291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046" name="Straight Connector 12"/>
            <p:cNvCxnSpPr>
              <a:cxnSpLocks/>
              <a:stCxn id="1049074" idx="5"/>
              <a:endCxn id="1049078" idx="0"/>
            </p:cNvCxnSpPr>
            <p:nvPr/>
          </p:nvCxnSpPr>
          <p:spPr>
            <a:xfrm>
              <a:off x="3134531" y="2067731"/>
              <a:ext cx="680278" cy="439695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13"/>
            <p:cNvGrpSpPr/>
            <p:nvPr/>
          </p:nvGrpSpPr>
          <p:grpSpPr>
            <a:xfrm>
              <a:off x="2209577" y="4619273"/>
              <a:ext cx="369199" cy="618548"/>
              <a:chOff x="381000" y="2846161"/>
              <a:chExt cx="369199" cy="618548"/>
            </a:xfrm>
          </p:grpSpPr>
          <p:sp>
            <p:nvSpPr>
              <p:cNvPr id="1049080" name="Oval 27"/>
              <p:cNvSpPr/>
              <p:nvPr/>
            </p:nvSpPr>
            <p:spPr>
              <a:xfrm>
                <a:off x="381000" y="3095510"/>
                <a:ext cx="369199" cy="369199"/>
              </a:xfrm>
              <a:prstGeom prst="ellipse"/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r>
                  <a:rPr dirty="0" sz="2400" lang="en-US">
                    <a:solidFill>
                      <a:schemeClr val="tx1"/>
                    </a:solidFill>
                  </a:rPr>
                  <a:t>L</a:t>
                </a:r>
              </a:p>
            </p:txBody>
          </p:sp>
          <p:cxnSp>
            <p:nvCxnSpPr>
              <p:cNvPr id="3146047" name="Straight Connector 28"/>
              <p:cNvCxnSpPr>
                <a:cxnSpLocks/>
                <a:stCxn id="1049080" idx="0"/>
              </p:cNvCxnSpPr>
              <p:nvPr/>
            </p:nvCxnSpPr>
            <p:spPr>
              <a:xfrm flipV="1">
                <a:off x="565600" y="2846161"/>
                <a:ext cx="0" cy="249349"/>
              </a:xfrm>
              <a:prstGeom prst="line"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081" name="Oval 14"/>
            <p:cNvSpPr/>
            <p:nvPr/>
          </p:nvSpPr>
          <p:spPr>
            <a:xfrm>
              <a:off x="2484769" y="3040520"/>
              <a:ext cx="369199" cy="36919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B</a:t>
              </a:r>
            </a:p>
          </p:txBody>
        </p:sp>
        <p:grpSp>
          <p:nvGrpSpPr>
            <p:cNvPr id="277" name="Group 15"/>
            <p:cNvGrpSpPr/>
            <p:nvPr/>
          </p:nvGrpSpPr>
          <p:grpSpPr>
            <a:xfrm>
              <a:off x="2120800" y="3722771"/>
              <a:ext cx="576580" cy="896502"/>
              <a:chOff x="2197000" y="3810000"/>
              <a:chExt cx="576580" cy="896502"/>
            </a:xfrm>
          </p:grpSpPr>
          <p:sp>
            <p:nvSpPr>
              <p:cNvPr id="1049082" name="Isosceles Triangle 25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9083" name="TextBox 26"/>
              <p:cNvSpPr txBox="1"/>
              <p:nvPr/>
            </p:nvSpPr>
            <p:spPr>
              <a:xfrm>
                <a:off x="2273200" y="4244837"/>
                <a:ext cx="500380" cy="447041"/>
              </a:xfrm>
              <a:prstGeom prst="rect"/>
              <a:noFill/>
              <a:ln>
                <a:noFill/>
              </a:ln>
            </p:spPr>
            <p:txBody>
              <a:bodyPr rtlCol="0" wrap="none">
                <a:spAutoFit/>
              </a:bodyPr>
              <a:p>
                <a:r>
                  <a:rPr dirty="0" sz="2400" lang="en-US"/>
                  <a:t>B</a:t>
                </a:r>
                <a:r>
                  <a:rPr baseline="-25000" dirty="0" sz="2400" lang="en-US"/>
                  <a:t>L</a:t>
                </a:r>
              </a:p>
            </p:txBody>
          </p:sp>
        </p:grpSp>
        <p:grpSp>
          <p:nvGrpSpPr>
            <p:cNvPr id="278" name="Group 16"/>
            <p:cNvGrpSpPr/>
            <p:nvPr/>
          </p:nvGrpSpPr>
          <p:grpSpPr>
            <a:xfrm>
              <a:off x="2819401" y="3722771"/>
              <a:ext cx="569944" cy="899775"/>
              <a:chOff x="2146400" y="3810000"/>
              <a:chExt cx="569944" cy="899775"/>
            </a:xfrm>
          </p:grpSpPr>
          <p:sp>
            <p:nvSpPr>
              <p:cNvPr id="1049084" name="Isosceles Triangle 23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/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9085" name="TextBox 24"/>
              <p:cNvSpPr txBox="1"/>
              <p:nvPr/>
            </p:nvSpPr>
            <p:spPr>
              <a:xfrm>
                <a:off x="2190564" y="4262735"/>
                <a:ext cx="525780" cy="447040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lang="en-US"/>
                  <a:t>B</a:t>
                </a:r>
                <a:r>
                  <a:rPr baseline="-25000" dirty="0" sz="2400" lang="en-US"/>
                  <a:t>R</a:t>
                </a:r>
              </a:p>
            </p:txBody>
          </p:sp>
        </p:grpSp>
        <p:cxnSp>
          <p:nvCxnSpPr>
            <p:cNvPr id="3146048" name="Straight Connector 17"/>
            <p:cNvCxnSpPr>
              <a:cxnSpLocks/>
              <a:stCxn id="1049081" idx="3"/>
              <a:endCxn id="1049082" idx="0"/>
            </p:cNvCxnSpPr>
            <p:nvPr/>
          </p:nvCxnSpPr>
          <p:spPr>
            <a:xfrm flipH="1">
              <a:off x="2393900" y="3355651"/>
              <a:ext cx="144937" cy="367120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049" name="Straight Connector 18"/>
            <p:cNvCxnSpPr>
              <a:cxnSpLocks/>
              <a:stCxn id="1049081" idx="5"/>
              <a:endCxn id="1049084" idx="0"/>
            </p:cNvCxnSpPr>
            <p:nvPr/>
          </p:nvCxnSpPr>
          <p:spPr>
            <a:xfrm>
              <a:off x="2799900" y="3355651"/>
              <a:ext cx="286201" cy="367120"/>
            </a:xfrm>
            <a:prstGeom prst="line"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9" name="Group 19"/>
            <p:cNvGrpSpPr/>
            <p:nvPr/>
          </p:nvGrpSpPr>
          <p:grpSpPr>
            <a:xfrm>
              <a:off x="2910759" y="4631772"/>
              <a:ext cx="369199" cy="618548"/>
              <a:chOff x="381000" y="2846161"/>
              <a:chExt cx="369199" cy="618548"/>
            </a:xfrm>
          </p:grpSpPr>
          <p:sp>
            <p:nvSpPr>
              <p:cNvPr id="1049086" name="Oval 21"/>
              <p:cNvSpPr/>
              <p:nvPr/>
            </p:nvSpPr>
            <p:spPr>
              <a:xfrm>
                <a:off x="381000" y="3095510"/>
                <a:ext cx="369199" cy="369199"/>
              </a:xfrm>
              <a:prstGeom prst="ellipse"/>
              <a:solidFill>
                <a:srgbClr val="FFFF00"/>
              </a:solidFill>
              <a:ln w="28575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dirty="0" sz="2400"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46050" name="Straight Connector 22"/>
              <p:cNvCxnSpPr>
                <a:cxnSpLocks/>
                <a:stCxn id="1049086" idx="0"/>
              </p:cNvCxnSpPr>
              <p:nvPr/>
            </p:nvCxnSpPr>
            <p:spPr>
              <a:xfrm flipV="1">
                <a:off x="565600" y="2846161"/>
                <a:ext cx="0" cy="249349"/>
              </a:xfrm>
              <a:prstGeom prst="line"/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087" name="TextBox 20"/>
            <p:cNvSpPr txBox="1"/>
            <p:nvPr/>
          </p:nvSpPr>
          <p:spPr>
            <a:xfrm>
              <a:off x="2540272" y="4793120"/>
              <a:ext cx="462280" cy="4470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lang="en-US">
                  <a:solidFill>
                    <a:srgbClr val="FF0000"/>
                  </a:solidFill>
                </a:rPr>
                <a:t>or</a:t>
              </a:r>
              <a:endParaRPr dirty="0"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80" name="Group 33"/>
          <p:cNvGrpSpPr/>
          <p:nvPr/>
        </p:nvGrpSpPr>
        <p:grpSpPr>
          <a:xfrm>
            <a:off x="4191000" y="2505773"/>
            <a:ext cx="589976" cy="1525347"/>
            <a:chOff x="4177604" y="3275253"/>
            <a:chExt cx="589976" cy="1525347"/>
          </a:xfrm>
        </p:grpSpPr>
        <p:cxnSp>
          <p:nvCxnSpPr>
            <p:cNvPr id="3146051" name="Straight Arrow Connector 34"/>
            <p:cNvCxnSpPr>
              <a:cxnSpLocks/>
            </p:cNvCxnSpPr>
            <p:nvPr/>
          </p:nvCxnSpPr>
          <p:spPr>
            <a:xfrm>
              <a:off x="4332963" y="3275253"/>
              <a:ext cx="0" cy="1525347"/>
            </a:xfrm>
            <a:prstGeom prst="straightConnector1"/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088" name="TextBox 35"/>
            <p:cNvSpPr txBox="1"/>
            <p:nvPr/>
          </p:nvSpPr>
          <p:spPr>
            <a:xfrm>
              <a:off x="4343400" y="3881735"/>
              <a:ext cx="424180" cy="4470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i="1" lang="en-US"/>
                <a:t>h</a:t>
              </a:r>
              <a:endParaRPr dirty="0" i="1" lang="en-US"/>
            </a:p>
          </p:txBody>
        </p:sp>
        <p:cxnSp>
          <p:nvCxnSpPr>
            <p:cNvPr id="3146052" name="Straight Connector 36"/>
            <p:cNvCxnSpPr>
              <a:cxnSpLocks/>
            </p:cNvCxnSpPr>
            <p:nvPr/>
          </p:nvCxnSpPr>
          <p:spPr>
            <a:xfrm>
              <a:off x="4177604" y="3275253"/>
              <a:ext cx="307759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053" name="Straight Connector 37"/>
            <p:cNvCxnSpPr>
              <a:cxnSpLocks/>
            </p:cNvCxnSpPr>
            <p:nvPr/>
          </p:nvCxnSpPr>
          <p:spPr>
            <a:xfrm>
              <a:off x="4181657" y="4800600"/>
              <a:ext cx="307759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38"/>
          <p:cNvGrpSpPr/>
          <p:nvPr/>
        </p:nvGrpSpPr>
        <p:grpSpPr>
          <a:xfrm>
            <a:off x="838200" y="3122853"/>
            <a:ext cx="589976" cy="1525347"/>
            <a:chOff x="4177604" y="3275253"/>
            <a:chExt cx="589976" cy="1525347"/>
          </a:xfrm>
        </p:grpSpPr>
        <p:cxnSp>
          <p:nvCxnSpPr>
            <p:cNvPr id="3146054" name="Straight Arrow Connector 39"/>
            <p:cNvCxnSpPr>
              <a:cxnSpLocks/>
            </p:cNvCxnSpPr>
            <p:nvPr/>
          </p:nvCxnSpPr>
          <p:spPr>
            <a:xfrm>
              <a:off x="4332963" y="3275253"/>
              <a:ext cx="0" cy="1525347"/>
            </a:xfrm>
            <a:prstGeom prst="straightConnector1"/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089" name="TextBox 40"/>
            <p:cNvSpPr txBox="1"/>
            <p:nvPr/>
          </p:nvSpPr>
          <p:spPr>
            <a:xfrm>
              <a:off x="4343400" y="3881735"/>
              <a:ext cx="424180" cy="4470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i="1" lang="en-US"/>
                <a:t>h</a:t>
              </a:r>
              <a:endParaRPr dirty="0" i="1" lang="en-US"/>
            </a:p>
          </p:txBody>
        </p:sp>
        <p:cxnSp>
          <p:nvCxnSpPr>
            <p:cNvPr id="3146055" name="Straight Connector 41"/>
            <p:cNvCxnSpPr>
              <a:cxnSpLocks/>
            </p:cNvCxnSpPr>
            <p:nvPr/>
          </p:nvCxnSpPr>
          <p:spPr>
            <a:xfrm>
              <a:off x="4177604" y="3275253"/>
              <a:ext cx="307759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056" name="Straight Connector 42"/>
            <p:cNvCxnSpPr>
              <a:cxnSpLocks/>
            </p:cNvCxnSpPr>
            <p:nvPr/>
          </p:nvCxnSpPr>
          <p:spPr>
            <a:xfrm>
              <a:off x="4181657" y="4800600"/>
              <a:ext cx="307759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43"/>
          <p:cNvGrpSpPr/>
          <p:nvPr/>
        </p:nvGrpSpPr>
        <p:grpSpPr>
          <a:xfrm>
            <a:off x="1752600" y="3712414"/>
            <a:ext cx="592025" cy="1525347"/>
            <a:chOff x="4177604" y="3275253"/>
            <a:chExt cx="592025" cy="1525347"/>
          </a:xfrm>
        </p:grpSpPr>
        <p:cxnSp>
          <p:nvCxnSpPr>
            <p:cNvPr id="3146057" name="Straight Arrow Connector 44"/>
            <p:cNvCxnSpPr>
              <a:cxnSpLocks/>
            </p:cNvCxnSpPr>
            <p:nvPr/>
          </p:nvCxnSpPr>
          <p:spPr>
            <a:xfrm>
              <a:off x="4332963" y="3275253"/>
              <a:ext cx="0" cy="1525347"/>
            </a:xfrm>
            <a:prstGeom prst="straightConnector1"/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090" name="TextBox 45"/>
            <p:cNvSpPr txBox="1"/>
            <p:nvPr/>
          </p:nvSpPr>
          <p:spPr>
            <a:xfrm>
              <a:off x="4345449" y="4105870"/>
              <a:ext cx="424180" cy="447041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i="1" lang="en-US"/>
                <a:t>h</a:t>
              </a:r>
              <a:endParaRPr dirty="0" i="1" lang="en-US"/>
            </a:p>
          </p:txBody>
        </p:sp>
        <p:cxnSp>
          <p:nvCxnSpPr>
            <p:cNvPr id="3146058" name="Straight Connector 46"/>
            <p:cNvCxnSpPr>
              <a:cxnSpLocks/>
            </p:cNvCxnSpPr>
            <p:nvPr/>
          </p:nvCxnSpPr>
          <p:spPr>
            <a:xfrm>
              <a:off x="4177604" y="3275253"/>
              <a:ext cx="307759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059" name="Straight Connector 47"/>
            <p:cNvCxnSpPr>
              <a:cxnSpLocks/>
            </p:cNvCxnSpPr>
            <p:nvPr/>
          </p:nvCxnSpPr>
          <p:spPr>
            <a:xfrm>
              <a:off x="4181657" y="4800600"/>
              <a:ext cx="307759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48"/>
          <p:cNvGrpSpPr/>
          <p:nvPr/>
        </p:nvGrpSpPr>
        <p:grpSpPr>
          <a:xfrm>
            <a:off x="487121" y="2462445"/>
            <a:ext cx="916204" cy="2800059"/>
            <a:chOff x="329249" y="3231925"/>
            <a:chExt cx="916204" cy="2800059"/>
          </a:xfrm>
        </p:grpSpPr>
        <p:cxnSp>
          <p:nvCxnSpPr>
            <p:cNvPr id="3146060" name="Straight Arrow Connector 49"/>
            <p:cNvCxnSpPr>
              <a:cxnSpLocks/>
            </p:cNvCxnSpPr>
            <p:nvPr/>
          </p:nvCxnSpPr>
          <p:spPr>
            <a:xfrm>
              <a:off x="484608" y="3231925"/>
              <a:ext cx="0" cy="2775376"/>
            </a:xfrm>
            <a:prstGeom prst="straightConnector1"/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091" name="TextBox 50"/>
            <p:cNvSpPr txBox="1"/>
            <p:nvPr/>
          </p:nvSpPr>
          <p:spPr>
            <a:xfrm>
              <a:off x="478373" y="3334177"/>
              <a:ext cx="767080" cy="4470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i="1" lang="en-US"/>
                <a:t>h</a:t>
              </a:r>
              <a:r>
                <a:rPr dirty="0" sz="2400" lang="en-US"/>
                <a:t>+2</a:t>
              </a:r>
              <a:endParaRPr dirty="0" lang="en-US"/>
            </a:p>
          </p:txBody>
        </p:sp>
        <p:cxnSp>
          <p:nvCxnSpPr>
            <p:cNvPr id="3146061" name="Straight Connector 51"/>
            <p:cNvCxnSpPr>
              <a:cxnSpLocks/>
            </p:cNvCxnSpPr>
            <p:nvPr/>
          </p:nvCxnSpPr>
          <p:spPr>
            <a:xfrm>
              <a:off x="329249" y="3231925"/>
              <a:ext cx="307759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062" name="Straight Connector 52"/>
            <p:cNvCxnSpPr>
              <a:cxnSpLocks/>
            </p:cNvCxnSpPr>
            <p:nvPr/>
          </p:nvCxnSpPr>
          <p:spPr>
            <a:xfrm>
              <a:off x="358653" y="6031984"/>
              <a:ext cx="307759" cy="0"/>
            </a:xfrm>
            <a:prstGeom prst="line"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9092" name="TextBox 54"/>
          <p:cNvSpPr txBox="1"/>
          <p:nvPr/>
        </p:nvSpPr>
        <p:spPr>
          <a:xfrm>
            <a:off x="2440885" y="2362200"/>
            <a:ext cx="530915" cy="461665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US">
                <a:solidFill>
                  <a:srgbClr val="FF0000"/>
                </a:solidFill>
              </a:rPr>
              <a:t>−1</a:t>
            </a:r>
            <a:endParaRPr dirty="0" lang="en-US">
              <a:solidFill>
                <a:srgbClr val="FF0000"/>
              </a:solidFill>
            </a:endParaRPr>
          </a:p>
        </p:txBody>
      </p:sp>
      <p:sp>
        <p:nvSpPr>
          <p:cNvPr id="1049093" name="TextBox 55"/>
          <p:cNvSpPr txBox="1"/>
          <p:nvPr/>
        </p:nvSpPr>
        <p:spPr>
          <a:xfrm>
            <a:off x="3179470" y="1706366"/>
            <a:ext cx="325730" cy="461665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US">
                <a:solidFill>
                  <a:srgbClr val="FF0000"/>
                </a:solidFill>
              </a:rPr>
              <a:t>2</a:t>
            </a:r>
            <a:endParaRPr dirty="0" lang="en-US">
              <a:solidFill>
                <a:srgbClr val="FF0000"/>
              </a:solidFill>
            </a:endParaRPr>
          </a:p>
        </p:txBody>
      </p:sp>
      <p:sp>
        <p:nvSpPr>
          <p:cNvPr id="1049094" name="TextBox 56"/>
          <p:cNvSpPr txBox="1"/>
          <p:nvPr/>
        </p:nvSpPr>
        <p:spPr>
          <a:xfrm>
            <a:off x="4544246" y="4475087"/>
            <a:ext cx="4184600" cy="2225040"/>
          </a:xfrm>
          <a:prstGeom prst="rect"/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  <a:ln w="28575">
            <a:solidFill>
              <a:schemeClr val="tx1"/>
            </a:solidFill>
          </a:ln>
        </p:spPr>
        <p:txBody>
          <a:bodyPr rtlCol="0" wrap="square">
            <a:spAutoFit/>
          </a:bodyPr>
          <a:p>
            <a:r>
              <a:rPr dirty="0" sz="2400" lang="en-US"/>
              <a:t>An </a:t>
            </a:r>
            <a:r>
              <a:rPr b="1" dirty="0" sz="2400" lang="en-US">
                <a:solidFill>
                  <a:srgbClr val="C00000"/>
                </a:solidFill>
              </a:rPr>
              <a:t>LR rotation</a:t>
            </a:r>
            <a:r>
              <a:rPr dirty="0" sz="2400" lang="en-US"/>
              <a:t> is called for when the node becomes unbalanced with a </a:t>
            </a:r>
            <a:r>
              <a:rPr b="1" dirty="0" sz="2400" lang="en-US">
                <a:solidFill>
                  <a:srgbClr val="C00000"/>
                </a:solidFill>
              </a:rPr>
              <a:t>positive </a:t>
            </a:r>
            <a:r>
              <a:rPr dirty="0" sz="2400" lang="en-US"/>
              <a:t>balance factor but the left </a:t>
            </a:r>
            <a:r>
              <a:rPr dirty="0" sz="2400" lang="en-US" err="1"/>
              <a:t>subtree</a:t>
            </a:r>
            <a:r>
              <a:rPr dirty="0" sz="2400" lang="en-US"/>
              <a:t> of the node has a </a:t>
            </a:r>
            <a:r>
              <a:rPr b="1" dirty="0" sz="2400" lang="en-US">
                <a:solidFill>
                  <a:srgbClr val="C00000"/>
                </a:solidFill>
              </a:rPr>
              <a:t>negative</a:t>
            </a:r>
            <a:r>
              <a:rPr dirty="0" sz="2400" lang="en-US"/>
              <a:t> balance factor.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"/>
                                        <p:tgtEl>
                                          <p:spTgt spid="1049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"/>
                                        <p:tgtEl>
                                          <p:spTgt spid="1049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9"/>
                                        <p:tgtEl>
                                          <p:spTgt spid="104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9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Properties of Left-Right Rotation</a:t>
            </a:r>
          </a:p>
        </p:txBody>
      </p:sp>
      <p:sp>
        <p:nvSpPr>
          <p:cNvPr id="104909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E2E4A66-FC3E-4C0B-B5A2-3AC9BF2C6C04}" type="slidenum">
              <a:rPr lang="en-US" smtClean="0"/>
              <a:t>26</a:t>
            </a:fld>
            <a:endParaRPr lang="en-US"/>
          </a:p>
        </p:txBody>
      </p:sp>
      <p:sp>
        <p:nvSpPr>
          <p:cNvPr id="1049097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/>
              <a:t>The ordering property of BST is kept.</a:t>
            </a:r>
          </a:p>
          <a:p>
            <a:r>
              <a:rPr dirty="0" lang="en-US"/>
              <a:t>Node B has a balance factor of 0.</a:t>
            </a:r>
          </a:p>
          <a:p>
            <a:r>
              <a:rPr dirty="0" lang="en-US"/>
              <a:t>The height of the tree </a:t>
            </a:r>
            <a:r>
              <a:rPr b="1" dirty="0" lang="en-US">
                <a:solidFill>
                  <a:srgbClr val="C00000"/>
                </a:solidFill>
              </a:rPr>
              <a:t>after the rotation</a:t>
            </a:r>
            <a:r>
              <a:rPr dirty="0" lang="en-US"/>
              <a:t> is the same as the height of the tree before insertion.</a:t>
            </a:r>
          </a:p>
          <a:p>
            <a:endParaRPr dirty="0" lang="en-US"/>
          </a:p>
        </p:txBody>
      </p:sp>
      <p:grpSp>
        <p:nvGrpSpPr>
          <p:cNvPr id="285" name="Group 54"/>
          <p:cNvGrpSpPr/>
          <p:nvPr/>
        </p:nvGrpSpPr>
        <p:grpSpPr>
          <a:xfrm>
            <a:off x="2109887" y="3493080"/>
            <a:ext cx="4703638" cy="2831520"/>
            <a:chOff x="2552243" y="3371273"/>
            <a:chExt cx="4703638" cy="2831520"/>
          </a:xfrm>
        </p:grpSpPr>
        <p:grpSp>
          <p:nvGrpSpPr>
            <p:cNvPr id="286" name="Group 4"/>
            <p:cNvGrpSpPr/>
            <p:nvPr/>
          </p:nvGrpSpPr>
          <p:grpSpPr>
            <a:xfrm>
              <a:off x="3542843" y="3445984"/>
              <a:ext cx="2733581" cy="2756809"/>
              <a:chOff x="5181600" y="2500991"/>
              <a:chExt cx="2733581" cy="2756809"/>
            </a:xfrm>
          </p:grpSpPr>
          <p:sp>
            <p:nvSpPr>
              <p:cNvPr id="1049098" name="Oval 5"/>
              <p:cNvSpPr/>
              <p:nvPr/>
            </p:nvSpPr>
            <p:spPr>
              <a:xfrm>
                <a:off x="7020017" y="3056472"/>
                <a:ext cx="369199" cy="369199"/>
              </a:xfrm>
              <a:prstGeom prst="ellipse"/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r>
                  <a:rPr dirty="0" sz="2400" lang="en-US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1049099" name="Oval 6"/>
              <p:cNvSpPr/>
              <p:nvPr/>
            </p:nvSpPr>
            <p:spPr>
              <a:xfrm>
                <a:off x="5604698" y="3079431"/>
                <a:ext cx="369199" cy="369199"/>
              </a:xfrm>
              <a:prstGeom prst="ellipse"/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r>
                  <a:rPr dirty="0" sz="2400" lang="en-US">
                    <a:solidFill>
                      <a:schemeClr val="tx1"/>
                    </a:solidFill>
                  </a:rPr>
                  <a:t>A</a:t>
                </a:r>
              </a:p>
            </p:txBody>
          </p:sp>
          <p:grpSp>
            <p:nvGrpSpPr>
              <p:cNvPr id="287" name="Group 7"/>
              <p:cNvGrpSpPr/>
              <p:nvPr/>
            </p:nvGrpSpPr>
            <p:grpSpPr>
              <a:xfrm>
                <a:off x="5181600" y="3723216"/>
                <a:ext cx="589280" cy="1502554"/>
                <a:chOff x="2197000" y="3810000"/>
                <a:chExt cx="589280" cy="896502"/>
              </a:xfrm>
            </p:grpSpPr>
            <p:sp>
              <p:nvSpPr>
                <p:cNvPr id="1049100" name="Isosceles Triangle 30"/>
                <p:cNvSpPr/>
                <p:nvPr/>
              </p:nvSpPr>
              <p:spPr>
                <a:xfrm>
                  <a:off x="2197000" y="3810000"/>
                  <a:ext cx="546200" cy="896502"/>
                </a:xfrm>
                <a:prstGeom prst="triangle"/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dirty="0" sz="2400"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9101" name="TextBox 31"/>
                <p:cNvSpPr txBox="1"/>
                <p:nvPr/>
              </p:nvSpPr>
              <p:spPr>
                <a:xfrm>
                  <a:off x="2273200" y="4244837"/>
                  <a:ext cx="513080" cy="266728"/>
                </a:xfrm>
                <a:prstGeom prst="rect"/>
                <a:noFill/>
                <a:ln>
                  <a:noFill/>
                </a:ln>
              </p:spPr>
              <p:txBody>
                <a:bodyPr rtlCol="0" wrap="none">
                  <a:spAutoFit/>
                </a:bodyPr>
                <a:p>
                  <a:r>
                    <a:rPr dirty="0" sz="2400" lang="en-US"/>
                    <a:t>A</a:t>
                  </a:r>
                  <a:r>
                    <a:rPr baseline="-25000" dirty="0" sz="2400" lang="en-US"/>
                    <a:t>L</a:t>
                  </a:r>
                </a:p>
              </p:txBody>
            </p:sp>
          </p:grpSp>
          <p:grpSp>
            <p:nvGrpSpPr>
              <p:cNvPr id="288" name="Group 8"/>
              <p:cNvGrpSpPr/>
              <p:nvPr/>
            </p:nvGrpSpPr>
            <p:grpSpPr>
              <a:xfrm>
                <a:off x="7315199" y="3725158"/>
                <a:ext cx="599982" cy="1523694"/>
                <a:chOff x="2216648" y="3810000"/>
                <a:chExt cx="599982" cy="1147465"/>
              </a:xfrm>
            </p:grpSpPr>
            <p:sp>
              <p:nvSpPr>
                <p:cNvPr id="1049102" name="Isosceles Triangle 28"/>
                <p:cNvSpPr/>
                <p:nvPr/>
              </p:nvSpPr>
              <p:spPr>
                <a:xfrm>
                  <a:off x="2216648" y="3810000"/>
                  <a:ext cx="599982" cy="1147465"/>
                </a:xfrm>
                <a:prstGeom prst="triangle"/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dirty="0" sz="2400"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9103" name="TextBox 29"/>
                <p:cNvSpPr txBox="1"/>
                <p:nvPr/>
              </p:nvSpPr>
              <p:spPr>
                <a:xfrm>
                  <a:off x="2283230" y="4495800"/>
                  <a:ext cx="525779" cy="336658"/>
                </a:xfrm>
                <a:prstGeom prst="rect"/>
                <a:noFill/>
              </p:spPr>
              <p:txBody>
                <a:bodyPr rtlCol="0" wrap="none">
                  <a:spAutoFit/>
                </a:bodyPr>
                <a:p>
                  <a:r>
                    <a:rPr dirty="0" sz="2400" lang="en-US"/>
                    <a:t>P</a:t>
                  </a:r>
                  <a:r>
                    <a:rPr baseline="-25000" dirty="0" sz="2400" lang="en-US"/>
                    <a:t>R</a:t>
                  </a:r>
                </a:p>
              </p:txBody>
            </p:sp>
          </p:grpSp>
          <p:cxnSp>
            <p:nvCxnSpPr>
              <p:cNvPr id="3146063" name="Straight Connector 9"/>
              <p:cNvCxnSpPr>
                <a:cxnSpLocks/>
                <a:stCxn id="1049098" idx="3"/>
                <a:endCxn id="1049108" idx="0"/>
              </p:cNvCxnSpPr>
              <p:nvPr/>
            </p:nvCxnSpPr>
            <p:spPr>
              <a:xfrm flipH="1">
                <a:off x="6819900" y="3371603"/>
                <a:ext cx="254185" cy="353249"/>
              </a:xfrm>
              <a:prstGeom prst="line"/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064" name="Straight Connector 10"/>
              <p:cNvCxnSpPr>
                <a:cxnSpLocks/>
                <a:stCxn id="1049099" idx="3"/>
                <a:endCxn id="1049100" idx="0"/>
              </p:cNvCxnSpPr>
              <p:nvPr/>
            </p:nvCxnSpPr>
            <p:spPr>
              <a:xfrm flipH="1">
                <a:off x="5454700" y="3394562"/>
                <a:ext cx="204066" cy="328654"/>
              </a:xfrm>
              <a:prstGeom prst="line"/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065" name="Straight Connector 11"/>
              <p:cNvCxnSpPr>
                <a:cxnSpLocks/>
                <a:stCxn id="1049105" idx="3"/>
                <a:endCxn id="1049099" idx="7"/>
              </p:cNvCxnSpPr>
              <p:nvPr/>
            </p:nvCxnSpPr>
            <p:spPr>
              <a:xfrm flipH="1">
                <a:off x="5919829" y="2816122"/>
                <a:ext cx="394440" cy="317377"/>
              </a:xfrm>
              <a:prstGeom prst="line"/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066" name="Straight Connector 12"/>
              <p:cNvCxnSpPr>
                <a:cxnSpLocks/>
                <a:stCxn id="1049098" idx="5"/>
                <a:endCxn id="1049102" idx="0"/>
              </p:cNvCxnSpPr>
              <p:nvPr/>
            </p:nvCxnSpPr>
            <p:spPr>
              <a:xfrm>
                <a:off x="7335148" y="3371603"/>
                <a:ext cx="280042" cy="353555"/>
              </a:xfrm>
              <a:prstGeom prst="line"/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9" name="Group 13"/>
              <p:cNvGrpSpPr/>
              <p:nvPr/>
            </p:nvGrpSpPr>
            <p:grpSpPr>
              <a:xfrm>
                <a:off x="5956177" y="4625009"/>
                <a:ext cx="369199" cy="618548"/>
                <a:chOff x="381000" y="2846161"/>
                <a:chExt cx="369199" cy="618548"/>
              </a:xfrm>
            </p:grpSpPr>
            <p:sp>
              <p:nvSpPr>
                <p:cNvPr id="1049104" name="Oval 26"/>
                <p:cNvSpPr/>
                <p:nvPr/>
              </p:nvSpPr>
              <p:spPr>
                <a:xfrm>
                  <a:off x="381000" y="3095510"/>
                  <a:ext cx="369199" cy="369199"/>
                </a:xfrm>
                <a:prstGeom prst="ellipse"/>
                <a:solidFill>
                  <a:srgbClr val="FFFF00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r>
                    <a:rPr dirty="0" sz="2400" lang="en-US">
                      <a:solidFill>
                        <a:schemeClr val="tx1"/>
                      </a:solidFill>
                    </a:rPr>
                    <a:t>L</a:t>
                  </a:r>
                </a:p>
              </p:txBody>
            </p:sp>
            <p:cxnSp>
              <p:nvCxnSpPr>
                <p:cNvPr id="3146067" name="Straight Connector 27"/>
                <p:cNvCxnSpPr>
                  <a:cxnSpLocks/>
                  <a:stCxn id="1049104" idx="0"/>
                </p:cNvCxnSpPr>
                <p:nvPr/>
              </p:nvCxnSpPr>
              <p:spPr>
                <a:xfrm flipV="1">
                  <a:off x="565600" y="2846161"/>
                  <a:ext cx="0" cy="249349"/>
                </a:xfrm>
                <a:prstGeom prst="line"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105" name="Oval 14"/>
              <p:cNvSpPr/>
              <p:nvPr/>
            </p:nvSpPr>
            <p:spPr>
              <a:xfrm>
                <a:off x="6260201" y="2500991"/>
                <a:ext cx="369199" cy="369199"/>
              </a:xfrm>
              <a:prstGeom prst="ellipse"/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r>
                  <a:rPr dirty="0" sz="2400" lang="en-US">
                    <a:solidFill>
                      <a:schemeClr val="tx1"/>
                    </a:solidFill>
                  </a:rPr>
                  <a:t>B</a:t>
                </a:r>
              </a:p>
            </p:txBody>
          </p:sp>
          <p:grpSp>
            <p:nvGrpSpPr>
              <p:cNvPr id="290" name="Group 15"/>
              <p:cNvGrpSpPr/>
              <p:nvPr/>
            </p:nvGrpSpPr>
            <p:grpSpPr>
              <a:xfrm>
                <a:off x="5867400" y="3728507"/>
                <a:ext cx="576580" cy="896502"/>
                <a:chOff x="2197000" y="3810000"/>
                <a:chExt cx="576580" cy="896502"/>
              </a:xfrm>
            </p:grpSpPr>
            <p:sp>
              <p:nvSpPr>
                <p:cNvPr id="1049106" name="Isosceles Triangle 24"/>
                <p:cNvSpPr/>
                <p:nvPr/>
              </p:nvSpPr>
              <p:spPr>
                <a:xfrm>
                  <a:off x="2197000" y="3810000"/>
                  <a:ext cx="546200" cy="896502"/>
                </a:xfrm>
                <a:prstGeom prst="triangle"/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dirty="0" sz="2400"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9107" name="TextBox 25"/>
                <p:cNvSpPr txBox="1"/>
                <p:nvPr/>
              </p:nvSpPr>
              <p:spPr>
                <a:xfrm>
                  <a:off x="2273200" y="4244837"/>
                  <a:ext cx="500380" cy="447041"/>
                </a:xfrm>
                <a:prstGeom prst="rect"/>
                <a:noFill/>
                <a:ln>
                  <a:noFill/>
                </a:ln>
              </p:spPr>
              <p:txBody>
                <a:bodyPr rtlCol="0" wrap="none">
                  <a:spAutoFit/>
                </a:bodyPr>
                <a:p>
                  <a:r>
                    <a:rPr dirty="0" sz="2400" lang="en-US"/>
                    <a:t>B</a:t>
                  </a:r>
                  <a:r>
                    <a:rPr baseline="-25000" dirty="0" sz="2400" lang="en-US"/>
                    <a:t>L</a:t>
                  </a:r>
                </a:p>
              </p:txBody>
            </p:sp>
          </p:grpSp>
          <p:grpSp>
            <p:nvGrpSpPr>
              <p:cNvPr id="291" name="Group 16"/>
              <p:cNvGrpSpPr/>
              <p:nvPr/>
            </p:nvGrpSpPr>
            <p:grpSpPr>
              <a:xfrm>
                <a:off x="6553200" y="3724852"/>
                <a:ext cx="569944" cy="899775"/>
                <a:chOff x="2146400" y="3810000"/>
                <a:chExt cx="569944" cy="899775"/>
              </a:xfrm>
            </p:grpSpPr>
            <p:sp>
              <p:nvSpPr>
                <p:cNvPr id="1049108" name="Isosceles Triangle 22"/>
                <p:cNvSpPr/>
                <p:nvPr/>
              </p:nvSpPr>
              <p:spPr>
                <a:xfrm>
                  <a:off x="2146400" y="3810000"/>
                  <a:ext cx="533399" cy="896502"/>
                </a:xfrm>
                <a:prstGeom prst="triangle"/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dirty="0" sz="2400"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9109" name="TextBox 23"/>
                <p:cNvSpPr txBox="1"/>
                <p:nvPr/>
              </p:nvSpPr>
              <p:spPr>
                <a:xfrm>
                  <a:off x="2190564" y="4262735"/>
                  <a:ext cx="525780" cy="447040"/>
                </a:xfrm>
                <a:prstGeom prst="rect"/>
                <a:noFill/>
              </p:spPr>
              <p:txBody>
                <a:bodyPr rtlCol="0" wrap="none">
                  <a:spAutoFit/>
                </a:bodyPr>
                <a:p>
                  <a:r>
                    <a:rPr dirty="0" sz="2400" lang="en-US"/>
                    <a:t>B</a:t>
                  </a:r>
                  <a:r>
                    <a:rPr baseline="-25000" dirty="0" sz="2400" lang="en-US"/>
                    <a:t>R</a:t>
                  </a:r>
                </a:p>
              </p:txBody>
            </p:sp>
          </p:grpSp>
          <p:cxnSp>
            <p:nvCxnSpPr>
              <p:cNvPr id="3146068" name="Straight Connector 17"/>
              <p:cNvCxnSpPr>
                <a:cxnSpLocks/>
                <a:stCxn id="1049099" idx="5"/>
                <a:endCxn id="1049106" idx="0"/>
              </p:cNvCxnSpPr>
              <p:nvPr/>
            </p:nvCxnSpPr>
            <p:spPr>
              <a:xfrm>
                <a:off x="5919829" y="3394562"/>
                <a:ext cx="220671" cy="333945"/>
              </a:xfrm>
              <a:prstGeom prst="line"/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069" name="Straight Connector 18"/>
              <p:cNvCxnSpPr>
                <a:cxnSpLocks/>
                <a:stCxn id="1049105" idx="5"/>
                <a:endCxn id="1049098" idx="1"/>
              </p:cNvCxnSpPr>
              <p:nvPr/>
            </p:nvCxnSpPr>
            <p:spPr>
              <a:xfrm>
                <a:off x="6575332" y="2816122"/>
                <a:ext cx="498753" cy="294418"/>
              </a:xfrm>
              <a:prstGeom prst="line"/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2" name="Group 19"/>
              <p:cNvGrpSpPr/>
              <p:nvPr/>
            </p:nvGrpSpPr>
            <p:grpSpPr>
              <a:xfrm>
                <a:off x="6641201" y="4639252"/>
                <a:ext cx="369199" cy="618548"/>
                <a:chOff x="381000" y="2846161"/>
                <a:chExt cx="369199" cy="618548"/>
              </a:xfrm>
            </p:grpSpPr>
            <p:sp>
              <p:nvSpPr>
                <p:cNvPr id="1049110" name="Oval 20"/>
                <p:cNvSpPr/>
                <p:nvPr/>
              </p:nvSpPr>
              <p:spPr>
                <a:xfrm>
                  <a:off x="381000" y="3095510"/>
                  <a:ext cx="369199" cy="369199"/>
                </a:xfrm>
                <a:prstGeom prst="ellipse"/>
                <a:solidFill>
                  <a:srgbClr val="FFFF00"/>
                </a:solidFill>
                <a:ln w="28575"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dirty="0" sz="2400"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146070" name="Straight Connector 21"/>
                <p:cNvCxnSpPr>
                  <a:cxnSpLocks/>
                  <a:stCxn id="1049110" idx="0"/>
                </p:cNvCxnSpPr>
                <p:nvPr/>
              </p:nvCxnSpPr>
              <p:spPr>
                <a:xfrm flipV="1">
                  <a:off x="565600" y="2846161"/>
                  <a:ext cx="0" cy="249349"/>
                </a:xfrm>
                <a:prstGeom prst="line"/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3" name="Group 32"/>
            <p:cNvGrpSpPr/>
            <p:nvPr/>
          </p:nvGrpSpPr>
          <p:grpSpPr>
            <a:xfrm flipH="1">
              <a:off x="6260201" y="4118167"/>
              <a:ext cx="995680" cy="2049448"/>
              <a:chOff x="4419600" y="3169882"/>
              <a:chExt cx="995680" cy="2049448"/>
            </a:xfrm>
          </p:grpSpPr>
          <p:cxnSp>
            <p:nvCxnSpPr>
              <p:cNvPr id="3146071" name="Straight Arrow Connector 33"/>
              <p:cNvCxnSpPr>
                <a:cxnSpLocks/>
              </p:cNvCxnSpPr>
              <p:nvPr/>
            </p:nvCxnSpPr>
            <p:spPr>
              <a:xfrm>
                <a:off x="4934457" y="3693983"/>
                <a:ext cx="0" cy="1525347"/>
              </a:xfrm>
              <a:prstGeom prst="straightConnector1"/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9111" name="TextBox 34"/>
              <p:cNvSpPr txBox="1"/>
              <p:nvPr/>
            </p:nvSpPr>
            <p:spPr>
              <a:xfrm>
                <a:off x="4944894" y="4300465"/>
                <a:ext cx="424180" cy="447041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i="1" lang="en-US"/>
                  <a:t>h</a:t>
                </a:r>
                <a:endParaRPr dirty="0" i="1" lang="en-US"/>
              </a:p>
            </p:txBody>
          </p:sp>
          <p:cxnSp>
            <p:nvCxnSpPr>
              <p:cNvPr id="3146072" name="Straight Connector 35"/>
              <p:cNvCxnSpPr>
                <a:cxnSpLocks/>
              </p:cNvCxnSpPr>
              <p:nvPr/>
            </p:nvCxnSpPr>
            <p:spPr>
              <a:xfrm>
                <a:off x="4779098" y="3693983"/>
                <a:ext cx="307759" cy="0"/>
              </a:xfrm>
              <a:prstGeom prst="line"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073" name="Straight Connector 36"/>
              <p:cNvCxnSpPr>
                <a:cxnSpLocks/>
              </p:cNvCxnSpPr>
              <p:nvPr/>
            </p:nvCxnSpPr>
            <p:spPr>
              <a:xfrm>
                <a:off x="4419600" y="5219330"/>
                <a:ext cx="671310" cy="0"/>
              </a:xfrm>
              <a:prstGeom prst="line"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074" name="Straight Arrow Connector 37"/>
              <p:cNvCxnSpPr>
                <a:cxnSpLocks/>
              </p:cNvCxnSpPr>
              <p:nvPr/>
            </p:nvCxnSpPr>
            <p:spPr>
              <a:xfrm>
                <a:off x="4635623" y="3169882"/>
                <a:ext cx="0" cy="2049448"/>
              </a:xfrm>
              <a:prstGeom prst="straightConnector1"/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075" name="Straight Connector 38"/>
              <p:cNvCxnSpPr>
                <a:cxnSpLocks/>
              </p:cNvCxnSpPr>
              <p:nvPr/>
            </p:nvCxnSpPr>
            <p:spPr>
              <a:xfrm>
                <a:off x="4481743" y="3169882"/>
                <a:ext cx="307759" cy="0"/>
              </a:xfrm>
              <a:prstGeom prst="line"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9112" name="TextBox 39"/>
              <p:cNvSpPr txBox="1"/>
              <p:nvPr/>
            </p:nvSpPr>
            <p:spPr>
              <a:xfrm>
                <a:off x="4648200" y="3202286"/>
                <a:ext cx="767080" cy="447040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i="1" lang="en-US"/>
                  <a:t>h</a:t>
                </a:r>
                <a:r>
                  <a:rPr dirty="0" sz="2400" lang="en-US"/>
                  <a:t>+1</a:t>
                </a:r>
                <a:endParaRPr dirty="0" lang="en-US"/>
              </a:p>
            </p:txBody>
          </p:sp>
        </p:grpSp>
        <p:sp>
          <p:nvSpPr>
            <p:cNvPr id="1049113" name="TextBox 40"/>
            <p:cNvSpPr txBox="1"/>
            <p:nvPr/>
          </p:nvSpPr>
          <p:spPr>
            <a:xfrm>
              <a:off x="5002444" y="3371273"/>
              <a:ext cx="325730" cy="461665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lang="en-US">
                  <a:solidFill>
                    <a:srgbClr val="FF0000"/>
                  </a:solidFill>
                </a:rPr>
                <a:t>0</a:t>
              </a:r>
              <a:endParaRPr dirty="0" lang="en-US">
                <a:solidFill>
                  <a:srgbClr val="FF0000"/>
                </a:solidFill>
              </a:endParaRPr>
            </a:p>
          </p:txBody>
        </p:sp>
        <p:grpSp>
          <p:nvGrpSpPr>
            <p:cNvPr id="294" name="Group 42"/>
            <p:cNvGrpSpPr/>
            <p:nvPr/>
          </p:nvGrpSpPr>
          <p:grpSpPr>
            <a:xfrm>
              <a:off x="2552243" y="3413065"/>
              <a:ext cx="1224280" cy="2751258"/>
              <a:chOff x="4191000" y="2468072"/>
              <a:chExt cx="1224280" cy="2751258"/>
            </a:xfrm>
          </p:grpSpPr>
          <p:cxnSp>
            <p:nvCxnSpPr>
              <p:cNvPr id="3146076" name="Straight Arrow Connector 43"/>
              <p:cNvCxnSpPr>
                <a:cxnSpLocks/>
              </p:cNvCxnSpPr>
              <p:nvPr/>
            </p:nvCxnSpPr>
            <p:spPr>
              <a:xfrm>
                <a:off x="4934457" y="3693983"/>
                <a:ext cx="0" cy="1525347"/>
              </a:xfrm>
              <a:prstGeom prst="straightConnector1"/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9114" name="TextBox 44"/>
              <p:cNvSpPr txBox="1"/>
              <p:nvPr/>
            </p:nvSpPr>
            <p:spPr>
              <a:xfrm>
                <a:off x="4944894" y="4300465"/>
                <a:ext cx="424180" cy="447040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i="1" lang="en-US"/>
                  <a:t>h</a:t>
                </a:r>
                <a:endParaRPr dirty="0" i="1" lang="en-US"/>
              </a:p>
            </p:txBody>
          </p:sp>
          <p:cxnSp>
            <p:nvCxnSpPr>
              <p:cNvPr id="3146077" name="Straight Connector 45"/>
              <p:cNvCxnSpPr>
                <a:cxnSpLocks/>
              </p:cNvCxnSpPr>
              <p:nvPr/>
            </p:nvCxnSpPr>
            <p:spPr>
              <a:xfrm>
                <a:off x="4779098" y="3693983"/>
                <a:ext cx="307759" cy="0"/>
              </a:xfrm>
              <a:prstGeom prst="line"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078" name="Straight Connector 46"/>
              <p:cNvCxnSpPr>
                <a:cxnSpLocks/>
              </p:cNvCxnSpPr>
              <p:nvPr/>
            </p:nvCxnSpPr>
            <p:spPr>
              <a:xfrm>
                <a:off x="4191000" y="5219330"/>
                <a:ext cx="899910" cy="0"/>
              </a:xfrm>
              <a:prstGeom prst="line"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079" name="Straight Arrow Connector 47"/>
              <p:cNvCxnSpPr>
                <a:cxnSpLocks/>
              </p:cNvCxnSpPr>
              <p:nvPr/>
            </p:nvCxnSpPr>
            <p:spPr>
              <a:xfrm>
                <a:off x="4635623" y="3169882"/>
                <a:ext cx="0" cy="2049448"/>
              </a:xfrm>
              <a:prstGeom prst="straightConnector1"/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080" name="Straight Connector 48"/>
              <p:cNvCxnSpPr>
                <a:cxnSpLocks/>
              </p:cNvCxnSpPr>
              <p:nvPr/>
            </p:nvCxnSpPr>
            <p:spPr>
              <a:xfrm>
                <a:off x="4481743" y="3169882"/>
                <a:ext cx="307759" cy="0"/>
              </a:xfrm>
              <a:prstGeom prst="line"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9115" name="TextBox 49"/>
              <p:cNvSpPr txBox="1"/>
              <p:nvPr/>
            </p:nvSpPr>
            <p:spPr>
              <a:xfrm>
                <a:off x="4648200" y="3202286"/>
                <a:ext cx="767080" cy="447040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i="1" lang="en-US"/>
                  <a:t>h</a:t>
                </a:r>
                <a:r>
                  <a:rPr dirty="0" sz="2400" lang="en-US"/>
                  <a:t>+1</a:t>
                </a:r>
                <a:endParaRPr dirty="0" lang="en-US"/>
              </a:p>
            </p:txBody>
          </p:sp>
          <p:grpSp>
            <p:nvGrpSpPr>
              <p:cNvPr id="295" name="Group 50"/>
              <p:cNvGrpSpPr/>
              <p:nvPr/>
            </p:nvGrpSpPr>
            <p:grpSpPr>
              <a:xfrm>
                <a:off x="4191000" y="2468072"/>
                <a:ext cx="903200" cy="2751258"/>
                <a:chOff x="7910571" y="4419600"/>
                <a:chExt cx="903200" cy="2751258"/>
              </a:xfrm>
            </p:grpSpPr>
            <p:cxnSp>
              <p:nvCxnSpPr>
                <p:cNvPr id="3146081" name="Straight Arrow Connector 51"/>
                <p:cNvCxnSpPr>
                  <a:cxnSpLocks/>
                </p:cNvCxnSpPr>
                <p:nvPr/>
              </p:nvCxnSpPr>
              <p:spPr>
                <a:xfrm>
                  <a:off x="8062971" y="4419600"/>
                  <a:ext cx="0" cy="2751258"/>
                </a:xfrm>
                <a:prstGeom prst="straightConnector1"/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9116" name="TextBox 52"/>
                <p:cNvSpPr txBox="1"/>
                <p:nvPr/>
              </p:nvSpPr>
              <p:spPr>
                <a:xfrm>
                  <a:off x="8046691" y="4542328"/>
                  <a:ext cx="767080" cy="447040"/>
                </a:xfrm>
                <a:prstGeom prst="rect"/>
                <a:noFill/>
              </p:spPr>
              <p:txBody>
                <a:bodyPr rtlCol="0" wrap="none">
                  <a:spAutoFit/>
                </a:bodyPr>
                <a:p>
                  <a:r>
                    <a:rPr dirty="0" sz="2400" i="1" lang="en-US"/>
                    <a:t>h</a:t>
                  </a:r>
                  <a:r>
                    <a:rPr dirty="0" sz="2400" lang="en-US"/>
                    <a:t>+2</a:t>
                  </a:r>
                  <a:endParaRPr dirty="0" lang="en-US"/>
                </a:p>
              </p:txBody>
            </p:sp>
            <p:cxnSp>
              <p:nvCxnSpPr>
                <p:cNvPr id="3146082" name="Straight Connector 53"/>
                <p:cNvCxnSpPr>
                  <a:cxnSpLocks/>
                </p:cNvCxnSpPr>
                <p:nvPr/>
              </p:nvCxnSpPr>
              <p:spPr>
                <a:xfrm>
                  <a:off x="7910571" y="4419600"/>
                  <a:ext cx="307759" cy="0"/>
                </a:xfrm>
                <a:prstGeom prst="line"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Right-Left (RL) Rotation</a:t>
            </a:r>
          </a:p>
        </p:txBody>
      </p:sp>
      <p:sp>
        <p:nvSpPr>
          <p:cNvPr id="1049121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E2E4A66-FC3E-4C0B-B5A2-3AC9BF2C6C04}" type="slidenum">
              <a:rPr lang="en-US" smtClean="0"/>
              <a:t>27</a:t>
            </a:fld>
            <a:endParaRPr lang="en-US"/>
          </a:p>
        </p:txBody>
      </p:sp>
      <p:sp>
        <p:nvSpPr>
          <p:cNvPr id="1049122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r>
              <a:rPr dirty="0" sz="2400" lang="en-US"/>
              <a:t>Symmetric to left-right rotation; also a double rotation.</a:t>
            </a:r>
          </a:p>
          <a:p>
            <a:r>
              <a:rPr dirty="0" sz="2400" lang="en-US"/>
              <a:t>An </a:t>
            </a:r>
            <a:r>
              <a:rPr b="1" dirty="0" sz="2400" lang="en-US">
                <a:solidFill>
                  <a:srgbClr val="C00000"/>
                </a:solidFill>
              </a:rPr>
              <a:t>RL rotation</a:t>
            </a:r>
            <a:r>
              <a:rPr dirty="0" sz="2400" lang="en-US"/>
              <a:t> is called for when the node becomes unbalanced with a </a:t>
            </a:r>
            <a:r>
              <a:rPr b="1" dirty="0" sz="2400" lang="en-US">
                <a:solidFill>
                  <a:srgbClr val="C00000"/>
                </a:solidFill>
              </a:rPr>
              <a:t>negative</a:t>
            </a:r>
            <a:r>
              <a:rPr dirty="0" sz="2400" lang="en-US"/>
              <a:t> balance factor but the right </a:t>
            </a:r>
            <a:r>
              <a:rPr dirty="0" sz="2400" lang="en-US" err="1"/>
              <a:t>subtree</a:t>
            </a:r>
            <a:r>
              <a:rPr dirty="0" sz="2400" lang="en-US"/>
              <a:t> of the node has a </a:t>
            </a:r>
            <a:r>
              <a:rPr b="1" dirty="0" sz="2400" lang="en-US">
                <a:solidFill>
                  <a:srgbClr val="C00000"/>
                </a:solidFill>
              </a:rPr>
              <a:t>positive</a:t>
            </a:r>
            <a:r>
              <a:rPr dirty="0" sz="2400" lang="en-US">
                <a:solidFill>
                  <a:srgbClr val="C00000"/>
                </a:solidFill>
              </a:rPr>
              <a:t> </a:t>
            </a:r>
            <a:r>
              <a:rPr dirty="0" sz="2400" lang="en-US"/>
              <a:t>balance factor.</a:t>
            </a:r>
          </a:p>
        </p:txBody>
      </p:sp>
      <p:grpSp>
        <p:nvGrpSpPr>
          <p:cNvPr id="299" name="Group 92"/>
          <p:cNvGrpSpPr/>
          <p:nvPr/>
        </p:nvGrpSpPr>
        <p:grpSpPr>
          <a:xfrm>
            <a:off x="4396690" y="3124200"/>
            <a:ext cx="4626635" cy="2831520"/>
            <a:chOff x="3989045" y="3345023"/>
            <a:chExt cx="4626635" cy="2831520"/>
          </a:xfrm>
        </p:grpSpPr>
        <p:grpSp>
          <p:nvGrpSpPr>
            <p:cNvPr id="300" name="Group 43"/>
            <p:cNvGrpSpPr/>
            <p:nvPr/>
          </p:nvGrpSpPr>
          <p:grpSpPr>
            <a:xfrm flipH="1">
              <a:off x="4955455" y="3419734"/>
              <a:ext cx="2740745" cy="2756809"/>
              <a:chOff x="5174436" y="2500991"/>
              <a:chExt cx="2740745" cy="2756809"/>
            </a:xfrm>
          </p:grpSpPr>
          <p:sp>
            <p:nvSpPr>
              <p:cNvPr id="1049123" name="Oval 65"/>
              <p:cNvSpPr/>
              <p:nvPr/>
            </p:nvSpPr>
            <p:spPr>
              <a:xfrm>
                <a:off x="7020017" y="3056472"/>
                <a:ext cx="369199" cy="369199"/>
              </a:xfrm>
              <a:prstGeom prst="ellipse"/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r>
                  <a:rPr dirty="0" sz="2400" lang="en-US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1049124" name="Oval 66"/>
              <p:cNvSpPr/>
              <p:nvPr/>
            </p:nvSpPr>
            <p:spPr>
              <a:xfrm>
                <a:off x="5604698" y="3079431"/>
                <a:ext cx="369199" cy="369199"/>
              </a:xfrm>
              <a:prstGeom prst="ellipse"/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r>
                  <a:rPr dirty="0" sz="2400" lang="en-US">
                    <a:solidFill>
                      <a:schemeClr val="tx1"/>
                    </a:solidFill>
                  </a:rPr>
                  <a:t>A</a:t>
                </a:r>
              </a:p>
            </p:txBody>
          </p:sp>
          <p:grpSp>
            <p:nvGrpSpPr>
              <p:cNvPr id="301" name="Group 67"/>
              <p:cNvGrpSpPr/>
              <p:nvPr/>
            </p:nvGrpSpPr>
            <p:grpSpPr>
              <a:xfrm>
                <a:off x="5174436" y="3723216"/>
                <a:ext cx="553364" cy="1502554"/>
                <a:chOff x="2189836" y="3810000"/>
                <a:chExt cx="553364" cy="896502"/>
              </a:xfrm>
            </p:grpSpPr>
            <p:sp>
              <p:nvSpPr>
                <p:cNvPr id="1049125" name="Isosceles Triangle 90"/>
                <p:cNvSpPr/>
                <p:nvPr/>
              </p:nvSpPr>
              <p:spPr>
                <a:xfrm>
                  <a:off x="2197000" y="3810000"/>
                  <a:ext cx="546200" cy="896502"/>
                </a:xfrm>
                <a:prstGeom prst="triangle"/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dirty="0" sz="2400"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9126" name="TextBox 91"/>
                <p:cNvSpPr txBox="1"/>
                <p:nvPr/>
              </p:nvSpPr>
              <p:spPr>
                <a:xfrm>
                  <a:off x="2189836" y="4244837"/>
                  <a:ext cx="538480" cy="266728"/>
                </a:xfrm>
                <a:prstGeom prst="rect"/>
                <a:noFill/>
                <a:ln>
                  <a:noFill/>
                </a:ln>
              </p:spPr>
              <p:txBody>
                <a:bodyPr rtlCol="0" wrap="none">
                  <a:spAutoFit/>
                </a:bodyPr>
                <a:p>
                  <a:r>
                    <a:rPr dirty="0" sz="2400" lang="en-US"/>
                    <a:t>A</a:t>
                  </a:r>
                  <a:r>
                    <a:rPr baseline="-25000" dirty="0" sz="2400" lang="en-US"/>
                    <a:t>R</a:t>
                  </a:r>
                </a:p>
              </p:txBody>
            </p:sp>
          </p:grpSp>
          <p:grpSp>
            <p:nvGrpSpPr>
              <p:cNvPr id="302" name="Group 68"/>
              <p:cNvGrpSpPr/>
              <p:nvPr/>
            </p:nvGrpSpPr>
            <p:grpSpPr>
              <a:xfrm>
                <a:off x="7315199" y="3725158"/>
                <a:ext cx="599982" cy="1523694"/>
                <a:chOff x="2216648" y="3810000"/>
                <a:chExt cx="599982" cy="1147465"/>
              </a:xfrm>
            </p:grpSpPr>
            <p:sp>
              <p:nvSpPr>
                <p:cNvPr id="1049127" name="Isosceles Triangle 88"/>
                <p:cNvSpPr/>
                <p:nvPr/>
              </p:nvSpPr>
              <p:spPr>
                <a:xfrm>
                  <a:off x="2216648" y="3810000"/>
                  <a:ext cx="599982" cy="1147465"/>
                </a:xfrm>
                <a:prstGeom prst="triangle"/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dirty="0" sz="2400"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9128" name="TextBox 89"/>
                <p:cNvSpPr txBox="1"/>
                <p:nvPr/>
              </p:nvSpPr>
              <p:spPr>
                <a:xfrm>
                  <a:off x="2302466" y="4495800"/>
                  <a:ext cx="500380" cy="336658"/>
                </a:xfrm>
                <a:prstGeom prst="rect"/>
                <a:noFill/>
              </p:spPr>
              <p:txBody>
                <a:bodyPr rtlCol="0" wrap="none">
                  <a:spAutoFit/>
                </a:bodyPr>
                <a:p>
                  <a:r>
                    <a:rPr dirty="0" sz="2400" lang="en-US"/>
                    <a:t>P</a:t>
                  </a:r>
                  <a:r>
                    <a:rPr baseline="-25000" dirty="0" sz="2400" lang="en-US"/>
                    <a:t>L</a:t>
                  </a:r>
                </a:p>
              </p:txBody>
            </p:sp>
          </p:grpSp>
          <p:cxnSp>
            <p:nvCxnSpPr>
              <p:cNvPr id="3146083" name="Straight Connector 69"/>
              <p:cNvCxnSpPr>
                <a:cxnSpLocks/>
                <a:stCxn id="1049123" idx="3"/>
                <a:endCxn id="1049133" idx="0"/>
              </p:cNvCxnSpPr>
              <p:nvPr/>
            </p:nvCxnSpPr>
            <p:spPr>
              <a:xfrm flipH="1">
                <a:off x="6819900" y="3371603"/>
                <a:ext cx="254185" cy="353249"/>
              </a:xfrm>
              <a:prstGeom prst="line"/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084" name="Straight Connector 70"/>
              <p:cNvCxnSpPr>
                <a:cxnSpLocks/>
                <a:stCxn id="1049124" idx="3"/>
                <a:endCxn id="1049125" idx="0"/>
              </p:cNvCxnSpPr>
              <p:nvPr/>
            </p:nvCxnSpPr>
            <p:spPr>
              <a:xfrm flipH="1">
                <a:off x="5454700" y="3394562"/>
                <a:ext cx="204066" cy="328654"/>
              </a:xfrm>
              <a:prstGeom prst="line"/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085" name="Straight Connector 71"/>
              <p:cNvCxnSpPr>
                <a:cxnSpLocks/>
                <a:stCxn id="1049130" idx="3"/>
                <a:endCxn id="1049124" idx="7"/>
              </p:cNvCxnSpPr>
              <p:nvPr/>
            </p:nvCxnSpPr>
            <p:spPr>
              <a:xfrm flipH="1">
                <a:off x="5919829" y="2816122"/>
                <a:ext cx="394440" cy="317377"/>
              </a:xfrm>
              <a:prstGeom prst="line"/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086" name="Straight Connector 72"/>
              <p:cNvCxnSpPr>
                <a:cxnSpLocks/>
                <a:stCxn id="1049123" idx="5"/>
                <a:endCxn id="1049127" idx="0"/>
              </p:cNvCxnSpPr>
              <p:nvPr/>
            </p:nvCxnSpPr>
            <p:spPr>
              <a:xfrm>
                <a:off x="7335148" y="3371603"/>
                <a:ext cx="280042" cy="353555"/>
              </a:xfrm>
              <a:prstGeom prst="line"/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3" name="Group 73"/>
              <p:cNvGrpSpPr/>
              <p:nvPr/>
            </p:nvGrpSpPr>
            <p:grpSpPr>
              <a:xfrm>
                <a:off x="5956177" y="4625009"/>
                <a:ext cx="369199" cy="618548"/>
                <a:chOff x="381000" y="2846161"/>
                <a:chExt cx="369199" cy="618548"/>
              </a:xfrm>
            </p:grpSpPr>
            <p:sp>
              <p:nvSpPr>
                <p:cNvPr id="1049129" name="Oval 86"/>
                <p:cNvSpPr/>
                <p:nvPr/>
              </p:nvSpPr>
              <p:spPr>
                <a:xfrm>
                  <a:off x="381000" y="3095510"/>
                  <a:ext cx="369199" cy="369199"/>
                </a:xfrm>
                <a:prstGeom prst="ellipse"/>
                <a:solidFill>
                  <a:srgbClr val="FFFF00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r>
                    <a:rPr dirty="0" sz="2400" lang="en-US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3146087" name="Straight Connector 87"/>
                <p:cNvCxnSpPr>
                  <a:cxnSpLocks/>
                  <a:stCxn id="1049129" idx="0"/>
                </p:cNvCxnSpPr>
                <p:nvPr/>
              </p:nvCxnSpPr>
              <p:spPr>
                <a:xfrm flipV="1">
                  <a:off x="565600" y="2846161"/>
                  <a:ext cx="0" cy="249349"/>
                </a:xfrm>
                <a:prstGeom prst="line"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130" name="Oval 74"/>
              <p:cNvSpPr/>
              <p:nvPr/>
            </p:nvSpPr>
            <p:spPr>
              <a:xfrm>
                <a:off x="6260201" y="2500991"/>
                <a:ext cx="369199" cy="369199"/>
              </a:xfrm>
              <a:prstGeom prst="ellipse"/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r>
                  <a:rPr dirty="0" sz="2400" lang="en-US">
                    <a:solidFill>
                      <a:schemeClr val="tx1"/>
                    </a:solidFill>
                  </a:rPr>
                  <a:t>B</a:t>
                </a:r>
              </a:p>
            </p:txBody>
          </p:sp>
          <p:grpSp>
            <p:nvGrpSpPr>
              <p:cNvPr id="304" name="Group 75"/>
              <p:cNvGrpSpPr/>
              <p:nvPr/>
            </p:nvGrpSpPr>
            <p:grpSpPr>
              <a:xfrm>
                <a:off x="5867400" y="3728507"/>
                <a:ext cx="582744" cy="896502"/>
                <a:chOff x="2197000" y="3810000"/>
                <a:chExt cx="582744" cy="896502"/>
              </a:xfrm>
            </p:grpSpPr>
            <p:sp>
              <p:nvSpPr>
                <p:cNvPr id="1049131" name="Isosceles Triangle 84"/>
                <p:cNvSpPr/>
                <p:nvPr/>
              </p:nvSpPr>
              <p:spPr>
                <a:xfrm>
                  <a:off x="2197000" y="3810000"/>
                  <a:ext cx="546200" cy="896502"/>
                </a:xfrm>
                <a:prstGeom prst="triangle"/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dirty="0" sz="2400"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9132" name="TextBox 85"/>
                <p:cNvSpPr txBox="1"/>
                <p:nvPr/>
              </p:nvSpPr>
              <p:spPr>
                <a:xfrm>
                  <a:off x="2253964" y="4244837"/>
                  <a:ext cx="525780" cy="447041"/>
                </a:xfrm>
                <a:prstGeom prst="rect"/>
                <a:noFill/>
                <a:ln>
                  <a:noFill/>
                </a:ln>
              </p:spPr>
              <p:txBody>
                <a:bodyPr rtlCol="0" wrap="none">
                  <a:spAutoFit/>
                </a:bodyPr>
                <a:p>
                  <a:r>
                    <a:rPr dirty="0" sz="2400" lang="en-US"/>
                    <a:t>B</a:t>
                  </a:r>
                  <a:r>
                    <a:rPr baseline="-25000" dirty="0" sz="2400" lang="en-US"/>
                    <a:t>R</a:t>
                  </a:r>
                </a:p>
              </p:txBody>
            </p:sp>
          </p:grpSp>
          <p:grpSp>
            <p:nvGrpSpPr>
              <p:cNvPr id="305" name="Group 76"/>
              <p:cNvGrpSpPr/>
              <p:nvPr/>
            </p:nvGrpSpPr>
            <p:grpSpPr>
              <a:xfrm>
                <a:off x="6553200" y="3724852"/>
                <a:ext cx="563780" cy="899775"/>
                <a:chOff x="2146400" y="3810000"/>
                <a:chExt cx="563780" cy="899775"/>
              </a:xfrm>
            </p:grpSpPr>
            <p:sp>
              <p:nvSpPr>
                <p:cNvPr id="1049133" name="Isosceles Triangle 82"/>
                <p:cNvSpPr/>
                <p:nvPr/>
              </p:nvSpPr>
              <p:spPr>
                <a:xfrm>
                  <a:off x="2146400" y="3810000"/>
                  <a:ext cx="533399" cy="896502"/>
                </a:xfrm>
                <a:prstGeom prst="triangle"/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dirty="0" sz="2400"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9134" name="TextBox 83"/>
                <p:cNvSpPr txBox="1"/>
                <p:nvPr/>
              </p:nvSpPr>
              <p:spPr>
                <a:xfrm>
                  <a:off x="2209800" y="4262735"/>
                  <a:ext cx="500380" cy="447040"/>
                </a:xfrm>
                <a:prstGeom prst="rect"/>
                <a:noFill/>
              </p:spPr>
              <p:txBody>
                <a:bodyPr rtlCol="0" wrap="none">
                  <a:spAutoFit/>
                </a:bodyPr>
                <a:p>
                  <a:r>
                    <a:rPr dirty="0" sz="2400" lang="en-US"/>
                    <a:t>B</a:t>
                  </a:r>
                  <a:r>
                    <a:rPr baseline="-25000" dirty="0" sz="2400" lang="en-US"/>
                    <a:t>L</a:t>
                  </a:r>
                </a:p>
              </p:txBody>
            </p:sp>
          </p:grpSp>
          <p:cxnSp>
            <p:nvCxnSpPr>
              <p:cNvPr id="3146088" name="Straight Connector 77"/>
              <p:cNvCxnSpPr>
                <a:cxnSpLocks/>
                <a:stCxn id="1049124" idx="5"/>
                <a:endCxn id="1049131" idx="0"/>
              </p:cNvCxnSpPr>
              <p:nvPr/>
            </p:nvCxnSpPr>
            <p:spPr>
              <a:xfrm>
                <a:off x="5919829" y="3394562"/>
                <a:ext cx="220671" cy="333945"/>
              </a:xfrm>
              <a:prstGeom prst="line"/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089" name="Straight Connector 78"/>
              <p:cNvCxnSpPr>
                <a:cxnSpLocks/>
                <a:stCxn id="1049130" idx="5"/>
                <a:endCxn id="1049123" idx="1"/>
              </p:cNvCxnSpPr>
              <p:nvPr/>
            </p:nvCxnSpPr>
            <p:spPr>
              <a:xfrm>
                <a:off x="6575332" y="2816122"/>
                <a:ext cx="498753" cy="294418"/>
              </a:xfrm>
              <a:prstGeom prst="line"/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6" name="Group 79"/>
              <p:cNvGrpSpPr/>
              <p:nvPr/>
            </p:nvGrpSpPr>
            <p:grpSpPr>
              <a:xfrm>
                <a:off x="6641201" y="4639252"/>
                <a:ext cx="369199" cy="618548"/>
                <a:chOff x="381000" y="2846161"/>
                <a:chExt cx="369199" cy="618548"/>
              </a:xfrm>
            </p:grpSpPr>
            <p:sp>
              <p:nvSpPr>
                <p:cNvPr id="1049135" name="Oval 80"/>
                <p:cNvSpPr/>
                <p:nvPr/>
              </p:nvSpPr>
              <p:spPr>
                <a:xfrm>
                  <a:off x="381000" y="3095510"/>
                  <a:ext cx="369199" cy="369199"/>
                </a:xfrm>
                <a:prstGeom prst="ellipse"/>
                <a:solidFill>
                  <a:srgbClr val="FFFF00"/>
                </a:solidFill>
                <a:ln w="28575"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dirty="0" sz="2400"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146090" name="Straight Connector 81"/>
                <p:cNvCxnSpPr>
                  <a:cxnSpLocks/>
                  <a:stCxn id="1049135" idx="0"/>
                </p:cNvCxnSpPr>
                <p:nvPr/>
              </p:nvCxnSpPr>
              <p:spPr>
                <a:xfrm flipV="1">
                  <a:off x="565600" y="2846161"/>
                  <a:ext cx="0" cy="249349"/>
                </a:xfrm>
                <a:prstGeom prst="line"/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7" name="Group 44"/>
            <p:cNvGrpSpPr/>
            <p:nvPr/>
          </p:nvGrpSpPr>
          <p:grpSpPr>
            <a:xfrm flipH="1">
              <a:off x="7620000" y="4067122"/>
              <a:ext cx="995680" cy="2049448"/>
              <a:chOff x="4419600" y="3169882"/>
              <a:chExt cx="995680" cy="2049448"/>
            </a:xfrm>
          </p:grpSpPr>
          <p:cxnSp>
            <p:nvCxnSpPr>
              <p:cNvPr id="3146091" name="Straight Arrow Connector 58"/>
              <p:cNvCxnSpPr>
                <a:cxnSpLocks/>
              </p:cNvCxnSpPr>
              <p:nvPr/>
            </p:nvCxnSpPr>
            <p:spPr>
              <a:xfrm>
                <a:off x="4934457" y="3693983"/>
                <a:ext cx="0" cy="1525347"/>
              </a:xfrm>
              <a:prstGeom prst="straightConnector1"/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9136" name="TextBox 59"/>
              <p:cNvSpPr txBox="1"/>
              <p:nvPr/>
            </p:nvSpPr>
            <p:spPr>
              <a:xfrm>
                <a:off x="4944894" y="4300465"/>
                <a:ext cx="424180" cy="447041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i="1" lang="en-US"/>
                  <a:t>h</a:t>
                </a:r>
                <a:endParaRPr dirty="0" i="1" lang="en-US"/>
              </a:p>
            </p:txBody>
          </p:sp>
          <p:cxnSp>
            <p:nvCxnSpPr>
              <p:cNvPr id="3146092" name="Straight Connector 60"/>
              <p:cNvCxnSpPr>
                <a:cxnSpLocks/>
              </p:cNvCxnSpPr>
              <p:nvPr/>
            </p:nvCxnSpPr>
            <p:spPr>
              <a:xfrm>
                <a:off x="4779098" y="3693983"/>
                <a:ext cx="307759" cy="0"/>
              </a:xfrm>
              <a:prstGeom prst="line"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093" name="Straight Connector 61"/>
              <p:cNvCxnSpPr>
                <a:cxnSpLocks/>
              </p:cNvCxnSpPr>
              <p:nvPr/>
            </p:nvCxnSpPr>
            <p:spPr>
              <a:xfrm>
                <a:off x="4419600" y="5219330"/>
                <a:ext cx="671310" cy="0"/>
              </a:xfrm>
              <a:prstGeom prst="line"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094" name="Straight Arrow Connector 62"/>
              <p:cNvCxnSpPr>
                <a:cxnSpLocks/>
              </p:cNvCxnSpPr>
              <p:nvPr/>
            </p:nvCxnSpPr>
            <p:spPr>
              <a:xfrm>
                <a:off x="4635623" y="3169882"/>
                <a:ext cx="0" cy="2049448"/>
              </a:xfrm>
              <a:prstGeom prst="straightConnector1"/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095" name="Straight Connector 63"/>
              <p:cNvCxnSpPr>
                <a:cxnSpLocks/>
              </p:cNvCxnSpPr>
              <p:nvPr/>
            </p:nvCxnSpPr>
            <p:spPr>
              <a:xfrm>
                <a:off x="4481743" y="3169882"/>
                <a:ext cx="307759" cy="0"/>
              </a:xfrm>
              <a:prstGeom prst="line"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9137" name="TextBox 64"/>
              <p:cNvSpPr txBox="1"/>
              <p:nvPr/>
            </p:nvSpPr>
            <p:spPr>
              <a:xfrm>
                <a:off x="4648200" y="3202286"/>
                <a:ext cx="767080" cy="447040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i="1" lang="en-US"/>
                  <a:t>h</a:t>
                </a:r>
                <a:r>
                  <a:rPr dirty="0" sz="2400" lang="en-US"/>
                  <a:t>+1</a:t>
                </a:r>
                <a:endParaRPr dirty="0" lang="en-US"/>
              </a:p>
            </p:txBody>
          </p:sp>
        </p:grpSp>
        <p:sp>
          <p:nvSpPr>
            <p:cNvPr id="1049138" name="TextBox 45"/>
            <p:cNvSpPr txBox="1"/>
            <p:nvPr/>
          </p:nvSpPr>
          <p:spPr>
            <a:xfrm flipH="1">
              <a:off x="6629400" y="3345023"/>
              <a:ext cx="325730" cy="461665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lang="en-US">
                  <a:solidFill>
                    <a:srgbClr val="FF0000"/>
                  </a:solidFill>
                </a:rPr>
                <a:t>0</a:t>
              </a:r>
              <a:endParaRPr dirty="0" lang="en-US">
                <a:solidFill>
                  <a:srgbClr val="FF0000"/>
                </a:solidFill>
              </a:endParaRPr>
            </a:p>
          </p:txBody>
        </p:sp>
        <p:grpSp>
          <p:nvGrpSpPr>
            <p:cNvPr id="308" name="Group 46"/>
            <p:cNvGrpSpPr/>
            <p:nvPr/>
          </p:nvGrpSpPr>
          <p:grpSpPr>
            <a:xfrm>
              <a:off x="3989045" y="3420942"/>
              <a:ext cx="1224280" cy="2751258"/>
              <a:chOff x="4191000" y="2468072"/>
              <a:chExt cx="1224280" cy="2751258"/>
            </a:xfrm>
          </p:grpSpPr>
          <p:cxnSp>
            <p:nvCxnSpPr>
              <p:cNvPr id="3146096" name="Straight Arrow Connector 47"/>
              <p:cNvCxnSpPr>
                <a:cxnSpLocks/>
              </p:cNvCxnSpPr>
              <p:nvPr/>
            </p:nvCxnSpPr>
            <p:spPr>
              <a:xfrm>
                <a:off x="4934457" y="3693983"/>
                <a:ext cx="0" cy="1525347"/>
              </a:xfrm>
              <a:prstGeom prst="straightConnector1"/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9139" name="TextBox 48"/>
              <p:cNvSpPr txBox="1"/>
              <p:nvPr/>
            </p:nvSpPr>
            <p:spPr>
              <a:xfrm>
                <a:off x="4944894" y="4300465"/>
                <a:ext cx="424180" cy="447040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i="1" lang="en-US"/>
                  <a:t>h</a:t>
                </a:r>
                <a:endParaRPr dirty="0" i="1" lang="en-US"/>
              </a:p>
            </p:txBody>
          </p:sp>
          <p:cxnSp>
            <p:nvCxnSpPr>
              <p:cNvPr id="3146097" name="Straight Connector 49"/>
              <p:cNvCxnSpPr>
                <a:cxnSpLocks/>
              </p:cNvCxnSpPr>
              <p:nvPr/>
            </p:nvCxnSpPr>
            <p:spPr>
              <a:xfrm>
                <a:off x="4779098" y="3693983"/>
                <a:ext cx="307759" cy="0"/>
              </a:xfrm>
              <a:prstGeom prst="line"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098" name="Straight Connector 50"/>
              <p:cNvCxnSpPr>
                <a:cxnSpLocks/>
              </p:cNvCxnSpPr>
              <p:nvPr/>
            </p:nvCxnSpPr>
            <p:spPr>
              <a:xfrm>
                <a:off x="4191000" y="5219330"/>
                <a:ext cx="899910" cy="0"/>
              </a:xfrm>
              <a:prstGeom prst="line"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099" name="Straight Arrow Connector 51"/>
              <p:cNvCxnSpPr>
                <a:cxnSpLocks/>
              </p:cNvCxnSpPr>
              <p:nvPr/>
            </p:nvCxnSpPr>
            <p:spPr>
              <a:xfrm>
                <a:off x="4635623" y="3169882"/>
                <a:ext cx="0" cy="2049448"/>
              </a:xfrm>
              <a:prstGeom prst="straightConnector1"/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100" name="Straight Connector 52"/>
              <p:cNvCxnSpPr>
                <a:cxnSpLocks/>
              </p:cNvCxnSpPr>
              <p:nvPr/>
            </p:nvCxnSpPr>
            <p:spPr>
              <a:xfrm>
                <a:off x="4481743" y="3169882"/>
                <a:ext cx="307759" cy="0"/>
              </a:xfrm>
              <a:prstGeom prst="line"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9140" name="TextBox 53"/>
              <p:cNvSpPr txBox="1"/>
              <p:nvPr/>
            </p:nvSpPr>
            <p:spPr>
              <a:xfrm>
                <a:off x="4648200" y="3202286"/>
                <a:ext cx="767080" cy="447040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i="1" lang="en-US"/>
                  <a:t>h</a:t>
                </a:r>
                <a:r>
                  <a:rPr dirty="0" sz="2400" lang="en-US"/>
                  <a:t>+1</a:t>
                </a:r>
                <a:endParaRPr dirty="0" lang="en-US"/>
              </a:p>
            </p:txBody>
          </p:sp>
          <p:grpSp>
            <p:nvGrpSpPr>
              <p:cNvPr id="309" name="Group 54"/>
              <p:cNvGrpSpPr/>
              <p:nvPr/>
            </p:nvGrpSpPr>
            <p:grpSpPr>
              <a:xfrm>
                <a:off x="4191000" y="2468072"/>
                <a:ext cx="903200" cy="2751258"/>
                <a:chOff x="7910571" y="4419600"/>
                <a:chExt cx="903200" cy="2751258"/>
              </a:xfrm>
            </p:grpSpPr>
            <p:cxnSp>
              <p:nvCxnSpPr>
                <p:cNvPr id="3146101" name="Straight Arrow Connector 55"/>
                <p:cNvCxnSpPr>
                  <a:cxnSpLocks/>
                </p:cNvCxnSpPr>
                <p:nvPr/>
              </p:nvCxnSpPr>
              <p:spPr>
                <a:xfrm>
                  <a:off x="8062971" y="4419600"/>
                  <a:ext cx="0" cy="2751258"/>
                </a:xfrm>
                <a:prstGeom prst="straightConnector1"/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9141" name="TextBox 56"/>
                <p:cNvSpPr txBox="1"/>
                <p:nvPr/>
              </p:nvSpPr>
              <p:spPr>
                <a:xfrm>
                  <a:off x="8046691" y="4542328"/>
                  <a:ext cx="767080" cy="447040"/>
                </a:xfrm>
                <a:prstGeom prst="rect"/>
                <a:noFill/>
              </p:spPr>
              <p:txBody>
                <a:bodyPr rtlCol="0" wrap="none">
                  <a:spAutoFit/>
                </a:bodyPr>
                <a:p>
                  <a:r>
                    <a:rPr dirty="0" sz="2400" i="1" lang="en-US"/>
                    <a:t>h</a:t>
                  </a:r>
                  <a:r>
                    <a:rPr dirty="0" sz="2400" lang="en-US"/>
                    <a:t>+2</a:t>
                  </a:r>
                  <a:endParaRPr dirty="0" lang="en-US"/>
                </a:p>
              </p:txBody>
            </p:sp>
            <p:cxnSp>
              <p:nvCxnSpPr>
                <p:cNvPr id="3146102" name="Straight Connector 57"/>
                <p:cNvCxnSpPr>
                  <a:cxnSpLocks/>
                </p:cNvCxnSpPr>
                <p:nvPr/>
              </p:nvCxnSpPr>
              <p:spPr>
                <a:xfrm>
                  <a:off x="7910571" y="4419600"/>
                  <a:ext cx="307759" cy="0"/>
                </a:xfrm>
                <a:prstGeom prst="line"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10" name="Group 33"/>
          <p:cNvGrpSpPr/>
          <p:nvPr/>
        </p:nvGrpSpPr>
        <p:grpSpPr>
          <a:xfrm>
            <a:off x="533400" y="3080981"/>
            <a:ext cx="3578056" cy="3543954"/>
            <a:chOff x="533400" y="3080981"/>
            <a:chExt cx="3578056" cy="3543954"/>
          </a:xfrm>
        </p:grpSpPr>
        <p:grpSp>
          <p:nvGrpSpPr>
            <p:cNvPr id="311" name="Group 41"/>
            <p:cNvGrpSpPr/>
            <p:nvPr/>
          </p:nvGrpSpPr>
          <p:grpSpPr>
            <a:xfrm>
              <a:off x="914400" y="3080981"/>
              <a:ext cx="2832200" cy="3543954"/>
              <a:chOff x="2532134" y="3178885"/>
              <a:chExt cx="2832200" cy="3543954"/>
            </a:xfrm>
          </p:grpSpPr>
          <p:grpSp>
            <p:nvGrpSpPr>
              <p:cNvPr id="312" name="Group 4"/>
              <p:cNvGrpSpPr/>
              <p:nvPr/>
            </p:nvGrpSpPr>
            <p:grpSpPr>
              <a:xfrm flipH="1">
                <a:off x="2532134" y="3225119"/>
                <a:ext cx="2832200" cy="3497720"/>
                <a:chOff x="1282600" y="1752600"/>
                <a:chExt cx="2832200" cy="3497720"/>
              </a:xfrm>
            </p:grpSpPr>
            <p:sp>
              <p:nvSpPr>
                <p:cNvPr id="1049142" name="Oval 5"/>
                <p:cNvSpPr/>
                <p:nvPr/>
              </p:nvSpPr>
              <p:spPr>
                <a:xfrm>
                  <a:off x="2819400" y="1752600"/>
                  <a:ext cx="369199" cy="369199"/>
                </a:xfrm>
                <a:prstGeom prst="ellipse"/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r>
                    <a:rPr dirty="0" sz="2400" lang="en-US">
                      <a:solidFill>
                        <a:schemeClr val="tx1"/>
                      </a:solidFill>
                    </a:rPr>
                    <a:t>P</a:t>
                  </a:r>
                </a:p>
              </p:txBody>
            </p:sp>
            <p:sp>
              <p:nvSpPr>
                <p:cNvPr id="1049143" name="Oval 6"/>
                <p:cNvSpPr/>
                <p:nvPr/>
              </p:nvSpPr>
              <p:spPr>
                <a:xfrm>
                  <a:off x="2077470" y="2380098"/>
                  <a:ext cx="369199" cy="369199"/>
                </a:xfrm>
                <a:prstGeom prst="ellipse"/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r>
                    <a:rPr dirty="0" sz="2400" lang="en-US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grpSp>
              <p:nvGrpSpPr>
                <p:cNvPr id="313" name="Group 7"/>
                <p:cNvGrpSpPr/>
                <p:nvPr/>
              </p:nvGrpSpPr>
              <p:grpSpPr>
                <a:xfrm>
                  <a:off x="1282600" y="3134617"/>
                  <a:ext cx="568814" cy="1502554"/>
                  <a:chOff x="2197000" y="3810000"/>
                  <a:chExt cx="568814" cy="896502"/>
                </a:xfrm>
              </p:grpSpPr>
              <p:sp>
                <p:nvSpPr>
                  <p:cNvPr id="1049144" name="Isosceles Triangle 31"/>
                  <p:cNvSpPr/>
                  <p:nvPr/>
                </p:nvSpPr>
                <p:spPr>
                  <a:xfrm>
                    <a:off x="2197000" y="3810000"/>
                    <a:ext cx="546200" cy="896502"/>
                  </a:xfrm>
                  <a:prstGeom prst="triangle"/>
                  <a:noFill/>
                  <a:ln w="28575">
                    <a:solidFill>
                      <a:srgbClr val="CC00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 rtlCol="0"/>
                  <a:p>
                    <a:pPr algn="ctr"/>
                    <a:endParaRPr dirty="0" sz="2400"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9145" name="TextBox 32"/>
                  <p:cNvSpPr txBox="1"/>
                  <p:nvPr/>
                </p:nvSpPr>
                <p:spPr>
                  <a:xfrm>
                    <a:off x="2227334" y="4244837"/>
                    <a:ext cx="538480" cy="266728"/>
                  </a:xfrm>
                  <a:prstGeom prst="rect"/>
                  <a:noFill/>
                  <a:ln>
                    <a:noFill/>
                  </a:ln>
                </p:spPr>
                <p:txBody>
                  <a:bodyPr rtlCol="0" wrap="none">
                    <a:spAutoFit/>
                  </a:bodyPr>
                  <a:p>
                    <a:r>
                      <a:rPr dirty="0" sz="2400" lang="en-US"/>
                      <a:t>A</a:t>
                    </a:r>
                    <a:r>
                      <a:rPr baseline="-25000" dirty="0" sz="2400" lang="en-US"/>
                      <a:t>R</a:t>
                    </a:r>
                  </a:p>
                </p:txBody>
              </p:sp>
            </p:grpSp>
            <p:grpSp>
              <p:nvGrpSpPr>
                <p:cNvPr id="314" name="Group 8"/>
                <p:cNvGrpSpPr/>
                <p:nvPr/>
              </p:nvGrpSpPr>
              <p:grpSpPr>
                <a:xfrm>
                  <a:off x="3514818" y="2507426"/>
                  <a:ext cx="599982" cy="1523694"/>
                  <a:chOff x="2216648" y="3810000"/>
                  <a:chExt cx="599982" cy="1147465"/>
                </a:xfrm>
              </p:grpSpPr>
              <p:sp>
                <p:nvSpPr>
                  <p:cNvPr id="1049146" name="Isosceles Triangle 29"/>
                  <p:cNvSpPr/>
                  <p:nvPr/>
                </p:nvSpPr>
                <p:spPr>
                  <a:xfrm>
                    <a:off x="2216648" y="3810000"/>
                    <a:ext cx="599982" cy="1147465"/>
                  </a:xfrm>
                  <a:prstGeom prst="triangle"/>
                  <a:noFill/>
                  <a:ln w="28575">
                    <a:solidFill>
                      <a:srgbClr val="CC00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 rtlCol="0"/>
                  <a:p>
                    <a:pPr algn="ctr"/>
                    <a:endParaRPr dirty="0" sz="2400"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9147" name="TextBox 30"/>
                  <p:cNvSpPr txBox="1"/>
                  <p:nvPr/>
                </p:nvSpPr>
                <p:spPr>
                  <a:xfrm>
                    <a:off x="2300764" y="4495800"/>
                    <a:ext cx="500380" cy="336658"/>
                  </a:xfrm>
                  <a:prstGeom prst="rect"/>
                  <a:noFill/>
                </p:spPr>
                <p:txBody>
                  <a:bodyPr rtlCol="0" wrap="none">
                    <a:spAutoFit/>
                  </a:bodyPr>
                  <a:p>
                    <a:r>
                      <a:rPr dirty="0" sz="2400" lang="en-US"/>
                      <a:t>P</a:t>
                    </a:r>
                    <a:r>
                      <a:rPr baseline="-25000" dirty="0" sz="2400" lang="en-US"/>
                      <a:t>L</a:t>
                    </a:r>
                  </a:p>
                </p:txBody>
              </p:sp>
            </p:grpSp>
            <p:cxnSp>
              <p:nvCxnSpPr>
                <p:cNvPr id="3146103" name="Straight Connector 9"/>
                <p:cNvCxnSpPr>
                  <a:cxnSpLocks/>
                  <a:stCxn id="1049142" idx="3"/>
                  <a:endCxn id="1049143" idx="7"/>
                </p:cNvCxnSpPr>
                <p:nvPr/>
              </p:nvCxnSpPr>
              <p:spPr>
                <a:xfrm flipH="1">
                  <a:off x="2392601" y="2067731"/>
                  <a:ext cx="480867" cy="366435"/>
                </a:xfrm>
                <a:prstGeom prst="line"/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04" name="Straight Connector 10"/>
                <p:cNvCxnSpPr>
                  <a:cxnSpLocks/>
                  <a:stCxn id="1049143" idx="3"/>
                  <a:endCxn id="1049144" idx="0"/>
                </p:cNvCxnSpPr>
                <p:nvPr/>
              </p:nvCxnSpPr>
              <p:spPr>
                <a:xfrm flipH="1">
                  <a:off x="1555700" y="2695229"/>
                  <a:ext cx="575838" cy="439388"/>
                </a:xfrm>
                <a:prstGeom prst="line"/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05" name="Straight Connector 11"/>
                <p:cNvCxnSpPr>
                  <a:cxnSpLocks/>
                  <a:stCxn id="1049143" idx="5"/>
                  <a:endCxn id="1049149" idx="0"/>
                </p:cNvCxnSpPr>
                <p:nvPr/>
              </p:nvCxnSpPr>
              <p:spPr>
                <a:xfrm>
                  <a:off x="2392601" y="2695229"/>
                  <a:ext cx="276768" cy="345291"/>
                </a:xfrm>
                <a:prstGeom prst="line"/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06" name="Straight Connector 12"/>
                <p:cNvCxnSpPr>
                  <a:cxnSpLocks/>
                  <a:stCxn id="1049142" idx="5"/>
                  <a:endCxn id="1049146" idx="0"/>
                </p:cNvCxnSpPr>
                <p:nvPr/>
              </p:nvCxnSpPr>
              <p:spPr>
                <a:xfrm>
                  <a:off x="3134531" y="2067731"/>
                  <a:ext cx="680278" cy="439695"/>
                </a:xfrm>
                <a:prstGeom prst="line"/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5" name="Group 13"/>
                <p:cNvGrpSpPr/>
                <p:nvPr/>
              </p:nvGrpSpPr>
              <p:grpSpPr>
                <a:xfrm>
                  <a:off x="2209577" y="4619273"/>
                  <a:ext cx="369199" cy="618548"/>
                  <a:chOff x="381000" y="2846161"/>
                  <a:chExt cx="369199" cy="618548"/>
                </a:xfrm>
              </p:grpSpPr>
              <p:sp>
                <p:nvSpPr>
                  <p:cNvPr id="1049148" name="Oval 27"/>
                  <p:cNvSpPr/>
                  <p:nvPr/>
                </p:nvSpPr>
                <p:spPr>
                  <a:xfrm>
                    <a:off x="381000" y="3095510"/>
                    <a:ext cx="369199" cy="369199"/>
                  </a:xfrm>
                  <a:prstGeom prst="ellipse"/>
                  <a:solidFill>
                    <a:srgbClr val="FFFF00"/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 rtlCol="0"/>
                  <a:p>
                    <a:pPr algn="ctr"/>
                    <a:r>
                      <a:rPr dirty="0" sz="2400" lang="en-US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cxnSp>
                <p:nvCxnSpPr>
                  <p:cNvPr id="3146107" name="Straight Connector 28"/>
                  <p:cNvCxnSpPr>
                    <a:cxnSpLocks/>
                    <a:stCxn id="1049148" idx="0"/>
                  </p:cNvCxnSpPr>
                  <p:nvPr/>
                </p:nvCxnSpPr>
                <p:spPr>
                  <a:xfrm flipV="1">
                    <a:off x="565600" y="2846161"/>
                    <a:ext cx="0" cy="249349"/>
                  </a:xfrm>
                  <a:prstGeom prst="line"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49149" name="Oval 14"/>
                <p:cNvSpPr/>
                <p:nvPr/>
              </p:nvSpPr>
              <p:spPr>
                <a:xfrm>
                  <a:off x="2484769" y="3040520"/>
                  <a:ext cx="369199" cy="369199"/>
                </a:xfrm>
                <a:prstGeom prst="ellipse"/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r>
                    <a:rPr dirty="0" sz="2400" lang="en-US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grpSp>
              <p:nvGrpSpPr>
                <p:cNvPr id="316" name="Group 15"/>
                <p:cNvGrpSpPr/>
                <p:nvPr/>
              </p:nvGrpSpPr>
              <p:grpSpPr>
                <a:xfrm>
                  <a:off x="2120800" y="3722771"/>
                  <a:ext cx="582744" cy="896502"/>
                  <a:chOff x="2197000" y="3810000"/>
                  <a:chExt cx="582744" cy="896502"/>
                </a:xfrm>
              </p:grpSpPr>
              <p:sp>
                <p:nvSpPr>
                  <p:cNvPr id="1049150" name="Isosceles Triangle 25"/>
                  <p:cNvSpPr/>
                  <p:nvPr/>
                </p:nvSpPr>
                <p:spPr>
                  <a:xfrm>
                    <a:off x="2197000" y="3810000"/>
                    <a:ext cx="546200" cy="896502"/>
                  </a:xfrm>
                  <a:prstGeom prst="triangle"/>
                  <a:noFill/>
                  <a:ln w="28575">
                    <a:solidFill>
                      <a:srgbClr val="CC00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 rtlCol="0"/>
                  <a:p>
                    <a:pPr algn="ctr"/>
                    <a:endParaRPr dirty="0" sz="2400"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9151" name="TextBox 26"/>
                  <p:cNvSpPr txBox="1"/>
                  <p:nvPr/>
                </p:nvSpPr>
                <p:spPr>
                  <a:xfrm>
                    <a:off x="2253964" y="4244837"/>
                    <a:ext cx="525780" cy="447041"/>
                  </a:xfrm>
                  <a:prstGeom prst="rect"/>
                  <a:noFill/>
                  <a:ln>
                    <a:noFill/>
                  </a:ln>
                </p:spPr>
                <p:txBody>
                  <a:bodyPr rtlCol="0" wrap="none">
                    <a:spAutoFit/>
                  </a:bodyPr>
                  <a:p>
                    <a:r>
                      <a:rPr dirty="0" sz="2400" lang="en-US"/>
                      <a:t>B</a:t>
                    </a:r>
                    <a:r>
                      <a:rPr baseline="-25000" dirty="0" sz="2400" lang="en-US"/>
                      <a:t>R</a:t>
                    </a:r>
                  </a:p>
                </p:txBody>
              </p:sp>
            </p:grpSp>
            <p:grpSp>
              <p:nvGrpSpPr>
                <p:cNvPr id="317" name="Group 16"/>
                <p:cNvGrpSpPr/>
                <p:nvPr/>
              </p:nvGrpSpPr>
              <p:grpSpPr>
                <a:xfrm>
                  <a:off x="2819401" y="3722771"/>
                  <a:ext cx="563780" cy="899775"/>
                  <a:chOff x="2146400" y="3810000"/>
                  <a:chExt cx="563780" cy="899775"/>
                </a:xfrm>
              </p:grpSpPr>
              <p:sp>
                <p:nvSpPr>
                  <p:cNvPr id="1049152" name="Isosceles Triangle 23"/>
                  <p:cNvSpPr/>
                  <p:nvPr/>
                </p:nvSpPr>
                <p:spPr>
                  <a:xfrm>
                    <a:off x="2146400" y="3810000"/>
                    <a:ext cx="533399" cy="896502"/>
                  </a:xfrm>
                  <a:prstGeom prst="triangle"/>
                  <a:noFill/>
                  <a:ln w="28575">
                    <a:solidFill>
                      <a:srgbClr val="CC00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 rtlCol="0"/>
                  <a:p>
                    <a:pPr algn="ctr"/>
                    <a:endParaRPr dirty="0" sz="2400"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9153" name="TextBox 24"/>
                  <p:cNvSpPr txBox="1"/>
                  <p:nvPr/>
                </p:nvSpPr>
                <p:spPr>
                  <a:xfrm>
                    <a:off x="2209800" y="4262735"/>
                    <a:ext cx="500380" cy="447040"/>
                  </a:xfrm>
                  <a:prstGeom prst="rect"/>
                  <a:noFill/>
                </p:spPr>
                <p:txBody>
                  <a:bodyPr rtlCol="0" wrap="none">
                    <a:spAutoFit/>
                  </a:bodyPr>
                  <a:p>
                    <a:r>
                      <a:rPr dirty="0" sz="2400" lang="en-US"/>
                      <a:t>B</a:t>
                    </a:r>
                    <a:r>
                      <a:rPr baseline="-25000" dirty="0" sz="2400" lang="en-US"/>
                      <a:t>L</a:t>
                    </a:r>
                  </a:p>
                </p:txBody>
              </p:sp>
            </p:grpSp>
            <p:cxnSp>
              <p:nvCxnSpPr>
                <p:cNvPr id="3146108" name="Straight Connector 17"/>
                <p:cNvCxnSpPr>
                  <a:cxnSpLocks/>
                  <a:stCxn id="1049149" idx="3"/>
                  <a:endCxn id="1049150" idx="0"/>
                </p:cNvCxnSpPr>
                <p:nvPr/>
              </p:nvCxnSpPr>
              <p:spPr>
                <a:xfrm flipH="1">
                  <a:off x="2393900" y="3355651"/>
                  <a:ext cx="144937" cy="367120"/>
                </a:xfrm>
                <a:prstGeom prst="line"/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6109" name="Straight Connector 18"/>
                <p:cNvCxnSpPr>
                  <a:cxnSpLocks/>
                  <a:stCxn id="1049149" idx="5"/>
                  <a:endCxn id="1049152" idx="0"/>
                </p:cNvCxnSpPr>
                <p:nvPr/>
              </p:nvCxnSpPr>
              <p:spPr>
                <a:xfrm>
                  <a:off x="2799900" y="3355651"/>
                  <a:ext cx="286201" cy="367120"/>
                </a:xfrm>
                <a:prstGeom prst="line"/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8" name="Group 19"/>
                <p:cNvGrpSpPr/>
                <p:nvPr/>
              </p:nvGrpSpPr>
              <p:grpSpPr>
                <a:xfrm>
                  <a:off x="2910759" y="4631772"/>
                  <a:ext cx="369199" cy="618548"/>
                  <a:chOff x="381000" y="2846161"/>
                  <a:chExt cx="369199" cy="618548"/>
                </a:xfrm>
              </p:grpSpPr>
              <p:sp>
                <p:nvSpPr>
                  <p:cNvPr id="1049154" name="Oval 21"/>
                  <p:cNvSpPr/>
                  <p:nvPr/>
                </p:nvSpPr>
                <p:spPr>
                  <a:xfrm>
                    <a:off x="381000" y="3095510"/>
                    <a:ext cx="369199" cy="369199"/>
                  </a:xfrm>
                  <a:prstGeom prst="ellipse"/>
                  <a:solidFill>
                    <a:srgbClr val="FFFF00"/>
                  </a:solidFill>
                  <a:ln w="28575"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 rtlCol="0"/>
                  <a:p>
                    <a:pPr algn="ctr"/>
                    <a:endParaRPr dirty="0" sz="2400"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146110" name="Straight Connector 22"/>
                  <p:cNvCxnSpPr>
                    <a:cxnSpLocks/>
                    <a:stCxn id="1049154" idx="0"/>
                  </p:cNvCxnSpPr>
                  <p:nvPr/>
                </p:nvCxnSpPr>
                <p:spPr>
                  <a:xfrm flipV="1">
                    <a:off x="565600" y="2846161"/>
                    <a:ext cx="0" cy="249349"/>
                  </a:xfrm>
                  <a:prstGeom prst="line"/>
                  <a:ln w="28575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49155" name="TextBox 20"/>
                <p:cNvSpPr txBox="1"/>
                <p:nvPr/>
              </p:nvSpPr>
              <p:spPr>
                <a:xfrm>
                  <a:off x="2540272" y="4793120"/>
                  <a:ext cx="462280" cy="447040"/>
                </a:xfrm>
                <a:prstGeom prst="rect"/>
                <a:noFill/>
              </p:spPr>
              <p:txBody>
                <a:bodyPr rtlCol="0" wrap="none">
                  <a:spAutoFit/>
                </a:bodyPr>
                <a:p>
                  <a:r>
                    <a:rPr dirty="0" sz="2400" lang="en-US">
                      <a:solidFill>
                        <a:srgbClr val="FF0000"/>
                      </a:solidFill>
                    </a:rPr>
                    <a:t>or</a:t>
                  </a:r>
                  <a:endParaRPr dirty="0" lang="en-US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049156" name="TextBox 39"/>
              <p:cNvSpPr txBox="1"/>
              <p:nvPr/>
            </p:nvSpPr>
            <p:spPr>
              <a:xfrm flipH="1">
                <a:off x="3810000" y="3178885"/>
                <a:ext cx="530915" cy="461665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lang="en-US">
                    <a:solidFill>
                      <a:srgbClr val="FF0000"/>
                    </a:solidFill>
                  </a:rPr>
                  <a:t>−2</a:t>
                </a:r>
                <a:endParaRPr dirty="0"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049157" name="TextBox 40"/>
              <p:cNvSpPr txBox="1"/>
              <p:nvPr/>
            </p:nvSpPr>
            <p:spPr>
              <a:xfrm flipH="1">
                <a:off x="4570591" y="3760151"/>
                <a:ext cx="325730" cy="461665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lang="en-US">
                    <a:solidFill>
                      <a:srgbClr val="FF0000"/>
                    </a:solidFill>
                  </a:rPr>
                  <a:t>1</a:t>
                </a:r>
                <a:endParaRPr dirty="0"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19" name="Group 93"/>
            <p:cNvGrpSpPr/>
            <p:nvPr/>
          </p:nvGrpSpPr>
          <p:grpSpPr>
            <a:xfrm>
              <a:off x="533400" y="3893079"/>
              <a:ext cx="568474" cy="1525347"/>
              <a:chOff x="4126071" y="3275253"/>
              <a:chExt cx="568474" cy="1525347"/>
            </a:xfrm>
          </p:grpSpPr>
          <p:cxnSp>
            <p:nvCxnSpPr>
              <p:cNvPr id="3146111" name="Straight Arrow Connector 94"/>
              <p:cNvCxnSpPr>
                <a:cxnSpLocks/>
              </p:cNvCxnSpPr>
              <p:nvPr/>
            </p:nvCxnSpPr>
            <p:spPr>
              <a:xfrm>
                <a:off x="4278471" y="3275253"/>
                <a:ext cx="0" cy="1525347"/>
              </a:xfrm>
              <a:prstGeom prst="straightConnector1"/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9158" name="TextBox 95"/>
              <p:cNvSpPr txBox="1"/>
              <p:nvPr/>
            </p:nvSpPr>
            <p:spPr>
              <a:xfrm>
                <a:off x="4270365" y="3881735"/>
                <a:ext cx="424180" cy="447040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i="1" lang="en-US"/>
                  <a:t>h</a:t>
                </a:r>
                <a:endParaRPr dirty="0" i="1" lang="en-US"/>
              </a:p>
            </p:txBody>
          </p:sp>
          <p:cxnSp>
            <p:nvCxnSpPr>
              <p:cNvPr id="3146112" name="Straight Connector 96"/>
              <p:cNvCxnSpPr>
                <a:cxnSpLocks/>
              </p:cNvCxnSpPr>
              <p:nvPr/>
            </p:nvCxnSpPr>
            <p:spPr>
              <a:xfrm>
                <a:off x="4126071" y="3275253"/>
                <a:ext cx="307759" cy="0"/>
              </a:xfrm>
              <a:prstGeom prst="line"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113" name="Straight Connector 97"/>
              <p:cNvCxnSpPr>
                <a:cxnSpLocks/>
              </p:cNvCxnSpPr>
              <p:nvPr/>
            </p:nvCxnSpPr>
            <p:spPr>
              <a:xfrm>
                <a:off x="4126071" y="4800600"/>
                <a:ext cx="307759" cy="0"/>
              </a:xfrm>
              <a:prstGeom prst="line"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0" name="Group 98"/>
            <p:cNvGrpSpPr/>
            <p:nvPr/>
          </p:nvGrpSpPr>
          <p:grpSpPr>
            <a:xfrm>
              <a:off x="3200400" y="3753141"/>
              <a:ext cx="911056" cy="2800059"/>
              <a:chOff x="-244644" y="3231925"/>
              <a:chExt cx="911056" cy="2800059"/>
            </a:xfrm>
          </p:grpSpPr>
          <p:cxnSp>
            <p:nvCxnSpPr>
              <p:cNvPr id="3146114" name="Straight Arrow Connector 99"/>
              <p:cNvCxnSpPr>
                <a:cxnSpLocks/>
              </p:cNvCxnSpPr>
              <p:nvPr/>
            </p:nvCxnSpPr>
            <p:spPr>
              <a:xfrm>
                <a:off x="484608" y="3231925"/>
                <a:ext cx="0" cy="2775376"/>
              </a:xfrm>
              <a:prstGeom prst="straightConnector1"/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9159" name="TextBox 100"/>
              <p:cNvSpPr txBox="1"/>
              <p:nvPr/>
            </p:nvSpPr>
            <p:spPr>
              <a:xfrm>
                <a:off x="-244644" y="3399110"/>
                <a:ext cx="767080" cy="447040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dirty="0" sz="2400" i="1" lang="en-US"/>
                  <a:t>h</a:t>
                </a:r>
                <a:r>
                  <a:rPr dirty="0" sz="2400" lang="en-US"/>
                  <a:t>+2</a:t>
                </a:r>
                <a:endParaRPr dirty="0" lang="en-US"/>
              </a:p>
            </p:txBody>
          </p:sp>
          <p:cxnSp>
            <p:nvCxnSpPr>
              <p:cNvPr id="3146115" name="Straight Connector 101"/>
              <p:cNvCxnSpPr>
                <a:cxnSpLocks/>
              </p:cNvCxnSpPr>
              <p:nvPr/>
            </p:nvCxnSpPr>
            <p:spPr>
              <a:xfrm>
                <a:off x="329249" y="3231925"/>
                <a:ext cx="307759" cy="0"/>
              </a:xfrm>
              <a:prstGeom prst="line"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116" name="Straight Connector 102"/>
              <p:cNvCxnSpPr>
                <a:cxnSpLocks/>
              </p:cNvCxnSpPr>
              <p:nvPr/>
            </p:nvCxnSpPr>
            <p:spPr>
              <a:xfrm>
                <a:off x="358653" y="6031984"/>
                <a:ext cx="307759" cy="0"/>
              </a:xfrm>
              <a:prstGeom prst="line"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Rotation Summary</a:t>
            </a:r>
          </a:p>
        </p:txBody>
      </p:sp>
      <p:sp>
        <p:nvSpPr>
          <p:cNvPr id="104916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E2E4A66-FC3E-4C0B-B5A2-3AC9BF2C6C04}" type="slidenum">
              <a:rPr lang="en-US" smtClean="0"/>
              <a:t>28</a:t>
            </a:fld>
            <a:endParaRPr lang="en-US"/>
          </a:p>
        </p:txBody>
      </p:sp>
      <p:sp>
        <p:nvSpPr>
          <p:cNvPr id="1049165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/>
              <a:t>When an AVL tree becomes unbalanced, there are four cases to consider depending on the </a:t>
            </a:r>
            <a:r>
              <a:rPr b="1" dirty="0" lang="en-US">
                <a:solidFill>
                  <a:srgbClr val="0000FF"/>
                </a:solidFill>
              </a:rPr>
              <a:t>direction</a:t>
            </a:r>
            <a:r>
              <a:rPr dirty="0" lang="en-US"/>
              <a:t> of the first two edges on the insertion path from the </a:t>
            </a:r>
            <a:r>
              <a:rPr b="1" dirty="0" lang="en-US" u="sng">
                <a:solidFill>
                  <a:srgbClr val="C00000"/>
                </a:solidFill>
              </a:rPr>
              <a:t>unbalanced node</a:t>
            </a:r>
            <a:r>
              <a:rPr dirty="0" lang="en-US"/>
              <a:t>:</a:t>
            </a:r>
          </a:p>
          <a:p>
            <a:pPr lvl="1"/>
            <a:r>
              <a:rPr dirty="0" lang="en-US"/>
              <a:t>Left-left</a:t>
            </a:r>
          </a:p>
          <a:p>
            <a:pPr lvl="1"/>
            <a:r>
              <a:rPr dirty="0" lang="en-US"/>
              <a:t>Right-right</a:t>
            </a:r>
          </a:p>
          <a:p>
            <a:pPr lvl="1"/>
            <a:r>
              <a:rPr dirty="0" lang="en-US"/>
              <a:t>Left-right</a:t>
            </a:r>
          </a:p>
          <a:p>
            <a:pPr lvl="1"/>
            <a:r>
              <a:rPr dirty="0" lang="en-US"/>
              <a:t>Right-left</a:t>
            </a:r>
          </a:p>
          <a:p>
            <a:pPr lvl="1"/>
            <a:endParaRPr dirty="0" lang="en-US"/>
          </a:p>
          <a:p>
            <a:endParaRPr dirty="0" lang="en-US"/>
          </a:p>
        </p:txBody>
      </p:sp>
      <p:grpSp>
        <p:nvGrpSpPr>
          <p:cNvPr id="324" name="Group 13"/>
          <p:cNvGrpSpPr/>
          <p:nvPr/>
        </p:nvGrpSpPr>
        <p:grpSpPr>
          <a:xfrm>
            <a:off x="5105400" y="2750223"/>
            <a:ext cx="2407743" cy="685800"/>
            <a:chOff x="5105400" y="2750223"/>
            <a:chExt cx="2407743" cy="685800"/>
          </a:xfrm>
        </p:grpSpPr>
        <p:sp>
          <p:nvSpPr>
            <p:cNvPr id="1049166" name="Right Brace 4"/>
            <p:cNvSpPr/>
            <p:nvPr/>
          </p:nvSpPr>
          <p:spPr>
            <a:xfrm>
              <a:off x="5105400" y="2750223"/>
              <a:ext cx="152400" cy="685800"/>
            </a:xfrm>
            <a:prstGeom prst="rightBrace">
              <a:avLst>
                <a:gd name="adj1" fmla="val 60867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9167" name="TextBox 6"/>
            <p:cNvSpPr txBox="1"/>
            <p:nvPr/>
          </p:nvSpPr>
          <p:spPr>
            <a:xfrm>
              <a:off x="5387163" y="2890995"/>
              <a:ext cx="2125980" cy="4470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lang="en-US">
                  <a:solidFill>
                    <a:srgbClr val="FF0000"/>
                  </a:solidFill>
                </a:rPr>
                <a:t>single rotation</a:t>
              </a:r>
            </a:p>
          </p:txBody>
        </p:sp>
      </p:grpSp>
      <p:sp>
        <p:nvSpPr>
          <p:cNvPr id="1049168" name="TextBox 8"/>
          <p:cNvSpPr txBox="1"/>
          <p:nvPr/>
        </p:nvSpPr>
        <p:spPr>
          <a:xfrm>
            <a:off x="3352800" y="2667000"/>
            <a:ext cx="1744980" cy="447040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US">
                <a:solidFill>
                  <a:srgbClr val="FF0000"/>
                </a:solidFill>
              </a:rPr>
              <a:t>LL Rotation</a:t>
            </a:r>
          </a:p>
        </p:txBody>
      </p:sp>
      <p:sp>
        <p:nvSpPr>
          <p:cNvPr id="1049169" name="TextBox 9"/>
          <p:cNvSpPr txBox="1"/>
          <p:nvPr/>
        </p:nvSpPr>
        <p:spPr>
          <a:xfrm>
            <a:off x="3340223" y="3093123"/>
            <a:ext cx="1795779" cy="447040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US">
                <a:solidFill>
                  <a:srgbClr val="FF0000"/>
                </a:solidFill>
              </a:rPr>
              <a:t>RR Rotation</a:t>
            </a:r>
          </a:p>
        </p:txBody>
      </p:sp>
      <p:sp>
        <p:nvSpPr>
          <p:cNvPr id="1049170" name="TextBox 10"/>
          <p:cNvSpPr txBox="1"/>
          <p:nvPr/>
        </p:nvSpPr>
        <p:spPr>
          <a:xfrm>
            <a:off x="3352800" y="3500735"/>
            <a:ext cx="1770380" cy="447041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US">
                <a:solidFill>
                  <a:srgbClr val="FF0000"/>
                </a:solidFill>
              </a:rPr>
              <a:t>LR Rotation</a:t>
            </a:r>
          </a:p>
        </p:txBody>
      </p:sp>
      <p:sp>
        <p:nvSpPr>
          <p:cNvPr id="1049171" name="TextBox 11"/>
          <p:cNvSpPr txBox="1"/>
          <p:nvPr/>
        </p:nvSpPr>
        <p:spPr>
          <a:xfrm>
            <a:off x="3369077" y="3957935"/>
            <a:ext cx="1770380" cy="447041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US">
                <a:solidFill>
                  <a:srgbClr val="FF0000"/>
                </a:solidFill>
              </a:rPr>
              <a:t>RL Rotation</a:t>
            </a:r>
          </a:p>
        </p:txBody>
      </p:sp>
      <p:grpSp>
        <p:nvGrpSpPr>
          <p:cNvPr id="325" name="Group 14"/>
          <p:cNvGrpSpPr/>
          <p:nvPr/>
        </p:nvGrpSpPr>
        <p:grpSpPr>
          <a:xfrm>
            <a:off x="5105400" y="3581400"/>
            <a:ext cx="2534743" cy="685800"/>
            <a:chOff x="5105400" y="3581400"/>
            <a:chExt cx="2534743" cy="685800"/>
          </a:xfrm>
        </p:grpSpPr>
        <p:sp>
          <p:nvSpPr>
            <p:cNvPr id="1049172" name="Right Brace 5"/>
            <p:cNvSpPr/>
            <p:nvPr/>
          </p:nvSpPr>
          <p:spPr>
            <a:xfrm>
              <a:off x="5105400" y="3581400"/>
              <a:ext cx="152400" cy="685800"/>
            </a:xfrm>
            <a:prstGeom prst="rightBrace">
              <a:avLst>
                <a:gd name="adj1" fmla="val 60867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9173" name="TextBox 12"/>
            <p:cNvSpPr txBox="1"/>
            <p:nvPr/>
          </p:nvSpPr>
          <p:spPr>
            <a:xfrm>
              <a:off x="5387163" y="3693466"/>
              <a:ext cx="2252980" cy="4470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lang="en-US">
                  <a:solidFill>
                    <a:srgbClr val="FF0000"/>
                  </a:solidFill>
                </a:rPr>
                <a:t>double rotation</a:t>
              </a:r>
            </a:p>
          </p:txBody>
        </p:sp>
      </p:grpSp>
      <p:sp>
        <p:nvSpPr>
          <p:cNvPr id="1049174" name="Rectangle 7"/>
          <p:cNvSpPr/>
          <p:nvPr/>
        </p:nvSpPr>
        <p:spPr>
          <a:xfrm>
            <a:off x="1752600" y="4728001"/>
            <a:ext cx="5638800" cy="1158240"/>
          </a:xfrm>
          <a:prstGeom prst="rect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lvl="1"/>
            <a:r>
              <a:rPr altLang="zh-CN" dirty="0" sz="2400" lang="en-US"/>
              <a:t>Note: We fix </a:t>
            </a:r>
            <a:r>
              <a:rPr altLang="zh-CN" b="1" dirty="0" sz="2400" lang="en-US">
                <a:solidFill>
                  <a:srgbClr val="C00000"/>
                </a:solidFill>
              </a:rPr>
              <a:t>the first unbalanced node</a:t>
            </a:r>
            <a:r>
              <a:rPr altLang="zh-CN" dirty="0" sz="2400" lang="en-US"/>
              <a:t> in the access path </a:t>
            </a:r>
            <a:r>
              <a:rPr altLang="zh-CN" b="1" dirty="0" sz="2400" lang="en-US">
                <a:solidFill>
                  <a:srgbClr val="0000FF"/>
                </a:solidFill>
              </a:rPr>
              <a:t>from the leaf</a:t>
            </a:r>
            <a:r>
              <a:rPr altLang="zh-CN" dirty="0" sz="2400" lang="en-US"/>
              <a:t>.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3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">
                      <p:stCondLst>
                        <p:cond delay="indefinite"/>
                      </p:stCondLst>
                      <p:childTnLst>
                        <p:par>
                          <p:cTn fill="hold" id="25">
                            <p:stCondLst>
                              <p:cond delay="0"/>
                            </p:stCondLst>
                            <p:childTnLst>
                              <p:par>
                                <p:cTn fill="hold" id="26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8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">
                      <p:stCondLst>
                        <p:cond delay="indefinite"/>
                      </p:stCondLst>
                      <p:childTnLst>
                        <p:par>
                          <p:cTn fill="hold" id="3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68" grpId="0"/>
      <p:bldP spid="1049169" grpId="0"/>
      <p:bldP spid="1049170" grpId="0"/>
      <p:bldP spid="1049171" grpId="0"/>
      <p:bldP spid="104917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Exercises</a:t>
            </a:r>
          </a:p>
        </p:txBody>
      </p:sp>
      <p:sp>
        <p:nvSpPr>
          <p:cNvPr id="104917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E2E4A66-FC3E-4C0B-B5A2-3AC9BF2C6C04}" type="slidenum">
              <a:rPr lang="en-US" smtClean="0"/>
              <a:t>29</a:t>
            </a:fld>
            <a:endParaRPr lang="en-US"/>
          </a:p>
        </p:txBody>
      </p:sp>
      <p:sp>
        <p:nvSpPr>
          <p:cNvPr id="1049177" name="Content Placeholder 3"/>
          <p:cNvSpPr>
            <a:spLocks noGrp="1"/>
          </p:cNvSpPr>
          <p:nvPr>
            <p:ph sz="quarter" idx="1"/>
          </p:nvPr>
        </p:nvSpPr>
        <p:spPr>
          <a:xfrm>
            <a:off x="903809" y="1505791"/>
            <a:ext cx="7772400" cy="4572000"/>
          </a:xfrm>
        </p:spPr>
        <p:txBody>
          <a:bodyPr>
            <a:normAutofit lnSpcReduction="10000"/>
          </a:bodyPr>
          <a:p>
            <a:r>
              <a:rPr dirty="0" lang="en-US"/>
              <a:t>Insert into an empty BST: 42, 35, 69, 21, 55, 83, 71.</a:t>
            </a:r>
          </a:p>
          <a:p>
            <a:pPr lvl="1"/>
            <a:r>
              <a:rPr dirty="0" lang="en-US"/>
              <a:t>Compute the balance factors.</a:t>
            </a:r>
          </a:p>
          <a:p>
            <a:pPr lvl="1"/>
            <a:r>
              <a:rPr dirty="0" lang="en-US"/>
              <a:t>Is the tree AVL balanced?</a:t>
            </a:r>
          </a:p>
          <a:p>
            <a:endParaRPr dirty="0" lang="en-US"/>
          </a:p>
          <a:p>
            <a:endParaRPr dirty="0" lang="en-US"/>
          </a:p>
          <a:p>
            <a:endParaRPr dirty="0" lang="en-US"/>
          </a:p>
          <a:p>
            <a:endParaRPr dirty="0" lang="en-US"/>
          </a:p>
          <a:p>
            <a:endParaRPr dirty="0" lang="en-US"/>
          </a:p>
          <a:p>
            <a:endParaRPr dirty="0" lang="en-US"/>
          </a:p>
          <a:p>
            <a:r>
              <a:rPr dirty="0" lang="en-US"/>
              <a:t>Insert 95, 18, 75?</a:t>
            </a:r>
          </a:p>
        </p:txBody>
      </p:sp>
      <p:grpSp>
        <p:nvGrpSpPr>
          <p:cNvPr id="327" name="Group 70"/>
          <p:cNvGrpSpPr/>
          <p:nvPr/>
        </p:nvGrpSpPr>
        <p:grpSpPr>
          <a:xfrm>
            <a:off x="2675548" y="2851951"/>
            <a:ext cx="3420452" cy="2253449"/>
            <a:chOff x="1989748" y="2819400"/>
            <a:chExt cx="3420452" cy="2253449"/>
          </a:xfrm>
        </p:grpSpPr>
        <p:sp>
          <p:nvSpPr>
            <p:cNvPr id="1049178" name="Oval 5"/>
            <p:cNvSpPr/>
            <p:nvPr/>
          </p:nvSpPr>
          <p:spPr>
            <a:xfrm>
              <a:off x="3276600" y="2819400"/>
              <a:ext cx="750199" cy="432653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42</a:t>
              </a:r>
            </a:p>
          </p:txBody>
        </p:sp>
        <p:sp>
          <p:nvSpPr>
            <p:cNvPr id="1049179" name="Oval 6"/>
            <p:cNvSpPr/>
            <p:nvPr/>
          </p:nvSpPr>
          <p:spPr>
            <a:xfrm>
              <a:off x="2599348" y="3429000"/>
              <a:ext cx="677252" cy="386900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35</a:t>
              </a:r>
            </a:p>
          </p:txBody>
        </p:sp>
        <p:cxnSp>
          <p:nvCxnSpPr>
            <p:cNvPr id="3146117" name="Straight Connector 7"/>
            <p:cNvCxnSpPr>
              <a:cxnSpLocks/>
              <a:stCxn id="1049178" idx="3"/>
              <a:endCxn id="1049179" idx="0"/>
            </p:cNvCxnSpPr>
            <p:nvPr/>
          </p:nvCxnSpPr>
          <p:spPr>
            <a:xfrm flipH="1">
              <a:off x="2937974" y="3188692"/>
              <a:ext cx="448490" cy="240308"/>
            </a:xfrm>
            <a:prstGeom prst="line"/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180" name="Oval 8"/>
            <p:cNvSpPr/>
            <p:nvPr/>
          </p:nvSpPr>
          <p:spPr>
            <a:xfrm>
              <a:off x="3902637" y="3429000"/>
              <a:ext cx="745563" cy="386900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69</a:t>
              </a:r>
            </a:p>
          </p:txBody>
        </p:sp>
        <p:sp>
          <p:nvSpPr>
            <p:cNvPr id="1049181" name="Oval 9"/>
            <p:cNvSpPr/>
            <p:nvPr/>
          </p:nvSpPr>
          <p:spPr>
            <a:xfrm>
              <a:off x="4651816" y="4114800"/>
              <a:ext cx="758384" cy="34844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83</a:t>
              </a:r>
            </a:p>
          </p:txBody>
        </p:sp>
        <p:cxnSp>
          <p:nvCxnSpPr>
            <p:cNvPr id="3146118" name="Straight Connector 10"/>
            <p:cNvCxnSpPr>
              <a:cxnSpLocks/>
              <a:stCxn id="1049178" idx="5"/>
              <a:endCxn id="1049180" idx="0"/>
            </p:cNvCxnSpPr>
            <p:nvPr/>
          </p:nvCxnSpPr>
          <p:spPr>
            <a:xfrm>
              <a:off x="3916935" y="3188692"/>
              <a:ext cx="358484" cy="240308"/>
            </a:xfrm>
            <a:prstGeom prst="line"/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119" name="Straight Connector 11"/>
            <p:cNvCxnSpPr>
              <a:cxnSpLocks/>
              <a:stCxn id="1049180" idx="5"/>
              <a:endCxn id="1049181" idx="0"/>
            </p:cNvCxnSpPr>
            <p:nvPr/>
          </p:nvCxnSpPr>
          <p:spPr>
            <a:xfrm>
              <a:off x="4539015" y="3759240"/>
              <a:ext cx="491993" cy="355560"/>
            </a:xfrm>
            <a:prstGeom prst="line"/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182" name="Oval 12"/>
            <p:cNvSpPr/>
            <p:nvPr/>
          </p:nvSpPr>
          <p:spPr>
            <a:xfrm>
              <a:off x="4104209" y="4724400"/>
              <a:ext cx="772591" cy="34844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71</a:t>
              </a:r>
            </a:p>
          </p:txBody>
        </p:sp>
        <p:cxnSp>
          <p:nvCxnSpPr>
            <p:cNvPr id="3146120" name="Straight Connector 13"/>
            <p:cNvCxnSpPr>
              <a:cxnSpLocks/>
              <a:stCxn id="1049181" idx="3"/>
              <a:endCxn id="1049182" idx="0"/>
            </p:cNvCxnSpPr>
            <p:nvPr/>
          </p:nvCxnSpPr>
          <p:spPr>
            <a:xfrm flipH="1">
              <a:off x="4490505" y="4412220"/>
              <a:ext cx="272374" cy="312180"/>
            </a:xfrm>
            <a:prstGeom prst="line"/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183" name="Oval 42"/>
            <p:cNvSpPr/>
            <p:nvPr/>
          </p:nvSpPr>
          <p:spPr>
            <a:xfrm>
              <a:off x="1989748" y="4038600"/>
              <a:ext cx="677252" cy="386900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21</a:t>
              </a:r>
            </a:p>
          </p:txBody>
        </p:sp>
        <p:cxnSp>
          <p:nvCxnSpPr>
            <p:cNvPr id="3146121" name="Straight Connector 43"/>
            <p:cNvCxnSpPr>
              <a:cxnSpLocks/>
              <a:stCxn id="1049179" idx="3"/>
              <a:endCxn id="1049183" idx="0"/>
            </p:cNvCxnSpPr>
            <p:nvPr/>
          </p:nvCxnSpPr>
          <p:spPr>
            <a:xfrm flipH="1">
              <a:off x="2328374" y="3759240"/>
              <a:ext cx="370155" cy="279360"/>
            </a:xfrm>
            <a:prstGeom prst="line"/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184" name="Oval 53"/>
            <p:cNvSpPr/>
            <p:nvPr/>
          </p:nvSpPr>
          <p:spPr>
            <a:xfrm>
              <a:off x="3204016" y="4114800"/>
              <a:ext cx="758384" cy="34844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55</a:t>
              </a:r>
            </a:p>
          </p:txBody>
        </p:sp>
        <p:cxnSp>
          <p:nvCxnSpPr>
            <p:cNvPr id="3146122" name="Straight Connector 60"/>
            <p:cNvCxnSpPr>
              <a:cxnSpLocks/>
              <a:stCxn id="1049180" idx="3"/>
              <a:endCxn id="1049184" idx="0"/>
            </p:cNvCxnSpPr>
            <p:nvPr/>
          </p:nvCxnSpPr>
          <p:spPr>
            <a:xfrm flipH="1">
              <a:off x="3583208" y="3759240"/>
              <a:ext cx="428614" cy="355560"/>
            </a:xfrm>
            <a:prstGeom prst="line"/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9185" name="TextBox 71"/>
          <p:cNvSpPr txBox="1"/>
          <p:nvPr/>
        </p:nvSpPr>
        <p:spPr>
          <a:xfrm>
            <a:off x="2209800" y="4041162"/>
            <a:ext cx="325730" cy="461665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US">
                <a:solidFill>
                  <a:srgbClr val="FF0000"/>
                </a:solidFill>
              </a:rPr>
              <a:t>0</a:t>
            </a:r>
            <a:endParaRPr dirty="0" lang="en-US">
              <a:solidFill>
                <a:srgbClr val="FF0000"/>
              </a:solidFill>
            </a:endParaRPr>
          </a:p>
        </p:txBody>
      </p:sp>
      <p:sp>
        <p:nvSpPr>
          <p:cNvPr id="1049186" name="TextBox 72"/>
          <p:cNvSpPr txBox="1"/>
          <p:nvPr/>
        </p:nvSpPr>
        <p:spPr>
          <a:xfrm>
            <a:off x="2874670" y="3424535"/>
            <a:ext cx="325730" cy="461665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US">
                <a:solidFill>
                  <a:srgbClr val="FF0000"/>
                </a:solidFill>
              </a:rPr>
              <a:t>1</a:t>
            </a:r>
            <a:endParaRPr dirty="0" lang="en-US">
              <a:solidFill>
                <a:srgbClr val="FF0000"/>
              </a:solidFill>
            </a:endParaRPr>
          </a:p>
        </p:txBody>
      </p:sp>
      <p:sp>
        <p:nvSpPr>
          <p:cNvPr id="1049187" name="TextBox 73"/>
          <p:cNvSpPr txBox="1"/>
          <p:nvPr/>
        </p:nvSpPr>
        <p:spPr>
          <a:xfrm>
            <a:off x="4145748" y="4495800"/>
            <a:ext cx="325730" cy="461665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US">
                <a:solidFill>
                  <a:srgbClr val="FF0000"/>
                </a:solidFill>
              </a:rPr>
              <a:t>0</a:t>
            </a:r>
            <a:endParaRPr dirty="0" lang="en-US">
              <a:solidFill>
                <a:srgbClr val="FF0000"/>
              </a:solidFill>
            </a:endParaRPr>
          </a:p>
        </p:txBody>
      </p:sp>
      <p:sp>
        <p:nvSpPr>
          <p:cNvPr id="1049188" name="TextBox 74"/>
          <p:cNvSpPr txBox="1"/>
          <p:nvPr/>
        </p:nvSpPr>
        <p:spPr>
          <a:xfrm>
            <a:off x="5566702" y="4746593"/>
            <a:ext cx="325730" cy="461665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US">
                <a:solidFill>
                  <a:srgbClr val="FF0000"/>
                </a:solidFill>
              </a:rPr>
              <a:t>0</a:t>
            </a:r>
            <a:endParaRPr dirty="0" lang="en-US">
              <a:solidFill>
                <a:srgbClr val="FF0000"/>
              </a:solidFill>
            </a:endParaRPr>
          </a:p>
        </p:txBody>
      </p:sp>
      <p:sp>
        <p:nvSpPr>
          <p:cNvPr id="1049189" name="TextBox 75"/>
          <p:cNvSpPr txBox="1"/>
          <p:nvPr/>
        </p:nvSpPr>
        <p:spPr>
          <a:xfrm>
            <a:off x="6172200" y="4085207"/>
            <a:ext cx="325730" cy="461665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US">
                <a:solidFill>
                  <a:srgbClr val="FF0000"/>
                </a:solidFill>
              </a:rPr>
              <a:t>1</a:t>
            </a:r>
            <a:endParaRPr dirty="0" lang="en-US">
              <a:solidFill>
                <a:srgbClr val="FF0000"/>
              </a:solidFill>
            </a:endParaRPr>
          </a:p>
        </p:txBody>
      </p:sp>
      <p:sp>
        <p:nvSpPr>
          <p:cNvPr id="1049190" name="TextBox 76"/>
          <p:cNvSpPr txBox="1"/>
          <p:nvPr/>
        </p:nvSpPr>
        <p:spPr>
          <a:xfrm>
            <a:off x="5403837" y="3424168"/>
            <a:ext cx="530915" cy="461665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US">
                <a:solidFill>
                  <a:srgbClr val="FF0000"/>
                </a:solidFill>
              </a:rPr>
              <a:t>−1</a:t>
            </a:r>
            <a:endParaRPr dirty="0" lang="en-US">
              <a:solidFill>
                <a:srgbClr val="FF0000"/>
              </a:solidFill>
            </a:endParaRPr>
          </a:p>
        </p:txBody>
      </p:sp>
      <p:sp>
        <p:nvSpPr>
          <p:cNvPr id="1049191" name="TextBox 77"/>
          <p:cNvSpPr txBox="1"/>
          <p:nvPr/>
        </p:nvSpPr>
        <p:spPr>
          <a:xfrm>
            <a:off x="4712599" y="2822939"/>
            <a:ext cx="530915" cy="461665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US">
                <a:solidFill>
                  <a:srgbClr val="FF0000"/>
                </a:solidFill>
              </a:rPr>
              <a:t>−1</a:t>
            </a:r>
            <a:endParaRPr dirty="0"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1"/>
                                        <p:tgtEl>
                                          <p:spTgt spid="1049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2"/>
                                        <p:tgtEl>
                                          <p:spTgt spid="1049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13"/>
                                        <p:tgtEl>
                                          <p:spTgt spid="1049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4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15" nodeType="after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7"/>
                                        <p:tgtEl>
                                          <p:spTgt spid="1049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8"/>
                                        <p:tgtEl>
                                          <p:spTgt spid="1049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19"/>
                                        <p:tgtEl>
                                          <p:spTgt spid="104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0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21" nodeType="after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3"/>
                                        <p:tgtEl>
                                          <p:spTgt spid="1049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4"/>
                                        <p:tgtEl>
                                          <p:spTgt spid="1049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25"/>
                                        <p:tgtEl>
                                          <p:spTgt spid="104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6">
                            <p:stCondLst>
                              <p:cond delay="1500"/>
                            </p:stCondLst>
                            <p:childTnLst>
                              <p:par>
                                <p:cTn fill="hold" grpId="0" id="27" nodeType="after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9"/>
                                        <p:tgtEl>
                                          <p:spTgt spid="1049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0"/>
                                        <p:tgtEl>
                                          <p:spTgt spid="1049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31"/>
                                        <p:tgtEl>
                                          <p:spTgt spid="10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2">
                            <p:stCondLst>
                              <p:cond delay="2000"/>
                            </p:stCondLst>
                            <p:childTnLst>
                              <p:par>
                                <p:cTn fill="hold" grpId="0" id="33" nodeType="after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5"/>
                                        <p:tgtEl>
                                          <p:spTgt spid="1049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6"/>
                                        <p:tgtEl>
                                          <p:spTgt spid="1049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37"/>
                                        <p:tgtEl>
                                          <p:spTgt spid="10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8">
                            <p:stCondLst>
                              <p:cond delay="2500"/>
                            </p:stCondLst>
                            <p:childTnLst>
                              <p:par>
                                <p:cTn fill="hold" grpId="0" id="39" nodeType="after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41"/>
                                        <p:tgtEl>
                                          <p:spTgt spid="1049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42"/>
                                        <p:tgtEl>
                                          <p:spTgt spid="1049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43"/>
                                        <p:tgtEl>
                                          <p:spTgt spid="104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4">
                            <p:stCondLst>
                              <p:cond delay="3000"/>
                            </p:stCondLst>
                            <p:childTnLst>
                              <p:par>
                                <p:cTn fill="hold" grpId="0" id="45" nodeType="after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47"/>
                                        <p:tgtEl>
                                          <p:spTgt spid="1049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48"/>
                                        <p:tgtEl>
                                          <p:spTgt spid="1049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49"/>
                                        <p:tgtEl>
                                          <p:spTgt spid="104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0">
                      <p:stCondLst>
                        <p:cond delay="indefinite"/>
                      </p:stCondLst>
                      <p:childTnLst>
                        <p:par>
                          <p:cTn fill="hold" id="51">
                            <p:stCondLst>
                              <p:cond delay="0"/>
                            </p:stCondLst>
                            <p:childTnLst>
                              <p:par>
                                <p:cTn fill="hold" id="52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85" grpId="0"/>
      <p:bldP spid="1049186" grpId="0"/>
      <p:bldP spid="1049187" grpId="0"/>
      <p:bldP spid="1049188" grpId="0"/>
      <p:bldP spid="1049189" grpId="0"/>
      <p:bldP spid="1049190" grpId="0"/>
      <p:bldP spid="104919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Motivation</a:t>
            </a:r>
          </a:p>
        </p:txBody>
      </p:sp>
      <p:sp>
        <p:nvSpPr>
          <p:cNvPr id="104860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E2E4A66-FC3E-4C0B-B5A2-3AC9BF2C6C04}" type="slidenum">
              <a:rPr lang="en-US" smtClean="0"/>
              <a:t>3</a:t>
            </a:fld>
            <a:endParaRPr lang="en-US"/>
          </a:p>
        </p:txBody>
      </p:sp>
      <p:sp>
        <p:nvSpPr>
          <p:cNvPr id="1048605" name="Content Placeholder 3"/>
          <p:cNvSpPr>
            <a:spLocks noChangeAspect="1" noMove="1" noResize="1" noRot="1" noGrp="1" noAdjustHandles="1" noEditPoints="1" noChangeArrowheads="1" noChangeShapeType="1" noTextEdit="1"/>
          </p:cNvSpPr>
          <p:nvPr>
            <p:ph sz="quarter" idx="1"/>
          </p:nvPr>
        </p:nvSpPr>
        <p:spPr>
          <a:xfrm>
            <a:off x="914400" y="1447800"/>
            <a:ext cx="5834342" cy="4724400"/>
          </a:xfrm>
          <a:blipFill rotWithShape="1">
            <a:blip xmlns:r="http://schemas.openxmlformats.org/officeDocument/2006/relationships" r:embed="rId1"/>
            <a:stretch>
              <a:fillRect l="-940" t="-903" r="-2090" b="-1290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grpSp>
        <p:nvGrpSpPr>
          <p:cNvPr id="59" name="Group 4"/>
          <p:cNvGrpSpPr/>
          <p:nvPr/>
        </p:nvGrpSpPr>
        <p:grpSpPr>
          <a:xfrm>
            <a:off x="6629400" y="3309151"/>
            <a:ext cx="2166658" cy="1872449"/>
            <a:chOff x="3733800" y="4299751"/>
            <a:chExt cx="2166658" cy="1872449"/>
          </a:xfrm>
        </p:grpSpPr>
        <p:sp>
          <p:nvSpPr>
            <p:cNvPr id="1048606" name="Oval 5"/>
            <p:cNvSpPr/>
            <p:nvPr/>
          </p:nvSpPr>
          <p:spPr>
            <a:xfrm>
              <a:off x="4202801" y="4299751"/>
              <a:ext cx="369199" cy="36919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48607" name="Oval 6"/>
            <p:cNvSpPr/>
            <p:nvPr/>
          </p:nvSpPr>
          <p:spPr>
            <a:xfrm>
              <a:off x="3733800" y="4827281"/>
              <a:ext cx="386900" cy="386900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3145728" name="Straight Connector 7"/>
            <p:cNvCxnSpPr>
              <a:cxnSpLocks/>
              <a:stCxn id="1048606" idx="3"/>
              <a:endCxn id="1048607" idx="7"/>
            </p:cNvCxnSpPr>
            <p:nvPr/>
          </p:nvCxnSpPr>
          <p:spPr>
            <a:xfrm flipH="1">
              <a:off x="4064040" y="4614882"/>
              <a:ext cx="192829" cy="269059"/>
            </a:xfrm>
            <a:prstGeom prst="line"/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608" name="Oval 8"/>
            <p:cNvSpPr/>
            <p:nvPr/>
          </p:nvSpPr>
          <p:spPr>
            <a:xfrm>
              <a:off x="4706699" y="4827251"/>
              <a:ext cx="386900" cy="386900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048609" name="Oval 9"/>
            <p:cNvSpPr/>
            <p:nvPr/>
          </p:nvSpPr>
          <p:spPr>
            <a:xfrm>
              <a:off x="5142074" y="5322902"/>
              <a:ext cx="348449" cy="34844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3145729" name="Straight Connector 10"/>
            <p:cNvCxnSpPr>
              <a:cxnSpLocks/>
              <a:stCxn id="1048606" idx="5"/>
              <a:endCxn id="1048608" idx="1"/>
            </p:cNvCxnSpPr>
            <p:nvPr/>
          </p:nvCxnSpPr>
          <p:spPr>
            <a:xfrm>
              <a:off x="4517932" y="4614882"/>
              <a:ext cx="245427" cy="269029"/>
            </a:xfrm>
            <a:prstGeom prst="line"/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0" name="Straight Connector 11"/>
            <p:cNvCxnSpPr>
              <a:cxnSpLocks/>
              <a:stCxn id="1048608" idx="5"/>
              <a:endCxn id="1048609" idx="1"/>
            </p:cNvCxnSpPr>
            <p:nvPr/>
          </p:nvCxnSpPr>
          <p:spPr>
            <a:xfrm>
              <a:off x="5036939" y="5157491"/>
              <a:ext cx="156164" cy="216440"/>
            </a:xfrm>
            <a:prstGeom prst="line"/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610" name="Oval 12"/>
            <p:cNvSpPr/>
            <p:nvPr/>
          </p:nvSpPr>
          <p:spPr>
            <a:xfrm>
              <a:off x="5552009" y="5823751"/>
              <a:ext cx="348449" cy="34844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3145731" name="Straight Connector 13"/>
            <p:cNvCxnSpPr>
              <a:cxnSpLocks/>
              <a:stCxn id="1048609" idx="5"/>
              <a:endCxn id="1048610" idx="1"/>
            </p:cNvCxnSpPr>
            <p:nvPr/>
          </p:nvCxnSpPr>
          <p:spPr>
            <a:xfrm>
              <a:off x="5439494" y="5620322"/>
              <a:ext cx="163544" cy="254458"/>
            </a:xfrm>
            <a:prstGeom prst="line"/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3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4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15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">
                      <p:stCondLst>
                        <p:cond delay="indefinite"/>
                      </p:stCondLst>
                      <p:childTnLst>
                        <p:par>
                          <p:cTn fill="hold" id="17">
                            <p:stCondLst>
                              <p:cond delay="0"/>
                            </p:stCondLst>
                            <p:childTnLst>
                              <p:par>
                                <p:cTn fill="hold" id="18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Exercises</a:t>
            </a:r>
          </a:p>
        </p:txBody>
      </p:sp>
      <p:sp>
        <p:nvSpPr>
          <p:cNvPr id="104919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E2E4A66-FC3E-4C0B-B5A2-3AC9BF2C6C04}" type="slidenum">
              <a:rPr lang="en-US" smtClean="0"/>
              <a:t>30</a:t>
            </a:fld>
            <a:endParaRPr lang="en-US"/>
          </a:p>
        </p:txBody>
      </p:sp>
      <p:sp>
        <p:nvSpPr>
          <p:cNvPr id="104919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/>
              <a:t>Insert 95, 18</a:t>
            </a:r>
          </a:p>
          <a:p>
            <a:endParaRPr dirty="0" lang="en-US"/>
          </a:p>
        </p:txBody>
      </p:sp>
      <p:grpSp>
        <p:nvGrpSpPr>
          <p:cNvPr id="329" name="Group 4"/>
          <p:cNvGrpSpPr/>
          <p:nvPr/>
        </p:nvGrpSpPr>
        <p:grpSpPr>
          <a:xfrm>
            <a:off x="4356640" y="1059015"/>
            <a:ext cx="3420452" cy="2253449"/>
            <a:chOff x="1989748" y="2819400"/>
            <a:chExt cx="3420452" cy="2253449"/>
          </a:xfrm>
        </p:grpSpPr>
        <p:sp>
          <p:nvSpPr>
            <p:cNvPr id="1049195" name="Oval 5"/>
            <p:cNvSpPr/>
            <p:nvPr/>
          </p:nvSpPr>
          <p:spPr>
            <a:xfrm>
              <a:off x="3276600" y="2819400"/>
              <a:ext cx="750199" cy="432653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42</a:t>
              </a:r>
            </a:p>
          </p:txBody>
        </p:sp>
        <p:sp>
          <p:nvSpPr>
            <p:cNvPr id="1049196" name="Oval 6"/>
            <p:cNvSpPr/>
            <p:nvPr/>
          </p:nvSpPr>
          <p:spPr>
            <a:xfrm>
              <a:off x="2599348" y="3429000"/>
              <a:ext cx="677252" cy="386900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35</a:t>
              </a:r>
            </a:p>
          </p:txBody>
        </p:sp>
        <p:cxnSp>
          <p:nvCxnSpPr>
            <p:cNvPr id="3146123" name="Straight Connector 7"/>
            <p:cNvCxnSpPr>
              <a:cxnSpLocks/>
              <a:stCxn id="1049195" idx="3"/>
              <a:endCxn id="1049196" idx="0"/>
            </p:cNvCxnSpPr>
            <p:nvPr/>
          </p:nvCxnSpPr>
          <p:spPr>
            <a:xfrm flipH="1">
              <a:off x="2937974" y="3188692"/>
              <a:ext cx="448490" cy="240308"/>
            </a:xfrm>
            <a:prstGeom prst="line"/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197" name="Oval 8"/>
            <p:cNvSpPr/>
            <p:nvPr/>
          </p:nvSpPr>
          <p:spPr>
            <a:xfrm>
              <a:off x="3902637" y="3429000"/>
              <a:ext cx="745563" cy="386900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69</a:t>
              </a:r>
            </a:p>
          </p:txBody>
        </p:sp>
        <p:sp>
          <p:nvSpPr>
            <p:cNvPr id="1049198" name="Oval 9"/>
            <p:cNvSpPr/>
            <p:nvPr/>
          </p:nvSpPr>
          <p:spPr>
            <a:xfrm>
              <a:off x="4651816" y="4114800"/>
              <a:ext cx="758384" cy="34844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83</a:t>
              </a:r>
            </a:p>
          </p:txBody>
        </p:sp>
        <p:cxnSp>
          <p:nvCxnSpPr>
            <p:cNvPr id="3146124" name="Straight Connector 10"/>
            <p:cNvCxnSpPr>
              <a:cxnSpLocks/>
              <a:stCxn id="1049195" idx="5"/>
              <a:endCxn id="1049197" idx="0"/>
            </p:cNvCxnSpPr>
            <p:nvPr/>
          </p:nvCxnSpPr>
          <p:spPr>
            <a:xfrm>
              <a:off x="3916935" y="3188692"/>
              <a:ext cx="358484" cy="240308"/>
            </a:xfrm>
            <a:prstGeom prst="line"/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125" name="Straight Connector 11"/>
            <p:cNvCxnSpPr>
              <a:cxnSpLocks/>
              <a:stCxn id="1049197" idx="5"/>
              <a:endCxn id="1049198" idx="0"/>
            </p:cNvCxnSpPr>
            <p:nvPr/>
          </p:nvCxnSpPr>
          <p:spPr>
            <a:xfrm>
              <a:off x="4539015" y="3759240"/>
              <a:ext cx="491993" cy="355560"/>
            </a:xfrm>
            <a:prstGeom prst="line"/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199" name="Oval 12"/>
            <p:cNvSpPr/>
            <p:nvPr/>
          </p:nvSpPr>
          <p:spPr>
            <a:xfrm>
              <a:off x="4104209" y="4724400"/>
              <a:ext cx="772591" cy="34844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71</a:t>
              </a:r>
            </a:p>
          </p:txBody>
        </p:sp>
        <p:cxnSp>
          <p:nvCxnSpPr>
            <p:cNvPr id="3146126" name="Straight Connector 13"/>
            <p:cNvCxnSpPr>
              <a:cxnSpLocks/>
              <a:stCxn id="1049198" idx="3"/>
              <a:endCxn id="1049199" idx="0"/>
            </p:cNvCxnSpPr>
            <p:nvPr/>
          </p:nvCxnSpPr>
          <p:spPr>
            <a:xfrm flipH="1">
              <a:off x="4490505" y="4412220"/>
              <a:ext cx="272374" cy="312180"/>
            </a:xfrm>
            <a:prstGeom prst="line"/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200" name="Oval 14"/>
            <p:cNvSpPr/>
            <p:nvPr/>
          </p:nvSpPr>
          <p:spPr>
            <a:xfrm>
              <a:off x="1989748" y="4038600"/>
              <a:ext cx="677252" cy="386900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21</a:t>
              </a:r>
            </a:p>
          </p:txBody>
        </p:sp>
        <p:cxnSp>
          <p:nvCxnSpPr>
            <p:cNvPr id="3146127" name="Straight Connector 15"/>
            <p:cNvCxnSpPr>
              <a:cxnSpLocks/>
              <a:stCxn id="1049196" idx="3"/>
              <a:endCxn id="1049200" idx="0"/>
            </p:cNvCxnSpPr>
            <p:nvPr/>
          </p:nvCxnSpPr>
          <p:spPr>
            <a:xfrm flipH="1">
              <a:off x="2328374" y="3759240"/>
              <a:ext cx="370155" cy="279360"/>
            </a:xfrm>
            <a:prstGeom prst="line"/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201" name="Oval 16"/>
            <p:cNvSpPr/>
            <p:nvPr/>
          </p:nvSpPr>
          <p:spPr>
            <a:xfrm>
              <a:off x="3204016" y="4114800"/>
              <a:ext cx="758384" cy="34844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55</a:t>
              </a:r>
            </a:p>
          </p:txBody>
        </p:sp>
        <p:cxnSp>
          <p:nvCxnSpPr>
            <p:cNvPr id="3146128" name="Straight Connector 17"/>
            <p:cNvCxnSpPr>
              <a:cxnSpLocks/>
              <a:stCxn id="1049197" idx="3"/>
              <a:endCxn id="1049201" idx="0"/>
            </p:cNvCxnSpPr>
            <p:nvPr/>
          </p:nvCxnSpPr>
          <p:spPr>
            <a:xfrm flipH="1">
              <a:off x="3583208" y="3759240"/>
              <a:ext cx="428614" cy="355560"/>
            </a:xfrm>
            <a:prstGeom prst="line"/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9202" name="Oval 40"/>
          <p:cNvSpPr/>
          <p:nvPr/>
        </p:nvSpPr>
        <p:spPr>
          <a:xfrm rot="19071334">
            <a:off x="3514250" y="1885468"/>
            <a:ext cx="2577553" cy="1045130"/>
          </a:xfrm>
          <a:prstGeom prst="ellipse"/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grpSp>
        <p:nvGrpSpPr>
          <p:cNvPr id="330" name="Group 71"/>
          <p:cNvGrpSpPr/>
          <p:nvPr/>
        </p:nvGrpSpPr>
        <p:grpSpPr>
          <a:xfrm>
            <a:off x="3634508" y="3605947"/>
            <a:ext cx="4595092" cy="2308970"/>
            <a:chOff x="3634508" y="3605947"/>
            <a:chExt cx="4595092" cy="2308970"/>
          </a:xfrm>
        </p:grpSpPr>
        <p:sp>
          <p:nvSpPr>
            <p:cNvPr id="1049203" name="Oval 42"/>
            <p:cNvSpPr/>
            <p:nvPr/>
          </p:nvSpPr>
          <p:spPr>
            <a:xfrm>
              <a:off x="5181600" y="3605947"/>
              <a:ext cx="750199" cy="432653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42</a:t>
              </a:r>
            </a:p>
          </p:txBody>
        </p:sp>
        <p:sp>
          <p:nvSpPr>
            <p:cNvPr id="1049204" name="Oval 43"/>
            <p:cNvSpPr/>
            <p:nvPr/>
          </p:nvSpPr>
          <p:spPr>
            <a:xfrm>
              <a:off x="4167908" y="4337500"/>
              <a:ext cx="677252" cy="386900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21</a:t>
              </a:r>
            </a:p>
          </p:txBody>
        </p:sp>
        <p:cxnSp>
          <p:nvCxnSpPr>
            <p:cNvPr id="3146129" name="Straight Connector 44"/>
            <p:cNvCxnSpPr>
              <a:cxnSpLocks/>
              <a:stCxn id="1049203" idx="3"/>
              <a:endCxn id="1049204" idx="0"/>
            </p:cNvCxnSpPr>
            <p:nvPr/>
          </p:nvCxnSpPr>
          <p:spPr>
            <a:xfrm flipH="1">
              <a:off x="4506534" y="3975239"/>
              <a:ext cx="784930" cy="362261"/>
            </a:xfrm>
            <a:prstGeom prst="line"/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205" name="Oval 45"/>
            <p:cNvSpPr/>
            <p:nvPr/>
          </p:nvSpPr>
          <p:spPr>
            <a:xfrm>
              <a:off x="6195292" y="4267200"/>
              <a:ext cx="745563" cy="386900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69</a:t>
              </a:r>
            </a:p>
          </p:txBody>
        </p:sp>
        <p:sp>
          <p:nvSpPr>
            <p:cNvPr id="1049206" name="Oval 46"/>
            <p:cNvSpPr/>
            <p:nvPr/>
          </p:nvSpPr>
          <p:spPr>
            <a:xfrm>
              <a:off x="6944471" y="4953000"/>
              <a:ext cx="758384" cy="34844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83</a:t>
              </a:r>
            </a:p>
          </p:txBody>
        </p:sp>
        <p:cxnSp>
          <p:nvCxnSpPr>
            <p:cNvPr id="3146130" name="Straight Connector 47"/>
            <p:cNvCxnSpPr>
              <a:cxnSpLocks/>
              <a:stCxn id="1049203" idx="5"/>
              <a:endCxn id="1049205" idx="0"/>
            </p:cNvCxnSpPr>
            <p:nvPr/>
          </p:nvCxnSpPr>
          <p:spPr>
            <a:xfrm>
              <a:off x="5821935" y="3975239"/>
              <a:ext cx="746139" cy="291961"/>
            </a:xfrm>
            <a:prstGeom prst="line"/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131" name="Straight Connector 48"/>
            <p:cNvCxnSpPr>
              <a:cxnSpLocks/>
              <a:stCxn id="1049205" idx="5"/>
              <a:endCxn id="1049206" idx="0"/>
            </p:cNvCxnSpPr>
            <p:nvPr/>
          </p:nvCxnSpPr>
          <p:spPr>
            <a:xfrm>
              <a:off x="6831670" y="4597440"/>
              <a:ext cx="491993" cy="355560"/>
            </a:xfrm>
            <a:prstGeom prst="line"/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207" name="Oval 49"/>
            <p:cNvSpPr/>
            <p:nvPr/>
          </p:nvSpPr>
          <p:spPr>
            <a:xfrm>
              <a:off x="6396864" y="5562600"/>
              <a:ext cx="772591" cy="34844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71</a:t>
              </a:r>
            </a:p>
          </p:txBody>
        </p:sp>
        <p:cxnSp>
          <p:nvCxnSpPr>
            <p:cNvPr id="3146132" name="Straight Connector 50"/>
            <p:cNvCxnSpPr>
              <a:cxnSpLocks/>
              <a:stCxn id="1049206" idx="3"/>
              <a:endCxn id="1049207" idx="0"/>
            </p:cNvCxnSpPr>
            <p:nvPr/>
          </p:nvCxnSpPr>
          <p:spPr>
            <a:xfrm flipH="1">
              <a:off x="6783160" y="5250420"/>
              <a:ext cx="272374" cy="312180"/>
            </a:xfrm>
            <a:prstGeom prst="line"/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208" name="Oval 51"/>
            <p:cNvSpPr/>
            <p:nvPr/>
          </p:nvSpPr>
          <p:spPr>
            <a:xfrm>
              <a:off x="3634508" y="4914549"/>
              <a:ext cx="677252" cy="386900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18</a:t>
              </a:r>
            </a:p>
          </p:txBody>
        </p:sp>
        <p:cxnSp>
          <p:nvCxnSpPr>
            <p:cNvPr id="3146133" name="Straight Connector 52"/>
            <p:cNvCxnSpPr>
              <a:cxnSpLocks/>
              <a:stCxn id="1049204" idx="3"/>
              <a:endCxn id="1049208" idx="0"/>
            </p:cNvCxnSpPr>
            <p:nvPr/>
          </p:nvCxnSpPr>
          <p:spPr>
            <a:xfrm flipH="1">
              <a:off x="3973134" y="4667740"/>
              <a:ext cx="293955" cy="246809"/>
            </a:xfrm>
            <a:prstGeom prst="line"/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209" name="Oval 53"/>
            <p:cNvSpPr/>
            <p:nvPr/>
          </p:nvSpPr>
          <p:spPr>
            <a:xfrm>
              <a:off x="5496671" y="4953000"/>
              <a:ext cx="758384" cy="34844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55</a:t>
              </a:r>
            </a:p>
          </p:txBody>
        </p:sp>
        <p:cxnSp>
          <p:nvCxnSpPr>
            <p:cNvPr id="3146134" name="Straight Connector 54"/>
            <p:cNvCxnSpPr>
              <a:cxnSpLocks/>
              <a:stCxn id="1049205" idx="3"/>
              <a:endCxn id="1049209" idx="0"/>
            </p:cNvCxnSpPr>
            <p:nvPr/>
          </p:nvCxnSpPr>
          <p:spPr>
            <a:xfrm flipH="1">
              <a:off x="5875863" y="4597440"/>
              <a:ext cx="428614" cy="355560"/>
            </a:xfrm>
            <a:prstGeom prst="line"/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210" name="Oval 55"/>
            <p:cNvSpPr/>
            <p:nvPr/>
          </p:nvSpPr>
          <p:spPr>
            <a:xfrm>
              <a:off x="7457009" y="5566468"/>
              <a:ext cx="772591" cy="34844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95</a:t>
              </a:r>
            </a:p>
          </p:txBody>
        </p:sp>
        <p:cxnSp>
          <p:nvCxnSpPr>
            <p:cNvPr id="3146135" name="Straight Connector 56"/>
            <p:cNvCxnSpPr>
              <a:cxnSpLocks/>
              <a:stCxn id="1049206" idx="5"/>
              <a:endCxn id="1049210" idx="0"/>
            </p:cNvCxnSpPr>
            <p:nvPr/>
          </p:nvCxnSpPr>
          <p:spPr>
            <a:xfrm>
              <a:off x="7591792" y="5250420"/>
              <a:ext cx="251513" cy="316048"/>
            </a:xfrm>
            <a:prstGeom prst="line"/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136" name="Straight Connector 57"/>
            <p:cNvCxnSpPr>
              <a:cxnSpLocks/>
              <a:stCxn id="1049204" idx="5"/>
              <a:endCxn id="1049211" idx="0"/>
            </p:cNvCxnSpPr>
            <p:nvPr/>
          </p:nvCxnSpPr>
          <p:spPr>
            <a:xfrm>
              <a:off x="4745979" y="4667740"/>
              <a:ext cx="217755" cy="246809"/>
            </a:xfrm>
            <a:prstGeom prst="line"/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211" name="Oval 58"/>
            <p:cNvSpPr/>
            <p:nvPr/>
          </p:nvSpPr>
          <p:spPr>
            <a:xfrm>
              <a:off x="4625108" y="4914549"/>
              <a:ext cx="677252" cy="386900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35</a:t>
              </a:r>
            </a:p>
          </p:txBody>
        </p:sp>
      </p:grpSp>
      <p:grpSp>
        <p:nvGrpSpPr>
          <p:cNvPr id="331" name="Group 69"/>
          <p:cNvGrpSpPr/>
          <p:nvPr/>
        </p:nvGrpSpPr>
        <p:grpSpPr>
          <a:xfrm>
            <a:off x="7512626" y="2668773"/>
            <a:ext cx="772591" cy="664497"/>
            <a:chOff x="3765586" y="3558095"/>
            <a:chExt cx="772591" cy="664497"/>
          </a:xfrm>
        </p:grpSpPr>
        <p:sp>
          <p:nvSpPr>
            <p:cNvPr id="1049212" name="Oval 64"/>
            <p:cNvSpPr/>
            <p:nvPr/>
          </p:nvSpPr>
          <p:spPr>
            <a:xfrm>
              <a:off x="3765586" y="3874143"/>
              <a:ext cx="772591" cy="34844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95</a:t>
              </a:r>
            </a:p>
          </p:txBody>
        </p:sp>
        <p:cxnSp>
          <p:nvCxnSpPr>
            <p:cNvPr id="3146137" name="Straight Connector 65"/>
            <p:cNvCxnSpPr>
              <a:cxnSpLocks/>
              <a:endCxn id="1049212" idx="0"/>
            </p:cNvCxnSpPr>
            <p:nvPr/>
          </p:nvCxnSpPr>
          <p:spPr>
            <a:xfrm>
              <a:off x="3900369" y="3558095"/>
              <a:ext cx="251513" cy="316048"/>
            </a:xfrm>
            <a:prstGeom prst="line"/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2" name="Group 68"/>
          <p:cNvGrpSpPr/>
          <p:nvPr/>
        </p:nvGrpSpPr>
        <p:grpSpPr>
          <a:xfrm>
            <a:off x="3823240" y="2628951"/>
            <a:ext cx="677252" cy="670128"/>
            <a:chOff x="1206337" y="3995047"/>
            <a:chExt cx="677252" cy="670128"/>
          </a:xfrm>
        </p:grpSpPr>
        <p:cxnSp>
          <p:nvCxnSpPr>
            <p:cNvPr id="3146138" name="Straight Connector 66"/>
            <p:cNvCxnSpPr>
              <a:cxnSpLocks/>
              <a:endCxn id="1049213" idx="0"/>
            </p:cNvCxnSpPr>
            <p:nvPr/>
          </p:nvCxnSpPr>
          <p:spPr>
            <a:xfrm flipH="1">
              <a:off x="1544963" y="3995047"/>
              <a:ext cx="298727" cy="283228"/>
            </a:xfrm>
            <a:prstGeom prst="line"/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213" name="Oval 67"/>
            <p:cNvSpPr/>
            <p:nvPr/>
          </p:nvSpPr>
          <p:spPr>
            <a:xfrm>
              <a:off x="1206337" y="4278275"/>
              <a:ext cx="677252" cy="386900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18</a:t>
              </a:r>
            </a:p>
          </p:txBody>
        </p:sp>
      </p:grp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7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12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7"/>
                                        <p:tgtEl>
                                          <p:spTgt spid="1049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8"/>
                                        <p:tgtEl>
                                          <p:spTgt spid="1049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19"/>
                                        <p:tgtEl>
                                          <p:spTgt spid="104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">
                      <p:stCondLst>
                        <p:cond delay="indefinite"/>
                      </p:stCondLst>
                      <p:childTnLst>
                        <p:par>
                          <p:cTn fill="hold" id="21">
                            <p:stCondLst>
                              <p:cond delay="0"/>
                            </p:stCondLst>
                            <p:childTnLst>
                              <p:par>
                                <p:cTn fill="hold" id="22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20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Exercises</a:t>
            </a:r>
          </a:p>
        </p:txBody>
      </p:sp>
      <p:sp>
        <p:nvSpPr>
          <p:cNvPr id="1049218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E2E4A66-FC3E-4C0B-B5A2-3AC9BF2C6C04}" type="slidenum">
              <a:rPr lang="en-US" smtClean="0"/>
              <a:t>31</a:t>
            </a:fld>
            <a:endParaRPr lang="en-US"/>
          </a:p>
        </p:txBody>
      </p:sp>
      <p:sp>
        <p:nvSpPr>
          <p:cNvPr id="104921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/>
              <a:t>Insert 75</a:t>
            </a:r>
          </a:p>
          <a:p>
            <a:endParaRPr dirty="0" lang="en-US"/>
          </a:p>
        </p:txBody>
      </p:sp>
      <p:grpSp>
        <p:nvGrpSpPr>
          <p:cNvPr id="336" name="Group 18"/>
          <p:cNvGrpSpPr/>
          <p:nvPr/>
        </p:nvGrpSpPr>
        <p:grpSpPr>
          <a:xfrm>
            <a:off x="7153619" y="3322536"/>
            <a:ext cx="677252" cy="633709"/>
            <a:chOff x="5191692" y="3639391"/>
            <a:chExt cx="677252" cy="633709"/>
          </a:xfrm>
        </p:grpSpPr>
        <p:cxnSp>
          <p:nvCxnSpPr>
            <p:cNvPr id="3146139" name="Straight Connector 59"/>
            <p:cNvCxnSpPr>
              <a:cxnSpLocks/>
              <a:endCxn id="1049220" idx="0"/>
            </p:cNvCxnSpPr>
            <p:nvPr/>
          </p:nvCxnSpPr>
          <p:spPr>
            <a:xfrm>
              <a:off x="5312563" y="3639391"/>
              <a:ext cx="217755" cy="246809"/>
            </a:xfrm>
            <a:prstGeom prst="line"/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220" name="Oval 60"/>
            <p:cNvSpPr/>
            <p:nvPr/>
          </p:nvSpPr>
          <p:spPr>
            <a:xfrm>
              <a:off x="5191692" y="3886200"/>
              <a:ext cx="677252" cy="386900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75</a:t>
              </a:r>
            </a:p>
          </p:txBody>
        </p:sp>
      </p:grpSp>
      <p:sp>
        <p:nvSpPr>
          <p:cNvPr id="1049221" name="Oval 61"/>
          <p:cNvSpPr/>
          <p:nvPr/>
        </p:nvSpPr>
        <p:spPr>
          <a:xfrm rot="13401035">
            <a:off x="5776239" y="1773136"/>
            <a:ext cx="2841551" cy="2218465"/>
          </a:xfrm>
          <a:prstGeom prst="ellipse"/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grpSp>
        <p:nvGrpSpPr>
          <p:cNvPr id="337" name="Group 34"/>
          <p:cNvGrpSpPr/>
          <p:nvPr/>
        </p:nvGrpSpPr>
        <p:grpSpPr>
          <a:xfrm>
            <a:off x="2029902" y="3524441"/>
            <a:ext cx="4595092" cy="2268490"/>
            <a:chOff x="2029902" y="3524441"/>
            <a:chExt cx="4595092" cy="2268490"/>
          </a:xfrm>
        </p:grpSpPr>
        <p:grpSp>
          <p:nvGrpSpPr>
            <p:cNvPr id="338" name="Group 62"/>
            <p:cNvGrpSpPr/>
            <p:nvPr/>
          </p:nvGrpSpPr>
          <p:grpSpPr>
            <a:xfrm>
              <a:off x="2029902" y="3524441"/>
              <a:ext cx="4595092" cy="2268490"/>
              <a:chOff x="2514600" y="4256027"/>
              <a:chExt cx="4595092" cy="2268490"/>
            </a:xfrm>
          </p:grpSpPr>
          <p:sp>
            <p:nvSpPr>
              <p:cNvPr id="1049222" name="Oval 64"/>
              <p:cNvSpPr/>
              <p:nvPr/>
            </p:nvSpPr>
            <p:spPr>
              <a:xfrm>
                <a:off x="4128133" y="4256027"/>
                <a:ext cx="750199" cy="432653"/>
              </a:xfrm>
              <a:prstGeom prst="ellipse"/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r>
                  <a:rPr dirty="0" sz="2400" lang="en-US">
                    <a:solidFill>
                      <a:schemeClr val="tx1"/>
                    </a:solidFill>
                  </a:rPr>
                  <a:t>42</a:t>
                </a:r>
              </a:p>
            </p:txBody>
          </p:sp>
          <p:sp>
            <p:nvSpPr>
              <p:cNvPr id="1049223" name="Oval 65"/>
              <p:cNvSpPr/>
              <p:nvPr/>
            </p:nvSpPr>
            <p:spPr>
              <a:xfrm>
                <a:off x="3048000" y="4947100"/>
                <a:ext cx="677252" cy="386900"/>
              </a:xfrm>
              <a:prstGeom prst="ellipse"/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r>
                  <a:rPr dirty="0" sz="2400" lang="en-US">
                    <a:solidFill>
                      <a:schemeClr val="tx1"/>
                    </a:solidFill>
                  </a:rPr>
                  <a:t>21</a:t>
                </a:r>
              </a:p>
            </p:txBody>
          </p:sp>
          <p:cxnSp>
            <p:nvCxnSpPr>
              <p:cNvPr id="3146140" name="Straight Connector 66"/>
              <p:cNvCxnSpPr>
                <a:cxnSpLocks/>
                <a:stCxn id="1049222" idx="3"/>
                <a:endCxn id="1049223" idx="0"/>
              </p:cNvCxnSpPr>
              <p:nvPr/>
            </p:nvCxnSpPr>
            <p:spPr>
              <a:xfrm flipH="1">
                <a:off x="3386626" y="4625319"/>
                <a:ext cx="851371" cy="321781"/>
              </a:xfrm>
              <a:prstGeom prst="line"/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9224" name="Oval 67"/>
              <p:cNvSpPr/>
              <p:nvPr/>
            </p:nvSpPr>
            <p:spPr>
              <a:xfrm>
                <a:off x="5075384" y="4876800"/>
                <a:ext cx="745563" cy="386900"/>
              </a:xfrm>
              <a:prstGeom prst="ellipse"/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r>
                  <a:rPr dirty="0" sz="2400" lang="en-US">
                    <a:solidFill>
                      <a:schemeClr val="tx1"/>
                    </a:solidFill>
                  </a:rPr>
                  <a:t>71</a:t>
                </a:r>
              </a:p>
            </p:txBody>
          </p:sp>
          <p:sp>
            <p:nvSpPr>
              <p:cNvPr id="1049225" name="Oval 68"/>
              <p:cNvSpPr/>
              <p:nvPr/>
            </p:nvSpPr>
            <p:spPr>
              <a:xfrm>
                <a:off x="5824563" y="5562600"/>
                <a:ext cx="758384" cy="348449"/>
              </a:xfrm>
              <a:prstGeom prst="ellipse"/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r>
                  <a:rPr dirty="0" sz="2400" lang="en-US">
                    <a:solidFill>
                      <a:schemeClr val="tx1"/>
                    </a:solidFill>
                  </a:rPr>
                  <a:t>83</a:t>
                </a:r>
              </a:p>
            </p:txBody>
          </p:sp>
          <p:cxnSp>
            <p:nvCxnSpPr>
              <p:cNvPr id="3146141" name="Straight Connector 69"/>
              <p:cNvCxnSpPr>
                <a:cxnSpLocks/>
                <a:stCxn id="1049222" idx="5"/>
                <a:endCxn id="1049224" idx="0"/>
              </p:cNvCxnSpPr>
              <p:nvPr/>
            </p:nvCxnSpPr>
            <p:spPr>
              <a:xfrm>
                <a:off x="4768468" y="4625319"/>
                <a:ext cx="679698" cy="251481"/>
              </a:xfrm>
              <a:prstGeom prst="line"/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142" name="Straight Connector 70"/>
              <p:cNvCxnSpPr>
                <a:cxnSpLocks/>
                <a:stCxn id="1049224" idx="5"/>
                <a:endCxn id="1049225" idx="0"/>
              </p:cNvCxnSpPr>
              <p:nvPr/>
            </p:nvCxnSpPr>
            <p:spPr>
              <a:xfrm>
                <a:off x="5711762" y="5207040"/>
                <a:ext cx="491993" cy="355560"/>
              </a:xfrm>
              <a:prstGeom prst="line"/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9226" name="Oval 71"/>
              <p:cNvSpPr/>
              <p:nvPr/>
            </p:nvSpPr>
            <p:spPr>
              <a:xfrm>
                <a:off x="5276956" y="6172200"/>
                <a:ext cx="772591" cy="348449"/>
              </a:xfrm>
              <a:prstGeom prst="ellipse"/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r>
                  <a:rPr dirty="0" sz="2400" lang="en-US">
                    <a:solidFill>
                      <a:schemeClr val="tx1"/>
                    </a:solidFill>
                  </a:rPr>
                  <a:t>75</a:t>
                </a:r>
              </a:p>
            </p:txBody>
          </p:sp>
          <p:cxnSp>
            <p:nvCxnSpPr>
              <p:cNvPr id="3146143" name="Straight Connector 72"/>
              <p:cNvCxnSpPr>
                <a:cxnSpLocks/>
                <a:stCxn id="1049225" idx="3"/>
                <a:endCxn id="1049226" idx="0"/>
              </p:cNvCxnSpPr>
              <p:nvPr/>
            </p:nvCxnSpPr>
            <p:spPr>
              <a:xfrm flipH="1">
                <a:off x="5663252" y="5860020"/>
                <a:ext cx="272374" cy="312180"/>
              </a:xfrm>
              <a:prstGeom prst="line"/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9227" name="Oval 73"/>
              <p:cNvSpPr/>
              <p:nvPr/>
            </p:nvSpPr>
            <p:spPr>
              <a:xfrm>
                <a:off x="2514600" y="5524149"/>
                <a:ext cx="677252" cy="386900"/>
              </a:xfrm>
              <a:prstGeom prst="ellipse"/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r>
                  <a:rPr dirty="0" sz="2400" lang="en-US">
                    <a:solidFill>
                      <a:schemeClr val="tx1"/>
                    </a:solidFill>
                  </a:rPr>
                  <a:t>18</a:t>
                </a:r>
              </a:p>
            </p:txBody>
          </p:sp>
          <p:cxnSp>
            <p:nvCxnSpPr>
              <p:cNvPr id="3146144" name="Straight Connector 74"/>
              <p:cNvCxnSpPr>
                <a:cxnSpLocks/>
                <a:stCxn id="1049223" idx="3"/>
                <a:endCxn id="1049227" idx="0"/>
              </p:cNvCxnSpPr>
              <p:nvPr/>
            </p:nvCxnSpPr>
            <p:spPr>
              <a:xfrm flipH="1">
                <a:off x="2853226" y="5277340"/>
                <a:ext cx="293955" cy="246809"/>
              </a:xfrm>
              <a:prstGeom prst="line"/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9228" name="Oval 75"/>
              <p:cNvSpPr/>
              <p:nvPr/>
            </p:nvSpPr>
            <p:spPr>
              <a:xfrm>
                <a:off x="4376763" y="5562600"/>
                <a:ext cx="758384" cy="348449"/>
              </a:xfrm>
              <a:prstGeom prst="ellipse"/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r>
                  <a:rPr dirty="0" sz="2400" lang="en-US">
                    <a:solidFill>
                      <a:schemeClr val="tx1"/>
                    </a:solidFill>
                  </a:rPr>
                  <a:t>69</a:t>
                </a:r>
              </a:p>
            </p:txBody>
          </p:sp>
          <p:cxnSp>
            <p:nvCxnSpPr>
              <p:cNvPr id="3146145" name="Straight Connector 76"/>
              <p:cNvCxnSpPr>
                <a:cxnSpLocks/>
                <a:stCxn id="1049224" idx="3"/>
                <a:endCxn id="1049228" idx="0"/>
              </p:cNvCxnSpPr>
              <p:nvPr/>
            </p:nvCxnSpPr>
            <p:spPr>
              <a:xfrm flipH="1">
                <a:off x="4755955" y="5207040"/>
                <a:ext cx="428614" cy="355560"/>
              </a:xfrm>
              <a:prstGeom prst="line"/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9229" name="Oval 77"/>
              <p:cNvSpPr/>
              <p:nvPr/>
            </p:nvSpPr>
            <p:spPr>
              <a:xfrm>
                <a:off x="6337101" y="6176068"/>
                <a:ext cx="772591" cy="348449"/>
              </a:xfrm>
              <a:prstGeom prst="ellipse"/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r>
                  <a:rPr dirty="0" sz="2400" lang="en-US">
                    <a:solidFill>
                      <a:schemeClr val="tx1"/>
                    </a:solidFill>
                  </a:rPr>
                  <a:t>95</a:t>
                </a:r>
              </a:p>
            </p:txBody>
          </p:sp>
          <p:cxnSp>
            <p:nvCxnSpPr>
              <p:cNvPr id="3146146" name="Straight Connector 78"/>
              <p:cNvCxnSpPr>
                <a:cxnSpLocks/>
                <a:stCxn id="1049225" idx="5"/>
                <a:endCxn id="1049229" idx="0"/>
              </p:cNvCxnSpPr>
              <p:nvPr/>
            </p:nvCxnSpPr>
            <p:spPr>
              <a:xfrm>
                <a:off x="6471884" y="5860020"/>
                <a:ext cx="251513" cy="316048"/>
              </a:xfrm>
              <a:prstGeom prst="line"/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147" name="Straight Connector 79"/>
              <p:cNvCxnSpPr>
                <a:cxnSpLocks/>
                <a:stCxn id="1049223" idx="5"/>
                <a:endCxn id="1049230" idx="0"/>
              </p:cNvCxnSpPr>
              <p:nvPr/>
            </p:nvCxnSpPr>
            <p:spPr>
              <a:xfrm>
                <a:off x="3626071" y="5277340"/>
                <a:ext cx="217755" cy="246809"/>
              </a:xfrm>
              <a:prstGeom prst="line"/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9230" name="Oval 80"/>
              <p:cNvSpPr/>
              <p:nvPr/>
            </p:nvSpPr>
            <p:spPr>
              <a:xfrm>
                <a:off x="3505200" y="5524149"/>
                <a:ext cx="677252" cy="386900"/>
              </a:xfrm>
              <a:prstGeom prst="ellipse"/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r>
                  <a:rPr dirty="0" sz="2400" lang="en-US">
                    <a:solidFill>
                      <a:schemeClr val="tx1"/>
                    </a:solidFill>
                  </a:rPr>
                  <a:t>35</a:t>
                </a:r>
              </a:p>
            </p:txBody>
          </p:sp>
        </p:grpSp>
        <p:sp>
          <p:nvSpPr>
            <p:cNvPr id="1049231" name="Oval 81"/>
            <p:cNvSpPr/>
            <p:nvPr/>
          </p:nvSpPr>
          <p:spPr>
            <a:xfrm>
              <a:off x="3359865" y="5440613"/>
              <a:ext cx="772591" cy="34844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55</a:t>
              </a:r>
            </a:p>
          </p:txBody>
        </p:sp>
        <p:cxnSp>
          <p:nvCxnSpPr>
            <p:cNvPr id="3146148" name="Straight Connector 82"/>
            <p:cNvCxnSpPr>
              <a:cxnSpLocks/>
              <a:endCxn id="1049231" idx="0"/>
            </p:cNvCxnSpPr>
            <p:nvPr/>
          </p:nvCxnSpPr>
          <p:spPr>
            <a:xfrm flipH="1">
              <a:off x="3746161" y="5128433"/>
              <a:ext cx="272374" cy="312180"/>
            </a:xfrm>
            <a:prstGeom prst="line"/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9" name="Group 83"/>
          <p:cNvGrpSpPr/>
          <p:nvPr/>
        </p:nvGrpSpPr>
        <p:grpSpPr>
          <a:xfrm>
            <a:off x="3939308" y="1013566"/>
            <a:ext cx="4595092" cy="2308970"/>
            <a:chOff x="3634508" y="3605947"/>
            <a:chExt cx="4595092" cy="2308970"/>
          </a:xfrm>
        </p:grpSpPr>
        <p:sp>
          <p:nvSpPr>
            <p:cNvPr id="1049232" name="Oval 84"/>
            <p:cNvSpPr/>
            <p:nvPr/>
          </p:nvSpPr>
          <p:spPr>
            <a:xfrm>
              <a:off x="5181600" y="3605947"/>
              <a:ext cx="750199" cy="432653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42</a:t>
              </a:r>
            </a:p>
          </p:txBody>
        </p:sp>
        <p:sp>
          <p:nvSpPr>
            <p:cNvPr id="1049233" name="Oval 85"/>
            <p:cNvSpPr/>
            <p:nvPr/>
          </p:nvSpPr>
          <p:spPr>
            <a:xfrm>
              <a:off x="4167908" y="4337500"/>
              <a:ext cx="677252" cy="386900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21</a:t>
              </a:r>
            </a:p>
          </p:txBody>
        </p:sp>
        <p:cxnSp>
          <p:nvCxnSpPr>
            <p:cNvPr id="3146149" name="Straight Connector 86"/>
            <p:cNvCxnSpPr>
              <a:cxnSpLocks/>
              <a:stCxn id="1049232" idx="3"/>
              <a:endCxn id="1049233" idx="0"/>
            </p:cNvCxnSpPr>
            <p:nvPr/>
          </p:nvCxnSpPr>
          <p:spPr>
            <a:xfrm flipH="1">
              <a:off x="4506534" y="3975239"/>
              <a:ext cx="784930" cy="362261"/>
            </a:xfrm>
            <a:prstGeom prst="line"/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234" name="Oval 87"/>
            <p:cNvSpPr/>
            <p:nvPr/>
          </p:nvSpPr>
          <p:spPr>
            <a:xfrm>
              <a:off x="6195292" y="4267200"/>
              <a:ext cx="745563" cy="386900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69</a:t>
              </a:r>
            </a:p>
          </p:txBody>
        </p:sp>
        <p:sp>
          <p:nvSpPr>
            <p:cNvPr id="1049235" name="Oval 88"/>
            <p:cNvSpPr/>
            <p:nvPr/>
          </p:nvSpPr>
          <p:spPr>
            <a:xfrm>
              <a:off x="6944471" y="4953000"/>
              <a:ext cx="758384" cy="34844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83</a:t>
              </a:r>
            </a:p>
          </p:txBody>
        </p:sp>
        <p:cxnSp>
          <p:nvCxnSpPr>
            <p:cNvPr id="3146150" name="Straight Connector 89"/>
            <p:cNvCxnSpPr>
              <a:cxnSpLocks/>
              <a:stCxn id="1049232" idx="5"/>
              <a:endCxn id="1049234" idx="0"/>
            </p:cNvCxnSpPr>
            <p:nvPr/>
          </p:nvCxnSpPr>
          <p:spPr>
            <a:xfrm>
              <a:off x="5821935" y="3975239"/>
              <a:ext cx="746139" cy="291961"/>
            </a:xfrm>
            <a:prstGeom prst="line"/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151" name="Straight Connector 90"/>
            <p:cNvCxnSpPr>
              <a:cxnSpLocks/>
              <a:stCxn id="1049234" idx="5"/>
              <a:endCxn id="1049235" idx="0"/>
            </p:cNvCxnSpPr>
            <p:nvPr/>
          </p:nvCxnSpPr>
          <p:spPr>
            <a:xfrm>
              <a:off x="6831670" y="4597440"/>
              <a:ext cx="491993" cy="355560"/>
            </a:xfrm>
            <a:prstGeom prst="line"/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236" name="Oval 91"/>
            <p:cNvSpPr/>
            <p:nvPr/>
          </p:nvSpPr>
          <p:spPr>
            <a:xfrm>
              <a:off x="6396864" y="5562600"/>
              <a:ext cx="772591" cy="34844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71</a:t>
              </a:r>
            </a:p>
          </p:txBody>
        </p:sp>
        <p:cxnSp>
          <p:nvCxnSpPr>
            <p:cNvPr id="3146152" name="Straight Connector 92"/>
            <p:cNvCxnSpPr>
              <a:cxnSpLocks/>
              <a:stCxn id="1049235" idx="3"/>
              <a:endCxn id="1049236" idx="0"/>
            </p:cNvCxnSpPr>
            <p:nvPr/>
          </p:nvCxnSpPr>
          <p:spPr>
            <a:xfrm flipH="1">
              <a:off x="6783160" y="5250420"/>
              <a:ext cx="272374" cy="312180"/>
            </a:xfrm>
            <a:prstGeom prst="line"/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237" name="Oval 93"/>
            <p:cNvSpPr/>
            <p:nvPr/>
          </p:nvSpPr>
          <p:spPr>
            <a:xfrm>
              <a:off x="3634508" y="4914549"/>
              <a:ext cx="677252" cy="386900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18</a:t>
              </a:r>
            </a:p>
          </p:txBody>
        </p:sp>
        <p:cxnSp>
          <p:nvCxnSpPr>
            <p:cNvPr id="3146153" name="Straight Connector 94"/>
            <p:cNvCxnSpPr>
              <a:cxnSpLocks/>
              <a:stCxn id="1049233" idx="3"/>
              <a:endCxn id="1049237" idx="0"/>
            </p:cNvCxnSpPr>
            <p:nvPr/>
          </p:nvCxnSpPr>
          <p:spPr>
            <a:xfrm flipH="1">
              <a:off x="3973134" y="4667740"/>
              <a:ext cx="293955" cy="246809"/>
            </a:xfrm>
            <a:prstGeom prst="line"/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238" name="Oval 95"/>
            <p:cNvSpPr/>
            <p:nvPr/>
          </p:nvSpPr>
          <p:spPr>
            <a:xfrm>
              <a:off x="5496671" y="4953000"/>
              <a:ext cx="758384" cy="34844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55</a:t>
              </a:r>
            </a:p>
          </p:txBody>
        </p:sp>
        <p:cxnSp>
          <p:nvCxnSpPr>
            <p:cNvPr id="3146154" name="Straight Connector 96"/>
            <p:cNvCxnSpPr>
              <a:cxnSpLocks/>
              <a:stCxn id="1049234" idx="3"/>
              <a:endCxn id="1049238" idx="0"/>
            </p:cNvCxnSpPr>
            <p:nvPr/>
          </p:nvCxnSpPr>
          <p:spPr>
            <a:xfrm flipH="1">
              <a:off x="5875863" y="4597440"/>
              <a:ext cx="428614" cy="355560"/>
            </a:xfrm>
            <a:prstGeom prst="line"/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239" name="Oval 97"/>
            <p:cNvSpPr/>
            <p:nvPr/>
          </p:nvSpPr>
          <p:spPr>
            <a:xfrm>
              <a:off x="7457009" y="5566468"/>
              <a:ext cx="772591" cy="34844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95</a:t>
              </a:r>
            </a:p>
          </p:txBody>
        </p:sp>
        <p:cxnSp>
          <p:nvCxnSpPr>
            <p:cNvPr id="3146155" name="Straight Connector 98"/>
            <p:cNvCxnSpPr>
              <a:cxnSpLocks/>
              <a:stCxn id="1049235" idx="5"/>
              <a:endCxn id="1049239" idx="0"/>
            </p:cNvCxnSpPr>
            <p:nvPr/>
          </p:nvCxnSpPr>
          <p:spPr>
            <a:xfrm>
              <a:off x="7591792" y="5250420"/>
              <a:ext cx="251513" cy="316048"/>
            </a:xfrm>
            <a:prstGeom prst="line"/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6156" name="Straight Connector 99"/>
            <p:cNvCxnSpPr>
              <a:cxnSpLocks/>
              <a:stCxn id="1049233" idx="5"/>
              <a:endCxn id="1049240" idx="0"/>
            </p:cNvCxnSpPr>
            <p:nvPr/>
          </p:nvCxnSpPr>
          <p:spPr>
            <a:xfrm>
              <a:off x="4745979" y="4667740"/>
              <a:ext cx="217755" cy="246809"/>
            </a:xfrm>
            <a:prstGeom prst="line"/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240" name="Oval 100"/>
            <p:cNvSpPr/>
            <p:nvPr/>
          </p:nvSpPr>
          <p:spPr>
            <a:xfrm>
              <a:off x="4625108" y="4914549"/>
              <a:ext cx="677252" cy="386900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dirty="0" sz="2400" lang="en-US">
                  <a:solidFill>
                    <a:schemeClr val="tx1"/>
                  </a:solidFill>
                </a:rPr>
                <a:t>35</a:t>
              </a:r>
            </a:p>
          </p:txBody>
        </p:sp>
      </p:grp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7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2"/>
                                        <p:tgtEl>
                                          <p:spTgt spid="1049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3"/>
                                        <p:tgtEl>
                                          <p:spTgt spid="1049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14"/>
                                        <p:tgtEl>
                                          <p:spTgt spid="104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2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4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 lang="en-US"/>
              <a:t>The Number of Rotations Required</a:t>
            </a:r>
          </a:p>
        </p:txBody>
      </p:sp>
      <p:sp>
        <p:nvSpPr>
          <p:cNvPr id="104924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E2E4A66-FC3E-4C0B-B5A2-3AC9BF2C6C04}" type="slidenum">
              <a:rPr lang="en-US" smtClean="0"/>
              <a:t>32</a:t>
            </a:fld>
            <a:endParaRPr lang="en-US"/>
          </a:p>
        </p:txBody>
      </p:sp>
      <p:sp>
        <p:nvSpPr>
          <p:cNvPr id="1049246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r>
              <a:rPr dirty="0" lang="en-US"/>
              <a:t>When an AVL tree </a:t>
            </a:r>
            <a:r>
              <a:rPr b="1" dirty="0" lang="en-US">
                <a:solidFill>
                  <a:srgbClr val="C00000"/>
                </a:solidFill>
              </a:rPr>
              <a:t>becomes unbalanced after an insertion</a:t>
            </a:r>
            <a:r>
              <a:rPr dirty="0" lang="en-US"/>
              <a:t>, </a:t>
            </a:r>
            <a:r>
              <a:rPr b="1" dirty="0" lang="en-US">
                <a:solidFill>
                  <a:srgbClr val="0000FF"/>
                </a:solidFill>
              </a:rPr>
              <a:t>exactly one</a:t>
            </a:r>
            <a:r>
              <a:rPr dirty="0" lang="en-US">
                <a:solidFill>
                  <a:srgbClr val="0000FF"/>
                </a:solidFill>
              </a:rPr>
              <a:t> </a:t>
            </a:r>
            <a:r>
              <a:rPr dirty="0" lang="en-US"/>
              <a:t>single or double rotation is required to balance the tree.</a:t>
            </a:r>
          </a:p>
          <a:p>
            <a:pPr lvl="1"/>
            <a:r>
              <a:rPr dirty="0" lang="en-US"/>
              <a:t>Before the insertion, the tree is balanced.</a:t>
            </a:r>
          </a:p>
          <a:p>
            <a:pPr lvl="1"/>
            <a:r>
              <a:rPr dirty="0" lang="en-US"/>
              <a:t>Only nodes on the access path of the insertion can be unbalanced. All other nodes are balanced.</a:t>
            </a:r>
          </a:p>
          <a:p>
            <a:pPr lvl="1"/>
            <a:r>
              <a:rPr dirty="0" lang="en-US"/>
              <a:t>We rotate at the first unbalanced node </a:t>
            </a:r>
            <a:r>
              <a:rPr b="1" dirty="0" lang="en-US">
                <a:solidFill>
                  <a:srgbClr val="0000FF"/>
                </a:solidFill>
              </a:rPr>
              <a:t>from the leaf</a:t>
            </a:r>
            <a:r>
              <a:rPr dirty="0" lang="en-US"/>
              <a:t>.</a:t>
            </a:r>
          </a:p>
          <a:p>
            <a:pPr lvl="1"/>
            <a:r>
              <a:rPr dirty="0" lang="en-US"/>
              <a:t>By the properties of rotation, the height of the node after rotation is the same as that before insertion.</a:t>
            </a:r>
          </a:p>
          <a:p>
            <a:pPr lvl="1"/>
            <a:r>
              <a:rPr dirty="0" lang="en-US"/>
              <a:t>All ancestors of that node on the access path should now be balanced.</a:t>
            </a:r>
          </a:p>
          <a:p>
            <a:endParaRPr dirty="0" lang="en-US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"/>
                                        <p:tgtEl>
                                          <p:spTgt spid="1049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"/>
                                        <p:tgtEl>
                                          <p:spTgt spid="1049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9"/>
                                        <p:tgtEl>
                                          <p:spTgt spid="1049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id="12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">
                      <p:stCondLst>
                        <p:cond delay="indefinite"/>
                      </p:stCondLst>
                      <p:childTnLst>
                        <p:par>
                          <p:cTn fill="hold" id="15">
                            <p:stCondLst>
                              <p:cond delay="0"/>
                            </p:stCondLst>
                            <p:childTnLst>
                              <p:par>
                                <p:cTn fill="hold" id="16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id="20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">
                      <p:stCondLst>
                        <p:cond delay="indefinite"/>
                      </p:stCondLst>
                      <p:childTnLst>
                        <p:par>
                          <p:cTn fill="hold" id="23">
                            <p:stCondLst>
                              <p:cond delay="0"/>
                            </p:stCondLst>
                            <p:childTnLst>
                              <p:par>
                                <p:cTn fill="hold" id="24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6">
                      <p:stCondLst>
                        <p:cond delay="indefinite"/>
                      </p:stCondLst>
                      <p:childTnLst>
                        <p:par>
                          <p:cTn fill="hold" id="27">
                            <p:stCondLst>
                              <p:cond delay="0"/>
                            </p:stCondLst>
                            <p:childTnLst>
                              <p:par>
                                <p:cTn fill="hold" id="28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5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Animation</a:t>
            </a:r>
          </a:p>
        </p:txBody>
      </p:sp>
      <p:sp>
        <p:nvSpPr>
          <p:cNvPr id="1049251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E2E4A66-FC3E-4C0B-B5A2-3AC9BF2C6C04}" type="slidenum">
              <a:rPr lang="en-US" smtClean="0"/>
              <a:t>33</a:t>
            </a:fld>
            <a:endParaRPr lang="en-US"/>
          </a:p>
        </p:txBody>
      </p:sp>
      <p:sp>
        <p:nvSpPr>
          <p:cNvPr id="1049252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4" name="Picture 2"/>
          <p:cNvPicPr>
            <a:picLocks noChangeAspect="1" noChangeArrowheads="1" noCrop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133600" y="2590800"/>
            <a:ext cx="4562782" cy="2571750"/>
          </a:xfrm>
          <a:prstGeom prst="rect"/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5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dirty="0" lang="en-US"/>
              <a:t>Outline</a:t>
            </a:r>
            <a:endParaRPr altLang="en-US" dirty="0" lang="zh-CN"/>
          </a:p>
        </p:txBody>
      </p:sp>
      <p:sp>
        <p:nvSpPr>
          <p:cNvPr id="104925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E2E4A66-FC3E-4C0B-B5A2-3AC9BF2C6C04}" type="slidenum">
              <a:rPr lang="en-US" smtClean="0"/>
              <a:t>34</a:t>
            </a:fld>
            <a:endParaRPr lang="en-US"/>
          </a:p>
        </p:txBody>
      </p:sp>
      <p:sp>
        <p:nvSpPr>
          <p:cNvPr id="1049255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altLang="zh-CN" dirty="0" lang="en-US">
                <a:solidFill>
                  <a:schemeClr val="bg1">
                    <a:lumMod val="75000"/>
                  </a:schemeClr>
                </a:solidFill>
              </a:rPr>
              <a:t>Balanced Search Trees</a:t>
            </a:r>
          </a:p>
          <a:p>
            <a:pPr lvl="1"/>
            <a:r>
              <a:rPr altLang="zh-CN" dirty="0" lang="en-US">
                <a:solidFill>
                  <a:schemeClr val="bg1">
                    <a:lumMod val="75000"/>
                  </a:schemeClr>
                </a:solidFill>
              </a:rPr>
              <a:t>AVL Trees</a:t>
            </a:r>
          </a:p>
          <a:p>
            <a:endParaRPr altLang="zh-CN" dirty="0" lang="en-US">
              <a:solidFill>
                <a:schemeClr val="bg1">
                  <a:lumMod val="75000"/>
                </a:schemeClr>
              </a:solidFill>
            </a:endParaRPr>
          </a:p>
          <a:p>
            <a:r>
              <a:rPr altLang="zh-CN" dirty="0" lang="en-US">
                <a:solidFill>
                  <a:schemeClr val="bg1">
                    <a:lumMod val="75000"/>
                  </a:schemeClr>
                </a:solidFill>
              </a:rPr>
              <a:t>AVL Tree Insertion</a:t>
            </a:r>
          </a:p>
          <a:p>
            <a:endParaRPr altLang="zh-CN" dirty="0" lang="en-US">
              <a:solidFill>
                <a:schemeClr val="bg1">
                  <a:lumMod val="75000"/>
                </a:schemeClr>
              </a:solidFill>
            </a:endParaRPr>
          </a:p>
          <a:p>
            <a:r>
              <a:rPr altLang="zh-CN" dirty="0" lang="en-US"/>
              <a:t>Supporting Data Members and Functions of AVL Tree</a:t>
            </a:r>
          </a:p>
          <a:p>
            <a:endParaRPr altLang="zh-CN" dirty="0" lang="en-US"/>
          </a:p>
          <a:p>
            <a:endParaRPr altLang="en-US" dirty="0" 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5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/>
              <a:t>AVL Trees</a:t>
            </a:r>
            <a:br>
              <a:rPr dirty="0" lang="en-US"/>
            </a:br>
            <a:r>
              <a:rPr dirty="0" sz="2700" lang="en-US"/>
              <a:t>Supporting Data Members and Functions</a:t>
            </a:r>
          </a:p>
        </p:txBody>
      </p:sp>
      <p:sp>
        <p:nvSpPr>
          <p:cNvPr id="1049257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E2E4A66-FC3E-4C0B-B5A2-3AC9BF2C6C04}" type="slidenum">
              <a:rPr lang="en-US" smtClean="0"/>
              <a:t>35</a:t>
            </a:fld>
            <a:endParaRPr lang="en-US"/>
          </a:p>
        </p:txBody>
      </p:sp>
      <p:sp>
        <p:nvSpPr>
          <p:cNvPr id="1049258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p>
            <a:endParaRPr dirty="0" lang="en-US"/>
          </a:p>
          <a:p>
            <a:endParaRPr dirty="0" lang="en-US"/>
          </a:p>
        </p:txBody>
      </p:sp>
      <p:sp>
        <p:nvSpPr>
          <p:cNvPr id="1049259" name="TextBox 4"/>
          <p:cNvSpPr txBox="1"/>
          <p:nvPr/>
        </p:nvSpPr>
        <p:spPr>
          <a:xfrm>
            <a:off x="609600" y="2861608"/>
            <a:ext cx="1617980" cy="1920241"/>
          </a:xfrm>
          <a:prstGeom prst="rect"/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  <a:ln w="28575">
            <a:solidFill>
              <a:schemeClr val="tx1"/>
            </a:solidFill>
          </a:ln>
        </p:spPr>
        <p:txBody>
          <a:bodyPr rtlCol="0" wrap="none">
            <a:spAutoFit/>
          </a:bodyPr>
          <a:p>
            <a:pPr lvl="0"/>
            <a:r>
              <a:rPr b="1" dirty="0" sz="2000" lang="en-US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node {</a:t>
            </a:r>
            <a:b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Item </a:t>
            </a:r>
            <a:r>
              <a:rPr b="1" dirty="0" sz="2000" lang="en-US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</a:t>
            </a:r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b="1" dirty="0" sz="2000" lang="en-US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b="1" dirty="0" sz="2000"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height;</a:t>
            </a:r>
            <a:br>
              <a:rPr b="1" dirty="0" sz="2000"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</a:br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node *left;</a:t>
            </a:r>
            <a:b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node *right;</a:t>
            </a:r>
            <a:b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dirty="0" sz="2000" lang="en-US"/>
          </a:p>
        </p:txBody>
      </p:sp>
      <p:sp>
        <p:nvSpPr>
          <p:cNvPr id="1049260" name="TextBox 5"/>
          <p:cNvSpPr txBox="1"/>
          <p:nvPr/>
        </p:nvSpPr>
        <p:spPr>
          <a:xfrm>
            <a:off x="3497044" y="2940784"/>
            <a:ext cx="3980181" cy="1615440"/>
          </a:xfrm>
          <a:prstGeom prst="rect"/>
          <a:noFill/>
        </p:spPr>
        <p:txBody>
          <a:bodyPr rtlCol="0" wrap="none">
            <a:spAutoFit/>
          </a:bodyPr>
          <a:p>
            <a:pPr lvl="0"/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b="1" dirty="0" sz="2000" lang="en-US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AdjustHeight</a:t>
            </a:r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(node *n) {</a:t>
            </a:r>
            <a:b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if(!n) return;</a:t>
            </a:r>
          </a:p>
          <a:p>
            <a:pPr lvl="0"/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n-&gt;height = max( Height(n-&gt;left),</a:t>
            </a:r>
          </a:p>
          <a:p>
            <a:pPr lvl="0"/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Height(n-&gt;right) ) + 1;</a:t>
            </a:r>
          </a:p>
          <a:p>
            <a:pPr lvl="0"/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dirty="0" sz="2000" lang="en-US"/>
          </a:p>
        </p:txBody>
      </p:sp>
      <p:sp>
        <p:nvSpPr>
          <p:cNvPr id="1049261" name="TextBox 6"/>
          <p:cNvSpPr txBox="1"/>
          <p:nvPr/>
        </p:nvSpPr>
        <p:spPr>
          <a:xfrm>
            <a:off x="3507462" y="4769584"/>
            <a:ext cx="3027681" cy="1615440"/>
          </a:xfrm>
          <a:prstGeom prst="rect"/>
          <a:noFill/>
        </p:spPr>
        <p:txBody>
          <a:bodyPr rtlCol="0" wrap="none">
            <a:spAutoFit/>
          </a:bodyPr>
          <a:p>
            <a:pPr lvl="0"/>
            <a:r>
              <a:rPr b="1" dirty="0" sz="2000" lang="en-US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b="1" dirty="0" sz="2000" lang="en-US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BalFactor</a:t>
            </a:r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(node *n) {</a:t>
            </a:r>
          </a:p>
          <a:p>
            <a:pPr lvl="0"/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if(!n) return 0;</a:t>
            </a:r>
          </a:p>
          <a:p>
            <a:pPr lvl="0"/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return (Height(n-&gt;left) –</a:t>
            </a:r>
          </a:p>
          <a:p>
            <a:pPr lvl="0"/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Height(n-&gt;right));</a:t>
            </a:r>
          </a:p>
          <a:p>
            <a:pPr lvl="0"/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dirty="0" sz="2000" lang="en-US"/>
          </a:p>
        </p:txBody>
      </p:sp>
      <p:sp>
        <p:nvSpPr>
          <p:cNvPr id="1049262" name="TextBox 7"/>
          <p:cNvSpPr txBox="1"/>
          <p:nvPr/>
        </p:nvSpPr>
        <p:spPr>
          <a:xfrm>
            <a:off x="3505200" y="1436850"/>
            <a:ext cx="2494280" cy="1310640"/>
          </a:xfrm>
          <a:prstGeom prst="rect"/>
          <a:noFill/>
        </p:spPr>
        <p:txBody>
          <a:bodyPr rtlCol="0" wrap="none">
            <a:spAutoFit/>
          </a:bodyPr>
          <a:p>
            <a:pPr lvl="0"/>
            <a:r>
              <a:rPr b="1" dirty="0" sz="2000" lang="en-US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Height(node *n) {</a:t>
            </a:r>
          </a:p>
          <a:p>
            <a:pPr lvl="0"/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if(!n) return -1;</a:t>
            </a:r>
          </a:p>
          <a:p>
            <a:pPr lvl="0"/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return n-&gt;height;</a:t>
            </a:r>
          </a:p>
          <a:p>
            <a:pPr lvl="0"/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dirty="0" sz="2000" lang="en-US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259" grpId="0" animBg="1"/>
      <p:bldP spid="1049260" grpId="0"/>
      <p:bldP spid="1049261" grpId="0"/>
      <p:bldP spid="104926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6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3600" lang="en-US">
                <a:solidFill>
                  <a:srgbClr val="696464"/>
                </a:solidFill>
              </a:rPr>
              <a:t>AVL Trees</a:t>
            </a:r>
            <a:br>
              <a:rPr dirty="0" sz="3600" lang="en-US">
                <a:solidFill>
                  <a:srgbClr val="696464"/>
                </a:solidFill>
              </a:rPr>
            </a:br>
            <a:r>
              <a:rPr dirty="0" sz="2400" lang="en-US">
                <a:solidFill>
                  <a:srgbClr val="696464"/>
                </a:solidFill>
              </a:rPr>
              <a:t>Supporting Functions</a:t>
            </a:r>
            <a:endParaRPr dirty="0" lang="en-US"/>
          </a:p>
        </p:txBody>
      </p:sp>
      <p:sp>
        <p:nvSpPr>
          <p:cNvPr id="1049267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E2E4A66-FC3E-4C0B-B5A2-3AC9BF2C6C04}" type="slidenum">
              <a:rPr lang="en-US" smtClean="0"/>
              <a:t>36</a:t>
            </a:fld>
            <a:endParaRPr lang="en-US"/>
          </a:p>
        </p:txBody>
      </p:sp>
      <p:sp>
        <p:nvSpPr>
          <p:cNvPr id="1049268" name="TextBox 4"/>
          <p:cNvSpPr txBox="1"/>
          <p:nvPr/>
        </p:nvSpPr>
        <p:spPr>
          <a:xfrm>
            <a:off x="1005396" y="1371600"/>
            <a:ext cx="3230881" cy="1310640"/>
          </a:xfrm>
          <a:prstGeom prst="rect"/>
          <a:noFill/>
        </p:spPr>
        <p:txBody>
          <a:bodyPr rtlCol="0" wrap="none">
            <a:spAutoFit/>
          </a:bodyPr>
          <a:p>
            <a:pPr lvl="0"/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b="1" dirty="0" sz="2000" lang="en-US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LLRotation</a:t>
            </a:r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(node </a:t>
            </a:r>
            <a:r>
              <a:rPr b="1" dirty="0" sz="2000"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*&amp;</a:t>
            </a:r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n);</a:t>
            </a:r>
          </a:p>
          <a:p>
            <a:pPr lvl="0"/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b="1" dirty="0" sz="2000" lang="en-US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RRRotation</a:t>
            </a:r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(node </a:t>
            </a:r>
            <a:r>
              <a:rPr b="1" dirty="0" sz="2000"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*&amp;</a:t>
            </a:r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n);</a:t>
            </a:r>
          </a:p>
          <a:p>
            <a:pPr lvl="0"/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b="1" dirty="0" sz="2000" lang="en-US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LRRotation</a:t>
            </a:r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(node </a:t>
            </a:r>
            <a:r>
              <a:rPr b="1" dirty="0" sz="2000"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*&amp;</a:t>
            </a:r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n);</a:t>
            </a:r>
          </a:p>
          <a:p>
            <a:pPr lvl="0"/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b="1" dirty="0" sz="2000" lang="en-US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RLRotation</a:t>
            </a:r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(node </a:t>
            </a:r>
            <a:r>
              <a:rPr b="1" dirty="0" sz="2000"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*&amp;</a:t>
            </a:r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n);</a:t>
            </a:r>
            <a:endParaRPr dirty="0" sz="2000" lang="en-US"/>
          </a:p>
        </p:txBody>
      </p:sp>
      <p:sp>
        <p:nvSpPr>
          <p:cNvPr id="1049269" name="TextBox 5"/>
          <p:cNvSpPr txBox="1"/>
          <p:nvPr/>
        </p:nvSpPr>
        <p:spPr>
          <a:xfrm>
            <a:off x="1032769" y="3078301"/>
            <a:ext cx="7273031" cy="3139441"/>
          </a:xfrm>
          <a:prstGeom prst="rect"/>
          <a:noFill/>
        </p:spPr>
        <p:txBody>
          <a:bodyPr rtlCol="0" wrap="square">
            <a:spAutoFit/>
          </a:bodyPr>
          <a:p>
            <a:pPr lvl="0"/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 Balance(node </a:t>
            </a:r>
            <a:r>
              <a:rPr b="1" dirty="0" sz="2000"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*&amp;</a:t>
            </a:r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n) {</a:t>
            </a:r>
          </a:p>
          <a:p>
            <a:pPr lvl="0"/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</a:t>
            </a:r>
            <a:r>
              <a:rPr b="1" dirty="0" sz="2000" lang="en-US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BalFactor</a:t>
            </a:r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 &gt; 1) {</a:t>
            </a:r>
          </a:p>
          <a:p>
            <a:pPr lvl="0"/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if(</a:t>
            </a:r>
            <a:r>
              <a:rPr b="1" dirty="0" sz="2000" lang="en-US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BalFactor</a:t>
            </a:r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(n-&gt;left) &gt; 0) </a:t>
            </a:r>
            <a:r>
              <a:rPr b="1" dirty="0" sz="2000" lang="en-US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LLRotation</a:t>
            </a:r>
            <a:r>
              <a:rPr b="1" dirty="0" sz="2000" lang="en-US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(n);</a:t>
            </a:r>
          </a:p>
          <a:p>
            <a:pPr lvl="0"/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 </a:t>
            </a:r>
            <a:r>
              <a:rPr b="1" dirty="0" sz="2000" lang="en-US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LRRotation</a:t>
            </a:r>
            <a:r>
              <a:rPr b="1" dirty="0" sz="2000" lang="en-US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(n);</a:t>
            </a:r>
          </a:p>
          <a:p>
            <a:pPr lvl="0"/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lvl="0"/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else if(</a:t>
            </a:r>
            <a:r>
              <a:rPr b="1" dirty="0" sz="2000" lang="en-US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BalFactor</a:t>
            </a:r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 &lt; -1) {</a:t>
            </a:r>
          </a:p>
          <a:p>
            <a:pPr lvl="0"/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if(</a:t>
            </a:r>
            <a:r>
              <a:rPr b="1" dirty="0" sz="2000" lang="en-US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BalFactor</a:t>
            </a:r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(n-&gt;right) &lt; 0) </a:t>
            </a:r>
            <a:r>
              <a:rPr b="1" dirty="0" sz="2000" lang="en-US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RRRotation</a:t>
            </a:r>
            <a:r>
              <a:rPr b="1" dirty="0" sz="2000" lang="en-US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(n);</a:t>
            </a:r>
          </a:p>
          <a:p>
            <a:pPr lvl="0"/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 </a:t>
            </a:r>
            <a:r>
              <a:rPr b="1" dirty="0" sz="2000" lang="en-US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RLRotation</a:t>
            </a:r>
            <a:r>
              <a:rPr b="1" dirty="0" sz="2000" lang="en-US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(n);</a:t>
            </a:r>
          </a:p>
          <a:p>
            <a:pPr lvl="0"/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lvl="0"/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dirty="0" sz="2000" lang="en-US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268" grpId="0"/>
      <p:bldP spid="104926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3600" lang="en-US">
                <a:solidFill>
                  <a:srgbClr val="696464"/>
                </a:solidFill>
              </a:rPr>
              <a:t>AVL Trees</a:t>
            </a:r>
            <a:br>
              <a:rPr dirty="0" sz="3600" lang="en-US">
                <a:solidFill>
                  <a:srgbClr val="696464"/>
                </a:solidFill>
              </a:rPr>
            </a:br>
            <a:r>
              <a:rPr dirty="0" sz="2400" lang="en-US">
                <a:solidFill>
                  <a:srgbClr val="696464"/>
                </a:solidFill>
              </a:rPr>
              <a:t>Changes to Insertion</a:t>
            </a:r>
            <a:endParaRPr dirty="0" lang="en-US"/>
          </a:p>
        </p:txBody>
      </p:sp>
      <p:sp>
        <p:nvSpPr>
          <p:cNvPr id="104927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E2E4A66-FC3E-4C0B-B5A2-3AC9BF2C6C04}" type="slidenum">
              <a:rPr lang="en-US" smtClean="0"/>
              <a:t>37</a:t>
            </a:fld>
            <a:endParaRPr lang="en-US"/>
          </a:p>
        </p:txBody>
      </p:sp>
      <p:sp>
        <p:nvSpPr>
          <p:cNvPr id="1049275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p>
            <a:pPr indent="0" lvl="0" marL="0">
              <a:spcBef>
                <a:spcPts val="0"/>
              </a:spcBef>
              <a:buClrTx/>
              <a:buSzTx/>
              <a:buNone/>
            </a:pPr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 insert(node </a:t>
            </a:r>
            <a:r>
              <a:rPr b="1" dirty="0" sz="2000" lang="en-US">
                <a:latin typeface="Courier New" pitchFamily="49" charset="0"/>
                <a:cs typeface="Courier New" pitchFamily="49" charset="0"/>
              </a:rPr>
              <a:t>*&amp;</a:t>
            </a:r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root, Item item)</a:t>
            </a:r>
            <a:b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if(root == NULL) {</a:t>
            </a:r>
            <a:b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root = new node(item);</a:t>
            </a:r>
            <a:b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return;</a:t>
            </a:r>
            <a:b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</a:t>
            </a:r>
            <a:b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</a:t>
            </a:r>
            <a:r>
              <a:rPr b="1" dirty="0" sz="2000" lang="en-US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item.key</a:t>
            </a:r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 root-&gt;</a:t>
            </a:r>
            <a:r>
              <a:rPr b="1" dirty="0" sz="2000" lang="en-US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item.key</a:t>
            </a:r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insert(root-&gt;left, item);</a:t>
            </a:r>
            <a:b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else if(</a:t>
            </a:r>
            <a:r>
              <a:rPr b="1" dirty="0" sz="2000" lang="en-US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item.key</a:t>
            </a:r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root-&gt;</a:t>
            </a:r>
            <a:r>
              <a:rPr b="1" dirty="0" sz="2000" lang="en-US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item.key</a:t>
            </a:r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insert(root-&gt;right, item);</a:t>
            </a:r>
          </a:p>
          <a:p>
            <a:pPr indent="0" lvl="0" marL="0">
              <a:spcBef>
                <a:spcPts val="0"/>
              </a:spcBef>
              <a:buClrTx/>
              <a:buSzTx/>
              <a:buNone/>
            </a:pPr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indent="0" lvl="0" marL="0">
              <a:spcBef>
                <a:spcPts val="0"/>
              </a:spcBef>
              <a:buClrTx/>
              <a:buSzTx/>
              <a:buNone/>
            </a:pPr>
            <a:r>
              <a:rPr b="1" dirty="0" sz="2000"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Balance(root);</a:t>
            </a:r>
          </a:p>
          <a:p>
            <a:pPr indent="0" lvl="0" marL="0">
              <a:spcBef>
                <a:spcPts val="0"/>
              </a:spcBef>
              <a:buClrTx/>
              <a:buSzTx/>
              <a:buNone/>
            </a:pPr>
            <a:r>
              <a:rPr altLang="zh-CN" b="1" dirty="0" sz="2000"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altLang="zh-CN" b="1" dirty="0" sz="2000" lang="en-US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AdjustHeight</a:t>
            </a:r>
            <a:r>
              <a:rPr altLang="zh-CN" b="1" dirty="0" sz="2000"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(root);</a:t>
            </a:r>
            <a:b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b="1" dirty="0" sz="2000"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dirty="0" sz="2000" lang="en-US">
              <a:solidFill>
                <a:prstClr val="black"/>
              </a:solidFill>
            </a:endParaRPr>
          </a:p>
          <a:p>
            <a:pPr indent="0" marL="0">
              <a:buNone/>
            </a:pPr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Removal</a:t>
            </a:r>
          </a:p>
        </p:txBody>
      </p:sp>
      <p:sp>
        <p:nvSpPr>
          <p:cNvPr id="1049280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E2E4A66-FC3E-4C0B-B5A2-3AC9BF2C6C04}" type="slidenum">
              <a:rPr lang="en-US" smtClean="0"/>
              <a:t>38</a:t>
            </a:fld>
            <a:endParaRPr lang="en-US"/>
          </a:p>
        </p:txBody>
      </p:sp>
      <p:sp>
        <p:nvSpPr>
          <p:cNvPr id="1049281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/>
              <a:t>First remove node as with BST</a:t>
            </a:r>
          </a:p>
          <a:p>
            <a:endParaRPr dirty="0" lang="en-US"/>
          </a:p>
          <a:p>
            <a:r>
              <a:rPr dirty="0" lang="en-US"/>
              <a:t>Then update the balance factors of those ancestors in the access path and rebalance as needed.</a:t>
            </a:r>
          </a:p>
          <a:p>
            <a:endParaRPr dirty="0" lang="en-US"/>
          </a:p>
          <a:p>
            <a:r>
              <a:rPr altLang="zh-CN" dirty="0" lang="en-US"/>
              <a:t>Time Complexity: O(log n)</a:t>
            </a:r>
          </a:p>
          <a:p>
            <a:pPr lvl="1"/>
            <a:r>
              <a:rPr altLang="zh-CN" dirty="0" lang="en-US"/>
              <a:t>Why?</a:t>
            </a:r>
          </a:p>
          <a:p>
            <a:pPr lvl="1"/>
            <a:r>
              <a:rPr dirty="0" lang="en-US"/>
              <a:t>Only rebalance along the ancestor path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56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/>
              <a:t>R</a:t>
            </a:r>
            <a:r>
              <a:rPr altLang="zh-CN" lang="en-US"/>
              <a:t>e</a:t>
            </a:r>
            <a:r>
              <a:rPr altLang="zh-CN" lang="en-US"/>
              <a:t>m</a:t>
            </a:r>
            <a:r>
              <a:rPr altLang="zh-CN" lang="en-US"/>
              <a:t>o</a:t>
            </a:r>
            <a:r>
              <a:rPr altLang="zh-CN" lang="en-US"/>
              <a:t>v</a:t>
            </a:r>
            <a:r>
              <a:rPr altLang="zh-CN" lang="en-US"/>
              <a:t>a</a:t>
            </a:r>
            <a:r>
              <a:rPr altLang="zh-CN" lang="en-US"/>
              <a:t>l</a:t>
            </a:r>
            <a:endParaRPr lang="en-CN"/>
          </a:p>
        </p:txBody>
      </p:sp>
      <p:sp>
        <p:nvSpPr>
          <p:cNvPr id="104935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E2E4A66-FC3E-4C0B-B5A2-3AC9BF2C6C04}" type="slidenum">
              <a:rPr lang="en-US" smtClean="0"/>
              <a:t>39</a:t>
            </a:fld>
            <a:endParaRPr lang="en-US"/>
          </a:p>
        </p:txBody>
      </p:sp>
      <p:sp>
        <p:nvSpPr>
          <p:cNvPr id="1049358" name="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altLang="zh-CN" lang="en-US"/>
              <a:t>W</a:t>
            </a:r>
            <a:r>
              <a:rPr altLang="zh-CN" lang="en-US"/>
              <a:t>h</a:t>
            </a:r>
            <a:r>
              <a:rPr altLang="zh-CN" lang="en-US"/>
              <a:t>i</a:t>
            </a:r>
            <a:r>
              <a:rPr altLang="zh-CN" lang="en-US"/>
              <a:t>c</a:t>
            </a:r>
            <a:r>
              <a:rPr altLang="zh-CN" lang="en-US"/>
              <a:t>h</a:t>
            </a:r>
            <a:r>
              <a:rPr altLang="zh-CN" lang="en-US"/>
              <a:t> </a:t>
            </a:r>
            <a:r>
              <a:rPr altLang="zh-CN" lang="en-US"/>
              <a:t>n</a:t>
            </a:r>
            <a:r>
              <a:rPr altLang="zh-CN" lang="en-US"/>
              <a:t>o</a:t>
            </a:r>
            <a:r>
              <a:rPr altLang="zh-CN" lang="en-US"/>
              <a:t>d</a:t>
            </a:r>
            <a:r>
              <a:rPr altLang="zh-CN" lang="en-US"/>
              <a:t>e</a:t>
            </a:r>
            <a:r>
              <a:rPr altLang="zh-CN" lang="en-US"/>
              <a:t> </a:t>
            </a:r>
            <a:r>
              <a:rPr altLang="zh-CN" lang="en-US"/>
              <a:t>w</a:t>
            </a:r>
            <a:r>
              <a:rPr altLang="zh-CN" lang="en-US"/>
              <a:t>i</a:t>
            </a:r>
            <a:r>
              <a:rPr altLang="zh-CN" lang="en-US"/>
              <a:t>l</a:t>
            </a:r>
            <a:r>
              <a:rPr altLang="zh-CN" lang="en-US"/>
              <a:t>l</a:t>
            </a:r>
            <a:r>
              <a:rPr altLang="zh-CN" lang="en-US"/>
              <a:t> </a:t>
            </a:r>
            <a:r>
              <a:rPr altLang="zh-CN" lang="en-US"/>
              <a:t>b</a:t>
            </a:r>
            <a:r>
              <a:rPr altLang="zh-CN" lang="en-US"/>
              <a:t>e</a:t>
            </a:r>
            <a:r>
              <a:rPr altLang="zh-CN" lang="en-US"/>
              <a:t> </a:t>
            </a:r>
            <a:r>
              <a:rPr altLang="zh-CN" lang="en-US"/>
              <a:t>r</a:t>
            </a:r>
            <a:r>
              <a:rPr altLang="zh-CN" lang="en-US"/>
              <a:t>e</a:t>
            </a:r>
            <a:r>
              <a:rPr altLang="zh-CN" lang="en-US"/>
              <a:t>m</a:t>
            </a:r>
            <a:r>
              <a:rPr altLang="zh-CN" lang="en-US"/>
              <a:t>o</a:t>
            </a:r>
            <a:r>
              <a:rPr altLang="zh-CN" lang="en-US"/>
              <a:t>v</a:t>
            </a:r>
            <a:r>
              <a:rPr altLang="zh-CN" lang="en-US"/>
              <a:t>e</a:t>
            </a:r>
            <a:r>
              <a:rPr altLang="zh-CN" lang="en-US"/>
              <a:t>d</a:t>
            </a:r>
            <a:r>
              <a:rPr altLang="zh-CN" lang="en-US"/>
              <a:t>?</a:t>
            </a:r>
            <a:endParaRPr lang="en-CN"/>
          </a:p>
          <a:p>
            <a:pPr lvl="1"/>
            <a:r>
              <a:rPr altLang="zh-CN" lang="en-US"/>
              <a:t>L</a:t>
            </a:r>
            <a:r>
              <a:rPr altLang="zh-CN" lang="en-US"/>
              <a:t>e</a:t>
            </a:r>
            <a:r>
              <a:rPr altLang="zh-CN" lang="en-US"/>
              <a:t>a</a:t>
            </a:r>
            <a:r>
              <a:rPr altLang="zh-CN" lang="en-US"/>
              <a:t>f</a:t>
            </a:r>
            <a:r>
              <a:rPr altLang="zh-CN" lang="en-US"/>
              <a:t> </a:t>
            </a:r>
            <a:r>
              <a:rPr altLang="zh-CN" lang="en-US"/>
              <a:t>n</a:t>
            </a:r>
            <a:r>
              <a:rPr altLang="zh-CN" lang="en-US"/>
              <a:t>o</a:t>
            </a:r>
            <a:r>
              <a:rPr altLang="zh-CN" lang="en-US"/>
              <a:t>d</a:t>
            </a:r>
            <a:r>
              <a:rPr altLang="zh-CN" lang="en-US"/>
              <a:t>e</a:t>
            </a:r>
            <a:r>
              <a:rPr altLang="zh-CN" lang="en-US"/>
              <a:t> </a:t>
            </a:r>
            <a:r>
              <a:rPr altLang="zh-CN" lang="en-US"/>
              <a:t>a</a:t>
            </a:r>
            <a:r>
              <a:rPr altLang="zh-CN" lang="en-US"/>
              <a:t>n</a:t>
            </a:r>
            <a:r>
              <a:rPr altLang="zh-CN" lang="en-US"/>
              <a:t>d</a:t>
            </a:r>
            <a:r>
              <a:rPr altLang="zh-CN" lang="en-US"/>
              <a:t> </a:t>
            </a:r>
            <a:r>
              <a:rPr altLang="zh-CN" lang="en-US"/>
              <a:t>1</a:t>
            </a:r>
            <a:r>
              <a:rPr altLang="zh-CN" lang="en-US"/>
              <a:t>-</a:t>
            </a:r>
            <a:r>
              <a:rPr altLang="zh-CN" lang="en-US"/>
              <a:t>c</a:t>
            </a:r>
            <a:r>
              <a:rPr altLang="zh-CN" lang="en-US"/>
              <a:t>h</a:t>
            </a:r>
            <a:r>
              <a:rPr altLang="zh-CN" lang="en-US"/>
              <a:t>i</a:t>
            </a:r>
            <a:r>
              <a:rPr altLang="zh-CN" lang="en-US"/>
              <a:t>l</a:t>
            </a:r>
            <a:r>
              <a:rPr altLang="zh-CN" lang="en-US"/>
              <a:t>d</a:t>
            </a:r>
            <a:r>
              <a:rPr altLang="zh-CN" lang="en-US"/>
              <a:t> </a:t>
            </a:r>
            <a:r>
              <a:rPr altLang="zh-CN" lang="en-US"/>
              <a:t>n</a:t>
            </a:r>
            <a:r>
              <a:rPr altLang="zh-CN" lang="en-US"/>
              <a:t>o</a:t>
            </a:r>
            <a:r>
              <a:rPr altLang="zh-CN" lang="en-US"/>
              <a:t>d</a:t>
            </a:r>
            <a:r>
              <a:rPr altLang="zh-CN" lang="en-US"/>
              <a:t>e</a:t>
            </a:r>
            <a:endParaRPr lang="en-CN"/>
          </a:p>
          <a:p>
            <a:pPr lvl="1"/>
            <a:r>
              <a:rPr altLang="zh-CN" lang="en-US"/>
              <a:t>W</a:t>
            </a:r>
            <a:r>
              <a:rPr altLang="zh-CN" lang="en-US"/>
              <a:t>h</a:t>
            </a:r>
            <a:r>
              <a:rPr altLang="zh-CN" lang="en-US"/>
              <a:t>e</a:t>
            </a:r>
            <a:r>
              <a:rPr altLang="zh-CN" lang="en-US"/>
              <a:t>r</a:t>
            </a:r>
            <a:r>
              <a:rPr altLang="zh-CN" lang="en-US"/>
              <a:t>e</a:t>
            </a:r>
            <a:r>
              <a:rPr altLang="zh-CN" lang="en-US"/>
              <a:t> </a:t>
            </a:r>
            <a:r>
              <a:rPr altLang="zh-CN" lang="en-US"/>
              <a:t>a</a:t>
            </a:r>
            <a:r>
              <a:rPr altLang="zh-CN" lang="en-US"/>
              <a:t>r</a:t>
            </a:r>
            <a:r>
              <a:rPr altLang="zh-CN" lang="en-US"/>
              <a:t>e</a:t>
            </a:r>
            <a:r>
              <a:rPr altLang="zh-CN" lang="en-US"/>
              <a:t> </a:t>
            </a:r>
            <a:r>
              <a:rPr altLang="zh-CN" lang="en-US"/>
              <a:t>t</a:t>
            </a:r>
            <a:r>
              <a:rPr altLang="zh-CN" lang="en-US"/>
              <a:t>h</a:t>
            </a:r>
            <a:r>
              <a:rPr altLang="zh-CN" lang="en-US"/>
              <a:t>e</a:t>
            </a:r>
            <a:r>
              <a:rPr altLang="zh-CN" lang="en-US"/>
              <a:t>y</a:t>
            </a:r>
            <a:r>
              <a:rPr altLang="zh-CN" lang="en-US"/>
              <a:t> </a:t>
            </a:r>
            <a:r>
              <a:rPr altLang="zh-CN" lang="en-US"/>
              <a:t>i</a:t>
            </a:r>
            <a:r>
              <a:rPr altLang="zh-CN" lang="en-US"/>
              <a:t>n</a:t>
            </a:r>
            <a:r>
              <a:rPr altLang="zh-CN" lang="en-US"/>
              <a:t> </a:t>
            </a:r>
            <a:r>
              <a:rPr altLang="zh-CN" lang="en-US"/>
              <a:t>a</a:t>
            </a:r>
            <a:r>
              <a:rPr altLang="zh-CN" lang="en-US"/>
              <a:t>n</a:t>
            </a:r>
            <a:r>
              <a:rPr altLang="zh-CN" lang="en-US"/>
              <a:t> </a:t>
            </a:r>
            <a:r>
              <a:rPr altLang="zh-CN" lang="en-US"/>
              <a:t>A</a:t>
            </a:r>
            <a:r>
              <a:rPr altLang="zh-CN" lang="en-US"/>
              <a:t>BLE </a:t>
            </a:r>
            <a:r>
              <a:rPr altLang="zh-CN" lang="en-US"/>
              <a:t>t</a:t>
            </a:r>
            <a:r>
              <a:rPr altLang="zh-CN" lang="en-US"/>
              <a:t>r</a:t>
            </a:r>
            <a:r>
              <a:rPr altLang="zh-CN" lang="en-US"/>
              <a:t>e</a:t>
            </a:r>
            <a:r>
              <a:rPr altLang="zh-CN" lang="en-US"/>
              <a:t>e</a:t>
            </a:r>
            <a:r>
              <a:rPr altLang="zh-CN" lang="en-US"/>
              <a:t>?</a:t>
            </a:r>
            <a:endParaRPr lang="en-CN"/>
          </a:p>
          <a:p>
            <a:pPr lvl="1"/>
            <a:endParaRPr lang="en-CN"/>
          </a:p>
          <a:p>
            <a:pPr lvl="0"/>
            <a:r>
              <a:rPr altLang="zh-CN" lang="en-US"/>
              <a:t>W</a:t>
            </a:r>
            <a:r>
              <a:rPr altLang="zh-CN" lang="en-US"/>
              <a:t>h</a:t>
            </a:r>
            <a:r>
              <a:rPr altLang="zh-CN" lang="en-US"/>
              <a:t>a</a:t>
            </a:r>
            <a:r>
              <a:rPr altLang="zh-CN" lang="en-US"/>
              <a:t>t</a:t>
            </a:r>
            <a:r>
              <a:rPr altLang="zh-CN" lang="en-US"/>
              <a:t> </a:t>
            </a:r>
            <a:r>
              <a:rPr altLang="zh-CN" lang="en-US"/>
              <a:t>t</a:t>
            </a:r>
            <a:r>
              <a:rPr altLang="zh-CN" lang="en-US"/>
              <a:t>o</a:t>
            </a:r>
            <a:r>
              <a:rPr altLang="zh-CN" lang="en-US"/>
              <a:t> </a:t>
            </a:r>
            <a:r>
              <a:rPr altLang="zh-CN" lang="en-US"/>
              <a:t>d</a:t>
            </a:r>
            <a:r>
              <a:rPr altLang="zh-CN" lang="en-US"/>
              <a:t>o</a:t>
            </a:r>
            <a:r>
              <a:rPr altLang="zh-CN" lang="en-US"/>
              <a:t> </a:t>
            </a:r>
            <a:r>
              <a:rPr altLang="zh-CN" lang="en-US"/>
              <a:t>a</a:t>
            </a:r>
            <a:r>
              <a:rPr altLang="zh-CN" lang="en-US"/>
              <a:t>f</a:t>
            </a:r>
            <a:r>
              <a:rPr altLang="zh-CN" lang="en-US"/>
              <a:t>t</a:t>
            </a:r>
            <a:r>
              <a:rPr altLang="zh-CN" lang="en-US"/>
              <a:t>e</a:t>
            </a:r>
            <a:r>
              <a:rPr altLang="zh-CN" lang="en-US"/>
              <a:t>r</a:t>
            </a:r>
            <a:r>
              <a:rPr altLang="zh-CN" lang="en-US"/>
              <a:t> </a:t>
            </a:r>
            <a:r>
              <a:rPr altLang="zh-CN" lang="en-US"/>
              <a:t>a</a:t>
            </a:r>
            <a:r>
              <a:rPr altLang="zh-CN" lang="en-US"/>
              <a:t> </a:t>
            </a:r>
            <a:r>
              <a:rPr altLang="zh-CN" lang="en-US"/>
              <a:t>r</a:t>
            </a:r>
            <a:r>
              <a:rPr altLang="zh-CN" lang="en-US"/>
              <a:t>e</a:t>
            </a:r>
            <a:r>
              <a:rPr altLang="zh-CN" lang="en-US"/>
              <a:t>m</a:t>
            </a:r>
            <a:r>
              <a:rPr altLang="zh-CN" lang="en-US"/>
              <a:t>o</a:t>
            </a:r>
            <a:r>
              <a:rPr altLang="zh-CN" lang="en-US"/>
              <a:t>v</a:t>
            </a:r>
            <a:r>
              <a:rPr altLang="zh-CN" lang="en-US"/>
              <a:t>e</a:t>
            </a:r>
            <a:r>
              <a:rPr altLang="zh-CN" lang="en-US"/>
              <a:t>?</a:t>
            </a:r>
            <a:endParaRPr lang="en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Balanced Search Trees</a:t>
            </a:r>
          </a:p>
        </p:txBody>
      </p:sp>
      <p:sp>
        <p:nvSpPr>
          <p:cNvPr id="1048612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E2E4A66-FC3E-4C0B-B5A2-3AC9BF2C6C04}" type="slidenum">
              <a:rPr lang="en-US" smtClean="0"/>
              <a:t>4</a:t>
            </a:fld>
            <a:endParaRPr lang="en-US"/>
          </a:p>
        </p:txBody>
      </p:sp>
      <p:sp>
        <p:nvSpPr>
          <p:cNvPr id="1048613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/>
              <a:t>What are the requirements to call a tree a balanced tree?</a:t>
            </a:r>
          </a:p>
          <a:p>
            <a:endParaRPr dirty="0" lang="en-US"/>
          </a:p>
          <a:p>
            <a:r>
              <a:rPr dirty="0" lang="en-US"/>
              <a:t>Would you require a tree to be perfect/complete to call it balanced?</a:t>
            </a:r>
          </a:p>
          <a:p>
            <a:pPr lvl="1"/>
            <a:r>
              <a:rPr dirty="0" lang="en-US"/>
              <a:t>No! They are too restrictive.</a:t>
            </a:r>
          </a:p>
        </p:txBody>
      </p:sp>
      <p:pic>
        <p:nvPicPr>
          <p:cNvPr id="2097152" name="Picture 2"/>
          <p:cNvPicPr>
            <a:picLocks noChangeAspect="1" noChangeArrowheads="1"/>
          </p:cNvPicPr>
          <p:nvPr/>
        </p:nvPicPr>
        <p:blipFill rotWithShape="1">
          <a:blip xmlns:r="http://schemas.openxmlformats.org/officeDocument/2006/relationships" r:embed="rId1"/>
          <a:srcRect t="25033"/>
          <a:stretch>
            <a:fillRect/>
          </a:stretch>
        </p:blipFill>
        <p:spPr bwMode="auto">
          <a:xfrm>
            <a:off x="3195418" y="3833685"/>
            <a:ext cx="3181350" cy="1730803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"/>
                                        <p:tgtEl>
                                          <p:spTgt spid="10486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"/>
                                        <p:tgtEl>
                                          <p:spTgt spid="10486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9"/>
                                        <p:tgtEl>
                                          <p:spTgt spid="10486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8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Summary of AVL Tree</a:t>
            </a:r>
          </a:p>
        </p:txBody>
      </p:sp>
      <p:sp>
        <p:nvSpPr>
          <p:cNvPr id="104928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E2E4A66-FC3E-4C0B-B5A2-3AC9BF2C6C04}" type="slidenum">
              <a:rPr lang="en-US" smtClean="0"/>
              <a:t>40</a:t>
            </a:fld>
            <a:endParaRPr lang="en-US"/>
          </a:p>
        </p:txBody>
      </p:sp>
      <p:sp>
        <p:nvSpPr>
          <p:cNvPr id="1049287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/>
              <a:t>Search: O(log n)</a:t>
            </a:r>
          </a:p>
          <a:p>
            <a:r>
              <a:rPr dirty="0" lang="en-US"/>
              <a:t>Insert: O(log n)</a:t>
            </a:r>
          </a:p>
          <a:p>
            <a:r>
              <a:rPr lang="en-US"/>
              <a:t>Delete: </a:t>
            </a:r>
            <a:r>
              <a:rPr dirty="0" lang="en-US"/>
              <a:t>O(log 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Balanced Search Trees</a:t>
            </a:r>
          </a:p>
        </p:txBody>
      </p:sp>
      <p:sp>
        <p:nvSpPr>
          <p:cNvPr id="104861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E2E4A66-FC3E-4C0B-B5A2-3AC9BF2C6C04}" type="slidenum">
              <a:rPr lang="en-US" smtClean="0"/>
              <a:t>5</a:t>
            </a:fld>
            <a:endParaRPr lang="en-US"/>
          </a:p>
        </p:txBody>
      </p:sp>
      <p:sp>
        <p:nvSpPr>
          <p:cNvPr id="1048616" name="Content Placeholder 3"/>
          <p:cNvSpPr>
            <a:spLocks noChangeAspect="1" noMove="1" noResize="1" noRot="1" noGrp="1" noAdjustHandles="1" noEditPoints="1" noChangeArrowheads="1" noChangeShapeType="1" noTextEdit="1"/>
          </p:cNvSpPr>
          <p:nvPr>
            <p:ph sz="quarter" idx="1"/>
          </p:nvPr>
        </p:nvSpPr>
        <p:spPr>
          <a:blipFill rotWithShape="1">
            <a:blip xmlns:r="http://schemas.openxmlformats.org/officeDocument/2006/relationships" r:embed="rId1"/>
            <a:stretch>
              <a:fillRect l="-706" t="-1067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AVL Trees</a:t>
            </a:r>
          </a:p>
        </p:txBody>
      </p:sp>
      <p:sp>
        <p:nvSpPr>
          <p:cNvPr id="1048618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E2E4A66-FC3E-4C0B-B5A2-3AC9BF2C6C04}" type="slidenum">
              <a:rPr lang="en-US" smtClean="0"/>
              <a:t>6</a:t>
            </a:fld>
            <a:endParaRPr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err="1"/>
              <a:t>Adelson-Velsky</a:t>
            </a:r>
            <a:r>
              <a:rPr dirty="0" lang="en-US"/>
              <a:t> and Landis’ trees</a:t>
            </a:r>
          </a:p>
          <a:p>
            <a:pPr lvl="1"/>
            <a:r>
              <a:rPr dirty="0" lang="en-US"/>
              <a:t>AVL tree is a </a:t>
            </a:r>
            <a:r>
              <a:rPr b="1" dirty="0" lang="en-US">
                <a:solidFill>
                  <a:srgbClr val="CC00CC"/>
                </a:solidFill>
              </a:rPr>
              <a:t>binary search tree</a:t>
            </a:r>
            <a:r>
              <a:rPr dirty="0" lang="en-US"/>
              <a:t>.</a:t>
            </a:r>
          </a:p>
          <a:p>
            <a:pPr lvl="1"/>
            <a:endParaRPr dirty="0" lang="en-US"/>
          </a:p>
          <a:p>
            <a:r>
              <a:rPr dirty="0" lang="en-US"/>
              <a:t>AVL trees’ balance condition:</a:t>
            </a:r>
          </a:p>
          <a:p>
            <a:pPr lvl="1"/>
            <a:r>
              <a:rPr dirty="0" lang="en-US"/>
              <a:t>An empty tree is </a:t>
            </a:r>
            <a:r>
              <a:rPr b="1" dirty="0" lang="en-US">
                <a:solidFill>
                  <a:srgbClr val="0000FF"/>
                </a:solidFill>
              </a:rPr>
              <a:t>AVL balanced</a:t>
            </a:r>
            <a:r>
              <a:rPr dirty="0" lang="en-US"/>
              <a:t>.</a:t>
            </a:r>
          </a:p>
          <a:p>
            <a:pPr lvl="1"/>
            <a:r>
              <a:rPr dirty="0" lang="en-US"/>
              <a:t>A non-empty binary tree is </a:t>
            </a:r>
            <a:r>
              <a:rPr b="1" dirty="0" lang="en-US">
                <a:solidFill>
                  <a:srgbClr val="0000FF"/>
                </a:solidFill>
              </a:rPr>
              <a:t>AVL balanced</a:t>
            </a:r>
            <a:r>
              <a:rPr dirty="0" lang="en-US"/>
              <a:t> if </a:t>
            </a:r>
          </a:p>
          <a:p>
            <a:pPr indent="-457200" lvl="1" marL="777240">
              <a:buFont typeface="+mj-lt"/>
              <a:buAutoNum type="arabicPeriod"/>
            </a:pPr>
            <a:r>
              <a:rPr dirty="0" lang="en-US"/>
              <a:t>Both its left and right </a:t>
            </a:r>
            <a:r>
              <a:rPr dirty="0" lang="en-US" err="1"/>
              <a:t>subtrees</a:t>
            </a:r>
            <a:r>
              <a:rPr dirty="0" lang="en-US"/>
              <a:t> are AVL balanced, and </a:t>
            </a:r>
          </a:p>
          <a:p>
            <a:pPr indent="-457200" lvl="1" marL="777240">
              <a:buFont typeface="+mj-lt"/>
              <a:buAutoNum type="arabicPeriod"/>
            </a:pPr>
            <a:r>
              <a:rPr dirty="0" lang="en-US"/>
              <a:t>The height of left and right </a:t>
            </a:r>
            <a:r>
              <a:rPr dirty="0" lang="en-US" err="1"/>
              <a:t>subtrees</a:t>
            </a:r>
            <a:r>
              <a:rPr dirty="0" lang="en-US"/>
              <a:t> differ by </a:t>
            </a:r>
            <a:r>
              <a:rPr b="1" dirty="0" lang="en-US">
                <a:solidFill>
                  <a:srgbClr val="C00000"/>
                </a:solidFill>
              </a:rPr>
              <a:t>at most 1</a:t>
            </a:r>
            <a:r>
              <a:rPr dirty="0" lang="en-US"/>
              <a:t>.</a:t>
            </a:r>
          </a:p>
          <a:p>
            <a:endParaRPr dirty="0" lang="en-US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altLang="zh-CN" dirty="0" lang="en-US"/>
              <a:t>Which of the Following Trees Are AVL Balanced?</a:t>
            </a:r>
            <a:endParaRPr dirty="0" lang="en-US"/>
          </a:p>
        </p:txBody>
      </p:sp>
      <p:sp>
        <p:nvSpPr>
          <p:cNvPr id="104862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E2E4A66-FC3E-4C0B-B5A2-3AC9BF2C6C04}" type="slidenum">
              <a:rPr lang="en-US" smtClean="0"/>
              <a:t>7</a:t>
            </a:fld>
            <a:endParaRPr lang="en-US"/>
          </a:p>
        </p:txBody>
      </p:sp>
      <p:sp>
        <p:nvSpPr>
          <p:cNvPr id="1048625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/>
              <a:t>Select all the AVL balanced trees.</a:t>
            </a:r>
          </a:p>
        </p:txBody>
      </p:sp>
      <p:grpSp>
        <p:nvGrpSpPr>
          <p:cNvPr id="66" name="Group 4"/>
          <p:cNvGrpSpPr/>
          <p:nvPr/>
        </p:nvGrpSpPr>
        <p:grpSpPr>
          <a:xfrm>
            <a:off x="1912315" y="2002715"/>
            <a:ext cx="2647597" cy="2329651"/>
            <a:chOff x="6082852" y="4190998"/>
            <a:chExt cx="2647597" cy="2329651"/>
          </a:xfrm>
        </p:grpSpPr>
        <p:sp>
          <p:nvSpPr>
            <p:cNvPr id="1048626" name="Oval 5"/>
            <p:cNvSpPr/>
            <p:nvPr/>
          </p:nvSpPr>
          <p:spPr>
            <a:xfrm>
              <a:off x="6858000" y="4279001"/>
              <a:ext cx="369199" cy="36919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dirty="0" sz="2400" lang="en-US">
                <a:solidFill>
                  <a:schemeClr val="tx1"/>
                </a:solidFill>
              </a:endParaRPr>
            </a:p>
          </p:txBody>
        </p:sp>
        <p:sp>
          <p:nvSpPr>
            <p:cNvPr id="1048627" name="Oval 6"/>
            <p:cNvSpPr/>
            <p:nvPr/>
          </p:nvSpPr>
          <p:spPr>
            <a:xfrm>
              <a:off x="6090100" y="4947100"/>
              <a:ext cx="386900" cy="386900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dirty="0" sz="2400" lang="en-US">
                <a:solidFill>
                  <a:schemeClr val="tx1"/>
                </a:solidFill>
              </a:endParaRPr>
            </a:p>
          </p:txBody>
        </p:sp>
        <p:cxnSp>
          <p:nvCxnSpPr>
            <p:cNvPr id="3145732" name="Straight Connector 7"/>
            <p:cNvCxnSpPr>
              <a:cxnSpLocks/>
              <a:stCxn id="1048626" idx="3"/>
              <a:endCxn id="1048627" idx="7"/>
            </p:cNvCxnSpPr>
            <p:nvPr/>
          </p:nvCxnSpPr>
          <p:spPr>
            <a:xfrm flipH="1">
              <a:off x="6420340" y="4594132"/>
              <a:ext cx="491728" cy="409628"/>
            </a:xfrm>
            <a:prstGeom prst="line"/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628" name="Oval 8"/>
            <p:cNvSpPr/>
            <p:nvPr/>
          </p:nvSpPr>
          <p:spPr>
            <a:xfrm>
              <a:off x="7848600" y="4866313"/>
              <a:ext cx="386900" cy="386900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dirty="0" sz="2400" lang="en-US">
                <a:solidFill>
                  <a:schemeClr val="tx1"/>
                </a:solidFill>
              </a:endParaRPr>
            </a:p>
          </p:txBody>
        </p:sp>
        <p:cxnSp>
          <p:nvCxnSpPr>
            <p:cNvPr id="3145733" name="Straight Connector 9"/>
            <p:cNvCxnSpPr>
              <a:cxnSpLocks/>
              <a:stCxn id="1048626" idx="5"/>
              <a:endCxn id="1048628" idx="1"/>
            </p:cNvCxnSpPr>
            <p:nvPr/>
          </p:nvCxnSpPr>
          <p:spPr>
            <a:xfrm>
              <a:off x="7173131" y="4594132"/>
              <a:ext cx="732129" cy="328841"/>
            </a:xfrm>
            <a:prstGeom prst="line"/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629" name="Oval 10"/>
            <p:cNvSpPr/>
            <p:nvPr/>
          </p:nvSpPr>
          <p:spPr>
            <a:xfrm>
              <a:off x="6661951" y="5562600"/>
              <a:ext cx="348449" cy="34844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dirty="0" sz="2400" lang="en-US">
                <a:solidFill>
                  <a:schemeClr val="tx1"/>
                </a:solidFill>
              </a:endParaRPr>
            </a:p>
          </p:txBody>
        </p:sp>
        <p:cxnSp>
          <p:nvCxnSpPr>
            <p:cNvPr id="3145734" name="Straight Connector 11"/>
            <p:cNvCxnSpPr>
              <a:cxnSpLocks/>
              <a:stCxn id="1048627" idx="5"/>
              <a:endCxn id="1048629" idx="1"/>
            </p:cNvCxnSpPr>
            <p:nvPr/>
          </p:nvCxnSpPr>
          <p:spPr>
            <a:xfrm>
              <a:off x="6420340" y="5277340"/>
              <a:ext cx="292640" cy="336289"/>
            </a:xfrm>
            <a:prstGeom prst="line"/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630" name="Oval 12"/>
            <p:cNvSpPr/>
            <p:nvPr/>
          </p:nvSpPr>
          <p:spPr>
            <a:xfrm>
              <a:off x="7423951" y="5562600"/>
              <a:ext cx="348449" cy="34844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dirty="0" sz="2400" lang="en-US">
                <a:solidFill>
                  <a:schemeClr val="tx1"/>
                </a:solidFill>
              </a:endParaRPr>
            </a:p>
          </p:txBody>
        </p:sp>
        <p:cxnSp>
          <p:nvCxnSpPr>
            <p:cNvPr id="3145735" name="Straight Connector 13"/>
            <p:cNvCxnSpPr>
              <a:cxnSpLocks/>
              <a:stCxn id="1048628" idx="3"/>
              <a:endCxn id="1048630" idx="7"/>
            </p:cNvCxnSpPr>
            <p:nvPr/>
          </p:nvCxnSpPr>
          <p:spPr>
            <a:xfrm flipH="1">
              <a:off x="7721371" y="5196553"/>
              <a:ext cx="183889" cy="417076"/>
            </a:xfrm>
            <a:prstGeom prst="line"/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631" name="TextBox 14"/>
            <p:cNvSpPr txBox="1"/>
            <p:nvPr/>
          </p:nvSpPr>
          <p:spPr>
            <a:xfrm>
              <a:off x="6082852" y="4190998"/>
              <a:ext cx="463588" cy="461665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lang="en-US"/>
                <a:t>C:</a:t>
              </a:r>
            </a:p>
          </p:txBody>
        </p:sp>
        <p:cxnSp>
          <p:nvCxnSpPr>
            <p:cNvPr id="3145736" name="Straight Connector 15"/>
            <p:cNvCxnSpPr>
              <a:cxnSpLocks/>
              <a:stCxn id="1048628" idx="5"/>
              <a:endCxn id="1048632" idx="1"/>
            </p:cNvCxnSpPr>
            <p:nvPr/>
          </p:nvCxnSpPr>
          <p:spPr>
            <a:xfrm>
              <a:off x="8178840" y="5196553"/>
              <a:ext cx="254189" cy="417076"/>
            </a:xfrm>
            <a:prstGeom prst="line"/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632" name="Oval 16"/>
            <p:cNvSpPr/>
            <p:nvPr/>
          </p:nvSpPr>
          <p:spPr>
            <a:xfrm>
              <a:off x="8382000" y="5562600"/>
              <a:ext cx="348449" cy="34844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dirty="0" sz="2400" lang="en-US">
                <a:solidFill>
                  <a:schemeClr val="tx1"/>
                </a:solidFill>
              </a:endParaRPr>
            </a:p>
          </p:txBody>
        </p:sp>
        <p:sp>
          <p:nvSpPr>
            <p:cNvPr id="1048633" name="Oval 17"/>
            <p:cNvSpPr/>
            <p:nvPr/>
          </p:nvSpPr>
          <p:spPr>
            <a:xfrm>
              <a:off x="7924800" y="6172200"/>
              <a:ext cx="348449" cy="34844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dirty="0" sz="2400" lang="en-US">
                <a:solidFill>
                  <a:schemeClr val="tx1"/>
                </a:solidFill>
              </a:endParaRPr>
            </a:p>
          </p:txBody>
        </p:sp>
        <p:cxnSp>
          <p:nvCxnSpPr>
            <p:cNvPr id="3145737" name="Straight Connector 18"/>
            <p:cNvCxnSpPr>
              <a:cxnSpLocks/>
              <a:stCxn id="1048632" idx="3"/>
              <a:endCxn id="1048633" idx="7"/>
            </p:cNvCxnSpPr>
            <p:nvPr/>
          </p:nvCxnSpPr>
          <p:spPr>
            <a:xfrm flipH="1">
              <a:off x="8222220" y="5860020"/>
              <a:ext cx="210809" cy="363209"/>
            </a:xfrm>
            <a:prstGeom prst="line"/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2"/>
          <p:cNvGrpSpPr/>
          <p:nvPr/>
        </p:nvGrpSpPr>
        <p:grpSpPr>
          <a:xfrm>
            <a:off x="4813683" y="1917241"/>
            <a:ext cx="3015449" cy="2334114"/>
            <a:chOff x="5290351" y="1976735"/>
            <a:chExt cx="3015449" cy="2334114"/>
          </a:xfrm>
        </p:grpSpPr>
        <p:grpSp>
          <p:nvGrpSpPr>
            <p:cNvPr id="68" name="Group 43"/>
            <p:cNvGrpSpPr/>
            <p:nvPr/>
          </p:nvGrpSpPr>
          <p:grpSpPr>
            <a:xfrm>
              <a:off x="5290351" y="1995395"/>
              <a:ext cx="3015449" cy="2315454"/>
              <a:chOff x="3156751" y="3301893"/>
              <a:chExt cx="3015449" cy="2315454"/>
            </a:xfrm>
          </p:grpSpPr>
          <p:grpSp>
            <p:nvGrpSpPr>
              <p:cNvPr id="69" name="Group 44"/>
              <p:cNvGrpSpPr/>
              <p:nvPr/>
            </p:nvGrpSpPr>
            <p:grpSpPr>
              <a:xfrm>
                <a:off x="3156751" y="3301893"/>
                <a:ext cx="3015449" cy="1814605"/>
                <a:chOff x="2629251" y="2514600"/>
                <a:chExt cx="3015449" cy="1814605"/>
              </a:xfrm>
            </p:grpSpPr>
            <p:sp>
              <p:nvSpPr>
                <p:cNvPr id="1048634" name="Oval 48"/>
                <p:cNvSpPr/>
                <p:nvPr/>
              </p:nvSpPr>
              <p:spPr>
                <a:xfrm>
                  <a:off x="4229419" y="2514600"/>
                  <a:ext cx="369199" cy="369199"/>
                </a:xfrm>
                <a:prstGeom prst="ellipse"/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dirty="0" sz="2400"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8635" name="Oval 49"/>
                <p:cNvSpPr/>
                <p:nvPr/>
              </p:nvSpPr>
              <p:spPr>
                <a:xfrm>
                  <a:off x="3153813" y="3309799"/>
                  <a:ext cx="386900" cy="386900"/>
                </a:xfrm>
                <a:prstGeom prst="ellipse"/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dirty="0" sz="2400"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8636" name="Oval 50"/>
                <p:cNvSpPr/>
                <p:nvPr/>
              </p:nvSpPr>
              <p:spPr>
                <a:xfrm>
                  <a:off x="2629251" y="3980756"/>
                  <a:ext cx="348449" cy="348449"/>
                </a:xfrm>
                <a:prstGeom prst="ellipse"/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dirty="0" sz="2400"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145738" name="Straight Connector 51"/>
                <p:cNvCxnSpPr>
                  <a:cxnSpLocks/>
                  <a:stCxn id="1048634" idx="3"/>
                  <a:endCxn id="1048635" idx="7"/>
                </p:cNvCxnSpPr>
                <p:nvPr/>
              </p:nvCxnSpPr>
              <p:spPr>
                <a:xfrm flipH="1">
                  <a:off x="3484053" y="2829731"/>
                  <a:ext cx="799434" cy="536728"/>
                </a:xfrm>
                <a:prstGeom prst="line"/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39" name="Straight Connector 52"/>
                <p:cNvCxnSpPr>
                  <a:cxnSpLocks/>
                  <a:stCxn id="1048635" idx="3"/>
                  <a:endCxn id="1048636" idx="7"/>
                </p:cNvCxnSpPr>
                <p:nvPr/>
              </p:nvCxnSpPr>
              <p:spPr>
                <a:xfrm flipH="1">
                  <a:off x="2926671" y="3640039"/>
                  <a:ext cx="283802" cy="391746"/>
                </a:xfrm>
                <a:prstGeom prst="line"/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8637" name="Oval 53"/>
                <p:cNvSpPr/>
                <p:nvPr/>
              </p:nvSpPr>
              <p:spPr>
                <a:xfrm>
                  <a:off x="5257800" y="3189192"/>
                  <a:ext cx="386900" cy="386900"/>
                </a:xfrm>
                <a:prstGeom prst="ellipse"/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dirty="0" sz="2400"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145740" name="Straight Connector 54"/>
                <p:cNvCxnSpPr>
                  <a:cxnSpLocks/>
                  <a:stCxn id="1048634" idx="5"/>
                  <a:endCxn id="1048637" idx="1"/>
                </p:cNvCxnSpPr>
                <p:nvPr/>
              </p:nvCxnSpPr>
              <p:spPr>
                <a:xfrm>
                  <a:off x="4544550" y="2829731"/>
                  <a:ext cx="769910" cy="416121"/>
                </a:xfrm>
                <a:prstGeom prst="line"/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8638" name="Oval 55"/>
                <p:cNvSpPr/>
                <p:nvPr/>
              </p:nvSpPr>
              <p:spPr>
                <a:xfrm>
                  <a:off x="3772251" y="3948205"/>
                  <a:ext cx="348449" cy="348449"/>
                </a:xfrm>
                <a:prstGeom prst="ellipse"/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dirty="0" sz="2400"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145741" name="Straight Connector 56"/>
                <p:cNvCxnSpPr>
                  <a:cxnSpLocks/>
                  <a:stCxn id="1048635" idx="5"/>
                  <a:endCxn id="1048638" idx="1"/>
                </p:cNvCxnSpPr>
                <p:nvPr/>
              </p:nvCxnSpPr>
              <p:spPr>
                <a:xfrm>
                  <a:off x="3484053" y="3640039"/>
                  <a:ext cx="339227" cy="359195"/>
                </a:xfrm>
                <a:prstGeom prst="line"/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8639" name="Oval 57"/>
                <p:cNvSpPr/>
                <p:nvPr/>
              </p:nvSpPr>
              <p:spPr>
                <a:xfrm>
                  <a:off x="4680751" y="3904556"/>
                  <a:ext cx="348449" cy="348449"/>
                </a:xfrm>
                <a:prstGeom prst="ellipse"/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dirty="0" sz="2400"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145742" name="Straight Connector 58"/>
                <p:cNvCxnSpPr>
                  <a:cxnSpLocks/>
                  <a:stCxn id="1048637" idx="3"/>
                  <a:endCxn id="1048639" idx="7"/>
                </p:cNvCxnSpPr>
                <p:nvPr/>
              </p:nvCxnSpPr>
              <p:spPr>
                <a:xfrm flipH="1">
                  <a:off x="4978171" y="3519432"/>
                  <a:ext cx="336289" cy="436153"/>
                </a:xfrm>
                <a:prstGeom prst="line"/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Group 45"/>
              <p:cNvGrpSpPr/>
              <p:nvPr/>
            </p:nvGrpSpPr>
            <p:grpSpPr>
              <a:xfrm>
                <a:off x="5505671" y="4989269"/>
                <a:ext cx="481578" cy="628078"/>
                <a:chOff x="4131569" y="4989269"/>
                <a:chExt cx="481578" cy="628078"/>
              </a:xfrm>
            </p:grpSpPr>
            <p:sp>
              <p:nvSpPr>
                <p:cNvPr id="1048640" name="Oval 46"/>
                <p:cNvSpPr/>
                <p:nvPr/>
              </p:nvSpPr>
              <p:spPr>
                <a:xfrm>
                  <a:off x="4264698" y="5268898"/>
                  <a:ext cx="348449" cy="348449"/>
                </a:xfrm>
                <a:prstGeom prst="ellipse"/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dirty="0" sz="2400"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145743" name="Straight Connector 47"/>
                <p:cNvCxnSpPr>
                  <a:cxnSpLocks/>
                  <a:stCxn id="1048639" idx="5"/>
                  <a:endCxn id="1048640" idx="0"/>
                </p:cNvCxnSpPr>
                <p:nvPr/>
              </p:nvCxnSpPr>
              <p:spPr>
                <a:xfrm>
                  <a:off x="4131569" y="4989269"/>
                  <a:ext cx="307354" cy="279629"/>
                </a:xfrm>
                <a:prstGeom prst="line"/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48641" name="TextBox 61"/>
            <p:cNvSpPr txBox="1"/>
            <p:nvPr/>
          </p:nvSpPr>
          <p:spPr>
            <a:xfrm>
              <a:off x="5464575" y="1976735"/>
              <a:ext cx="479618" cy="461665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2400" lang="en-US"/>
                <a:t>D:</a:t>
              </a:r>
            </a:p>
          </p:txBody>
        </p:sp>
      </p:grpSp>
      <p:pic>
        <p:nvPicPr>
          <p:cNvPr id="2097153" name="Content Placeholder 6" descr="icons8-help-48.png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4048" t="1" r="-876" b="-1130"/>
          <a:stretch>
            <a:fillRect/>
          </a:stretch>
        </p:blipFill>
        <p:spPr>
          <a:xfrm>
            <a:off x="192621" y="267308"/>
            <a:ext cx="821765" cy="776941"/>
          </a:xfrm>
          <a:prstGeom prst="rect"/>
        </p:spPr>
      </p:pic>
      <p:grpSp>
        <p:nvGrpSpPr>
          <p:cNvPr id="71" name="Group 19"/>
          <p:cNvGrpSpPr/>
          <p:nvPr/>
        </p:nvGrpSpPr>
        <p:grpSpPr>
          <a:xfrm>
            <a:off x="374841" y="2890848"/>
            <a:ext cx="911462" cy="1019406"/>
            <a:chOff x="1202272" y="2097566"/>
            <a:chExt cx="911462" cy="1019406"/>
          </a:xfrm>
        </p:grpSpPr>
        <p:sp>
          <p:nvSpPr>
            <p:cNvPr id="1048642" name="Oval 38"/>
            <p:cNvSpPr/>
            <p:nvPr/>
          </p:nvSpPr>
          <p:spPr>
            <a:xfrm>
              <a:off x="1726834" y="2097566"/>
              <a:ext cx="386900" cy="386900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dirty="0" sz="2400" lang="en-US">
                <a:solidFill>
                  <a:schemeClr val="tx1"/>
                </a:solidFill>
              </a:endParaRPr>
            </a:p>
          </p:txBody>
        </p:sp>
        <p:sp>
          <p:nvSpPr>
            <p:cNvPr id="1048643" name="Oval 39"/>
            <p:cNvSpPr/>
            <p:nvPr/>
          </p:nvSpPr>
          <p:spPr>
            <a:xfrm>
              <a:off x="1202272" y="2768523"/>
              <a:ext cx="348449" cy="348449"/>
            </a:xfrm>
            <a:prstGeom prst="ellipse"/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dirty="0" sz="2400" lang="en-US">
                <a:solidFill>
                  <a:schemeClr val="tx1"/>
                </a:solidFill>
              </a:endParaRPr>
            </a:p>
          </p:txBody>
        </p:sp>
        <p:cxnSp>
          <p:nvCxnSpPr>
            <p:cNvPr id="3145744" name="Straight Connector 40"/>
            <p:cNvCxnSpPr>
              <a:cxnSpLocks/>
              <a:stCxn id="1048642" idx="3"/>
              <a:endCxn id="1048643" idx="7"/>
            </p:cNvCxnSpPr>
            <p:nvPr/>
          </p:nvCxnSpPr>
          <p:spPr>
            <a:xfrm flipH="1">
              <a:off x="1499692" y="2427806"/>
              <a:ext cx="283802" cy="391746"/>
            </a:xfrm>
            <a:prstGeom prst="line"/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44" name="TextBox 41"/>
          <p:cNvSpPr txBox="1"/>
          <p:nvPr/>
        </p:nvSpPr>
        <p:spPr>
          <a:xfrm>
            <a:off x="241199" y="2002715"/>
            <a:ext cx="463588" cy="461665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US"/>
              <a:t>A:</a:t>
            </a:r>
          </a:p>
        </p:txBody>
      </p:sp>
      <p:sp>
        <p:nvSpPr>
          <p:cNvPr id="1048645" name="TextBox 42"/>
          <p:cNvSpPr txBox="1"/>
          <p:nvPr/>
        </p:nvSpPr>
        <p:spPr>
          <a:xfrm>
            <a:off x="213674" y="2769991"/>
            <a:ext cx="431528" cy="461665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US"/>
              <a:t>B:</a:t>
            </a:r>
          </a:p>
        </p:txBody>
      </p:sp>
      <p:sp>
        <p:nvSpPr>
          <p:cNvPr id="1048646" name="Oval 59"/>
          <p:cNvSpPr/>
          <p:nvPr/>
        </p:nvSpPr>
        <p:spPr>
          <a:xfrm>
            <a:off x="869258" y="2065515"/>
            <a:ext cx="386900" cy="386900"/>
          </a:xfrm>
          <a:prstGeom prst="ellipse"/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sz="2400" lang="en-US">
              <a:solidFill>
                <a:schemeClr val="tx1"/>
              </a:solidFill>
            </a:endParaRPr>
          </a:p>
        </p:txBody>
      </p:sp>
      <p:sp>
        <p:nvSpPr>
          <p:cNvPr id="1048647" name="Rectangle 20"/>
          <p:cNvSpPr/>
          <p:nvPr/>
        </p:nvSpPr>
        <p:spPr>
          <a:xfrm>
            <a:off x="645202" y="4460123"/>
            <a:ext cx="6314777" cy="2313940"/>
          </a:xfrm>
          <a:prstGeom prst="rect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p>
            <a:r>
              <a:rPr altLang="zh-CN" dirty="0" sz="2200" lang="en-US"/>
              <a:t>AVL trees’ balance condition:</a:t>
            </a:r>
          </a:p>
          <a:p>
            <a:pPr indent="-342900" lvl="1" marL="0">
              <a:buFont typeface="Arial" panose="020B0604020202020204" pitchFamily="34" charset="0"/>
              <a:buChar char="•"/>
            </a:pPr>
            <a:r>
              <a:rPr altLang="zh-CN" dirty="0" sz="2200" lang="en-US"/>
              <a:t>An empty tree is </a:t>
            </a:r>
            <a:r>
              <a:rPr altLang="zh-CN" b="1" dirty="0" sz="2200" lang="en-US">
                <a:solidFill>
                  <a:srgbClr val="0000FF"/>
                </a:solidFill>
              </a:rPr>
              <a:t>AVL balanced</a:t>
            </a:r>
            <a:r>
              <a:rPr altLang="zh-CN" dirty="0" sz="2200" lang="en-US"/>
              <a:t>.</a:t>
            </a:r>
          </a:p>
          <a:p>
            <a:pPr indent="-342900" lvl="1" marL="0">
              <a:buFont typeface="Arial" panose="020B0604020202020204" pitchFamily="34" charset="0"/>
              <a:buChar char="•"/>
            </a:pPr>
            <a:r>
              <a:rPr altLang="zh-CN" dirty="0" sz="2200" lang="en-US"/>
              <a:t>A non-empty binary tree is </a:t>
            </a:r>
            <a:r>
              <a:rPr altLang="zh-CN" b="1" dirty="0" sz="2200" lang="en-US">
                <a:solidFill>
                  <a:srgbClr val="0000FF"/>
                </a:solidFill>
              </a:rPr>
              <a:t>AVL balanced</a:t>
            </a:r>
            <a:r>
              <a:rPr altLang="zh-CN" dirty="0" sz="2200" lang="en-US"/>
              <a:t> if </a:t>
            </a:r>
          </a:p>
          <a:p>
            <a:pPr indent="-457200" lvl="1" marL="777240">
              <a:buFont typeface="+mj-lt"/>
              <a:buAutoNum type="arabicPeriod"/>
            </a:pPr>
            <a:r>
              <a:rPr altLang="zh-CN" dirty="0" sz="2200" lang="en-US"/>
              <a:t>Both its left and right subtrees are AVL balanced, and </a:t>
            </a:r>
          </a:p>
          <a:p>
            <a:pPr indent="-457200" lvl="1" marL="777240">
              <a:buFont typeface="+mj-lt"/>
              <a:buAutoNum type="arabicPeriod"/>
            </a:pPr>
            <a:r>
              <a:rPr altLang="zh-CN" dirty="0" sz="2200" lang="en-US"/>
              <a:t>The height of left and right subtrees differ by </a:t>
            </a:r>
            <a:r>
              <a:rPr altLang="zh-CN" b="1" dirty="0" sz="2200" lang="en-US">
                <a:solidFill>
                  <a:srgbClr val="C00000"/>
                </a:solidFill>
              </a:rPr>
              <a:t>at most 1</a:t>
            </a:r>
            <a:r>
              <a:rPr altLang="zh-CN" dirty="0" sz="2200" lang="en-US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Properties of AVL Trees</a:t>
            </a:r>
          </a:p>
        </p:txBody>
      </p:sp>
      <p:sp>
        <p:nvSpPr>
          <p:cNvPr id="1048652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E2E4A66-FC3E-4C0B-B5A2-3AC9BF2C6C04}" type="slidenum">
              <a:rPr lang="en-US" smtClean="0"/>
              <a:t>8</a:t>
            </a:fld>
            <a:endParaRPr lang="en-US"/>
          </a:p>
        </p:txBody>
      </p:sp>
      <p:sp>
        <p:nvSpPr>
          <p:cNvPr id="1048653" name="Content Placeholder 3"/>
          <p:cNvSpPr>
            <a:spLocks noChangeAspect="1" noMove="1" noResize="1" noRot="1" noGrp="1" noAdjustHandles="1" noEditPoints="1" noChangeArrowheads="1" noChangeShapeType="1" noTextEdit="1"/>
          </p:cNvSpPr>
          <p:nvPr>
            <p:ph sz="quarter" idx="1"/>
          </p:nvPr>
        </p:nvSpPr>
        <p:spPr>
          <a:blipFill rotWithShape="1">
            <a:blip xmlns:r="http://schemas.openxmlformats.org/officeDocument/2006/relationships" r:embed="rId1"/>
            <a:stretch>
              <a:fillRect l="-706" t="-933" r="-78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3"/>
                                        <p:tgtEl>
                                          <p:spTgt spid="1048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4"/>
                                        <p:tgtEl>
                                          <p:spTgt spid="1048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15"/>
                                        <p:tgtEl>
                                          <p:spTgt spid="1048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">
                      <p:stCondLst>
                        <p:cond delay="indefinite"/>
                      </p:stCondLst>
                      <p:childTnLst>
                        <p:par>
                          <p:cTn fill="hold" id="17">
                            <p:stCondLst>
                              <p:cond delay="0"/>
                            </p:stCondLst>
                            <p:childTnLst>
                              <p:par>
                                <p:cTn fill="hold" id="18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0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/>
              <a:t>AVL Trees Operations</a:t>
            </a:r>
          </a:p>
        </p:txBody>
      </p:sp>
      <p:sp>
        <p:nvSpPr>
          <p:cNvPr id="104865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E2E4A66-FC3E-4C0B-B5A2-3AC9BF2C6C04}" type="slidenum">
              <a:rPr lang="en-US" smtClean="0"/>
              <a:t>9</a:t>
            </a:fld>
            <a:endParaRPr lang="en-US"/>
          </a:p>
        </p:txBody>
      </p:sp>
      <p:sp>
        <p:nvSpPr>
          <p:cNvPr id="1048656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/>
              <a:t>Search, insertion, and removal all work exactly the same as with BST.</a:t>
            </a:r>
          </a:p>
          <a:p>
            <a:endParaRPr dirty="0" lang="en-US"/>
          </a:p>
          <a:p>
            <a:r>
              <a:rPr dirty="0" lang="en-US"/>
              <a:t>However, after each insertion or removal, we must check whether the tree is still </a:t>
            </a:r>
            <a:r>
              <a:rPr b="1" dirty="0" lang="en-US">
                <a:solidFill>
                  <a:srgbClr val="C00000"/>
                </a:solidFill>
              </a:rPr>
              <a:t>AVL balanced</a:t>
            </a:r>
            <a:r>
              <a:rPr dirty="0" lang="en-US"/>
              <a:t>.</a:t>
            </a:r>
          </a:p>
          <a:p>
            <a:pPr lvl="1"/>
            <a:r>
              <a:rPr dirty="0" lang="en-US"/>
              <a:t>If not, we need to “</a:t>
            </a:r>
            <a:r>
              <a:rPr b="1" dirty="0" lang="en-US">
                <a:solidFill>
                  <a:srgbClr val="0000FF"/>
                </a:solidFill>
              </a:rPr>
              <a:t>re-balance</a:t>
            </a:r>
            <a:r>
              <a:rPr dirty="0" lang="en-US"/>
              <a:t>” the tree.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lastClr="000000" val="windowText"/>
      </a:dk1>
      <a:lt1>
        <a:sysClr lastClr="FFFFFF" val="window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algn="ctr" flip="none" sx="70000" sy="70000" tx="0" ty="0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algn="ctr" flip="none" sx="65000" sy="65000" tx="0" ty="0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algn="t" blurRad="50800" dir="5400000" dist="50800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dir="b" rig="soft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algn="tl" flip="none" sx="55000" sy="55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Grizli777</Company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CAEN</dc:creator>
  <cp:lastModifiedBy>A9981</cp:lastModifiedBy>
  <dcterms:created xsi:type="dcterms:W3CDTF">2008-09-02T01:19:50Z</dcterms:created>
  <dcterms:modified xsi:type="dcterms:W3CDTF">2021-07-07T08:03:23Z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c807c03d578343ebb357fed458cc612d</vt:lpwstr>
  </property>
</Properties>
</file>