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99" r:id="rId3"/>
    <p:sldId id="736" r:id="rId4"/>
    <p:sldId id="737" r:id="rId5"/>
    <p:sldId id="738" r:id="rId6"/>
    <p:sldId id="739" r:id="rId7"/>
    <p:sldId id="740" r:id="rId8"/>
    <p:sldId id="741" r:id="rId9"/>
    <p:sldId id="743" r:id="rId10"/>
    <p:sldId id="745" r:id="rId11"/>
    <p:sldId id="746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12" r:id="rId24"/>
    <p:sldId id="769" r:id="rId25"/>
    <p:sldId id="7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9343" autoAdjust="0"/>
  </p:normalViewPr>
  <p:slideViewPr>
    <p:cSldViewPr>
      <p:cViewPr varScale="1">
        <p:scale>
          <a:sx n="145" d="100"/>
          <a:sy n="145" d="100"/>
        </p:scale>
        <p:origin x="2250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we have parallel edges, then we simply keep the smallest edge.</a:t>
            </a:r>
          </a:p>
          <a:p>
            <a:endParaRPr lang="en-US" baseline="0" dirty="0"/>
          </a:p>
          <a:p>
            <a:r>
              <a:rPr lang="en-US" baseline="0" dirty="0"/>
              <a:t>The shortest path is B-&gt;A-&gt;C-&gt;D-&gt;F, with length 11.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0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one</a:t>
            </a:r>
            <a:r>
              <a:rPr lang="en-US" baseline="0" dirty="0"/>
              <a:t> 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Shortest Path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shortest path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dirty="0" err="1"/>
              <a:t>Dijkstra’s</a:t>
            </a:r>
            <a:r>
              <a:rPr lang="en-US" dirty="0"/>
              <a:t> algorithm and its runtime complexity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similarity between Prim’s algorithm and </a:t>
            </a:r>
            <a:r>
              <a:rPr lang="en-US" dirty="0" err="1"/>
              <a:t>Dijkastra’s</a:t>
            </a:r>
            <a:r>
              <a:rPr lang="en-US" dirty="0"/>
              <a:t>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Keep </a:t>
                </a:r>
                <a:r>
                  <a:rPr lang="en-US" b="1" dirty="0">
                    <a:solidFill>
                      <a:srgbClr val="C00000"/>
                    </a:solidFill>
                  </a:rPr>
                  <a:t>distance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predecessor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Predecessor: the previous node on the shortest path.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other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Store all the nodes in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not empty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Choose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smallest</a:t>
                </a:r>
                <a:r>
                  <a:rPr lang="en-US" dirty="0"/>
                  <a:t>. 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Declare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shortest distance is known, which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update distance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836" r="-2353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)&lt;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the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I.e.,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if the path going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shorter than the best path so far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2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A-&gt;E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63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0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964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01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13115" r="-1004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494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666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18033" r="-1004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249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3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Shortest Path Problem</a:t>
            </a:r>
          </a:p>
          <a:p>
            <a:pPr lvl="1"/>
            <a:r>
              <a:rPr lang="en-US" altLang="zh-CN" dirty="0"/>
              <a:t>Unweighted Graph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9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515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568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603125" r="-100477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07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6F97-6402-4788-951A-7C9B1AA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95EC5-DE68-452F-8264-46E16DF3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A148-1382-43C0-A104-BBA4D77FE3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Proof by induction</a:t>
            </a:r>
          </a:p>
          <a:p>
            <a:pPr lvl="1"/>
            <a:r>
              <a:rPr lang="en-US" dirty="0"/>
              <a:t>All nodes in set Explored already have shortest paths</a:t>
            </a:r>
          </a:p>
          <a:p>
            <a:pPr lvl="1"/>
            <a:r>
              <a:rPr lang="en-US" dirty="0"/>
              <a:t>Node in set Unexplored with the smallest distance has the shortest path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807290-B221-467F-B424-D443DFFF4A79}"/>
              </a:ext>
            </a:extLst>
          </p:cNvPr>
          <p:cNvSpPr/>
          <p:nvPr/>
        </p:nvSpPr>
        <p:spPr>
          <a:xfrm>
            <a:off x="1905000" y="3352800"/>
            <a:ext cx="17526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0D6D42-CC53-4786-B1EB-BCEFDC617DCF}"/>
              </a:ext>
            </a:extLst>
          </p:cNvPr>
          <p:cNvSpPr/>
          <p:nvPr/>
        </p:nvSpPr>
        <p:spPr>
          <a:xfrm>
            <a:off x="5181600" y="3352800"/>
            <a:ext cx="1828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E2107-C697-4CAA-878C-A1DFC916D5CE}"/>
              </a:ext>
            </a:extLst>
          </p:cNvPr>
          <p:cNvSpPr/>
          <p:nvPr/>
        </p:nvSpPr>
        <p:spPr>
          <a:xfrm rot="10800000" flipV="1">
            <a:off x="2350962" y="3657600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33B83-B9F0-4A42-837C-98F775C31C6B}"/>
              </a:ext>
            </a:extLst>
          </p:cNvPr>
          <p:cNvSpPr txBox="1"/>
          <p:nvPr/>
        </p:nvSpPr>
        <p:spPr>
          <a:xfrm>
            <a:off x="2133600" y="2966474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Explored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5E317-399F-4737-A338-DF8608B5C39F}"/>
              </a:ext>
            </a:extLst>
          </p:cNvPr>
          <p:cNvSpPr txBox="1"/>
          <p:nvPr/>
        </p:nvSpPr>
        <p:spPr>
          <a:xfrm>
            <a:off x="5410200" y="2966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Unexplored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03F12F-DD06-4349-8965-F372EA879D34}"/>
              </a:ext>
            </a:extLst>
          </p:cNvPr>
          <p:cNvSpPr/>
          <p:nvPr/>
        </p:nvSpPr>
        <p:spPr>
          <a:xfrm rot="10800000" flipV="1">
            <a:off x="3001677" y="4423455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DD684-4AD3-4AC3-BF75-ABCA78DC5D06}"/>
              </a:ext>
            </a:extLst>
          </p:cNvPr>
          <p:cNvSpPr/>
          <p:nvPr/>
        </p:nvSpPr>
        <p:spPr>
          <a:xfrm rot="10800000" flipV="1">
            <a:off x="5486400" y="4177732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2C7C0-AF48-4B33-B99A-F2D937204895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V="1">
            <a:off x="3479983" y="4423455"/>
            <a:ext cx="2006417" cy="245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3D3C995-44A2-4867-A92B-8D81A3ADC0B5}"/>
              </a:ext>
            </a:extLst>
          </p:cNvPr>
          <p:cNvCxnSpPr>
            <a:stCxn id="7" idx="4"/>
            <a:endCxn id="11" idx="3"/>
          </p:cNvCxnSpPr>
          <p:nvPr/>
        </p:nvCxnSpPr>
        <p:spPr>
          <a:xfrm rot="16200000" flipH="1">
            <a:off x="2653084" y="4086076"/>
            <a:ext cx="693885" cy="819822"/>
          </a:xfrm>
          <a:prstGeom prst="curvedConnector3">
            <a:avLst>
              <a:gd name="adj1" fmla="val 14331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17DCF6-3754-42ED-B499-27DAFB2460BE}"/>
              </a:ext>
            </a:extLst>
          </p:cNvPr>
          <p:cNvSpPr/>
          <p:nvPr/>
        </p:nvSpPr>
        <p:spPr>
          <a:xfrm rot="10800000" flipV="1">
            <a:off x="5410200" y="5164477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9ADFC4-C598-42AD-A1FE-838632B05111}"/>
              </a:ext>
            </a:extLst>
          </p:cNvPr>
          <p:cNvSpPr/>
          <p:nvPr/>
        </p:nvSpPr>
        <p:spPr>
          <a:xfrm rot="10800000" flipV="1">
            <a:off x="2727314" y="5554121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45FC0-726D-4C17-AE17-9A8CF5C897F4}"/>
              </a:ext>
            </a:extLst>
          </p:cNvPr>
          <p:cNvSpPr txBox="1"/>
          <p:nvPr/>
        </p:nvSpPr>
        <p:spPr>
          <a:xfrm>
            <a:off x="4213476" y="4167317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0A7EAE-EED3-45D5-8E97-885EFAA031A2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V="1">
            <a:off x="3205620" y="5410200"/>
            <a:ext cx="2204580" cy="3896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1BF072-4967-4883-BDAE-EEC081C594E9}"/>
              </a:ext>
            </a:extLst>
          </p:cNvPr>
          <p:cNvSpPr txBox="1"/>
          <p:nvPr/>
        </p:nvSpPr>
        <p:spPr>
          <a:xfrm>
            <a:off x="2265032" y="447148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A22D0A3-9B63-4A8F-8CA0-1C0EA5BB647E}"/>
              </a:ext>
            </a:extLst>
          </p:cNvPr>
          <p:cNvCxnSpPr>
            <a:cxnSpLocks/>
            <a:stCxn id="7" idx="6"/>
            <a:endCxn id="18" idx="6"/>
          </p:cNvCxnSpPr>
          <p:nvPr/>
        </p:nvCxnSpPr>
        <p:spPr>
          <a:xfrm rot="10800000" flipH="1" flipV="1">
            <a:off x="2350962" y="3903322"/>
            <a:ext cx="376352" cy="1896521"/>
          </a:xfrm>
          <a:prstGeom prst="curvedConnector3">
            <a:avLst>
              <a:gd name="adj1" fmla="val -6074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15660C-55E6-4921-84D7-BD306EC7E4E9}"/>
              </a:ext>
            </a:extLst>
          </p:cNvPr>
          <p:cNvSpPr txBox="1"/>
          <p:nvPr/>
        </p:nvSpPr>
        <p:spPr>
          <a:xfrm>
            <a:off x="2121470" y="558930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9FFF1-CFDA-486B-80AB-889BB4196F98}"/>
              </a:ext>
            </a:extLst>
          </p:cNvPr>
          <p:cNvSpPr txBox="1"/>
          <p:nvPr/>
        </p:nvSpPr>
        <p:spPr>
          <a:xfrm>
            <a:off x="4210055" y="520526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C3679D9-4A5E-43A6-A75F-4615FB61F89D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flipV="1">
            <a:off x="5888506" y="4423455"/>
            <a:ext cx="76200" cy="986745"/>
          </a:xfrm>
          <a:prstGeom prst="curvedConnector3">
            <a:avLst>
              <a:gd name="adj1" fmla="val 4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AFB110-6AFC-4D7B-80F5-D5571FCA4FB9}"/>
              </a:ext>
            </a:extLst>
          </p:cNvPr>
          <p:cNvSpPr txBox="1"/>
          <p:nvPr/>
        </p:nvSpPr>
        <p:spPr>
          <a:xfrm>
            <a:off x="6176312" y="488707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3642D-46CE-4C02-B796-680CAEA8E5F7}"/>
              </a:ext>
            </a:extLst>
          </p:cNvPr>
          <p:cNvSpPr txBox="1"/>
          <p:nvPr/>
        </p:nvSpPr>
        <p:spPr>
          <a:xfrm>
            <a:off x="7407024" y="3791635"/>
            <a:ext cx="1736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is already the smallest distance to G through 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077B5-196C-4807-AF6D-A1F9928AC581}"/>
              </a:ext>
            </a:extLst>
          </p:cNvPr>
          <p:cNvSpPr txBox="1"/>
          <p:nvPr/>
        </p:nvSpPr>
        <p:spPr>
          <a:xfrm>
            <a:off x="7407024" y="4903917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47BB6-F4BB-41F1-9476-97C72CD906A1}"/>
              </a:ext>
            </a:extLst>
          </p:cNvPr>
          <p:cNvSpPr txBox="1"/>
          <p:nvPr/>
        </p:nvSpPr>
        <p:spPr>
          <a:xfrm>
            <a:off x="7407024" y="5462201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FCD1A-4A4E-4187-9415-4E13B9374698}"/>
              </a:ext>
            </a:extLst>
          </p:cNvPr>
          <p:cNvSpPr txBox="1"/>
          <p:nvPr/>
        </p:nvSpPr>
        <p:spPr>
          <a:xfrm>
            <a:off x="7407024" y="2779126"/>
            <a:ext cx="1660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 </a:t>
            </a:r>
            <a:r>
              <a:rPr lang="en-US" dirty="0"/>
              <a:t>is already the shortest distance to 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0" grpId="0"/>
      <p:bldP spid="28" grpId="0"/>
      <p:bldP spid="29" grpId="0"/>
      <p:bldP spid="33" grpId="0"/>
      <p:bldP spid="34" grpId="0"/>
      <p:bldP spid="3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 err="1"/>
              <a:t>Dijkstra’s</a:t>
            </a:r>
            <a:r>
              <a:rPr lang="en-US" altLang="zh-CN" sz="3400" dirty="0"/>
              <a:t> Algorithm </a:t>
            </a:r>
            <a:r>
              <a:rPr lang="en-US" altLang="zh-CN" sz="3400" dirty="0" err="1"/>
              <a:t>v.s</a:t>
            </a:r>
            <a:r>
              <a:rPr lang="en-US" altLang="zh-CN" sz="3400" dirty="0"/>
              <a:t>. </a:t>
            </a:r>
            <a:r>
              <a:rPr lang="en-US" sz="3400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Dijkstra’s</a:t>
            </a:r>
            <a:r>
              <a:rPr lang="en-US" altLang="zh-CN" dirty="0"/>
              <a:t> algorithm is similar to Prim’s algorithm </a:t>
            </a:r>
          </a:p>
          <a:p>
            <a:pPr lvl="1"/>
            <a:r>
              <a:rPr lang="en-US" dirty="0"/>
              <a:t>Prim’s algorithm: grow the set of nodes we add to the MST.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algorithm: grow the set of nodes to which we know the shortest path.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/>
              <a:lstStyle/>
              <a:p>
                <a:r>
                  <a:rPr lang="en-US" dirty="0"/>
                  <a:t>Number of times to find the smallest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endParaRPr lang="en-US" dirty="0"/>
              </a:p>
              <a:p>
                <a:r>
                  <a:rPr lang="en-US" dirty="0"/>
                  <a:t>Total number of times to update the neighbors: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Since each neighbor of each node could be potentially updated.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Total time complexity</a:t>
                </a:r>
              </a:p>
              <a:p>
                <a:pPr lvl="1"/>
                <a:r>
                  <a:rPr lang="en-US" dirty="0"/>
                  <a:t>Linear scan: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heap: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3"/>
                <a:stretch>
                  <a:fillRect l="-784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(|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 err="1">
                        <a:latin typeface="Cambria Math"/>
                      </a:rPr>
                      <m:t>log</m:t>
                    </m:r>
                    <m:r>
                      <a:rPr lang="en-US" altLang="zh-CN" sz="2400" i="1" dirty="0" err="1">
                        <a:latin typeface="Cambria Math"/>
                      </a:rPr>
                      <m:t>⁡|</m:t>
                    </m:r>
                    <m:r>
                      <a:rPr lang="en-US" altLang="zh-CN" sz="2400" i="1" dirty="0" err="1">
                        <a:latin typeface="Cambria Math"/>
                      </a:rPr>
                      <m:t>𝑉</m:t>
                    </m:r>
                    <m:r>
                      <a:rPr lang="en-US" altLang="zh-CN" sz="2400" i="1" dirty="0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altLang="zh-CN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length </a:t>
                </a:r>
                <a:r>
                  <a:rPr lang="en-US" dirty="0"/>
                  <a:t>is defined as the sum of weights of edges on the path.</a:t>
                </a:r>
              </a:p>
              <a:p>
                <a:pPr lvl="1"/>
                <a:r>
                  <a:rPr lang="en-US" dirty="0"/>
                  <a:t>E.g., length of the path B, C, D, F is 12.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Shortest path problem</a:t>
                </a:r>
                <a:r>
                  <a:rPr lang="en-US" dirty="0"/>
                  <a:t>: 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is a directed graph without parallel edges of the same direction</a:t>
                </a:r>
                <a:endParaRPr lang="en-US" dirty="0"/>
              </a:p>
              <a:p>
                <a:pPr lvl="1"/>
                <a:r>
                  <a:rPr lang="en-US" altLang="zh-CN" dirty="0"/>
                  <a:t>For an undirected graph, we can replace each edge by two edges of the same weight but of different directions.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  <a:blipFill>
                <a:blip r:embed="rId3"/>
                <a:stretch>
                  <a:fillRect l="-1048" t="-935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0026" y="1505261"/>
            <a:ext cx="2743200" cy="2377729"/>
            <a:chOff x="1667529" y="4065787"/>
            <a:chExt cx="2743200" cy="2377729"/>
          </a:xfrm>
        </p:grpSpPr>
        <p:sp>
          <p:nvSpPr>
            <p:cNvPr id="6" name="Oval 5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6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11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10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9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0"/>
              <a:endCxn id="6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164827" y="423624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</p:spTree>
    <p:extLst>
      <p:ext uri="{BB962C8B-B14F-4D97-AF65-F5344CB8AC3E}">
        <p14:creationId xmlns:p14="http://schemas.microsoft.com/office/powerpoint/2010/main" val="34597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starting node on the path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node and the ending node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destination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The previous problem is a </a:t>
                </a:r>
                <a:r>
                  <a:rPr lang="en-US" b="1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problem.</a:t>
                </a:r>
              </a:p>
              <a:p>
                <a:r>
                  <a:rPr lang="en-US" dirty="0"/>
                  <a:t>What we will solve is a </a:t>
                </a:r>
                <a:r>
                  <a:rPr lang="en-US" b="1" dirty="0">
                    <a:solidFill>
                      <a:srgbClr val="0000FF"/>
                    </a:solidFill>
                  </a:rPr>
                  <a:t>single source all destinations </a:t>
                </a:r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 other </a:t>
                </a:r>
                <a:r>
                  <a:rPr lang="en-US" dirty="0"/>
                  <a:t>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can be solved by solving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  <a:p>
                <a:pPr lvl="1"/>
                <a:r>
                  <a:rPr lang="en-US" dirty="0"/>
                  <a:t>However, </a:t>
                </a:r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is not much easier than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2"/>
                <a:stretch>
                  <a:fillRect l="-706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A Simple Version: </a:t>
            </a:r>
            <a:r>
              <a:rPr lang="en-US" sz="2700" dirty="0" err="1"/>
              <a:t>Unweighted</a:t>
            </a:r>
            <a:r>
              <a:rPr lang="en-US" sz="2700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unweighted</a:t>
            </a:r>
            <a:r>
              <a:rPr lang="en-US" dirty="0"/>
              <a:t> graph, path length is defined as the number of edges on the path.</a:t>
            </a:r>
          </a:p>
          <a:p>
            <a:r>
              <a:rPr lang="en-US" dirty="0"/>
              <a:t>How do you obtain the shortest path between a pair of nodes?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79759" y="358625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8816" y="4620068"/>
            <a:ext cx="314028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Using breadth-first search!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74537" y="3431203"/>
            <a:ext cx="2743200" cy="2377729"/>
            <a:chOff x="1667529" y="4065787"/>
            <a:chExt cx="2743200" cy="2377729"/>
          </a:xfrm>
        </p:grpSpPr>
        <p:sp>
          <p:nvSpPr>
            <p:cNvPr id="23" name="Oval 22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>
              <a:stCxn id="23" idx="3"/>
              <a:endCxn id="24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1"/>
              <a:endCxn id="23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4"/>
              <a:endCxn id="30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30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7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6"/>
              <a:endCxn id="26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3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4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breadth-first search (BFS): Given a start node, visit all directly connected neighbors first, then nodes 2 hops away, 3 hops away, and so on.</a:t>
            </a:r>
          </a:p>
          <a:p>
            <a:pPr lvl="1"/>
            <a:r>
              <a:rPr lang="en-US" dirty="0"/>
              <a:t>This is exactly what we want!</a:t>
            </a:r>
          </a:p>
          <a:p>
            <a:pPr lvl="1"/>
            <a:r>
              <a:rPr lang="en-US" dirty="0"/>
              <a:t>When the node visited is the destination node, we stop.</a:t>
            </a:r>
          </a:p>
          <a:p>
            <a:pPr lvl="1"/>
            <a:r>
              <a:rPr lang="en-US" dirty="0"/>
              <a:t>When the queue becomes empty, there is no path between the two nodes.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6854" y="410211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2057400" y="509147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21679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34340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216790" y="6013028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343400" y="6013027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2447645" y="4500566"/>
            <a:ext cx="826164" cy="659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2514600" y="5324882"/>
            <a:ext cx="70219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5"/>
          </p:cNvCxnSpPr>
          <p:nvPr/>
        </p:nvCxnSpPr>
        <p:spPr>
          <a:xfrm flipH="1" flipV="1">
            <a:off x="3597099" y="4500566"/>
            <a:ext cx="813256" cy="6592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1" idx="0"/>
          </p:cNvCxnSpPr>
          <p:nvPr/>
        </p:nvCxnSpPr>
        <p:spPr>
          <a:xfrm>
            <a:off x="4572000" y="5558291"/>
            <a:ext cx="0" cy="454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 flipV="1">
            <a:off x="3673990" y="6246435"/>
            <a:ext cx="66941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3445390" y="5558291"/>
            <a:ext cx="0" cy="4547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3673990" y="5324884"/>
            <a:ext cx="6694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4"/>
          </p:cNvCxnSpPr>
          <p:nvPr/>
        </p:nvCxnSpPr>
        <p:spPr>
          <a:xfrm flipH="1" flipV="1">
            <a:off x="3435454" y="4568929"/>
            <a:ext cx="9936" cy="52254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57400" y="509147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199457" y="410211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206854" y="507962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3206854" y="601302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4343400" y="509147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49298" y="4038600"/>
            <a:ext cx="2758440" cy="2548862"/>
            <a:chOff x="5605489" y="2918438"/>
            <a:chExt cx="2758440" cy="2548862"/>
          </a:xfrm>
        </p:grpSpPr>
        <p:sp>
          <p:nvSpPr>
            <p:cNvPr id="35" name="Oval 34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43" name="Oval 42"/>
          <p:cNvSpPr/>
          <p:nvPr/>
        </p:nvSpPr>
        <p:spPr>
          <a:xfrm>
            <a:off x="4343400" y="6013026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75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Additional bookkeeping</a:t>
            </a:r>
          </a:p>
          <a:p>
            <a:pPr lvl="1"/>
            <a:r>
              <a:rPr lang="en-US" dirty="0"/>
              <a:t>Store the distance.</a:t>
            </a:r>
          </a:p>
          <a:p>
            <a:pPr lvl="1"/>
            <a:r>
              <a:rPr lang="en-US" dirty="0"/>
              <a:t>Store the </a:t>
            </a:r>
            <a:r>
              <a:rPr lang="en-US" b="1" dirty="0">
                <a:solidFill>
                  <a:srgbClr val="0000FF"/>
                </a:solidFill>
              </a:rPr>
              <a:t>predecessor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 the shortest path, i.e., the previous node on the path.</a:t>
            </a:r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7629"/>
              </p:ext>
            </p:extLst>
          </p:nvPr>
        </p:nvGraphicFramePr>
        <p:xfrm>
          <a:off x="3733800" y="4724400"/>
          <a:ext cx="480564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505200" y="3348335"/>
            <a:ext cx="5184391" cy="1147465"/>
            <a:chOff x="3273809" y="5145737"/>
            <a:chExt cx="5184391" cy="1147465"/>
          </a:xfrm>
        </p:grpSpPr>
        <p:sp>
          <p:nvSpPr>
            <p:cNvPr id="28" name="Oval 27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388" y="3535535"/>
            <a:ext cx="2743200" cy="2377729"/>
            <a:chOff x="2057400" y="4102114"/>
            <a:chExt cx="2743200" cy="2377729"/>
          </a:xfrm>
        </p:grpSpPr>
        <p:grpSp>
          <p:nvGrpSpPr>
            <p:cNvPr id="74" name="Group 73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81" name="Straight Arrow Connector 80"/>
              <p:cNvCxnSpPr>
                <a:stCxn id="75" idx="3"/>
                <a:endCxn id="76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6"/>
                <a:endCxn id="77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8" idx="1"/>
                <a:endCxn id="75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8" idx="4"/>
                <a:endCxn id="80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7" idx="4"/>
                <a:endCxn id="79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7" idx="6"/>
                <a:endCxn id="78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7" idx="0"/>
                <a:endCxn id="75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6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obtain the shortest path by backtracking.</a:t>
            </a:r>
          </a:p>
          <a:p>
            <a:pPr lvl="1"/>
            <a:r>
              <a:rPr lang="en-US" dirty="0"/>
              <a:t>E.g., shortest path from B to F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30983"/>
              </p:ext>
            </p:extLst>
          </p:nvPr>
        </p:nvGraphicFramePr>
        <p:xfrm>
          <a:off x="3733800" y="423783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505200" y="2861765"/>
            <a:ext cx="5184391" cy="1147465"/>
            <a:chOff x="3273809" y="5145737"/>
            <a:chExt cx="5184391" cy="1147465"/>
          </a:xfrm>
        </p:grpSpPr>
        <p:sp>
          <p:nvSpPr>
            <p:cNvPr id="29" name="Oval 28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39" name="Arc 38"/>
          <p:cNvSpPr/>
          <p:nvPr/>
        </p:nvSpPr>
        <p:spPr>
          <a:xfrm flipV="1">
            <a:off x="6858000" y="5062107"/>
            <a:ext cx="1295400" cy="9911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V="1">
            <a:off x="4693787" y="5029200"/>
            <a:ext cx="2065153" cy="12197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28965" y="1905000"/>
            <a:ext cx="18338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ym typeface="Wingdings" pitchFamily="2" charset="2"/>
              </a:rPr>
              <a:t>ADF</a:t>
            </a:r>
            <a:endParaRPr lang="en-US" sz="2400" dirty="0"/>
          </a:p>
        </p:txBody>
      </p:sp>
      <p:sp>
        <p:nvSpPr>
          <p:cNvPr id="42" name="Arc 41"/>
          <p:cNvSpPr/>
          <p:nvPr/>
        </p:nvSpPr>
        <p:spPr>
          <a:xfrm flipH="1" flipV="1">
            <a:off x="4911168" y="5486400"/>
            <a:ext cx="511754" cy="495593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74904" y="3034835"/>
            <a:ext cx="2743200" cy="2377729"/>
            <a:chOff x="2057400" y="4102114"/>
            <a:chExt cx="2743200" cy="2377729"/>
          </a:xfrm>
        </p:grpSpPr>
        <p:grpSp>
          <p:nvGrpSpPr>
            <p:cNvPr id="87" name="Group 86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100" name="Straight Arrow Connector 99"/>
              <p:cNvCxnSpPr>
                <a:stCxn id="94" idx="3"/>
                <a:endCxn id="95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5" idx="6"/>
                <a:endCxn id="96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1"/>
                <a:endCxn id="94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7" idx="4"/>
                <a:endCxn id="99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6" idx="4"/>
                <a:endCxn id="98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6" idx="6"/>
                <a:endCxn id="97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6" idx="0"/>
                <a:endCxn id="94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for 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The problem becomes more difficult when edges have different weights.</a:t>
            </a:r>
          </a:p>
          <a:p>
            <a:pPr lvl="1"/>
            <a:r>
              <a:rPr lang="en-US" dirty="0"/>
              <a:t>Breadth-first search won’t work!</a:t>
            </a:r>
          </a:p>
          <a:p>
            <a:pPr lvl="1"/>
            <a:r>
              <a:rPr lang="en-US" dirty="0"/>
              <a:t>What is the shortest path from </a:t>
            </a:r>
            <a:br>
              <a:rPr lang="en-US" dirty="0"/>
            </a:br>
            <a:r>
              <a:rPr lang="en-US" dirty="0"/>
              <a:t>B to F?</a:t>
            </a:r>
          </a:p>
          <a:p>
            <a:pPr lvl="1"/>
            <a:endParaRPr lang="en-US" dirty="0"/>
          </a:p>
          <a:p>
            <a:r>
              <a:rPr lang="en-US" dirty="0"/>
              <a:t>If the weights are </a:t>
            </a:r>
            <a:r>
              <a:rPr lang="en-US" b="1" dirty="0">
                <a:solidFill>
                  <a:srgbClr val="0000FF"/>
                </a:solidFill>
              </a:rPr>
              <a:t>non-negative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 we can apply </a:t>
            </a:r>
            <a:r>
              <a:rPr lang="en-US" b="1" dirty="0" err="1">
                <a:solidFill>
                  <a:srgbClr val="C00000"/>
                </a:solidFill>
              </a:rPr>
              <a:t>Dijkstra’s</a:t>
            </a:r>
            <a:r>
              <a:rPr lang="en-US" b="1" dirty="0">
                <a:solidFill>
                  <a:srgbClr val="C00000"/>
                </a:solidFill>
              </a:rPr>
              <a:t> Algorithm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/>
              <a:t>(more details &amp; examples from Ve203)</a:t>
            </a:r>
          </a:p>
          <a:p>
            <a:pPr lvl="1"/>
            <a:r>
              <a:rPr lang="en-US" altLang="zh-CN" dirty="0"/>
              <a:t>Works only when all weights are non-negative</a:t>
            </a:r>
          </a:p>
          <a:p>
            <a:pPr lvl="1"/>
            <a:r>
              <a:rPr lang="en-US" altLang="zh-CN" dirty="0"/>
              <a:t>A greedy algorithm for solving single source all destinations shortest path problem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36500</TotalTime>
  <Words>2102</Words>
  <Application>Microsoft Office PowerPoint</Application>
  <PresentationFormat>On-screen Show (4:3)</PresentationFormat>
  <Paragraphs>542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Shortest Path Problem Introduction</vt:lpstr>
      <vt:lpstr>Shortest Path Problem</vt:lpstr>
      <vt:lpstr>Shortest Path Problem A Simple Version: Unweighted Graphs</vt:lpstr>
      <vt:lpstr>Shortest Path for Unweighted Graphs</vt:lpstr>
      <vt:lpstr>Shortest Path for Unweighted Graphs</vt:lpstr>
      <vt:lpstr>Shortest Path for Unweighted Graphs</vt:lpstr>
      <vt:lpstr>Shortest Path for Weighted Graphs</vt:lpstr>
      <vt:lpstr>Dijkstra’s Algorithm</vt:lpstr>
      <vt:lpstr>Updating</vt:lpstr>
      <vt:lpstr>Example A-&gt;E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Why Does it Work?</vt:lpstr>
      <vt:lpstr>Dijkstra’s Algorithm v.s. Prim’s Algorithm</vt:lpstr>
      <vt:lpstr>Dijkstra’s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2866</cp:revision>
  <dcterms:created xsi:type="dcterms:W3CDTF">2008-09-02T17:19:50Z</dcterms:created>
  <dcterms:modified xsi:type="dcterms:W3CDTF">2021-07-21T07:25:59Z</dcterms:modified>
</cp:coreProperties>
</file>