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9E11-7FE8-4672-B17F-243DE0AE96AE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D88D-0E2D-4710-B133-98E05837A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93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9E11-7FE8-4672-B17F-243DE0AE96AE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D88D-0E2D-4710-B133-98E05837A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06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9E11-7FE8-4672-B17F-243DE0AE96AE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D88D-0E2D-4710-B133-98E05837A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11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9E11-7FE8-4672-B17F-243DE0AE96AE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D88D-0E2D-4710-B133-98E05837A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91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9E11-7FE8-4672-B17F-243DE0AE96AE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D88D-0E2D-4710-B133-98E05837A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65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9E11-7FE8-4672-B17F-243DE0AE96AE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D88D-0E2D-4710-B133-98E05837A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84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9E11-7FE8-4672-B17F-243DE0AE96AE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D88D-0E2D-4710-B133-98E05837A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46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9E11-7FE8-4672-B17F-243DE0AE96AE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D88D-0E2D-4710-B133-98E05837A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91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9E11-7FE8-4672-B17F-243DE0AE96AE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D88D-0E2D-4710-B133-98E05837A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8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9E11-7FE8-4672-B17F-243DE0AE96AE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D88D-0E2D-4710-B133-98E05837A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309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9E11-7FE8-4672-B17F-243DE0AE96AE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D88D-0E2D-4710-B133-98E05837A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95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E9E11-7FE8-4672-B17F-243DE0AE96AE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1D88D-0E2D-4710-B133-98E05837A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2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flipV="1">
            <a:off x="1365111" y="1131652"/>
            <a:ext cx="9720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2104414" y="1005193"/>
            <a:ext cx="0" cy="2723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2097922" y="622573"/>
            <a:ext cx="0" cy="301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2104414" y="622573"/>
            <a:ext cx="8829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107645" y="204284"/>
            <a:ext cx="122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Gene</a:t>
            </a:r>
            <a:endParaRPr lang="fr-FR" dirty="0"/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1368352" y="3313921"/>
            <a:ext cx="9720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107655" y="3187462"/>
            <a:ext cx="0" cy="2723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5181596" y="2409223"/>
            <a:ext cx="2782111" cy="1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Polymrase</a:t>
            </a:r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RNA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orme libre 16"/>
          <p:cNvSpPr/>
          <p:nvPr/>
        </p:nvSpPr>
        <p:spPr>
          <a:xfrm>
            <a:off x="2908567" y="1575877"/>
            <a:ext cx="2957209" cy="924127"/>
          </a:xfrm>
          <a:custGeom>
            <a:avLst/>
            <a:gdLst>
              <a:gd name="connsiteX0" fmla="*/ 2957209 w 2957209"/>
              <a:gd name="connsiteY0" fmla="*/ 924127 h 924127"/>
              <a:gd name="connsiteX1" fmla="*/ 2733473 w 2957209"/>
              <a:gd name="connsiteY1" fmla="*/ 612842 h 924127"/>
              <a:gd name="connsiteX2" fmla="*/ 2188724 w 2957209"/>
              <a:gd name="connsiteY2" fmla="*/ 321013 h 924127"/>
              <a:gd name="connsiteX3" fmla="*/ 1595337 w 2957209"/>
              <a:gd name="connsiteY3" fmla="*/ 642025 h 924127"/>
              <a:gd name="connsiteX4" fmla="*/ 359924 w 2957209"/>
              <a:gd name="connsiteY4" fmla="*/ 175098 h 924127"/>
              <a:gd name="connsiteX5" fmla="*/ 0 w 2957209"/>
              <a:gd name="connsiteY5" fmla="*/ 0 h 92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7209" h="924127">
                <a:moveTo>
                  <a:pt x="2957209" y="924127"/>
                </a:moveTo>
                <a:cubicBezTo>
                  <a:pt x="2909381" y="818744"/>
                  <a:pt x="2861554" y="713361"/>
                  <a:pt x="2733473" y="612842"/>
                </a:cubicBezTo>
                <a:cubicBezTo>
                  <a:pt x="2605392" y="512323"/>
                  <a:pt x="2378413" y="316149"/>
                  <a:pt x="2188724" y="321013"/>
                </a:cubicBezTo>
                <a:cubicBezTo>
                  <a:pt x="1999035" y="325877"/>
                  <a:pt x="1900137" y="666344"/>
                  <a:pt x="1595337" y="642025"/>
                </a:cubicBezTo>
                <a:cubicBezTo>
                  <a:pt x="1290537" y="617706"/>
                  <a:pt x="625814" y="282102"/>
                  <a:pt x="359924" y="175098"/>
                </a:cubicBezTo>
                <a:cubicBezTo>
                  <a:pt x="94034" y="68094"/>
                  <a:pt x="47017" y="34047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 flipH="1">
            <a:off x="3057726" y="1575877"/>
            <a:ext cx="103761" cy="178336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287946" y="1689366"/>
            <a:ext cx="103761" cy="178336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3391707" y="1640731"/>
            <a:ext cx="888461" cy="582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Ribosome</a:t>
            </a:r>
            <a:endParaRPr lang="fr-FR" sz="800" dirty="0"/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7801582" y="2694551"/>
            <a:ext cx="1957323" cy="0"/>
          </a:xfrm>
          <a:prstGeom prst="straightConnector1">
            <a:avLst/>
          </a:prstGeom>
          <a:ln w="19050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5661494" y="1463255"/>
            <a:ext cx="4077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2D050"/>
                </a:solidFill>
              </a:rPr>
              <a:t>No </a:t>
            </a:r>
            <a:r>
              <a:rPr lang="fr-FR" dirty="0" err="1" smtClean="0">
                <a:solidFill>
                  <a:srgbClr val="92D050"/>
                </a:solidFill>
              </a:rPr>
              <a:t>charged</a:t>
            </a:r>
            <a:r>
              <a:rPr lang="fr-FR" dirty="0" smtClean="0">
                <a:solidFill>
                  <a:srgbClr val="92D050"/>
                </a:solidFill>
              </a:rPr>
              <a:t> </a:t>
            </a:r>
            <a:r>
              <a:rPr lang="fr-FR" dirty="0" err="1" smtClean="0">
                <a:solidFill>
                  <a:srgbClr val="92D050"/>
                </a:solidFill>
              </a:rPr>
              <a:t>tRNA</a:t>
            </a:r>
            <a:r>
              <a:rPr lang="fr-FR" dirty="0" smtClean="0">
                <a:solidFill>
                  <a:srgbClr val="92D050"/>
                </a:solidFill>
              </a:rPr>
              <a:t>, the ribosome stalles and transcription continues</a:t>
            </a:r>
            <a:endParaRPr lang="fr-FR" dirty="0">
              <a:solidFill>
                <a:srgbClr val="92D050"/>
              </a:solidFill>
            </a:endParaRPr>
          </a:p>
        </p:txBody>
      </p:sp>
      <p:cxnSp>
        <p:nvCxnSpPr>
          <p:cNvPr id="28" name="Connecteur droit 27"/>
          <p:cNvCxnSpPr/>
          <p:nvPr/>
        </p:nvCxnSpPr>
        <p:spPr>
          <a:xfrm flipV="1">
            <a:off x="1374834" y="6267901"/>
            <a:ext cx="9720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2114137" y="6141442"/>
            <a:ext cx="0" cy="2723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7444900" y="5363203"/>
            <a:ext cx="2782111" cy="1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Polymrase</a:t>
            </a:r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RNA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2770593" y="190677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RBS</a:t>
            </a:r>
            <a:endParaRPr lang="fr-FR" dirty="0">
              <a:solidFill>
                <a:schemeClr val="accent4"/>
              </a:solidFill>
            </a:endParaRPr>
          </a:p>
        </p:txBody>
      </p:sp>
      <p:grpSp>
        <p:nvGrpSpPr>
          <p:cNvPr id="41" name="Groupe 40"/>
          <p:cNvGrpSpPr/>
          <p:nvPr/>
        </p:nvGrpSpPr>
        <p:grpSpPr>
          <a:xfrm>
            <a:off x="3959157" y="3638145"/>
            <a:ext cx="4085619" cy="1838535"/>
            <a:chOff x="3959157" y="3638145"/>
            <a:chExt cx="4085619" cy="1838535"/>
          </a:xfrm>
        </p:grpSpPr>
        <p:sp>
          <p:nvSpPr>
            <p:cNvPr id="36" name="Forme libre 35"/>
            <p:cNvSpPr/>
            <p:nvPr/>
          </p:nvSpPr>
          <p:spPr>
            <a:xfrm>
              <a:off x="6527261" y="4114807"/>
              <a:ext cx="1517515" cy="1361873"/>
            </a:xfrm>
            <a:custGeom>
              <a:avLst/>
              <a:gdLst>
                <a:gd name="connsiteX0" fmla="*/ 885217 w 885217"/>
                <a:gd name="connsiteY0" fmla="*/ 616902 h 616902"/>
                <a:gd name="connsiteX1" fmla="*/ 544749 w 885217"/>
                <a:gd name="connsiteY1" fmla="*/ 470987 h 616902"/>
                <a:gd name="connsiteX2" fmla="*/ 836579 w 885217"/>
                <a:gd name="connsiteY2" fmla="*/ 42970 h 616902"/>
                <a:gd name="connsiteX3" fmla="*/ 651753 w 885217"/>
                <a:gd name="connsiteY3" fmla="*/ 72153 h 616902"/>
                <a:gd name="connsiteX4" fmla="*/ 321013 w 885217"/>
                <a:gd name="connsiteY4" fmla="*/ 548808 h 616902"/>
                <a:gd name="connsiteX5" fmla="*/ 116732 w 885217"/>
                <a:gd name="connsiteY5" fmla="*/ 568263 h 616902"/>
                <a:gd name="connsiteX6" fmla="*/ 243191 w 885217"/>
                <a:gd name="connsiteY6" fmla="*/ 422348 h 616902"/>
                <a:gd name="connsiteX7" fmla="*/ 243191 w 885217"/>
                <a:gd name="connsiteY7" fmla="*/ 305616 h 616902"/>
                <a:gd name="connsiteX8" fmla="*/ 0 w 885217"/>
                <a:gd name="connsiteY8" fmla="*/ 111063 h 616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5217" h="616902">
                  <a:moveTo>
                    <a:pt x="885217" y="616902"/>
                  </a:moveTo>
                  <a:cubicBezTo>
                    <a:pt x="719036" y="591772"/>
                    <a:pt x="552855" y="566642"/>
                    <a:pt x="544749" y="470987"/>
                  </a:cubicBezTo>
                  <a:cubicBezTo>
                    <a:pt x="536643" y="375332"/>
                    <a:pt x="818745" y="109442"/>
                    <a:pt x="836579" y="42970"/>
                  </a:cubicBezTo>
                  <a:cubicBezTo>
                    <a:pt x="854413" y="-23502"/>
                    <a:pt x="737681" y="-12153"/>
                    <a:pt x="651753" y="72153"/>
                  </a:cubicBezTo>
                  <a:cubicBezTo>
                    <a:pt x="565825" y="156459"/>
                    <a:pt x="410183" y="466123"/>
                    <a:pt x="321013" y="548808"/>
                  </a:cubicBezTo>
                  <a:cubicBezTo>
                    <a:pt x="231843" y="631493"/>
                    <a:pt x="129702" y="589340"/>
                    <a:pt x="116732" y="568263"/>
                  </a:cubicBezTo>
                  <a:cubicBezTo>
                    <a:pt x="103762" y="547186"/>
                    <a:pt x="222115" y="466122"/>
                    <a:pt x="243191" y="422348"/>
                  </a:cubicBezTo>
                  <a:cubicBezTo>
                    <a:pt x="264267" y="378574"/>
                    <a:pt x="283723" y="357497"/>
                    <a:pt x="243191" y="305616"/>
                  </a:cubicBezTo>
                  <a:cubicBezTo>
                    <a:pt x="202659" y="253735"/>
                    <a:pt x="101329" y="182399"/>
                    <a:pt x="0" y="111063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Forme libre 39"/>
            <p:cNvSpPr/>
            <p:nvPr/>
          </p:nvSpPr>
          <p:spPr>
            <a:xfrm>
              <a:off x="3959157" y="3638145"/>
              <a:ext cx="2568103" cy="719846"/>
            </a:xfrm>
            <a:custGeom>
              <a:avLst/>
              <a:gdLst>
                <a:gd name="connsiteX0" fmla="*/ 2568103 w 2568103"/>
                <a:gd name="connsiteY0" fmla="*/ 719846 h 719846"/>
                <a:gd name="connsiteX1" fmla="*/ 2402732 w 2568103"/>
                <a:gd name="connsiteY1" fmla="*/ 583659 h 719846"/>
                <a:gd name="connsiteX2" fmla="*/ 2081720 w 2568103"/>
                <a:gd name="connsiteY2" fmla="*/ 291829 h 719846"/>
                <a:gd name="connsiteX3" fmla="*/ 1342417 w 2568103"/>
                <a:gd name="connsiteY3" fmla="*/ 175098 h 719846"/>
                <a:gd name="connsiteX4" fmla="*/ 418290 w 2568103"/>
                <a:gd name="connsiteY4" fmla="*/ 107004 h 719846"/>
                <a:gd name="connsiteX5" fmla="*/ 0 w 2568103"/>
                <a:gd name="connsiteY5" fmla="*/ 0 h 719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8103" h="719846">
                  <a:moveTo>
                    <a:pt x="2568103" y="719846"/>
                  </a:moveTo>
                  <a:cubicBezTo>
                    <a:pt x="2525949" y="687420"/>
                    <a:pt x="2483796" y="654995"/>
                    <a:pt x="2402732" y="583659"/>
                  </a:cubicBezTo>
                  <a:cubicBezTo>
                    <a:pt x="2321668" y="512323"/>
                    <a:pt x="2258439" y="359922"/>
                    <a:pt x="2081720" y="291829"/>
                  </a:cubicBezTo>
                  <a:cubicBezTo>
                    <a:pt x="1905001" y="223736"/>
                    <a:pt x="1619655" y="205902"/>
                    <a:pt x="1342417" y="175098"/>
                  </a:cubicBezTo>
                  <a:cubicBezTo>
                    <a:pt x="1065179" y="144294"/>
                    <a:pt x="642026" y="136187"/>
                    <a:pt x="418290" y="107004"/>
                  </a:cubicBezTo>
                  <a:cubicBezTo>
                    <a:pt x="194554" y="77821"/>
                    <a:pt x="97277" y="38910"/>
                    <a:pt x="0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2" name="Connecteur droit 41"/>
          <p:cNvCxnSpPr/>
          <p:nvPr/>
        </p:nvCxnSpPr>
        <p:spPr>
          <a:xfrm flipH="1">
            <a:off x="4114801" y="3610590"/>
            <a:ext cx="48637" cy="17347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flipH="1">
            <a:off x="4393659" y="3646254"/>
            <a:ext cx="48637" cy="17347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/>
          <p:nvPr/>
        </p:nvSpPr>
        <p:spPr>
          <a:xfrm>
            <a:off x="6285686" y="4224277"/>
            <a:ext cx="888461" cy="582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Ribosome</a:t>
            </a:r>
            <a:endParaRPr lang="fr-FR" sz="800" dirty="0"/>
          </a:p>
        </p:txBody>
      </p:sp>
      <p:sp>
        <p:nvSpPr>
          <p:cNvPr id="46" name="ZoneTexte 45"/>
          <p:cNvSpPr txBox="1"/>
          <p:nvPr/>
        </p:nvSpPr>
        <p:spPr>
          <a:xfrm>
            <a:off x="4257455" y="2229831"/>
            <a:ext cx="14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Nascent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RNA</a:t>
            </a:r>
          </a:p>
        </p:txBody>
      </p:sp>
      <p:sp>
        <p:nvSpPr>
          <p:cNvPr id="47" name="Ellipse 46"/>
          <p:cNvSpPr/>
          <p:nvPr/>
        </p:nvSpPr>
        <p:spPr>
          <a:xfrm rot="18781321">
            <a:off x="6334090" y="4440948"/>
            <a:ext cx="2221617" cy="953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8250112" y="3888118"/>
            <a:ext cx="13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Termination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9" name="Forme libre 48"/>
          <p:cNvSpPr/>
          <p:nvPr/>
        </p:nvSpPr>
        <p:spPr>
          <a:xfrm>
            <a:off x="9322338" y="4834706"/>
            <a:ext cx="982494" cy="515566"/>
          </a:xfrm>
          <a:custGeom>
            <a:avLst/>
            <a:gdLst>
              <a:gd name="connsiteX0" fmla="*/ 0 w 982494"/>
              <a:gd name="connsiteY0" fmla="*/ 515566 h 515566"/>
              <a:gd name="connsiteX1" fmla="*/ 389106 w 982494"/>
              <a:gd name="connsiteY1" fmla="*/ 184826 h 515566"/>
              <a:gd name="connsiteX2" fmla="*/ 982494 w 982494"/>
              <a:gd name="connsiteY2" fmla="*/ 0 h 51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2494" h="515566">
                <a:moveTo>
                  <a:pt x="0" y="515566"/>
                </a:moveTo>
                <a:cubicBezTo>
                  <a:pt x="112678" y="393160"/>
                  <a:pt x="225357" y="270754"/>
                  <a:pt x="389106" y="184826"/>
                </a:cubicBezTo>
                <a:cubicBezTo>
                  <a:pt x="552855" y="98898"/>
                  <a:pt x="767674" y="49449"/>
                  <a:pt x="982494" y="0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/>
          <p:cNvSpPr txBox="1"/>
          <p:nvPr/>
        </p:nvSpPr>
        <p:spPr>
          <a:xfrm>
            <a:off x="10048669" y="4405223"/>
            <a:ext cx="214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pRNA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unbinds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2603089" y="4223169"/>
            <a:ext cx="3453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Charged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tRNA</a:t>
            </a:r>
            <a:r>
              <a:rPr lang="fr-FR" dirty="0" smtClean="0">
                <a:solidFill>
                  <a:srgbClr val="FF0000"/>
                </a:solidFill>
              </a:rPr>
              <a:t> are </a:t>
            </a:r>
            <a:r>
              <a:rPr lang="fr-FR" dirty="0" err="1" smtClean="0">
                <a:solidFill>
                  <a:srgbClr val="FF0000"/>
                </a:solidFill>
              </a:rPr>
              <a:t>available</a:t>
            </a:r>
            <a:r>
              <a:rPr lang="fr-FR" dirty="0" smtClean="0">
                <a:solidFill>
                  <a:srgbClr val="FF0000"/>
                </a:solidFill>
              </a:rPr>
              <a:t>: translation </a:t>
            </a:r>
            <a:r>
              <a:rPr lang="fr-FR" dirty="0" err="1" smtClean="0">
                <a:solidFill>
                  <a:srgbClr val="FF0000"/>
                </a:solidFill>
              </a:rPr>
              <a:t>occurs</a:t>
            </a:r>
            <a:r>
              <a:rPr lang="fr-FR" dirty="0" smtClean="0">
                <a:solidFill>
                  <a:srgbClr val="FF0000"/>
                </a:solidFill>
              </a:rPr>
              <a:t> and </a:t>
            </a:r>
            <a:r>
              <a:rPr lang="fr-FR" dirty="0" err="1" smtClean="0">
                <a:solidFill>
                  <a:srgbClr val="FF0000"/>
                </a:solidFill>
              </a:rPr>
              <a:t>creates</a:t>
            </a:r>
            <a:r>
              <a:rPr lang="fr-FR" dirty="0" smtClean="0">
                <a:solidFill>
                  <a:srgbClr val="FF0000"/>
                </a:solidFill>
              </a:rPr>
              <a:t> a </a:t>
            </a:r>
            <a:r>
              <a:rPr lang="fr-FR" dirty="0" err="1" smtClean="0">
                <a:solidFill>
                  <a:srgbClr val="FF0000"/>
                </a:solidFill>
              </a:rPr>
              <a:t>termination</a:t>
            </a:r>
            <a:r>
              <a:rPr lang="fr-FR" dirty="0" smtClean="0">
                <a:solidFill>
                  <a:srgbClr val="FF0000"/>
                </a:solidFill>
              </a:rPr>
              <a:t> motif on the </a:t>
            </a:r>
            <a:r>
              <a:rPr lang="fr-FR" dirty="0" err="1" smtClean="0">
                <a:solidFill>
                  <a:srgbClr val="FF0000"/>
                </a:solidFill>
              </a:rPr>
              <a:t>nascent</a:t>
            </a:r>
            <a:r>
              <a:rPr lang="fr-FR" dirty="0" smtClean="0">
                <a:solidFill>
                  <a:srgbClr val="FF0000"/>
                </a:solidFill>
              </a:rPr>
              <a:t> RNA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2" name="Forme libre 51"/>
          <p:cNvSpPr/>
          <p:nvPr/>
        </p:nvSpPr>
        <p:spPr>
          <a:xfrm>
            <a:off x="5346977" y="3511685"/>
            <a:ext cx="1258092" cy="729575"/>
          </a:xfrm>
          <a:custGeom>
            <a:avLst/>
            <a:gdLst>
              <a:gd name="connsiteX0" fmla="*/ 1228921 w 1258092"/>
              <a:gd name="connsiteY0" fmla="*/ 729575 h 729575"/>
              <a:gd name="connsiteX1" fmla="*/ 1219193 w 1258092"/>
              <a:gd name="connsiteY1" fmla="*/ 398834 h 729575"/>
              <a:gd name="connsiteX2" fmla="*/ 849542 w 1258092"/>
              <a:gd name="connsiteY2" fmla="*/ 252919 h 729575"/>
              <a:gd name="connsiteX3" fmla="*/ 129695 w 1258092"/>
              <a:gd name="connsiteY3" fmla="*/ 194553 h 729575"/>
              <a:gd name="connsiteX4" fmla="*/ 3236 w 1258092"/>
              <a:gd name="connsiteY4" fmla="*/ 0 h 72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8092" h="729575">
                <a:moveTo>
                  <a:pt x="1228921" y="729575"/>
                </a:moveTo>
                <a:cubicBezTo>
                  <a:pt x="1255672" y="603926"/>
                  <a:pt x="1282423" y="478277"/>
                  <a:pt x="1219193" y="398834"/>
                </a:cubicBezTo>
                <a:cubicBezTo>
                  <a:pt x="1155963" y="319391"/>
                  <a:pt x="1031125" y="286966"/>
                  <a:pt x="849542" y="252919"/>
                </a:cubicBezTo>
                <a:cubicBezTo>
                  <a:pt x="667959" y="218872"/>
                  <a:pt x="270746" y="236706"/>
                  <a:pt x="129695" y="194553"/>
                </a:cubicBezTo>
                <a:cubicBezTo>
                  <a:pt x="-11356" y="152400"/>
                  <a:pt x="-4060" y="76200"/>
                  <a:pt x="323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609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39</Words>
  <Application>Microsoft Office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mdinh</dc:creator>
  <cp:lastModifiedBy>mdinh</cp:lastModifiedBy>
  <cp:revision>4</cp:revision>
  <dcterms:created xsi:type="dcterms:W3CDTF">2015-10-12T09:03:48Z</dcterms:created>
  <dcterms:modified xsi:type="dcterms:W3CDTF">2015-10-12T16:26:01Z</dcterms:modified>
</cp:coreProperties>
</file>