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6C98-2FC2-41DF-88A2-DCE1A3582CC4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032A-C95F-447D-BF2B-3AEB78469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05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6C98-2FC2-41DF-88A2-DCE1A3582CC4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032A-C95F-447D-BF2B-3AEB78469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70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6C98-2FC2-41DF-88A2-DCE1A3582CC4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032A-C95F-447D-BF2B-3AEB78469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8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6C98-2FC2-41DF-88A2-DCE1A3582CC4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032A-C95F-447D-BF2B-3AEB78469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74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6C98-2FC2-41DF-88A2-DCE1A3582CC4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032A-C95F-447D-BF2B-3AEB78469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24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6C98-2FC2-41DF-88A2-DCE1A3582CC4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032A-C95F-447D-BF2B-3AEB78469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7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6C98-2FC2-41DF-88A2-DCE1A3582CC4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032A-C95F-447D-BF2B-3AEB78469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9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6C98-2FC2-41DF-88A2-DCE1A3582CC4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032A-C95F-447D-BF2B-3AEB78469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44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6C98-2FC2-41DF-88A2-DCE1A3582CC4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032A-C95F-447D-BF2B-3AEB78469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04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6C98-2FC2-41DF-88A2-DCE1A3582CC4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032A-C95F-447D-BF2B-3AEB78469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47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6C98-2FC2-41DF-88A2-DCE1A3582CC4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032A-C95F-447D-BF2B-3AEB78469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79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6C98-2FC2-41DF-88A2-DCE1A3582CC4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032A-C95F-447D-BF2B-3AEB78469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06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/>
          <p:cNvCxnSpPr/>
          <p:nvPr/>
        </p:nvCxnSpPr>
        <p:spPr>
          <a:xfrm flipV="1">
            <a:off x="1365111" y="1131652"/>
            <a:ext cx="972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104414" y="1005193"/>
            <a:ext cx="0" cy="2723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636191" y="1011673"/>
            <a:ext cx="0" cy="2723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9714707" y="1018153"/>
            <a:ext cx="0" cy="2723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9704981" y="622573"/>
            <a:ext cx="0" cy="30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9714707" y="622573"/>
            <a:ext cx="1219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9704981" y="204284"/>
            <a:ext cx="122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Gene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780162" y="213846"/>
            <a:ext cx="10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Promoter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4406039" y="213846"/>
            <a:ext cx="363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Leader </a:t>
            </a:r>
            <a:r>
              <a:rPr lang="fr-FR" dirty="0" err="1" smtClean="0"/>
              <a:t>sequence</a:t>
            </a:r>
            <a:r>
              <a:rPr lang="fr-FR" dirty="0" smtClean="0"/>
              <a:t>: non </a:t>
            </a:r>
            <a:r>
              <a:rPr lang="fr-FR" dirty="0" err="1" smtClean="0"/>
              <a:t>coding</a:t>
            </a:r>
            <a:r>
              <a:rPr lang="fr-FR" dirty="0" smtClean="0"/>
              <a:t> DNA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1361868" y="3842449"/>
            <a:ext cx="972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101171" y="3715990"/>
            <a:ext cx="0" cy="2723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632948" y="3722470"/>
            <a:ext cx="0" cy="2723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9711464" y="3728950"/>
            <a:ext cx="0" cy="2723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6342434" y="2937751"/>
            <a:ext cx="2782111" cy="1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Polymrase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RNA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Forme libre 42"/>
          <p:cNvSpPr/>
          <p:nvPr/>
        </p:nvSpPr>
        <p:spPr>
          <a:xfrm>
            <a:off x="5369668" y="1702338"/>
            <a:ext cx="1517515" cy="1361873"/>
          </a:xfrm>
          <a:custGeom>
            <a:avLst/>
            <a:gdLst>
              <a:gd name="connsiteX0" fmla="*/ 885217 w 885217"/>
              <a:gd name="connsiteY0" fmla="*/ 616902 h 616902"/>
              <a:gd name="connsiteX1" fmla="*/ 544749 w 885217"/>
              <a:gd name="connsiteY1" fmla="*/ 470987 h 616902"/>
              <a:gd name="connsiteX2" fmla="*/ 836579 w 885217"/>
              <a:gd name="connsiteY2" fmla="*/ 42970 h 616902"/>
              <a:gd name="connsiteX3" fmla="*/ 651753 w 885217"/>
              <a:gd name="connsiteY3" fmla="*/ 72153 h 616902"/>
              <a:gd name="connsiteX4" fmla="*/ 321013 w 885217"/>
              <a:gd name="connsiteY4" fmla="*/ 548808 h 616902"/>
              <a:gd name="connsiteX5" fmla="*/ 116732 w 885217"/>
              <a:gd name="connsiteY5" fmla="*/ 568263 h 616902"/>
              <a:gd name="connsiteX6" fmla="*/ 243191 w 885217"/>
              <a:gd name="connsiteY6" fmla="*/ 422348 h 616902"/>
              <a:gd name="connsiteX7" fmla="*/ 243191 w 885217"/>
              <a:gd name="connsiteY7" fmla="*/ 305616 h 616902"/>
              <a:gd name="connsiteX8" fmla="*/ 0 w 885217"/>
              <a:gd name="connsiteY8" fmla="*/ 111063 h 61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217" h="616902">
                <a:moveTo>
                  <a:pt x="885217" y="616902"/>
                </a:moveTo>
                <a:cubicBezTo>
                  <a:pt x="719036" y="591772"/>
                  <a:pt x="552855" y="566642"/>
                  <a:pt x="544749" y="470987"/>
                </a:cubicBezTo>
                <a:cubicBezTo>
                  <a:pt x="536643" y="375332"/>
                  <a:pt x="818745" y="109442"/>
                  <a:pt x="836579" y="42970"/>
                </a:cubicBezTo>
                <a:cubicBezTo>
                  <a:pt x="854413" y="-23502"/>
                  <a:pt x="737681" y="-12153"/>
                  <a:pt x="651753" y="72153"/>
                </a:cubicBezTo>
                <a:cubicBezTo>
                  <a:pt x="565825" y="156459"/>
                  <a:pt x="410183" y="466123"/>
                  <a:pt x="321013" y="548808"/>
                </a:cubicBezTo>
                <a:cubicBezTo>
                  <a:pt x="231843" y="631493"/>
                  <a:pt x="129702" y="589340"/>
                  <a:pt x="116732" y="568263"/>
                </a:cubicBezTo>
                <a:cubicBezTo>
                  <a:pt x="103762" y="547186"/>
                  <a:pt x="222115" y="466122"/>
                  <a:pt x="243191" y="422348"/>
                </a:cubicBezTo>
                <a:cubicBezTo>
                  <a:pt x="264267" y="378574"/>
                  <a:pt x="283723" y="357497"/>
                  <a:pt x="243191" y="305616"/>
                </a:cubicBezTo>
                <a:cubicBezTo>
                  <a:pt x="202659" y="253735"/>
                  <a:pt x="101329" y="182399"/>
                  <a:pt x="0" y="111063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flipH="1">
            <a:off x="5573948" y="2130355"/>
            <a:ext cx="136187" cy="12646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/>
          <p:cNvSpPr/>
          <p:nvPr/>
        </p:nvSpPr>
        <p:spPr>
          <a:xfrm rot="18781321">
            <a:off x="5075322" y="2009071"/>
            <a:ext cx="2221617" cy="953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003915" y="1480385"/>
            <a:ext cx="13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Termination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475096" y="2130355"/>
            <a:ext cx="14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Nascent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RNA</a:t>
            </a:r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5395609" y="1971461"/>
            <a:ext cx="136187" cy="12646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959324" y="203323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RBS</a:t>
            </a:r>
            <a:endParaRPr lang="fr-FR" dirty="0">
              <a:solidFill>
                <a:schemeClr val="accent4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1368352" y="6173857"/>
            <a:ext cx="972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107655" y="6047398"/>
            <a:ext cx="0" cy="2723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639432" y="6053878"/>
            <a:ext cx="0" cy="2723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9717948" y="6060358"/>
            <a:ext cx="0" cy="2723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348918" y="5269159"/>
            <a:ext cx="2782111" cy="1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Polymrase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RNA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rme libre 5"/>
          <p:cNvSpPr/>
          <p:nvPr/>
        </p:nvSpPr>
        <p:spPr>
          <a:xfrm>
            <a:off x="4075889" y="4435813"/>
            <a:ext cx="2957209" cy="924127"/>
          </a:xfrm>
          <a:custGeom>
            <a:avLst/>
            <a:gdLst>
              <a:gd name="connsiteX0" fmla="*/ 2957209 w 2957209"/>
              <a:gd name="connsiteY0" fmla="*/ 924127 h 924127"/>
              <a:gd name="connsiteX1" fmla="*/ 2733473 w 2957209"/>
              <a:gd name="connsiteY1" fmla="*/ 612842 h 924127"/>
              <a:gd name="connsiteX2" fmla="*/ 2188724 w 2957209"/>
              <a:gd name="connsiteY2" fmla="*/ 321013 h 924127"/>
              <a:gd name="connsiteX3" fmla="*/ 1595337 w 2957209"/>
              <a:gd name="connsiteY3" fmla="*/ 642025 h 924127"/>
              <a:gd name="connsiteX4" fmla="*/ 359924 w 2957209"/>
              <a:gd name="connsiteY4" fmla="*/ 175098 h 924127"/>
              <a:gd name="connsiteX5" fmla="*/ 0 w 2957209"/>
              <a:gd name="connsiteY5" fmla="*/ 0 h 92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7209" h="924127">
                <a:moveTo>
                  <a:pt x="2957209" y="924127"/>
                </a:moveTo>
                <a:cubicBezTo>
                  <a:pt x="2909381" y="818744"/>
                  <a:pt x="2861554" y="713361"/>
                  <a:pt x="2733473" y="612842"/>
                </a:cubicBezTo>
                <a:cubicBezTo>
                  <a:pt x="2605392" y="512323"/>
                  <a:pt x="2378413" y="316149"/>
                  <a:pt x="2188724" y="321013"/>
                </a:cubicBezTo>
                <a:cubicBezTo>
                  <a:pt x="1999035" y="325877"/>
                  <a:pt x="1900137" y="666344"/>
                  <a:pt x="1595337" y="642025"/>
                </a:cubicBezTo>
                <a:cubicBezTo>
                  <a:pt x="1290537" y="617706"/>
                  <a:pt x="625814" y="282102"/>
                  <a:pt x="359924" y="175098"/>
                </a:cubicBezTo>
                <a:cubicBezTo>
                  <a:pt x="94034" y="68094"/>
                  <a:pt x="47017" y="34047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/>
          <p:cNvCxnSpPr/>
          <p:nvPr/>
        </p:nvCxnSpPr>
        <p:spPr>
          <a:xfrm flipH="1">
            <a:off x="4225048" y="4435813"/>
            <a:ext cx="103761" cy="17833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4455268" y="4549302"/>
            <a:ext cx="103761" cy="17833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6176402" y="4702132"/>
            <a:ext cx="214009" cy="18672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9124545" y="5486400"/>
            <a:ext cx="1957323" cy="0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196407" y="4343741"/>
            <a:ext cx="4077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An </a:t>
            </a:r>
            <a:r>
              <a:rPr lang="fr-FR" dirty="0" err="1" smtClean="0">
                <a:solidFill>
                  <a:srgbClr val="92D050"/>
                </a:solidFill>
              </a:rPr>
              <a:t>effector</a:t>
            </a:r>
            <a:r>
              <a:rPr lang="fr-FR" dirty="0" smtClean="0">
                <a:solidFill>
                  <a:srgbClr val="92D050"/>
                </a:solidFill>
              </a:rPr>
              <a:t> </a:t>
            </a:r>
            <a:r>
              <a:rPr lang="fr-FR" dirty="0" err="1" smtClean="0">
                <a:solidFill>
                  <a:srgbClr val="92D050"/>
                </a:solidFill>
              </a:rPr>
              <a:t>may</a:t>
            </a:r>
            <a:r>
              <a:rPr lang="fr-FR" dirty="0" smtClean="0">
                <a:solidFill>
                  <a:srgbClr val="92D050"/>
                </a:solidFill>
              </a:rPr>
              <a:t> </a:t>
            </a:r>
            <a:r>
              <a:rPr lang="fr-FR" dirty="0" err="1" smtClean="0">
                <a:solidFill>
                  <a:srgbClr val="92D050"/>
                </a:solidFill>
              </a:rPr>
              <a:t>bind</a:t>
            </a:r>
            <a:r>
              <a:rPr lang="fr-FR" dirty="0" smtClean="0">
                <a:solidFill>
                  <a:srgbClr val="92D050"/>
                </a:solidFill>
              </a:rPr>
              <a:t> to the </a:t>
            </a:r>
            <a:r>
              <a:rPr lang="fr-FR" dirty="0" err="1" smtClean="0">
                <a:solidFill>
                  <a:srgbClr val="92D050"/>
                </a:solidFill>
              </a:rPr>
              <a:t>nascent</a:t>
            </a:r>
            <a:r>
              <a:rPr lang="fr-FR" dirty="0" smtClean="0">
                <a:solidFill>
                  <a:srgbClr val="92D050"/>
                </a:solidFill>
              </a:rPr>
              <a:t> RNA to </a:t>
            </a:r>
            <a:r>
              <a:rPr lang="fr-FR" dirty="0" err="1" smtClean="0">
                <a:solidFill>
                  <a:srgbClr val="92D050"/>
                </a:solidFill>
              </a:rPr>
              <a:t>form</a:t>
            </a:r>
            <a:r>
              <a:rPr lang="fr-FR" dirty="0" smtClean="0">
                <a:solidFill>
                  <a:srgbClr val="92D050"/>
                </a:solidFill>
              </a:rPr>
              <a:t> an </a:t>
            </a:r>
            <a:r>
              <a:rPr lang="fr-FR" dirty="0" err="1" smtClean="0">
                <a:solidFill>
                  <a:srgbClr val="92D050"/>
                </a:solidFill>
              </a:rPr>
              <a:t>antitermination</a:t>
            </a:r>
            <a:r>
              <a:rPr lang="fr-FR" dirty="0" smtClean="0">
                <a:solidFill>
                  <a:srgbClr val="92D050"/>
                </a:solidFill>
              </a:rPr>
              <a:t> and </a:t>
            </a:r>
            <a:r>
              <a:rPr lang="fr-FR" dirty="0" err="1" smtClean="0">
                <a:solidFill>
                  <a:srgbClr val="92D050"/>
                </a:solidFill>
              </a:rPr>
              <a:t>allows</a:t>
            </a:r>
            <a:r>
              <a:rPr lang="fr-FR" dirty="0" smtClean="0">
                <a:solidFill>
                  <a:srgbClr val="92D050"/>
                </a:solidFill>
              </a:rPr>
              <a:t> the transcription to continue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6989323" y="4416332"/>
            <a:ext cx="214009" cy="18672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6332706" y="4513634"/>
            <a:ext cx="632298" cy="155643"/>
          </a:xfrm>
          <a:custGeom>
            <a:avLst/>
            <a:gdLst>
              <a:gd name="connsiteX0" fmla="*/ 632298 w 632298"/>
              <a:gd name="connsiteY0" fmla="*/ 0 h 155643"/>
              <a:gd name="connsiteX1" fmla="*/ 262647 w 632298"/>
              <a:gd name="connsiteY1" fmla="*/ 38911 h 155643"/>
              <a:gd name="connsiteX2" fmla="*/ 0 w 632298"/>
              <a:gd name="connsiteY2" fmla="*/ 155643 h 15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298" h="155643">
                <a:moveTo>
                  <a:pt x="632298" y="0"/>
                </a:moveTo>
                <a:cubicBezTo>
                  <a:pt x="500164" y="6485"/>
                  <a:pt x="368030" y="12971"/>
                  <a:pt x="262647" y="38911"/>
                </a:cubicBezTo>
                <a:cubicBezTo>
                  <a:pt x="157264" y="64852"/>
                  <a:pt x="78632" y="110247"/>
                  <a:pt x="0" y="155643"/>
                </a:cubicBezTo>
              </a:path>
            </a:pathLst>
          </a:custGeom>
          <a:noFill/>
          <a:ln w="19050">
            <a:solidFill>
              <a:srgbClr val="92D05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8628434" y="2529191"/>
            <a:ext cx="982494" cy="515566"/>
          </a:xfrm>
          <a:custGeom>
            <a:avLst/>
            <a:gdLst>
              <a:gd name="connsiteX0" fmla="*/ 0 w 982494"/>
              <a:gd name="connsiteY0" fmla="*/ 515566 h 515566"/>
              <a:gd name="connsiteX1" fmla="*/ 389106 w 982494"/>
              <a:gd name="connsiteY1" fmla="*/ 184826 h 515566"/>
              <a:gd name="connsiteX2" fmla="*/ 982494 w 982494"/>
              <a:gd name="connsiteY2" fmla="*/ 0 h 51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2494" h="515566">
                <a:moveTo>
                  <a:pt x="0" y="515566"/>
                </a:moveTo>
                <a:cubicBezTo>
                  <a:pt x="112678" y="393160"/>
                  <a:pt x="225357" y="270754"/>
                  <a:pt x="389106" y="184826"/>
                </a:cubicBezTo>
                <a:cubicBezTo>
                  <a:pt x="552855" y="98898"/>
                  <a:pt x="767674" y="49449"/>
                  <a:pt x="982494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354765" y="2099708"/>
            <a:ext cx="214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pRNA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unbinds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59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mdinh</dc:creator>
  <cp:lastModifiedBy>mdinh</cp:lastModifiedBy>
  <cp:revision>5</cp:revision>
  <dcterms:created xsi:type="dcterms:W3CDTF">2015-10-12T07:58:01Z</dcterms:created>
  <dcterms:modified xsi:type="dcterms:W3CDTF">2015-10-12T09:17:17Z</dcterms:modified>
</cp:coreProperties>
</file>