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9"/>
  </p:notesMasterIdLst>
  <p:sldIdLst>
    <p:sldId id="313" r:id="rId2"/>
    <p:sldId id="454" r:id="rId3"/>
    <p:sldId id="405" r:id="rId4"/>
    <p:sldId id="258" r:id="rId5"/>
    <p:sldId id="406" r:id="rId6"/>
    <p:sldId id="414" r:id="rId7"/>
    <p:sldId id="407" r:id="rId8"/>
    <p:sldId id="408" r:id="rId9"/>
    <p:sldId id="409" r:id="rId10"/>
    <p:sldId id="410" r:id="rId11"/>
    <p:sldId id="411" r:id="rId12"/>
    <p:sldId id="450" r:id="rId13"/>
    <p:sldId id="412" r:id="rId14"/>
    <p:sldId id="455" r:id="rId15"/>
    <p:sldId id="419" r:id="rId16"/>
    <p:sldId id="420" r:id="rId17"/>
    <p:sldId id="430" r:id="rId18"/>
    <p:sldId id="422" r:id="rId19"/>
    <p:sldId id="421" r:id="rId20"/>
    <p:sldId id="415" r:id="rId21"/>
    <p:sldId id="416" r:id="rId22"/>
    <p:sldId id="428" r:id="rId23"/>
    <p:sldId id="423" r:id="rId24"/>
    <p:sldId id="424" r:id="rId25"/>
    <p:sldId id="425" r:id="rId26"/>
    <p:sldId id="426" r:id="rId27"/>
    <p:sldId id="427" r:id="rId28"/>
    <p:sldId id="429" r:id="rId29"/>
    <p:sldId id="417" r:id="rId30"/>
    <p:sldId id="436" r:id="rId31"/>
    <p:sldId id="418" r:id="rId32"/>
    <p:sldId id="431" r:id="rId33"/>
    <p:sldId id="437" r:id="rId34"/>
    <p:sldId id="438" r:id="rId35"/>
    <p:sldId id="448" r:id="rId36"/>
    <p:sldId id="432" r:id="rId37"/>
    <p:sldId id="439" r:id="rId38"/>
    <p:sldId id="442" r:id="rId39"/>
    <p:sldId id="443" r:id="rId40"/>
    <p:sldId id="452" r:id="rId41"/>
    <p:sldId id="396" r:id="rId42"/>
    <p:sldId id="446" r:id="rId43"/>
    <p:sldId id="445" r:id="rId44"/>
    <p:sldId id="447" r:id="rId45"/>
    <p:sldId id="451" r:id="rId46"/>
    <p:sldId id="453" r:id="rId47"/>
    <p:sldId id="449" r:id="rId48"/>
  </p:sldIdLst>
  <p:sldSz cx="9144000" cy="6858000" type="screen4x3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A6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 autoAdjust="0"/>
  </p:normalViewPr>
  <p:slideViewPr>
    <p:cSldViewPr snapToGrid="0" showGuides="1">
      <p:cViewPr varScale="1">
        <p:scale>
          <a:sx n="67" d="100"/>
          <a:sy n="67" d="100"/>
        </p:scale>
        <p:origin x="-133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B0B0A-7FB2-412B-859F-EC3A8F9B9D13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3F2CE-909D-4581-8BA8-8DCD318820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84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E0E0E2-7263-44C4-AAA9-733DBA7BD20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21FD59-C920-460C-B1C9-0346C59420B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88497"/>
            <a:ext cx="5976664" cy="504056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520" y="692697"/>
            <a:ext cx="8208912" cy="59046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578CD-5D0E-408B-BD90-ED544D1F32D2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36182-943F-4B79-88FD-3D4CE003E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9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1325563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530820CF-B880-4189-942D-D702A7CBA730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1" y="6356351"/>
            <a:ext cx="2057400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53352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111095" y="693329"/>
            <a:ext cx="8930355" cy="0"/>
          </a:xfrm>
          <a:prstGeom prst="line">
            <a:avLst/>
          </a:prstGeom>
          <a:ln w="25400">
            <a:solidFill>
              <a:srgbClr val="F5A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4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800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600" cy="1143000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1600203"/>
            <a:ext cx="8229600" cy="4525963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6376"/>
            <a:ext cx="20574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6"/>
            <a:ext cx="6019800" cy="438785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DF659192-60C8-49F5-94DF-1E29C3FCC85C}" type="datetimeFigureOut">
              <a:rPr lang="zh-CN" altLang="en-US" smtClean="0"/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fld id="{EB730883-2733-4EB0-9793-894FF9D5011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:\桌面文件\ppt底图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79" y="3177"/>
            <a:ext cx="9228378" cy="685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-14521" y="0"/>
            <a:ext cx="922861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30000">
                <a:schemeClr val="bg1">
                  <a:alpha val="0"/>
                </a:schemeClr>
              </a:gs>
              <a:gs pos="98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3" rIns="91388" bIns="45693" anchor="ctr"/>
          <a:lstStyle/>
          <a:p>
            <a:pPr algn="ctr" eaLnBrk="0" hangingPunct="0">
              <a:defRPr/>
            </a:pPr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defTabSz="1218565" rtl="0" eaLnBrk="1" latinLnBrk="0" hangingPunct="1">
        <a:spcBef>
          <a:spcPct val="0"/>
        </a:spcBef>
        <a:buNone/>
        <a:defRPr sz="58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2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1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225042" y="1804358"/>
            <a:ext cx="6770189" cy="861706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</a:bodyPr>
          <a:lstStyle/>
          <a:p>
            <a:pPr algn="ctr" defTabSz="1218565"/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机器学习概述</a:t>
            </a:r>
            <a:endParaRPr lang="zh-CN" altLang="en-US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73890" y="4793695"/>
            <a:ext cx="8259053" cy="0"/>
          </a:xfrm>
          <a:prstGeom prst="line">
            <a:avLst/>
          </a:prstGeom>
          <a:ln w="38100">
            <a:solidFill>
              <a:srgbClr val="F5A6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23"/>
          <p:cNvSpPr txBox="1"/>
          <p:nvPr/>
        </p:nvSpPr>
        <p:spPr>
          <a:xfrm>
            <a:off x="1659890" y="5321935"/>
            <a:ext cx="5824220" cy="612775"/>
          </a:xfrm>
          <a:prstGeom prst="rect">
            <a:avLst/>
          </a:prstGeom>
          <a:noFill/>
        </p:spPr>
        <p:txBody>
          <a:bodyPr wrap="square" lIns="121854" tIns="60926" rIns="121854" bIns="60926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 defTabSz="1218565"/>
            <a:r>
              <a:rPr lang="zh-CN" alt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某某某  主讲</a:t>
            </a:r>
            <a:endParaRPr lang="zh-CN" altLang="en-US" sz="3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4787" y="350520"/>
            <a:ext cx="48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机器学习算法入门与编程实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现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唐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四薪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编著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C:\Users\Shinelon\Desktop\书封面\机器学习算法入门与编程实践-立体封面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984" y="2666064"/>
            <a:ext cx="2334754" cy="2334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2" y="1079502"/>
            <a:ext cx="3943347" cy="5580378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第三步：训练模型。</a:t>
            </a:r>
            <a:endParaRPr lang="en-US" altLang="zh-CN" sz="2800" b="1" dirty="0" smtClean="0"/>
          </a:p>
          <a:p>
            <a:r>
              <a:rPr lang="zh-CN" altLang="en-US" sz="2400" b="1" dirty="0">
                <a:solidFill>
                  <a:schemeClr val="accent1"/>
                </a:solidFill>
              </a:rPr>
              <a:t>训练</a:t>
            </a:r>
            <a:r>
              <a:rPr lang="zh-CN" altLang="en-US" sz="2400" dirty="0"/>
              <a:t>（</a:t>
            </a:r>
            <a:r>
              <a:rPr lang="en-US" altLang="zh-CN" sz="2400" dirty="0"/>
              <a:t>training</a:t>
            </a:r>
            <a:r>
              <a:rPr lang="zh-CN" altLang="en-US" sz="2400" dirty="0"/>
              <a:t>）：从数据中学得模型的过程称为</a:t>
            </a:r>
            <a:r>
              <a:rPr lang="zh-CN" altLang="en-US" sz="2400" b="1" dirty="0"/>
              <a:t>学习</a:t>
            </a:r>
            <a:r>
              <a:rPr lang="zh-CN" altLang="en-US" sz="2400" dirty="0"/>
              <a:t>（</a:t>
            </a:r>
            <a:r>
              <a:rPr lang="en-US" altLang="zh-CN" sz="2400" dirty="0"/>
              <a:t>learning</a:t>
            </a:r>
            <a:r>
              <a:rPr lang="zh-CN" altLang="en-US" sz="2400" dirty="0"/>
              <a:t>）或</a:t>
            </a:r>
            <a:r>
              <a:rPr lang="zh-CN" altLang="en-US" sz="2400" b="1" dirty="0"/>
              <a:t>训练</a:t>
            </a:r>
            <a:r>
              <a:rPr lang="zh-CN" altLang="en-US" sz="2400" dirty="0"/>
              <a:t>（</a:t>
            </a:r>
            <a:r>
              <a:rPr lang="en-US" altLang="zh-CN" sz="2400" dirty="0"/>
              <a:t>training</a:t>
            </a:r>
            <a:r>
              <a:rPr lang="zh-CN" altLang="en-US" sz="2400" dirty="0"/>
              <a:t>），这个过程通过执行某个学习算法来完成。</a:t>
            </a:r>
          </a:p>
          <a:p>
            <a:r>
              <a:rPr lang="zh-CN" altLang="en-US" sz="2400" dirty="0"/>
              <a:t>训练过程中使用的数据称为</a:t>
            </a:r>
            <a:r>
              <a:rPr lang="zh-CN" altLang="en-US" sz="2400" b="1" dirty="0"/>
              <a:t>训练数据</a:t>
            </a:r>
            <a:r>
              <a:rPr lang="zh-CN" altLang="en-US" sz="2400" dirty="0"/>
              <a:t>（</a:t>
            </a:r>
            <a:r>
              <a:rPr lang="en-US" altLang="zh-CN" sz="2400" dirty="0"/>
              <a:t>training data</a:t>
            </a:r>
            <a:r>
              <a:rPr lang="zh-CN" altLang="en-US" sz="2400" dirty="0"/>
              <a:t>），其中每个样本称为一个</a:t>
            </a:r>
            <a:r>
              <a:rPr lang="zh-CN" altLang="en-US" sz="2400" b="1" dirty="0">
                <a:solidFill>
                  <a:schemeClr val="accent1"/>
                </a:solidFill>
              </a:rPr>
              <a:t>训练样本</a:t>
            </a:r>
            <a:r>
              <a:rPr lang="zh-CN" altLang="en-US" sz="2400" dirty="0"/>
              <a:t>（</a:t>
            </a:r>
            <a:r>
              <a:rPr lang="en-US" altLang="zh-CN" sz="2400" dirty="0"/>
              <a:t>training sample</a:t>
            </a:r>
            <a:r>
              <a:rPr lang="zh-CN" altLang="en-US" sz="2400" dirty="0"/>
              <a:t>），训练样本组成的集合称为</a:t>
            </a:r>
            <a:r>
              <a:rPr lang="zh-CN" altLang="en-US" sz="2400" b="1" dirty="0">
                <a:solidFill>
                  <a:schemeClr val="accent1"/>
                </a:solidFill>
              </a:rPr>
              <a:t>训练集</a:t>
            </a:r>
            <a:r>
              <a:rPr lang="zh-CN" altLang="en-US" sz="2400" dirty="0"/>
              <a:t>（</a:t>
            </a:r>
            <a:r>
              <a:rPr lang="en-US" altLang="zh-CN" sz="2400" dirty="0"/>
              <a:t>training set</a:t>
            </a:r>
            <a:r>
              <a:rPr lang="zh-CN" altLang="en-US" sz="2400" dirty="0"/>
              <a:t>）。</a:t>
            </a:r>
          </a:p>
          <a:p>
            <a:endParaRPr lang="zh-CN" altLang="en-US" sz="2400" b="1" dirty="0" smtClean="0"/>
          </a:p>
        </p:txBody>
      </p:sp>
      <p:sp>
        <p:nvSpPr>
          <p:cNvPr id="9" name="文本框 2"/>
          <p:cNvSpPr txBox="1"/>
          <p:nvPr/>
        </p:nvSpPr>
        <p:spPr>
          <a:xfrm>
            <a:off x="31750" y="1747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机器学习的过程举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968240" y="4297680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968240" y="1173480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242560" y="3749040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806440" y="3977640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01640" y="3855720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56860" y="4084320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650480" y="2011680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985760" y="1752600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879080" y="2225040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092440" y="2468880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135880" y="1554480"/>
            <a:ext cx="2956560" cy="263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85760" y="4372094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质量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97680" y="1352788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460639">
            <a:off x="6263640" y="2872740"/>
            <a:ext cx="1935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ax+by+c=0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31"/>
          <p:cNvSpPr txBox="1">
            <a:spLocks noChangeArrowheads="1"/>
          </p:cNvSpPr>
          <p:nvPr/>
        </p:nvSpPr>
        <p:spPr bwMode="auto">
          <a:xfrm>
            <a:off x="6763430" y="1465262"/>
            <a:ext cx="1115649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en-US" altLang="zh-CN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1 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筷子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5106987" y="2959109"/>
            <a:ext cx="1395413" cy="451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C</a:t>
            </a:r>
            <a:r>
              <a:rPr kumimoji="0" lang="en-US" altLang="zh-CN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2</a:t>
            </a: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牙签</a:t>
            </a:r>
            <a:endParaRPr kumimoji="0" lang="zh-CN" altLang="zh-CN" sz="4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6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2" y="1079502"/>
            <a:ext cx="3943347" cy="5580378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第</a:t>
            </a:r>
            <a:r>
              <a:rPr lang="zh-CN" altLang="en-US" sz="2800" b="1" dirty="0"/>
              <a:t>四</a:t>
            </a:r>
            <a:r>
              <a:rPr lang="zh-CN" altLang="en-US" sz="2800" b="1" dirty="0" smtClean="0"/>
              <a:t>步：预测新实例</a:t>
            </a:r>
            <a:endParaRPr lang="en-US" altLang="zh-CN" sz="2800" b="1" dirty="0" smtClean="0"/>
          </a:p>
          <a:p>
            <a:r>
              <a:rPr lang="zh-CN" altLang="en-US" sz="2400" dirty="0"/>
              <a:t>学得模型后，使用其进行预测的过程称为</a:t>
            </a:r>
            <a:r>
              <a:rPr lang="zh-CN" altLang="en-US" sz="2400" b="1" dirty="0"/>
              <a:t>测试</a:t>
            </a:r>
            <a:r>
              <a:rPr lang="zh-CN" altLang="en-US" sz="2400" dirty="0"/>
              <a:t>（</a:t>
            </a:r>
            <a:r>
              <a:rPr lang="en-US" altLang="zh-CN" sz="2400" dirty="0"/>
              <a:t>testing</a:t>
            </a:r>
            <a:r>
              <a:rPr lang="zh-CN" altLang="en-US" sz="2400" dirty="0"/>
              <a:t>），被预测的样本称为</a:t>
            </a:r>
            <a:r>
              <a:rPr lang="zh-CN" altLang="en-US" sz="2400" b="1" dirty="0"/>
              <a:t>测</a:t>
            </a:r>
            <a:r>
              <a:rPr lang="zh-CN" altLang="en-US" sz="2400" b="1" dirty="0" smtClean="0"/>
              <a:t>试集</a:t>
            </a:r>
            <a:r>
              <a:rPr lang="zh-CN" altLang="en-US" sz="2400" dirty="0" smtClean="0"/>
              <a:t>（</a:t>
            </a:r>
            <a:r>
              <a:rPr lang="en-US" altLang="zh-CN" sz="2400" dirty="0"/>
              <a:t>testing sample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endParaRPr lang="en-US" altLang="zh-CN" sz="2400" b="1" dirty="0"/>
          </a:p>
          <a:p>
            <a:r>
              <a:rPr lang="zh-CN" altLang="en-US" sz="2400" b="1" dirty="0"/>
              <a:t>泛化能力</a:t>
            </a:r>
            <a:r>
              <a:rPr lang="zh-CN" altLang="en-US" sz="2400" dirty="0"/>
              <a:t>（</a:t>
            </a:r>
            <a:r>
              <a:rPr lang="en-US" altLang="zh-CN" sz="2400" dirty="0"/>
              <a:t>generalization</a:t>
            </a:r>
            <a:r>
              <a:rPr lang="zh-CN" altLang="en-US" sz="2400" dirty="0"/>
              <a:t>）：学得模型适用于新样本的能力。</a:t>
            </a:r>
            <a:endParaRPr lang="zh-CN" altLang="en-US" sz="2400" b="1" dirty="0" smtClean="0"/>
          </a:p>
        </p:txBody>
      </p:sp>
      <p:sp>
        <p:nvSpPr>
          <p:cNvPr id="9" name="文本框 2"/>
          <p:cNvSpPr txBox="1"/>
          <p:nvPr/>
        </p:nvSpPr>
        <p:spPr>
          <a:xfrm>
            <a:off x="31750" y="1747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机器学习的过程举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4775200" y="5063252"/>
            <a:ext cx="3886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775200" y="1939052"/>
            <a:ext cx="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049520" y="4514612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613400" y="4743212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308600" y="4621292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3820" y="4849892"/>
            <a:ext cx="106680" cy="1066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457440" y="2777252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792720" y="2518172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86040" y="2990612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899400" y="3234452"/>
            <a:ext cx="106680" cy="1066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942840" y="2320052"/>
            <a:ext cx="2956560" cy="263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92720" y="513766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质量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04640" y="2118360"/>
            <a:ext cx="998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6725442" y="2655332"/>
            <a:ext cx="179071" cy="205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6740682" y="2678192"/>
            <a:ext cx="162880" cy="152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638040" y="1127760"/>
            <a:ext cx="38862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模</a:t>
            </a:r>
            <a:r>
              <a:rPr lang="zh-CN" altLang="en-US" sz="3600" dirty="0" smtClean="0"/>
              <a:t>型：</a:t>
            </a:r>
            <a:r>
              <a:rPr lang="en-US" altLang="zh-CN" sz="3600" dirty="0" smtClean="0"/>
              <a:t>2x+3y-5=0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988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2" y="1079502"/>
            <a:ext cx="8361363" cy="519271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统计学中：样本是用来估计总体的参数</a:t>
            </a:r>
          </a:p>
          <a:p>
            <a:r>
              <a:rPr lang="zh-CN" altLang="en-US" sz="2800" b="1" dirty="0" smtClean="0"/>
              <a:t>机器学习中：样本是用来训练模型和估计模型参数的。</a:t>
            </a:r>
          </a:p>
          <a:p>
            <a:r>
              <a:rPr lang="zh-CN" altLang="en-US" sz="2800" b="1" dirty="0" smtClean="0"/>
              <a:t>对于</a:t>
            </a:r>
            <a:r>
              <a:rPr lang="zh-CN" altLang="en-US" sz="3200" b="1" dirty="0" smtClean="0">
                <a:solidFill>
                  <a:srgbClr val="FF5050"/>
                </a:solidFill>
              </a:rPr>
              <a:t>参数估计</a:t>
            </a:r>
            <a:r>
              <a:rPr lang="zh-CN" altLang="en-US" sz="2800" b="1" dirty="0" smtClean="0"/>
              <a:t>来说</a:t>
            </a:r>
            <a:r>
              <a:rPr lang="zh-CN" altLang="en-US" b="1" dirty="0" smtClean="0"/>
              <a:t>：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30275" y="4678364"/>
            <a:ext cx="2017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/>
              <a:t>参数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2947988" y="3886201"/>
            <a:ext cx="1655762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2947988" y="5181602"/>
            <a:ext cx="17272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748215" y="3525839"/>
            <a:ext cx="3527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/>
              <a:t>总体的均值、方差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748215" y="5470525"/>
            <a:ext cx="35274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/>
              <a:t>模型的参数，如</a:t>
            </a:r>
            <a:r>
              <a:rPr lang="en-US" altLang="zh-CN" sz="3200" b="1"/>
              <a:t>ANN</a:t>
            </a:r>
            <a:r>
              <a:rPr lang="zh-CN" altLang="en-US" sz="3200" b="1"/>
              <a:t>中节点的权重</a:t>
            </a:r>
          </a:p>
        </p:txBody>
      </p:sp>
      <p:sp>
        <p:nvSpPr>
          <p:cNvPr id="9" name="文本框 2"/>
          <p:cNvSpPr txBox="1"/>
          <p:nvPr/>
        </p:nvSpPr>
        <p:spPr>
          <a:xfrm>
            <a:off x="0" y="1747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样本和参数估计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 rot="20020318">
            <a:off x="2992898" y="38797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统计学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 rot="1098513">
            <a:off x="2839010" y="55270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机器学习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2839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06908" y="103632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的步骤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收集相关样本</a:t>
            </a: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提取特征</a:t>
            </a:r>
            <a:endParaRPr lang="en-US" altLang="zh-CN" sz="28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将特征转换为数据（数据标准化）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训练模型</a:t>
            </a:r>
            <a:endParaRPr lang="en-US" altLang="zh-CN" sz="26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用模型预测新实例</a:t>
            </a:r>
            <a:endParaRPr lang="zh-CN" altLang="en-US" sz="26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器学习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骤总结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081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="" xmlns:a16="http://schemas.microsoft.com/office/drawing/2014/main" id="{445C930D-3571-47CA-A9F4-81B10B095EFE}"/>
              </a:ext>
            </a:extLst>
          </p:cNvPr>
          <p:cNvSpPr/>
          <p:nvPr/>
        </p:nvSpPr>
        <p:spPr>
          <a:xfrm>
            <a:off x="0" y="0"/>
            <a:ext cx="9144000" cy="836613"/>
          </a:xfrm>
          <a:prstGeom prst="rect">
            <a:avLst/>
          </a:prstGeom>
          <a:gradFill flip="none" rotWithShape="1">
            <a:gsLst>
              <a:gs pos="53000">
                <a:srgbClr val="8CA9D9"/>
              </a:gs>
              <a:gs pos="100000">
                <a:srgbClr val="BBE0E3">
                  <a:lumMod val="30000"/>
                  <a:lumOff val="70000"/>
                </a:srgb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8CA9D9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6672BE9B-E23D-41A2-B9EC-CDC656B67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894" y="883389"/>
            <a:ext cx="8137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二类分类问题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：要机器来判断一张图像是大熊猫还是小熊猫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多类分类问题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：区分一张图片是大熊猫、小熊猫还是棕熊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="" xmlns:a16="http://schemas.microsoft.com/office/drawing/2014/main" id="{A0A16367-A940-4AAB-9132-31C9D7531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288" y="115888"/>
            <a:ext cx="26753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分类器的相关概念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EBEA77FA-7691-471E-8CC6-99CDCFCF02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468" y="1884763"/>
            <a:ext cx="1860355" cy="134678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B4F3CED9-4421-435C-BFBC-EF0419D6B09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461" y="1884764"/>
            <a:ext cx="1860355" cy="134678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0ADB6DA3-339E-46C1-B674-161CC2498AC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454" y="1884763"/>
            <a:ext cx="1860355" cy="13467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="" xmlns:a16="http://schemas.microsoft.com/office/drawing/2014/main" id="{071A7016-B861-42DC-A25D-7E961AAE524F}"/>
              </a:ext>
            </a:extLst>
          </p:cNvPr>
          <p:cNvSpPr/>
          <p:nvPr/>
        </p:nvSpPr>
        <p:spPr>
          <a:xfrm>
            <a:off x="1346344" y="3231551"/>
            <a:ext cx="1449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）大熊猫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35E025A1-ADE2-41F5-AB36-158929C0BABA}"/>
              </a:ext>
            </a:extLst>
          </p:cNvPr>
          <p:cNvSpPr/>
          <p:nvPr/>
        </p:nvSpPr>
        <p:spPr>
          <a:xfrm>
            <a:off x="3744516" y="3231551"/>
            <a:ext cx="145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）小熊猫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="" xmlns:a16="http://schemas.microsoft.com/office/drawing/2014/main" id="{6E3F25B2-D728-46AF-835E-AA2673044DBF}"/>
              </a:ext>
            </a:extLst>
          </p:cNvPr>
          <p:cNvSpPr/>
          <p:nvPr/>
        </p:nvSpPr>
        <p:spPr>
          <a:xfrm>
            <a:off x="6054097" y="3231551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）棕熊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="" xmlns:a16="http://schemas.microsoft.com/office/drawing/2014/main" id="{FD65F980-93FA-4BC1-A721-BEFD34B5C2B8}"/>
              </a:ext>
            </a:extLst>
          </p:cNvPr>
          <p:cNvSpPr/>
          <p:nvPr/>
        </p:nvSpPr>
        <p:spPr>
          <a:xfrm>
            <a:off x="673894" y="3761613"/>
            <a:ext cx="83279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分类器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是一个计算系统，它通过计算出一系列判别函数的值做出分类决策，实现对输入数据进行分类的目的。</a:t>
            </a: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判别函数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是一个从输入特征映射到决策的函数，其结果可以直接用于做出分类决策。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分类问题中，分类器会把输入空间划分成多个决策区域，这些决策区域之间的边界称作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决策面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决策边界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5679782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3893405" y="14672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700499" y="1467217"/>
            <a:ext cx="3459941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49" y="1614014"/>
              <a:ext cx="3196827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机器学习的概念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3893405" y="230323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682598" y="2303235"/>
            <a:ext cx="3806082" cy="511238"/>
            <a:chOff x="6315199" y="2410178"/>
            <a:chExt cx="4097814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7" y="2450466"/>
              <a:ext cx="3665766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机器学习的步骤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3893405" y="318862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700500" y="3188625"/>
            <a:ext cx="3459941" cy="511238"/>
            <a:chOff x="6339097" y="3296031"/>
            <a:chExt cx="3744417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513399" y="3336319"/>
              <a:ext cx="3570115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机器学习的预处理环节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3893405" y="407303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00499" y="4073036"/>
            <a:ext cx="3459941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机器学习的类型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2219405"/>
            <a:ext cx="3426106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要</a:t>
            </a:r>
            <a:endParaRPr lang="en-US" altLang="zh-CN" sz="4800" b="1" spc="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 容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095263" y="2211092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894878" y="500267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 smtClean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01972" y="5002676"/>
            <a:ext cx="3459941" cy="511237"/>
            <a:chOff x="6339097" y="4180903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机器学习的历史和应用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3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06908" y="103632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的步骤总结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）获取大量和任务相关的数据集来构建模型。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）通过模型在数据集上的误差不断迭代使误差最小来训练模型，得到对数据集拟合合理的模型；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）将训练好调整好的模型应用到真实的场景中。</a:t>
            </a: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器学习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骤总结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930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训练集</a:t>
            </a: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、验证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集，测试集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样本</a:t>
            </a:r>
            <a:r>
              <a:rPr lang="zh-CN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</a:t>
            </a: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为训练数据和测试数据。</a:t>
            </a:r>
            <a:r>
              <a:rPr lang="zh-CN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测试数据即</a:t>
            </a: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为测试集，是需要应用模型进行预测的那部分数据，是机器学习所有工作的最终服务对象。为了防止训练出来的模型只对训练数据</a:t>
            </a:r>
            <a:r>
              <a:rPr lang="zh-CN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有效，</a:t>
            </a: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一般将训练数据又分为训练集和验证集，训练集用来训练模型，而验证集一般只用来验证模型的有效性，不参与模型训练</a:t>
            </a:r>
            <a:r>
              <a:rPr lang="zh-CN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本及样本的划分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797" y="1534883"/>
            <a:ext cx="4945223" cy="241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559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346150" y="103632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endParaRPr lang="zh-CN" altLang="en-US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机器学习程序和传统程序的区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画布 175"/>
          <p:cNvGrpSpPr>
            <a:grpSpLocks/>
          </p:cNvGrpSpPr>
          <p:nvPr/>
        </p:nvGrpSpPr>
        <p:grpSpPr bwMode="auto">
          <a:xfrm>
            <a:off x="306056" y="1840179"/>
            <a:ext cx="8636083" cy="2136735"/>
            <a:chOff x="0" y="0"/>
            <a:chExt cx="49212" cy="12172"/>
          </a:xfrm>
        </p:grpSpPr>
        <p:sp>
          <p:nvSpPr>
            <p:cNvPr id="4" name="AutoShape 1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49212" cy="1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5400"/>
            </a:p>
          </p:txBody>
        </p:sp>
        <p:sp>
          <p:nvSpPr>
            <p:cNvPr id="5" name="Rectangle 35"/>
            <p:cNvSpPr>
              <a:spLocks noChangeArrowheads="1"/>
            </p:cNvSpPr>
            <p:nvPr/>
          </p:nvSpPr>
          <p:spPr bwMode="auto">
            <a:xfrm>
              <a:off x="1162" y="1041"/>
              <a:ext cx="7340" cy="30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研究问题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" name="Rectangle 36"/>
            <p:cNvSpPr>
              <a:spLocks noChangeArrowheads="1"/>
            </p:cNvSpPr>
            <p:nvPr/>
          </p:nvSpPr>
          <p:spPr bwMode="auto">
            <a:xfrm>
              <a:off x="12287" y="1041"/>
              <a:ext cx="7340" cy="30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撰写规则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Rectangle 37"/>
            <p:cNvSpPr>
              <a:spLocks noChangeArrowheads="1"/>
            </p:cNvSpPr>
            <p:nvPr/>
          </p:nvSpPr>
          <p:spPr bwMode="auto">
            <a:xfrm>
              <a:off x="12287" y="9150"/>
              <a:ext cx="7340" cy="30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分析错误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AutoShape 38"/>
            <p:cNvSpPr>
              <a:spLocks noChangeArrowheads="1"/>
            </p:cNvSpPr>
            <p:nvPr/>
          </p:nvSpPr>
          <p:spPr bwMode="auto">
            <a:xfrm>
              <a:off x="27400" y="0"/>
              <a:ext cx="8445" cy="509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评估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AutoShape 39"/>
            <p:cNvSpPr>
              <a:spLocks noChangeShapeType="1"/>
            </p:cNvSpPr>
            <p:nvPr/>
          </p:nvSpPr>
          <p:spPr bwMode="auto">
            <a:xfrm>
              <a:off x="8502" y="2552"/>
              <a:ext cx="37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0" name="AutoShape 40"/>
            <p:cNvSpPr>
              <a:spLocks noChangeShapeType="1"/>
            </p:cNvSpPr>
            <p:nvPr/>
          </p:nvSpPr>
          <p:spPr bwMode="auto">
            <a:xfrm flipV="1">
              <a:off x="19627" y="2546"/>
              <a:ext cx="7773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1" name="Rectangle 41"/>
            <p:cNvSpPr>
              <a:spLocks noChangeArrowheads="1"/>
            </p:cNvSpPr>
            <p:nvPr/>
          </p:nvSpPr>
          <p:spPr bwMode="auto">
            <a:xfrm>
              <a:off x="41871" y="1041"/>
              <a:ext cx="7341" cy="30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发布程序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AutoShape 42"/>
            <p:cNvSpPr>
              <a:spLocks noChangeShapeType="1"/>
            </p:cNvSpPr>
            <p:nvPr/>
          </p:nvSpPr>
          <p:spPr bwMode="auto">
            <a:xfrm>
              <a:off x="35845" y="2546"/>
              <a:ext cx="6026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3" name="AutoShape 43"/>
            <p:cNvSpPr>
              <a:spLocks noChangeShapeType="1"/>
            </p:cNvSpPr>
            <p:nvPr/>
          </p:nvSpPr>
          <p:spPr bwMode="auto">
            <a:xfrm rot="5400000">
              <a:off x="22840" y="1879"/>
              <a:ext cx="5569" cy="11996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4" name="AutoShape 44"/>
            <p:cNvSpPr>
              <a:spLocks noChangeShapeType="1"/>
            </p:cNvSpPr>
            <p:nvPr/>
          </p:nvSpPr>
          <p:spPr bwMode="auto">
            <a:xfrm rot="10800000">
              <a:off x="4832" y="4064"/>
              <a:ext cx="7455" cy="659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5" name="Text Box 45"/>
            <p:cNvSpPr txBox="1">
              <a:spLocks noChangeArrowheads="1"/>
            </p:cNvSpPr>
            <p:nvPr/>
          </p:nvSpPr>
          <p:spPr bwMode="auto">
            <a:xfrm>
              <a:off x="36201" y="260"/>
              <a:ext cx="6026" cy="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满意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31623" y="7816"/>
              <a:ext cx="6026" cy="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不满意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Text Box 47"/>
            <p:cNvSpPr txBox="1">
              <a:spLocks noChangeArrowheads="1"/>
            </p:cNvSpPr>
            <p:nvPr/>
          </p:nvSpPr>
          <p:spPr bwMode="auto">
            <a:xfrm>
              <a:off x="20491" y="5613"/>
              <a:ext cx="7480" cy="2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输入样本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AutoShape 48"/>
            <p:cNvSpPr>
              <a:spLocks noChangeShapeType="1"/>
            </p:cNvSpPr>
            <p:nvPr/>
          </p:nvSpPr>
          <p:spPr bwMode="auto">
            <a:xfrm flipV="1">
              <a:off x="24231" y="2546"/>
              <a:ext cx="6" cy="306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37649" y="4972"/>
              <a:ext cx="6026" cy="2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验证集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AutoShape 48"/>
            <p:cNvSpPr>
              <a:spLocks noChangeShapeType="1"/>
            </p:cNvSpPr>
            <p:nvPr/>
          </p:nvSpPr>
          <p:spPr bwMode="auto">
            <a:xfrm flipH="1" flipV="1">
              <a:off x="33331" y="3962"/>
              <a:ext cx="4318" cy="24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</p:grp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390201" y="954760"/>
            <a:ext cx="50626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1-3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不使用机学习的传统程序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5173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画布 160"/>
          <p:cNvGrpSpPr>
            <a:grpSpLocks/>
          </p:cNvGrpSpPr>
          <p:nvPr/>
        </p:nvGrpSpPr>
        <p:grpSpPr bwMode="auto">
          <a:xfrm>
            <a:off x="298450" y="1651785"/>
            <a:ext cx="8638736" cy="3065358"/>
            <a:chOff x="1800" y="1464"/>
            <a:chExt cx="7750" cy="2751"/>
          </a:xfrm>
        </p:grpSpPr>
        <p:sp>
          <p:nvSpPr>
            <p:cNvPr id="4" name="AutoShape 20"/>
            <p:cNvSpPr>
              <a:spLocks noChangeAspect="1" noChangeArrowheads="1"/>
            </p:cNvSpPr>
            <p:nvPr/>
          </p:nvSpPr>
          <p:spPr bwMode="auto">
            <a:xfrm>
              <a:off x="1800" y="1464"/>
              <a:ext cx="7750" cy="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1983" y="2462"/>
              <a:ext cx="1156" cy="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研究问题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" name="Rectangle 20"/>
            <p:cNvSpPr>
              <a:spLocks noChangeArrowheads="1"/>
            </p:cNvSpPr>
            <p:nvPr/>
          </p:nvSpPr>
          <p:spPr bwMode="auto">
            <a:xfrm>
              <a:off x="3735" y="2462"/>
              <a:ext cx="1725" cy="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训练机器学习模型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Rectangle 21"/>
            <p:cNvSpPr>
              <a:spLocks noChangeArrowheads="1"/>
            </p:cNvSpPr>
            <p:nvPr/>
          </p:nvSpPr>
          <p:spPr bwMode="auto">
            <a:xfrm>
              <a:off x="3735" y="3739"/>
              <a:ext cx="1156" cy="4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分析错误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AutoShape 22"/>
            <p:cNvSpPr>
              <a:spLocks noChangeArrowheads="1"/>
            </p:cNvSpPr>
            <p:nvPr/>
          </p:nvSpPr>
          <p:spPr bwMode="auto">
            <a:xfrm>
              <a:off x="6115" y="2298"/>
              <a:ext cx="1330" cy="802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评估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AutoShape 23"/>
            <p:cNvSpPr>
              <a:spLocks noChangeShapeType="1"/>
            </p:cNvSpPr>
            <p:nvPr/>
          </p:nvSpPr>
          <p:spPr bwMode="auto">
            <a:xfrm>
              <a:off x="3139" y="2700"/>
              <a:ext cx="59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0" name="AutoShape 24"/>
            <p:cNvSpPr>
              <a:spLocks noChangeShapeType="1"/>
            </p:cNvSpPr>
            <p:nvPr/>
          </p:nvSpPr>
          <p:spPr bwMode="auto">
            <a:xfrm flipV="1">
              <a:off x="5460" y="2699"/>
              <a:ext cx="65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8394" y="2329"/>
              <a:ext cx="1156" cy="74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发布程序</a:t>
              </a:r>
              <a:r>
                <a: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/>
              </a:r>
              <a:br>
                <a: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</a:br>
              <a:r>
                <a:rPr kumimoji="0" lang="zh-CN" altLang="en-US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测试性能</a:t>
              </a:r>
              <a:endParaRPr kumimoji="0" lang="zh-CN" altLang="en-US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AutoShape 26"/>
            <p:cNvSpPr>
              <a:spLocks noChangeShapeType="1"/>
            </p:cNvSpPr>
            <p:nvPr/>
          </p:nvSpPr>
          <p:spPr bwMode="auto">
            <a:xfrm>
              <a:off x="7445" y="2699"/>
              <a:ext cx="949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3" name="AutoShape 27"/>
            <p:cNvSpPr>
              <a:spLocks noChangeShapeType="1"/>
            </p:cNvSpPr>
            <p:nvPr/>
          </p:nvSpPr>
          <p:spPr bwMode="auto">
            <a:xfrm rot="5400000">
              <a:off x="5397" y="2594"/>
              <a:ext cx="877" cy="188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4" name="AutoShape 28"/>
            <p:cNvSpPr>
              <a:spLocks noChangeShapeType="1"/>
            </p:cNvSpPr>
            <p:nvPr/>
          </p:nvSpPr>
          <p:spPr bwMode="auto">
            <a:xfrm rot="10800000">
              <a:off x="2561" y="2938"/>
              <a:ext cx="1174" cy="1039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7501" y="2264"/>
              <a:ext cx="949" cy="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满意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6751" y="3182"/>
              <a:ext cx="949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不满意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4120" y="1464"/>
              <a:ext cx="949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训练集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AutoShape 32"/>
            <p:cNvSpPr>
              <a:spLocks noChangeShapeType="1"/>
            </p:cNvSpPr>
            <p:nvPr/>
          </p:nvSpPr>
          <p:spPr bwMode="auto">
            <a:xfrm>
              <a:off x="4597" y="1842"/>
              <a:ext cx="1" cy="6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6311" y="1464"/>
              <a:ext cx="949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验证集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AutoShape 32"/>
            <p:cNvSpPr>
              <a:spLocks noChangeShapeType="1"/>
            </p:cNvSpPr>
            <p:nvPr/>
          </p:nvSpPr>
          <p:spPr bwMode="auto">
            <a:xfrm flipH="1">
              <a:off x="6781" y="1912"/>
              <a:ext cx="5" cy="4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8496" y="3529"/>
              <a:ext cx="949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测试集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AutoShape 32"/>
            <p:cNvSpPr>
              <a:spLocks noChangeShapeType="1"/>
            </p:cNvSpPr>
            <p:nvPr/>
          </p:nvSpPr>
          <p:spPr bwMode="auto">
            <a:xfrm flipV="1">
              <a:off x="8971" y="3075"/>
              <a:ext cx="1" cy="4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</p:grpSp>
      <p:sp>
        <p:nvSpPr>
          <p:cNvPr id="23" name="Rectangle 32"/>
          <p:cNvSpPr>
            <a:spLocks noChangeArrowheads="1"/>
          </p:cNvSpPr>
          <p:nvPr/>
        </p:nvSpPr>
        <p:spPr bwMode="auto">
          <a:xfrm>
            <a:off x="305459" y="753998"/>
            <a:ext cx="39853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图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1-4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基机器学习的方法</a:t>
            </a:r>
            <a:endParaRPr kumimoji="0" lang="zh-CN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4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机器学习程序和传统程序的区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别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14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hinelon\Desktop\QQ截图202111151517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5" y="855406"/>
            <a:ext cx="8496605" cy="53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书配套的超星课程网站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37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画布 18"/>
          <p:cNvGrpSpPr>
            <a:grpSpLocks/>
          </p:cNvGrpSpPr>
          <p:nvPr/>
        </p:nvGrpSpPr>
        <p:grpSpPr bwMode="auto">
          <a:xfrm>
            <a:off x="456182" y="2316943"/>
            <a:ext cx="8231636" cy="2823029"/>
            <a:chOff x="0" y="0"/>
            <a:chExt cx="39624" cy="13589"/>
          </a:xfrm>
        </p:grpSpPr>
        <p:sp>
          <p:nvSpPr>
            <p:cNvPr id="4" name="AutoShape 1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39624" cy="13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 dirty="0"/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287" y="0"/>
              <a:ext cx="10954" cy="30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更新数据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644" y="8210"/>
              <a:ext cx="9906" cy="5379"/>
            </a:xfrm>
            <a:prstGeom prst="diamond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评估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AutoShape 6"/>
            <p:cNvSpPr>
              <a:spLocks noChangeShapeType="1"/>
            </p:cNvSpPr>
            <p:nvPr/>
          </p:nvSpPr>
          <p:spPr bwMode="auto">
            <a:xfrm flipH="1">
              <a:off x="23241" y="1511"/>
              <a:ext cx="6724" cy="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8" name="AutoShape 7"/>
            <p:cNvSpPr>
              <a:spLocks noChangeShapeType="1"/>
            </p:cNvSpPr>
            <p:nvPr/>
          </p:nvSpPr>
          <p:spPr bwMode="auto">
            <a:xfrm>
              <a:off x="17767" y="3022"/>
              <a:ext cx="6" cy="63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965" y="0"/>
              <a:ext cx="7341" cy="30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使用程序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AutoShape 9"/>
            <p:cNvSpPr>
              <a:spLocks noChangeShapeType="1"/>
            </p:cNvSpPr>
            <p:nvPr/>
          </p:nvSpPr>
          <p:spPr bwMode="auto">
            <a:xfrm flipV="1">
              <a:off x="33597" y="3022"/>
              <a:ext cx="38" cy="51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33597" y="4673"/>
              <a:ext cx="6027" cy="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满意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2287" y="9359"/>
              <a:ext cx="10954" cy="30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训练机器学习算法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>
              <a:off x="2025" y="3549"/>
              <a:ext cx="5004" cy="5544"/>
            </a:xfrm>
            <a:prstGeom prst="flowChartMagneticDisk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数据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AutoShape 13"/>
            <p:cNvSpPr>
              <a:spLocks noChangeShapeType="1"/>
            </p:cNvSpPr>
            <p:nvPr/>
          </p:nvSpPr>
          <p:spPr bwMode="auto">
            <a:xfrm flipH="1">
              <a:off x="7029" y="1511"/>
              <a:ext cx="5258" cy="48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5" name="AutoShape 14"/>
            <p:cNvSpPr>
              <a:spLocks noChangeShapeType="1"/>
            </p:cNvSpPr>
            <p:nvPr/>
          </p:nvSpPr>
          <p:spPr bwMode="auto">
            <a:xfrm>
              <a:off x="7029" y="6324"/>
              <a:ext cx="5258" cy="454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6" name="AutoShape 15"/>
            <p:cNvSpPr>
              <a:spLocks noChangeShapeType="1"/>
            </p:cNvSpPr>
            <p:nvPr/>
          </p:nvSpPr>
          <p:spPr bwMode="auto">
            <a:xfrm>
              <a:off x="23241" y="10871"/>
              <a:ext cx="5403" cy="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21520" y="4673"/>
              <a:ext cx="10611" cy="3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能够自动进行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302294" y="1065969"/>
            <a:ext cx="4980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1-5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Calibri" pitchFamily="34" charset="0"/>
              </a:rPr>
              <a:t>机器学习方法能自动适应改变</a:t>
            </a:r>
            <a:endParaRPr kumimoji="0" lang="zh-CN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20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1.1.4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评估机器学习模型的效果</a:t>
            </a:r>
          </a:p>
        </p:txBody>
      </p:sp>
      <p:sp>
        <p:nvSpPr>
          <p:cNvPr id="4" name="Rectangle 3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画布 112"/>
          <p:cNvGrpSpPr>
            <a:grpSpLocks/>
          </p:cNvGrpSpPr>
          <p:nvPr/>
        </p:nvGrpSpPr>
        <p:grpSpPr bwMode="auto">
          <a:xfrm>
            <a:off x="150493" y="828740"/>
            <a:ext cx="5375915" cy="4055663"/>
            <a:chOff x="0" y="0"/>
            <a:chExt cx="26625" cy="20096"/>
          </a:xfrm>
        </p:grpSpPr>
        <p:sp>
          <p:nvSpPr>
            <p:cNvPr id="6" name="AutoShape 33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26625" cy="19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7" name="AutoShape 4"/>
            <p:cNvSpPr>
              <a:spLocks noChangeShapeType="1"/>
            </p:cNvSpPr>
            <p:nvPr/>
          </p:nvSpPr>
          <p:spPr bwMode="auto">
            <a:xfrm>
              <a:off x="3300" y="17272"/>
              <a:ext cx="2277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8" name="AutoShape 5"/>
            <p:cNvSpPr>
              <a:spLocks noChangeShapeType="1"/>
            </p:cNvSpPr>
            <p:nvPr/>
          </p:nvSpPr>
          <p:spPr bwMode="auto">
            <a:xfrm flipV="1">
              <a:off x="4544" y="0"/>
              <a:ext cx="0" cy="184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6208" y="14865"/>
              <a:ext cx="540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7732" y="16389"/>
              <a:ext cx="540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208" y="11334"/>
              <a:ext cx="540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8272" y="13398"/>
              <a:ext cx="539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2844" y="16389"/>
              <a:ext cx="546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11447" y="14319"/>
              <a:ext cx="539" cy="5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7065" y="9798"/>
              <a:ext cx="540" cy="53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9700" y="11779"/>
              <a:ext cx="534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4272" y="14319"/>
              <a:ext cx="540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8811" y="3054"/>
              <a:ext cx="540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4812" y="7334"/>
              <a:ext cx="540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9924" y="5473"/>
              <a:ext cx="540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7593" y="4965"/>
              <a:ext cx="540" cy="53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19" y="7899"/>
              <a:ext cx="546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4272" y="2489"/>
              <a:ext cx="540" cy="53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8133" y="7334"/>
              <a:ext cx="540" cy="52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2165" y="5448"/>
              <a:ext cx="546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5130" y="3848"/>
              <a:ext cx="539" cy="53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1986" y="2482"/>
              <a:ext cx="546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0464" y="17245"/>
              <a:ext cx="6146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长度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40" y="0"/>
              <a:ext cx="4953" cy="2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质量</a:t>
              </a:r>
              <a:endParaRPr kumimoji="0" lang="zh-CN" altLang="zh-CN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17054" y="14706"/>
              <a:ext cx="539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9695" y="10331"/>
              <a:ext cx="546" cy="54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12532" y="11874"/>
              <a:ext cx="540" cy="54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0548" y="4944"/>
              <a:ext cx="3422" cy="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▲</a:t>
              </a:r>
              <a:endPara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26"/>
            <p:cNvSpPr txBox="1">
              <a:spLocks noChangeArrowheads="1"/>
            </p:cNvSpPr>
            <p:nvPr/>
          </p:nvSpPr>
          <p:spPr bwMode="auto">
            <a:xfrm>
              <a:off x="8811" y="3806"/>
              <a:ext cx="6139" cy="2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新样本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任意多边形 114"/>
            <p:cNvSpPr>
              <a:spLocks/>
            </p:cNvSpPr>
            <p:nvPr/>
          </p:nvSpPr>
          <p:spPr bwMode="auto">
            <a:xfrm>
              <a:off x="4981" y="1637"/>
              <a:ext cx="18220" cy="14273"/>
            </a:xfrm>
            <a:custGeom>
              <a:avLst/>
              <a:gdLst>
                <a:gd name="T0" fmla="*/ 0 w 1821976"/>
                <a:gd name="T1" fmla="*/ 0 h 1427289"/>
                <a:gd name="T2" fmla="*/ 6824 w 1821976"/>
                <a:gd name="T3" fmla="*/ 61415 h 1427289"/>
                <a:gd name="T4" fmla="*/ 20471 w 1821976"/>
                <a:gd name="T5" fmla="*/ 109182 h 1427289"/>
                <a:gd name="T6" fmla="*/ 27295 w 1821976"/>
                <a:gd name="T7" fmla="*/ 136478 h 1427289"/>
                <a:gd name="T8" fmla="*/ 34119 w 1821976"/>
                <a:gd name="T9" fmla="*/ 156949 h 1427289"/>
                <a:gd name="T10" fmla="*/ 40943 w 1821976"/>
                <a:gd name="T11" fmla="*/ 191069 h 1427289"/>
                <a:gd name="T12" fmla="*/ 47767 w 1821976"/>
                <a:gd name="T13" fmla="*/ 341194 h 1427289"/>
                <a:gd name="T14" fmla="*/ 54591 w 1821976"/>
                <a:gd name="T15" fmla="*/ 375314 h 1427289"/>
                <a:gd name="T16" fmla="*/ 61415 w 1821976"/>
                <a:gd name="T17" fmla="*/ 416257 h 1427289"/>
                <a:gd name="T18" fmla="*/ 68238 w 1821976"/>
                <a:gd name="T19" fmla="*/ 689212 h 1427289"/>
                <a:gd name="T20" fmla="*/ 75062 w 1821976"/>
                <a:gd name="T21" fmla="*/ 730155 h 1427289"/>
                <a:gd name="T22" fmla="*/ 88710 w 1821976"/>
                <a:gd name="T23" fmla="*/ 750627 h 1427289"/>
                <a:gd name="T24" fmla="*/ 95534 w 1821976"/>
                <a:gd name="T25" fmla="*/ 771099 h 1427289"/>
                <a:gd name="T26" fmla="*/ 136477 w 1821976"/>
                <a:gd name="T27" fmla="*/ 805218 h 1427289"/>
                <a:gd name="T28" fmla="*/ 197892 w 1821976"/>
                <a:gd name="T29" fmla="*/ 798394 h 1427289"/>
                <a:gd name="T30" fmla="*/ 232012 w 1821976"/>
                <a:gd name="T31" fmla="*/ 757451 h 1427289"/>
                <a:gd name="T32" fmla="*/ 252483 w 1821976"/>
                <a:gd name="T33" fmla="*/ 750627 h 1427289"/>
                <a:gd name="T34" fmla="*/ 361665 w 1821976"/>
                <a:gd name="T35" fmla="*/ 757451 h 1427289"/>
                <a:gd name="T36" fmla="*/ 382137 w 1821976"/>
                <a:gd name="T37" fmla="*/ 771099 h 1427289"/>
                <a:gd name="T38" fmla="*/ 429904 w 1821976"/>
                <a:gd name="T39" fmla="*/ 825690 h 1427289"/>
                <a:gd name="T40" fmla="*/ 470847 w 1821976"/>
                <a:gd name="T41" fmla="*/ 839338 h 1427289"/>
                <a:gd name="T42" fmla="*/ 511791 w 1821976"/>
                <a:gd name="T43" fmla="*/ 852985 h 1427289"/>
                <a:gd name="T44" fmla="*/ 532262 w 1821976"/>
                <a:gd name="T45" fmla="*/ 859809 h 1427289"/>
                <a:gd name="T46" fmla="*/ 566382 w 1821976"/>
                <a:gd name="T47" fmla="*/ 866633 h 1427289"/>
                <a:gd name="T48" fmla="*/ 593677 w 1821976"/>
                <a:gd name="T49" fmla="*/ 873457 h 1427289"/>
                <a:gd name="T50" fmla="*/ 661916 w 1821976"/>
                <a:gd name="T51" fmla="*/ 887105 h 1427289"/>
                <a:gd name="T52" fmla="*/ 702859 w 1821976"/>
                <a:gd name="T53" fmla="*/ 900752 h 1427289"/>
                <a:gd name="T54" fmla="*/ 743803 w 1821976"/>
                <a:gd name="T55" fmla="*/ 914400 h 1427289"/>
                <a:gd name="T56" fmla="*/ 805218 w 1821976"/>
                <a:gd name="T57" fmla="*/ 928048 h 1427289"/>
                <a:gd name="T58" fmla="*/ 846161 w 1821976"/>
                <a:gd name="T59" fmla="*/ 941696 h 1427289"/>
                <a:gd name="T60" fmla="*/ 893928 w 1821976"/>
                <a:gd name="T61" fmla="*/ 955343 h 1427289"/>
                <a:gd name="T62" fmla="*/ 934871 w 1821976"/>
                <a:gd name="T63" fmla="*/ 968991 h 1427289"/>
                <a:gd name="T64" fmla="*/ 975815 w 1821976"/>
                <a:gd name="T65" fmla="*/ 982639 h 1427289"/>
                <a:gd name="T66" fmla="*/ 1016758 w 1821976"/>
                <a:gd name="T67" fmla="*/ 996287 h 1427289"/>
                <a:gd name="T68" fmla="*/ 1037230 w 1821976"/>
                <a:gd name="T69" fmla="*/ 1003111 h 1427289"/>
                <a:gd name="T70" fmla="*/ 1098644 w 1821976"/>
                <a:gd name="T71" fmla="*/ 1030406 h 1427289"/>
                <a:gd name="T72" fmla="*/ 1119116 w 1821976"/>
                <a:gd name="T73" fmla="*/ 1037230 h 1427289"/>
                <a:gd name="T74" fmla="*/ 1139588 w 1821976"/>
                <a:gd name="T75" fmla="*/ 1044054 h 1427289"/>
                <a:gd name="T76" fmla="*/ 1160059 w 1821976"/>
                <a:gd name="T77" fmla="*/ 1057702 h 1427289"/>
                <a:gd name="T78" fmla="*/ 1201003 w 1821976"/>
                <a:gd name="T79" fmla="*/ 1071349 h 1427289"/>
                <a:gd name="T80" fmla="*/ 1262418 w 1821976"/>
                <a:gd name="T81" fmla="*/ 1105469 h 1427289"/>
                <a:gd name="T82" fmla="*/ 1269241 w 1821976"/>
                <a:gd name="T83" fmla="*/ 1125940 h 1427289"/>
                <a:gd name="T84" fmla="*/ 1289713 w 1821976"/>
                <a:gd name="T85" fmla="*/ 1132764 h 1427289"/>
                <a:gd name="T86" fmla="*/ 1310185 w 1821976"/>
                <a:gd name="T87" fmla="*/ 1146412 h 1427289"/>
                <a:gd name="T88" fmla="*/ 1351128 w 1821976"/>
                <a:gd name="T89" fmla="*/ 1160060 h 1427289"/>
                <a:gd name="T90" fmla="*/ 1371600 w 1821976"/>
                <a:gd name="T91" fmla="*/ 1173708 h 1427289"/>
                <a:gd name="T92" fmla="*/ 1392071 w 1821976"/>
                <a:gd name="T93" fmla="*/ 1180532 h 1427289"/>
                <a:gd name="T94" fmla="*/ 1433015 w 1821976"/>
                <a:gd name="T95" fmla="*/ 1207827 h 1427289"/>
                <a:gd name="T96" fmla="*/ 1473958 w 1821976"/>
                <a:gd name="T97" fmla="*/ 1221475 h 1427289"/>
                <a:gd name="T98" fmla="*/ 1521725 w 1821976"/>
                <a:gd name="T99" fmla="*/ 1248770 h 1427289"/>
                <a:gd name="T100" fmla="*/ 1562668 w 1821976"/>
                <a:gd name="T101" fmla="*/ 1276066 h 1427289"/>
                <a:gd name="T102" fmla="*/ 1583140 w 1821976"/>
                <a:gd name="T103" fmla="*/ 1289714 h 1427289"/>
                <a:gd name="T104" fmla="*/ 1624083 w 1821976"/>
                <a:gd name="T105" fmla="*/ 1310185 h 1427289"/>
                <a:gd name="T106" fmla="*/ 1637731 w 1821976"/>
                <a:gd name="T107" fmla="*/ 1330657 h 1427289"/>
                <a:gd name="T108" fmla="*/ 1678674 w 1821976"/>
                <a:gd name="T109" fmla="*/ 1344305 h 1427289"/>
                <a:gd name="T110" fmla="*/ 1719618 w 1821976"/>
                <a:gd name="T111" fmla="*/ 1364776 h 1427289"/>
                <a:gd name="T112" fmla="*/ 1740089 w 1821976"/>
                <a:gd name="T113" fmla="*/ 1378424 h 1427289"/>
                <a:gd name="T114" fmla="*/ 1760561 w 1821976"/>
                <a:gd name="T115" fmla="*/ 1385248 h 1427289"/>
                <a:gd name="T116" fmla="*/ 1774209 w 1821976"/>
                <a:gd name="T117" fmla="*/ 1405720 h 1427289"/>
                <a:gd name="T118" fmla="*/ 1821976 w 1821976"/>
                <a:gd name="T119" fmla="*/ 1426191 h 14272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821976" h="1427289">
                  <a:moveTo>
                    <a:pt x="0" y="0"/>
                  </a:moveTo>
                  <a:cubicBezTo>
                    <a:pt x="2275" y="20472"/>
                    <a:pt x="3692" y="41057"/>
                    <a:pt x="6824" y="61415"/>
                  </a:cubicBezTo>
                  <a:cubicBezTo>
                    <a:pt x="10381" y="84537"/>
                    <a:pt x="14524" y="88367"/>
                    <a:pt x="20471" y="109182"/>
                  </a:cubicBezTo>
                  <a:cubicBezTo>
                    <a:pt x="23048" y="118200"/>
                    <a:pt x="24718" y="127460"/>
                    <a:pt x="27295" y="136478"/>
                  </a:cubicBezTo>
                  <a:cubicBezTo>
                    <a:pt x="29271" y="143394"/>
                    <a:pt x="32374" y="149971"/>
                    <a:pt x="34119" y="156949"/>
                  </a:cubicBezTo>
                  <a:cubicBezTo>
                    <a:pt x="36932" y="168201"/>
                    <a:pt x="38668" y="179696"/>
                    <a:pt x="40943" y="191069"/>
                  </a:cubicBezTo>
                  <a:cubicBezTo>
                    <a:pt x="43218" y="241111"/>
                    <a:pt x="44066" y="291238"/>
                    <a:pt x="47767" y="341194"/>
                  </a:cubicBezTo>
                  <a:cubicBezTo>
                    <a:pt x="48624" y="352761"/>
                    <a:pt x="52516" y="363903"/>
                    <a:pt x="54591" y="375314"/>
                  </a:cubicBezTo>
                  <a:cubicBezTo>
                    <a:pt x="57066" y="388927"/>
                    <a:pt x="59140" y="402609"/>
                    <a:pt x="61415" y="416257"/>
                  </a:cubicBezTo>
                  <a:cubicBezTo>
                    <a:pt x="63689" y="507242"/>
                    <a:pt x="64285" y="598284"/>
                    <a:pt x="68238" y="689212"/>
                  </a:cubicBezTo>
                  <a:cubicBezTo>
                    <a:pt x="68839" y="703035"/>
                    <a:pt x="70687" y="717029"/>
                    <a:pt x="75062" y="730155"/>
                  </a:cubicBezTo>
                  <a:cubicBezTo>
                    <a:pt x="77656" y="737936"/>
                    <a:pt x="85042" y="743291"/>
                    <a:pt x="88710" y="750627"/>
                  </a:cubicBezTo>
                  <a:cubicBezTo>
                    <a:pt x="91927" y="757061"/>
                    <a:pt x="91544" y="765114"/>
                    <a:pt x="95534" y="771099"/>
                  </a:cubicBezTo>
                  <a:cubicBezTo>
                    <a:pt x="106041" y="786859"/>
                    <a:pt x="121374" y="795149"/>
                    <a:pt x="136477" y="805218"/>
                  </a:cubicBezTo>
                  <a:cubicBezTo>
                    <a:pt x="156949" y="802943"/>
                    <a:pt x="178351" y="804907"/>
                    <a:pt x="197892" y="798394"/>
                  </a:cubicBezTo>
                  <a:cubicBezTo>
                    <a:pt x="220171" y="790968"/>
                    <a:pt x="216404" y="769938"/>
                    <a:pt x="232012" y="757451"/>
                  </a:cubicBezTo>
                  <a:cubicBezTo>
                    <a:pt x="237629" y="752958"/>
                    <a:pt x="245659" y="752902"/>
                    <a:pt x="252483" y="750627"/>
                  </a:cubicBezTo>
                  <a:cubicBezTo>
                    <a:pt x="288877" y="752902"/>
                    <a:pt x="325646" y="751764"/>
                    <a:pt x="361665" y="757451"/>
                  </a:cubicBezTo>
                  <a:cubicBezTo>
                    <a:pt x="369766" y="758730"/>
                    <a:pt x="376736" y="764927"/>
                    <a:pt x="382137" y="771099"/>
                  </a:cubicBezTo>
                  <a:cubicBezTo>
                    <a:pt x="408555" y="801291"/>
                    <a:pt x="398498" y="811731"/>
                    <a:pt x="429904" y="825690"/>
                  </a:cubicBezTo>
                  <a:cubicBezTo>
                    <a:pt x="443050" y="831533"/>
                    <a:pt x="457199" y="834789"/>
                    <a:pt x="470847" y="839338"/>
                  </a:cubicBezTo>
                  <a:lnTo>
                    <a:pt x="511791" y="852985"/>
                  </a:lnTo>
                  <a:cubicBezTo>
                    <a:pt x="518615" y="855260"/>
                    <a:pt x="525209" y="858398"/>
                    <a:pt x="532262" y="859809"/>
                  </a:cubicBezTo>
                  <a:cubicBezTo>
                    <a:pt x="543635" y="862084"/>
                    <a:pt x="555060" y="864117"/>
                    <a:pt x="566382" y="866633"/>
                  </a:cubicBezTo>
                  <a:cubicBezTo>
                    <a:pt x="575537" y="868667"/>
                    <a:pt x="584507" y="871492"/>
                    <a:pt x="593677" y="873457"/>
                  </a:cubicBezTo>
                  <a:cubicBezTo>
                    <a:pt x="616359" y="878318"/>
                    <a:pt x="639170" y="882556"/>
                    <a:pt x="661916" y="887105"/>
                  </a:cubicBezTo>
                  <a:cubicBezTo>
                    <a:pt x="676022" y="889926"/>
                    <a:pt x="689211" y="896203"/>
                    <a:pt x="702859" y="900752"/>
                  </a:cubicBezTo>
                  <a:lnTo>
                    <a:pt x="743803" y="914400"/>
                  </a:lnTo>
                  <a:cubicBezTo>
                    <a:pt x="771385" y="923594"/>
                    <a:pt x="775463" y="919933"/>
                    <a:pt x="805218" y="928048"/>
                  </a:cubicBezTo>
                  <a:cubicBezTo>
                    <a:pt x="819097" y="931833"/>
                    <a:pt x="832513" y="937147"/>
                    <a:pt x="846161" y="941696"/>
                  </a:cubicBezTo>
                  <a:cubicBezTo>
                    <a:pt x="914959" y="964629"/>
                    <a:pt x="808242" y="929638"/>
                    <a:pt x="893928" y="955343"/>
                  </a:cubicBezTo>
                  <a:cubicBezTo>
                    <a:pt x="907707" y="959477"/>
                    <a:pt x="921223" y="964442"/>
                    <a:pt x="934871" y="968991"/>
                  </a:cubicBezTo>
                  <a:lnTo>
                    <a:pt x="975815" y="982639"/>
                  </a:lnTo>
                  <a:lnTo>
                    <a:pt x="1016758" y="996287"/>
                  </a:lnTo>
                  <a:cubicBezTo>
                    <a:pt x="1023582" y="998562"/>
                    <a:pt x="1031245" y="999121"/>
                    <a:pt x="1037230" y="1003111"/>
                  </a:cubicBezTo>
                  <a:cubicBezTo>
                    <a:pt x="1069671" y="1024738"/>
                    <a:pt x="1049921" y="1014165"/>
                    <a:pt x="1098644" y="1030406"/>
                  </a:cubicBezTo>
                  <a:lnTo>
                    <a:pt x="1119116" y="1037230"/>
                  </a:lnTo>
                  <a:lnTo>
                    <a:pt x="1139588" y="1044054"/>
                  </a:lnTo>
                  <a:cubicBezTo>
                    <a:pt x="1146412" y="1048603"/>
                    <a:pt x="1152565" y="1054371"/>
                    <a:pt x="1160059" y="1057702"/>
                  </a:cubicBezTo>
                  <a:cubicBezTo>
                    <a:pt x="1173205" y="1063545"/>
                    <a:pt x="1201003" y="1071349"/>
                    <a:pt x="1201003" y="1071349"/>
                  </a:cubicBezTo>
                  <a:cubicBezTo>
                    <a:pt x="1247931" y="1102635"/>
                    <a:pt x="1226385" y="1093458"/>
                    <a:pt x="1262418" y="1105469"/>
                  </a:cubicBezTo>
                  <a:cubicBezTo>
                    <a:pt x="1264692" y="1112293"/>
                    <a:pt x="1264155" y="1120854"/>
                    <a:pt x="1269241" y="1125940"/>
                  </a:cubicBezTo>
                  <a:cubicBezTo>
                    <a:pt x="1274327" y="1131026"/>
                    <a:pt x="1283279" y="1129547"/>
                    <a:pt x="1289713" y="1132764"/>
                  </a:cubicBezTo>
                  <a:cubicBezTo>
                    <a:pt x="1297049" y="1136432"/>
                    <a:pt x="1302690" y="1143081"/>
                    <a:pt x="1310185" y="1146412"/>
                  </a:cubicBezTo>
                  <a:cubicBezTo>
                    <a:pt x="1323331" y="1152255"/>
                    <a:pt x="1351128" y="1160060"/>
                    <a:pt x="1351128" y="1160060"/>
                  </a:cubicBezTo>
                  <a:cubicBezTo>
                    <a:pt x="1357952" y="1164609"/>
                    <a:pt x="1364264" y="1170040"/>
                    <a:pt x="1371600" y="1173708"/>
                  </a:cubicBezTo>
                  <a:cubicBezTo>
                    <a:pt x="1378033" y="1176925"/>
                    <a:pt x="1385783" y="1177039"/>
                    <a:pt x="1392071" y="1180532"/>
                  </a:cubicBezTo>
                  <a:cubicBezTo>
                    <a:pt x="1406410" y="1188498"/>
                    <a:pt x="1419367" y="1198729"/>
                    <a:pt x="1433015" y="1207827"/>
                  </a:cubicBezTo>
                  <a:cubicBezTo>
                    <a:pt x="1444985" y="1215807"/>
                    <a:pt x="1473958" y="1221475"/>
                    <a:pt x="1473958" y="1221475"/>
                  </a:cubicBezTo>
                  <a:cubicBezTo>
                    <a:pt x="1544787" y="1268694"/>
                    <a:pt x="1435135" y="1196816"/>
                    <a:pt x="1521725" y="1248770"/>
                  </a:cubicBezTo>
                  <a:cubicBezTo>
                    <a:pt x="1535790" y="1257209"/>
                    <a:pt x="1549020" y="1266967"/>
                    <a:pt x="1562668" y="1276066"/>
                  </a:cubicBezTo>
                  <a:cubicBezTo>
                    <a:pt x="1569492" y="1280615"/>
                    <a:pt x="1575359" y="1287120"/>
                    <a:pt x="1583140" y="1289714"/>
                  </a:cubicBezTo>
                  <a:cubicBezTo>
                    <a:pt x="1611392" y="1299131"/>
                    <a:pt x="1597627" y="1292548"/>
                    <a:pt x="1624083" y="1310185"/>
                  </a:cubicBezTo>
                  <a:cubicBezTo>
                    <a:pt x="1628632" y="1317009"/>
                    <a:pt x="1630776" y="1326310"/>
                    <a:pt x="1637731" y="1330657"/>
                  </a:cubicBezTo>
                  <a:cubicBezTo>
                    <a:pt x="1649930" y="1338282"/>
                    <a:pt x="1666704" y="1336326"/>
                    <a:pt x="1678674" y="1344305"/>
                  </a:cubicBezTo>
                  <a:cubicBezTo>
                    <a:pt x="1705131" y="1361942"/>
                    <a:pt x="1691366" y="1355359"/>
                    <a:pt x="1719618" y="1364776"/>
                  </a:cubicBezTo>
                  <a:cubicBezTo>
                    <a:pt x="1726442" y="1369325"/>
                    <a:pt x="1732754" y="1374756"/>
                    <a:pt x="1740089" y="1378424"/>
                  </a:cubicBezTo>
                  <a:cubicBezTo>
                    <a:pt x="1746523" y="1381641"/>
                    <a:pt x="1754944" y="1380754"/>
                    <a:pt x="1760561" y="1385248"/>
                  </a:cubicBezTo>
                  <a:cubicBezTo>
                    <a:pt x="1766965" y="1390371"/>
                    <a:pt x="1767254" y="1401373"/>
                    <a:pt x="1774209" y="1405720"/>
                  </a:cubicBezTo>
                  <a:cubicBezTo>
                    <a:pt x="1852422" y="1454603"/>
                    <a:pt x="1797328" y="1401543"/>
                    <a:pt x="1821976" y="1426191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14811" y="14319"/>
              <a:ext cx="8390" cy="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牙签</a:t>
              </a:r>
              <a:endPara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Text Box 32"/>
            <p:cNvSpPr txBox="1">
              <a:spLocks noChangeArrowheads="1"/>
            </p:cNvSpPr>
            <p:nvPr/>
          </p:nvSpPr>
          <p:spPr bwMode="auto">
            <a:xfrm>
              <a:off x="17591" y="1504"/>
              <a:ext cx="8486" cy="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8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筷子</a:t>
              </a:r>
              <a:endParaRPr kumimoji="0" lang="zh-CN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8" name="Rectangle 41"/>
          <p:cNvSpPr>
            <a:spLocks noChangeArrowheads="1"/>
          </p:cNvSpPr>
          <p:nvPr/>
        </p:nvSpPr>
        <p:spPr bwMode="auto">
          <a:xfrm>
            <a:off x="425299" y="4769369"/>
            <a:ext cx="4693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1-6 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为适应特样本而修改分类线为曲线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23380" y="1005157"/>
            <a:ext cx="3520982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dirty="0"/>
              <a:t>训练模型的最终目的是提高模型在总体（含新样本）上的预测准确率，而不是在已知样本上的预测准确率</a:t>
            </a:r>
            <a:r>
              <a:rPr lang="zh-CN" altLang="zh-CN" sz="2400" dirty="0" smtClean="0"/>
              <a:t>。</a:t>
            </a:r>
            <a:endParaRPr lang="zh-CN" altLang="zh-CN" sz="2400" dirty="0"/>
          </a:p>
        </p:txBody>
      </p:sp>
      <p:sp>
        <p:nvSpPr>
          <p:cNvPr id="40" name="矩形 39"/>
          <p:cNvSpPr/>
          <p:nvPr/>
        </p:nvSpPr>
        <p:spPr>
          <a:xfrm>
            <a:off x="425299" y="5279580"/>
            <a:ext cx="8311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泛化能力是评价机器学习模型优劣的最根本指标，然而，模型的训练通常以最小化训练误差为标准。对于固定数量的训练样本，随着训练的不断进行，训练误差会不断降低，甚至趋向于零。如果模型训练误差过小，就会使训练出来的模型基本上完全适应于训练样本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53787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画布 144"/>
          <p:cNvGrpSpPr>
            <a:grpSpLocks/>
          </p:cNvGrpSpPr>
          <p:nvPr/>
        </p:nvGrpSpPr>
        <p:grpSpPr bwMode="auto">
          <a:xfrm>
            <a:off x="470898" y="1005234"/>
            <a:ext cx="5103235" cy="3850235"/>
            <a:chOff x="3853" y="5845"/>
            <a:chExt cx="4194" cy="3165"/>
          </a:xfrm>
        </p:grpSpPr>
        <p:sp>
          <p:nvSpPr>
            <p:cNvPr id="4" name="AutoShape 37"/>
            <p:cNvSpPr>
              <a:spLocks noChangeAspect="1" noChangeArrowheads="1"/>
            </p:cNvSpPr>
            <p:nvPr/>
          </p:nvSpPr>
          <p:spPr bwMode="auto">
            <a:xfrm>
              <a:off x="3853" y="5845"/>
              <a:ext cx="4194" cy="3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5" name="AutoShape 4"/>
            <p:cNvSpPr>
              <a:spLocks noChangeShapeType="1"/>
            </p:cNvSpPr>
            <p:nvPr/>
          </p:nvSpPr>
          <p:spPr bwMode="auto">
            <a:xfrm>
              <a:off x="4373" y="8565"/>
              <a:ext cx="358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6" name="AutoShape 5"/>
            <p:cNvSpPr>
              <a:spLocks noChangeShapeType="1"/>
            </p:cNvSpPr>
            <p:nvPr/>
          </p:nvSpPr>
          <p:spPr bwMode="auto">
            <a:xfrm flipV="1">
              <a:off x="4569" y="5845"/>
              <a:ext cx="0" cy="29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31" y="8186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071" y="8426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31" y="7630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156" y="7955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876" y="8426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5656" y="8100"/>
              <a:ext cx="85" cy="8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966" y="7388"/>
              <a:ext cx="85" cy="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5381" y="7700"/>
              <a:ext cx="84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6101" y="8100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41" y="6326"/>
              <a:ext cx="85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186" y="7000"/>
              <a:ext cx="85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991" y="6707"/>
              <a:ext cx="85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6624" y="6627"/>
              <a:ext cx="85" cy="8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7259" y="7089"/>
              <a:ext cx="86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101" y="6237"/>
              <a:ext cx="85" cy="8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09" y="7000"/>
              <a:ext cx="85" cy="8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7345" y="6703"/>
              <a:ext cx="86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236" y="6451"/>
              <a:ext cx="85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5741" y="6236"/>
              <a:ext cx="86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7041" y="8561"/>
              <a:ext cx="969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长度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907" y="5845"/>
              <a:ext cx="78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质量</a:t>
              </a:r>
              <a:endParaRPr kumimoji="0" lang="zh-CN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6539" y="8161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6955" y="7472"/>
              <a:ext cx="86" cy="8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5827" y="7715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1" name="任意多边形 143"/>
            <p:cNvSpPr>
              <a:spLocks/>
            </p:cNvSpPr>
            <p:nvPr/>
          </p:nvSpPr>
          <p:spPr bwMode="auto">
            <a:xfrm>
              <a:off x="4638" y="6103"/>
              <a:ext cx="2870" cy="2248"/>
            </a:xfrm>
            <a:custGeom>
              <a:avLst/>
              <a:gdLst>
                <a:gd name="T0" fmla="*/ 0 w 1821976"/>
                <a:gd name="T1" fmla="*/ 0 h 1427289"/>
                <a:gd name="T2" fmla="*/ 6824 w 1821976"/>
                <a:gd name="T3" fmla="*/ 61415 h 1427289"/>
                <a:gd name="T4" fmla="*/ 20471 w 1821976"/>
                <a:gd name="T5" fmla="*/ 109182 h 1427289"/>
                <a:gd name="T6" fmla="*/ 27295 w 1821976"/>
                <a:gd name="T7" fmla="*/ 136478 h 1427289"/>
                <a:gd name="T8" fmla="*/ 34119 w 1821976"/>
                <a:gd name="T9" fmla="*/ 156949 h 1427289"/>
                <a:gd name="T10" fmla="*/ 40943 w 1821976"/>
                <a:gd name="T11" fmla="*/ 191069 h 1427289"/>
                <a:gd name="T12" fmla="*/ 47767 w 1821976"/>
                <a:gd name="T13" fmla="*/ 341194 h 1427289"/>
                <a:gd name="T14" fmla="*/ 54591 w 1821976"/>
                <a:gd name="T15" fmla="*/ 375314 h 1427289"/>
                <a:gd name="T16" fmla="*/ 61415 w 1821976"/>
                <a:gd name="T17" fmla="*/ 416257 h 1427289"/>
                <a:gd name="T18" fmla="*/ 68238 w 1821976"/>
                <a:gd name="T19" fmla="*/ 689212 h 1427289"/>
                <a:gd name="T20" fmla="*/ 75062 w 1821976"/>
                <a:gd name="T21" fmla="*/ 730155 h 1427289"/>
                <a:gd name="T22" fmla="*/ 88710 w 1821976"/>
                <a:gd name="T23" fmla="*/ 750627 h 1427289"/>
                <a:gd name="T24" fmla="*/ 95534 w 1821976"/>
                <a:gd name="T25" fmla="*/ 771099 h 1427289"/>
                <a:gd name="T26" fmla="*/ 136477 w 1821976"/>
                <a:gd name="T27" fmla="*/ 805218 h 1427289"/>
                <a:gd name="T28" fmla="*/ 197892 w 1821976"/>
                <a:gd name="T29" fmla="*/ 798394 h 1427289"/>
                <a:gd name="T30" fmla="*/ 232012 w 1821976"/>
                <a:gd name="T31" fmla="*/ 757451 h 1427289"/>
                <a:gd name="T32" fmla="*/ 252483 w 1821976"/>
                <a:gd name="T33" fmla="*/ 750627 h 1427289"/>
                <a:gd name="T34" fmla="*/ 361665 w 1821976"/>
                <a:gd name="T35" fmla="*/ 757451 h 1427289"/>
                <a:gd name="T36" fmla="*/ 382137 w 1821976"/>
                <a:gd name="T37" fmla="*/ 771099 h 1427289"/>
                <a:gd name="T38" fmla="*/ 429904 w 1821976"/>
                <a:gd name="T39" fmla="*/ 825690 h 1427289"/>
                <a:gd name="T40" fmla="*/ 470847 w 1821976"/>
                <a:gd name="T41" fmla="*/ 839338 h 1427289"/>
                <a:gd name="T42" fmla="*/ 511791 w 1821976"/>
                <a:gd name="T43" fmla="*/ 852985 h 1427289"/>
                <a:gd name="T44" fmla="*/ 532262 w 1821976"/>
                <a:gd name="T45" fmla="*/ 859809 h 1427289"/>
                <a:gd name="T46" fmla="*/ 566382 w 1821976"/>
                <a:gd name="T47" fmla="*/ 866633 h 1427289"/>
                <a:gd name="T48" fmla="*/ 593677 w 1821976"/>
                <a:gd name="T49" fmla="*/ 873457 h 1427289"/>
                <a:gd name="T50" fmla="*/ 661916 w 1821976"/>
                <a:gd name="T51" fmla="*/ 887105 h 1427289"/>
                <a:gd name="T52" fmla="*/ 702859 w 1821976"/>
                <a:gd name="T53" fmla="*/ 900752 h 1427289"/>
                <a:gd name="T54" fmla="*/ 743803 w 1821976"/>
                <a:gd name="T55" fmla="*/ 914400 h 1427289"/>
                <a:gd name="T56" fmla="*/ 805218 w 1821976"/>
                <a:gd name="T57" fmla="*/ 928048 h 1427289"/>
                <a:gd name="T58" fmla="*/ 846161 w 1821976"/>
                <a:gd name="T59" fmla="*/ 941696 h 1427289"/>
                <a:gd name="T60" fmla="*/ 893928 w 1821976"/>
                <a:gd name="T61" fmla="*/ 955343 h 1427289"/>
                <a:gd name="T62" fmla="*/ 934871 w 1821976"/>
                <a:gd name="T63" fmla="*/ 968991 h 1427289"/>
                <a:gd name="T64" fmla="*/ 975815 w 1821976"/>
                <a:gd name="T65" fmla="*/ 982639 h 1427289"/>
                <a:gd name="T66" fmla="*/ 1016758 w 1821976"/>
                <a:gd name="T67" fmla="*/ 996287 h 1427289"/>
                <a:gd name="T68" fmla="*/ 1037230 w 1821976"/>
                <a:gd name="T69" fmla="*/ 1003111 h 1427289"/>
                <a:gd name="T70" fmla="*/ 1098644 w 1821976"/>
                <a:gd name="T71" fmla="*/ 1030406 h 1427289"/>
                <a:gd name="T72" fmla="*/ 1119116 w 1821976"/>
                <a:gd name="T73" fmla="*/ 1037230 h 1427289"/>
                <a:gd name="T74" fmla="*/ 1139588 w 1821976"/>
                <a:gd name="T75" fmla="*/ 1044054 h 1427289"/>
                <a:gd name="T76" fmla="*/ 1160059 w 1821976"/>
                <a:gd name="T77" fmla="*/ 1057702 h 1427289"/>
                <a:gd name="T78" fmla="*/ 1201003 w 1821976"/>
                <a:gd name="T79" fmla="*/ 1071349 h 1427289"/>
                <a:gd name="T80" fmla="*/ 1262418 w 1821976"/>
                <a:gd name="T81" fmla="*/ 1105469 h 1427289"/>
                <a:gd name="T82" fmla="*/ 1269241 w 1821976"/>
                <a:gd name="T83" fmla="*/ 1125940 h 1427289"/>
                <a:gd name="T84" fmla="*/ 1289713 w 1821976"/>
                <a:gd name="T85" fmla="*/ 1132764 h 1427289"/>
                <a:gd name="T86" fmla="*/ 1310185 w 1821976"/>
                <a:gd name="T87" fmla="*/ 1146412 h 1427289"/>
                <a:gd name="T88" fmla="*/ 1351128 w 1821976"/>
                <a:gd name="T89" fmla="*/ 1160060 h 1427289"/>
                <a:gd name="T90" fmla="*/ 1371600 w 1821976"/>
                <a:gd name="T91" fmla="*/ 1173708 h 1427289"/>
                <a:gd name="T92" fmla="*/ 1392071 w 1821976"/>
                <a:gd name="T93" fmla="*/ 1180532 h 1427289"/>
                <a:gd name="T94" fmla="*/ 1433015 w 1821976"/>
                <a:gd name="T95" fmla="*/ 1207827 h 1427289"/>
                <a:gd name="T96" fmla="*/ 1473958 w 1821976"/>
                <a:gd name="T97" fmla="*/ 1221475 h 1427289"/>
                <a:gd name="T98" fmla="*/ 1521725 w 1821976"/>
                <a:gd name="T99" fmla="*/ 1248770 h 1427289"/>
                <a:gd name="T100" fmla="*/ 1562668 w 1821976"/>
                <a:gd name="T101" fmla="*/ 1276066 h 1427289"/>
                <a:gd name="T102" fmla="*/ 1583140 w 1821976"/>
                <a:gd name="T103" fmla="*/ 1289714 h 1427289"/>
                <a:gd name="T104" fmla="*/ 1624083 w 1821976"/>
                <a:gd name="T105" fmla="*/ 1310185 h 1427289"/>
                <a:gd name="T106" fmla="*/ 1637731 w 1821976"/>
                <a:gd name="T107" fmla="*/ 1330657 h 1427289"/>
                <a:gd name="T108" fmla="*/ 1678674 w 1821976"/>
                <a:gd name="T109" fmla="*/ 1344305 h 1427289"/>
                <a:gd name="T110" fmla="*/ 1719618 w 1821976"/>
                <a:gd name="T111" fmla="*/ 1364776 h 1427289"/>
                <a:gd name="T112" fmla="*/ 1740089 w 1821976"/>
                <a:gd name="T113" fmla="*/ 1378424 h 1427289"/>
                <a:gd name="T114" fmla="*/ 1760561 w 1821976"/>
                <a:gd name="T115" fmla="*/ 1385248 h 1427289"/>
                <a:gd name="T116" fmla="*/ 1774209 w 1821976"/>
                <a:gd name="T117" fmla="*/ 1405720 h 1427289"/>
                <a:gd name="T118" fmla="*/ 1821976 w 1821976"/>
                <a:gd name="T119" fmla="*/ 1426191 h 142728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821976" h="1427289">
                  <a:moveTo>
                    <a:pt x="0" y="0"/>
                  </a:moveTo>
                  <a:cubicBezTo>
                    <a:pt x="2275" y="20472"/>
                    <a:pt x="3692" y="41057"/>
                    <a:pt x="6824" y="61415"/>
                  </a:cubicBezTo>
                  <a:cubicBezTo>
                    <a:pt x="10381" y="84537"/>
                    <a:pt x="14524" y="88367"/>
                    <a:pt x="20471" y="109182"/>
                  </a:cubicBezTo>
                  <a:cubicBezTo>
                    <a:pt x="23048" y="118200"/>
                    <a:pt x="24718" y="127460"/>
                    <a:pt x="27295" y="136478"/>
                  </a:cubicBezTo>
                  <a:cubicBezTo>
                    <a:pt x="29271" y="143394"/>
                    <a:pt x="32374" y="149971"/>
                    <a:pt x="34119" y="156949"/>
                  </a:cubicBezTo>
                  <a:cubicBezTo>
                    <a:pt x="36932" y="168201"/>
                    <a:pt x="38668" y="179696"/>
                    <a:pt x="40943" y="191069"/>
                  </a:cubicBezTo>
                  <a:cubicBezTo>
                    <a:pt x="43218" y="241111"/>
                    <a:pt x="44066" y="291238"/>
                    <a:pt x="47767" y="341194"/>
                  </a:cubicBezTo>
                  <a:cubicBezTo>
                    <a:pt x="48624" y="352761"/>
                    <a:pt x="52516" y="363903"/>
                    <a:pt x="54591" y="375314"/>
                  </a:cubicBezTo>
                  <a:cubicBezTo>
                    <a:pt x="57066" y="388927"/>
                    <a:pt x="59140" y="402609"/>
                    <a:pt x="61415" y="416257"/>
                  </a:cubicBezTo>
                  <a:cubicBezTo>
                    <a:pt x="63689" y="507242"/>
                    <a:pt x="64285" y="598284"/>
                    <a:pt x="68238" y="689212"/>
                  </a:cubicBezTo>
                  <a:cubicBezTo>
                    <a:pt x="68839" y="703035"/>
                    <a:pt x="70687" y="717029"/>
                    <a:pt x="75062" y="730155"/>
                  </a:cubicBezTo>
                  <a:cubicBezTo>
                    <a:pt x="77656" y="737936"/>
                    <a:pt x="85042" y="743291"/>
                    <a:pt x="88710" y="750627"/>
                  </a:cubicBezTo>
                  <a:cubicBezTo>
                    <a:pt x="91927" y="757061"/>
                    <a:pt x="91544" y="765114"/>
                    <a:pt x="95534" y="771099"/>
                  </a:cubicBezTo>
                  <a:cubicBezTo>
                    <a:pt x="106041" y="786859"/>
                    <a:pt x="121374" y="795149"/>
                    <a:pt x="136477" y="805218"/>
                  </a:cubicBezTo>
                  <a:cubicBezTo>
                    <a:pt x="156949" y="802943"/>
                    <a:pt x="178351" y="804907"/>
                    <a:pt x="197892" y="798394"/>
                  </a:cubicBezTo>
                  <a:cubicBezTo>
                    <a:pt x="220171" y="790968"/>
                    <a:pt x="216404" y="769938"/>
                    <a:pt x="232012" y="757451"/>
                  </a:cubicBezTo>
                  <a:cubicBezTo>
                    <a:pt x="237629" y="752958"/>
                    <a:pt x="245659" y="752902"/>
                    <a:pt x="252483" y="750627"/>
                  </a:cubicBezTo>
                  <a:cubicBezTo>
                    <a:pt x="288877" y="752902"/>
                    <a:pt x="325646" y="751764"/>
                    <a:pt x="361665" y="757451"/>
                  </a:cubicBezTo>
                  <a:cubicBezTo>
                    <a:pt x="369766" y="758730"/>
                    <a:pt x="376736" y="764927"/>
                    <a:pt x="382137" y="771099"/>
                  </a:cubicBezTo>
                  <a:cubicBezTo>
                    <a:pt x="408555" y="801291"/>
                    <a:pt x="398498" y="811731"/>
                    <a:pt x="429904" y="825690"/>
                  </a:cubicBezTo>
                  <a:cubicBezTo>
                    <a:pt x="443050" y="831533"/>
                    <a:pt x="457199" y="834789"/>
                    <a:pt x="470847" y="839338"/>
                  </a:cubicBezTo>
                  <a:lnTo>
                    <a:pt x="511791" y="852985"/>
                  </a:lnTo>
                  <a:cubicBezTo>
                    <a:pt x="518615" y="855260"/>
                    <a:pt x="525209" y="858398"/>
                    <a:pt x="532262" y="859809"/>
                  </a:cubicBezTo>
                  <a:cubicBezTo>
                    <a:pt x="543635" y="862084"/>
                    <a:pt x="555060" y="864117"/>
                    <a:pt x="566382" y="866633"/>
                  </a:cubicBezTo>
                  <a:cubicBezTo>
                    <a:pt x="575537" y="868667"/>
                    <a:pt x="584507" y="871492"/>
                    <a:pt x="593677" y="873457"/>
                  </a:cubicBezTo>
                  <a:cubicBezTo>
                    <a:pt x="616359" y="878318"/>
                    <a:pt x="639170" y="882556"/>
                    <a:pt x="661916" y="887105"/>
                  </a:cubicBezTo>
                  <a:cubicBezTo>
                    <a:pt x="676022" y="889926"/>
                    <a:pt x="689211" y="896203"/>
                    <a:pt x="702859" y="900752"/>
                  </a:cubicBezTo>
                  <a:lnTo>
                    <a:pt x="743803" y="914400"/>
                  </a:lnTo>
                  <a:cubicBezTo>
                    <a:pt x="771385" y="923594"/>
                    <a:pt x="775463" y="919933"/>
                    <a:pt x="805218" y="928048"/>
                  </a:cubicBezTo>
                  <a:cubicBezTo>
                    <a:pt x="819097" y="931833"/>
                    <a:pt x="832513" y="937147"/>
                    <a:pt x="846161" y="941696"/>
                  </a:cubicBezTo>
                  <a:cubicBezTo>
                    <a:pt x="914959" y="964629"/>
                    <a:pt x="808242" y="929638"/>
                    <a:pt x="893928" y="955343"/>
                  </a:cubicBezTo>
                  <a:cubicBezTo>
                    <a:pt x="907707" y="959477"/>
                    <a:pt x="921223" y="964442"/>
                    <a:pt x="934871" y="968991"/>
                  </a:cubicBezTo>
                  <a:lnTo>
                    <a:pt x="975815" y="982639"/>
                  </a:lnTo>
                  <a:lnTo>
                    <a:pt x="1016758" y="996287"/>
                  </a:lnTo>
                  <a:cubicBezTo>
                    <a:pt x="1023582" y="998562"/>
                    <a:pt x="1031245" y="999121"/>
                    <a:pt x="1037230" y="1003111"/>
                  </a:cubicBezTo>
                  <a:cubicBezTo>
                    <a:pt x="1069671" y="1024738"/>
                    <a:pt x="1049921" y="1014165"/>
                    <a:pt x="1098644" y="1030406"/>
                  </a:cubicBezTo>
                  <a:lnTo>
                    <a:pt x="1119116" y="1037230"/>
                  </a:lnTo>
                  <a:lnTo>
                    <a:pt x="1139588" y="1044054"/>
                  </a:lnTo>
                  <a:cubicBezTo>
                    <a:pt x="1146412" y="1048603"/>
                    <a:pt x="1152565" y="1054371"/>
                    <a:pt x="1160059" y="1057702"/>
                  </a:cubicBezTo>
                  <a:cubicBezTo>
                    <a:pt x="1173205" y="1063545"/>
                    <a:pt x="1201003" y="1071349"/>
                    <a:pt x="1201003" y="1071349"/>
                  </a:cubicBezTo>
                  <a:cubicBezTo>
                    <a:pt x="1247931" y="1102635"/>
                    <a:pt x="1226385" y="1093458"/>
                    <a:pt x="1262418" y="1105469"/>
                  </a:cubicBezTo>
                  <a:cubicBezTo>
                    <a:pt x="1264692" y="1112293"/>
                    <a:pt x="1264155" y="1120854"/>
                    <a:pt x="1269241" y="1125940"/>
                  </a:cubicBezTo>
                  <a:cubicBezTo>
                    <a:pt x="1274327" y="1131026"/>
                    <a:pt x="1283279" y="1129547"/>
                    <a:pt x="1289713" y="1132764"/>
                  </a:cubicBezTo>
                  <a:cubicBezTo>
                    <a:pt x="1297049" y="1136432"/>
                    <a:pt x="1302690" y="1143081"/>
                    <a:pt x="1310185" y="1146412"/>
                  </a:cubicBezTo>
                  <a:cubicBezTo>
                    <a:pt x="1323331" y="1152255"/>
                    <a:pt x="1351128" y="1160060"/>
                    <a:pt x="1351128" y="1160060"/>
                  </a:cubicBezTo>
                  <a:cubicBezTo>
                    <a:pt x="1357952" y="1164609"/>
                    <a:pt x="1364264" y="1170040"/>
                    <a:pt x="1371600" y="1173708"/>
                  </a:cubicBezTo>
                  <a:cubicBezTo>
                    <a:pt x="1378033" y="1176925"/>
                    <a:pt x="1385783" y="1177039"/>
                    <a:pt x="1392071" y="1180532"/>
                  </a:cubicBezTo>
                  <a:cubicBezTo>
                    <a:pt x="1406410" y="1188498"/>
                    <a:pt x="1419367" y="1198729"/>
                    <a:pt x="1433015" y="1207827"/>
                  </a:cubicBezTo>
                  <a:cubicBezTo>
                    <a:pt x="1444985" y="1215807"/>
                    <a:pt x="1473958" y="1221475"/>
                    <a:pt x="1473958" y="1221475"/>
                  </a:cubicBezTo>
                  <a:cubicBezTo>
                    <a:pt x="1544787" y="1268694"/>
                    <a:pt x="1435135" y="1196816"/>
                    <a:pt x="1521725" y="1248770"/>
                  </a:cubicBezTo>
                  <a:cubicBezTo>
                    <a:pt x="1535790" y="1257209"/>
                    <a:pt x="1549020" y="1266967"/>
                    <a:pt x="1562668" y="1276066"/>
                  </a:cubicBezTo>
                  <a:cubicBezTo>
                    <a:pt x="1569492" y="1280615"/>
                    <a:pt x="1575359" y="1287120"/>
                    <a:pt x="1583140" y="1289714"/>
                  </a:cubicBezTo>
                  <a:cubicBezTo>
                    <a:pt x="1611392" y="1299131"/>
                    <a:pt x="1597627" y="1292548"/>
                    <a:pt x="1624083" y="1310185"/>
                  </a:cubicBezTo>
                  <a:cubicBezTo>
                    <a:pt x="1628632" y="1317009"/>
                    <a:pt x="1630776" y="1326310"/>
                    <a:pt x="1637731" y="1330657"/>
                  </a:cubicBezTo>
                  <a:cubicBezTo>
                    <a:pt x="1649930" y="1338282"/>
                    <a:pt x="1666704" y="1336326"/>
                    <a:pt x="1678674" y="1344305"/>
                  </a:cubicBezTo>
                  <a:cubicBezTo>
                    <a:pt x="1705131" y="1361942"/>
                    <a:pt x="1691366" y="1355359"/>
                    <a:pt x="1719618" y="1364776"/>
                  </a:cubicBezTo>
                  <a:cubicBezTo>
                    <a:pt x="1726442" y="1369325"/>
                    <a:pt x="1732754" y="1374756"/>
                    <a:pt x="1740089" y="1378424"/>
                  </a:cubicBezTo>
                  <a:cubicBezTo>
                    <a:pt x="1746523" y="1381641"/>
                    <a:pt x="1754944" y="1380754"/>
                    <a:pt x="1760561" y="1385248"/>
                  </a:cubicBezTo>
                  <a:cubicBezTo>
                    <a:pt x="1766965" y="1390371"/>
                    <a:pt x="1767254" y="1401373"/>
                    <a:pt x="1774209" y="1405720"/>
                  </a:cubicBezTo>
                  <a:cubicBezTo>
                    <a:pt x="1852422" y="1454603"/>
                    <a:pt x="1797328" y="1401543"/>
                    <a:pt x="1821976" y="1426191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2" name="AutoShape 25"/>
            <p:cNvSpPr>
              <a:spLocks noChangeShapeType="1"/>
            </p:cNvSpPr>
            <p:nvPr/>
          </p:nvSpPr>
          <p:spPr bwMode="auto">
            <a:xfrm>
              <a:off x="4820" y="6380"/>
              <a:ext cx="2673" cy="18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4594" y="6777"/>
              <a:ext cx="691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▲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>
              <a:off x="5453" y="6875"/>
              <a:ext cx="45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▼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4820" y="6570"/>
              <a:ext cx="45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▼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5155" y="6875"/>
              <a:ext cx="45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▼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5656" y="7174"/>
              <a:ext cx="456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 smtClean="0">
                  <a:ln>
                    <a:noFill/>
                  </a:ln>
                  <a:solidFill>
                    <a:srgbClr val="4A442A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▼</a:t>
              </a:r>
              <a:endParaRPr kumimoji="0" lang="zh-CN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6794" y="6082"/>
              <a:ext cx="95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筷子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6186" y="8186"/>
              <a:ext cx="955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C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牙签</a:t>
              </a:r>
              <a:endParaRPr kumimoji="0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446390" y="4745984"/>
            <a:ext cx="46730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1-7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宋体" pitchFamily="2" charset="-122"/>
              </a:rPr>
              <a:t>两种分类线的预测准率对比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937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2" y="681693"/>
            <a:ext cx="3208646" cy="577397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欠拟合、过拟合示例</a:t>
            </a:r>
            <a:endParaRPr lang="en-US" altLang="zh-CN" sz="24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模型在训练样本上产生的误差叫训练误差（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training </a:t>
            </a:r>
            <a:r>
              <a:rPr lang="en-US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error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。在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测试样本上产生的误差叫测试误差（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test error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endParaRPr lang="zh-CN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欠拟合、过拟合与泛化能力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6791621" y="64641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BEBC7A-FD02-486B-81B5-A845787C689C}" type="slidenum">
              <a:rPr lang="zh-CN" altLang="en-US" sz="1600" smtClean="0"/>
              <a:pPr algn="r"/>
              <a:t>23</a:t>
            </a:fld>
            <a:endParaRPr lang="zh-CN" altLang="en-US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345" y="830317"/>
            <a:ext cx="2555539" cy="1830346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127" y="3032555"/>
            <a:ext cx="2559523" cy="1834452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437" y="3032555"/>
            <a:ext cx="2559523" cy="1834452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26998"/>
              </p:ext>
            </p:extLst>
          </p:nvPr>
        </p:nvGraphicFramePr>
        <p:xfrm>
          <a:off x="87399" y="5285530"/>
          <a:ext cx="8993541" cy="1097280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1141115"/>
                <a:gridCol w="2133549"/>
                <a:gridCol w="1949807"/>
                <a:gridCol w="1884535"/>
                <a:gridCol w="1884535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线性回归模型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三次多项式模型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五次多项式模型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九次多项式模型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训练误差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2019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534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209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测试误差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578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247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1232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38492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和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2597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781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1441</a:t>
                      </a:r>
                      <a:endParaRPr lang="zh-CN" sz="24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effectLst/>
                        </a:rPr>
                        <a:t>38496</a:t>
                      </a:r>
                      <a:endParaRPr lang="zh-CN" sz="24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52" y="830317"/>
            <a:ext cx="2631869" cy="183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207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681693"/>
            <a:ext cx="4818065" cy="577397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泛化能力与模型复杂度</a:t>
            </a:r>
            <a:endParaRPr lang="en-US" altLang="zh-CN" sz="24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衡量模型好坏的是测试误差，它标志了模型对未知新实例的预测能力，因此一般追求的是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测试误差最小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的那个模型。</a:t>
            </a:r>
            <a:r>
              <a:rPr lang="zh-CN" altLang="en-US" sz="2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模型对新实例的预测能力称为泛化</a:t>
            </a:r>
            <a:r>
              <a:rPr lang="zh-CN" altLang="en-US" sz="22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能力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模型在新实例上的误差称为泛化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误差。</a:t>
            </a:r>
            <a:endParaRPr lang="en-US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能够求解问题的模型往往不只一个</a:t>
            </a:r>
            <a:r>
              <a:rPr lang="zh-CN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。一般来说</a:t>
            </a:r>
            <a:r>
              <a:rPr lang="zh-CN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，只有合适复杂程度的模型才能最好地反映出训练集中蕴含的规律，取得最好的泛化能力。</a:t>
            </a: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欠拟合、过拟合与泛化能力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6791621" y="64641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BEBC7A-FD02-486B-81B5-A845787C689C}" type="slidenum">
              <a:rPr lang="zh-CN" altLang="en-US" sz="1600" smtClean="0"/>
              <a:pPr algn="r"/>
              <a:t>24</a:t>
            </a:fld>
            <a:endParaRPr lang="zh-CN" altLang="en-US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3930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821" y="1862137"/>
            <a:ext cx="3962400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93976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681693"/>
            <a:ext cx="4684501" cy="577397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训练集、验证集、测试集</a:t>
            </a:r>
            <a:endParaRPr lang="en-US" altLang="zh-CN" sz="24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有监督机器学习是从已有的样本中学习规律，并用来预测未知样本。它是基于这样一个假设：已有样本和未知样本中蕴含了的相同规律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。同样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，将已有的样本划分为训练集和验证集，也是基于这样的假设，即训练集蕴含的规律与验证集中蕴含的规律也是一致的，因此，可以用训练集来训练模型，用验证集来验证模型，达到希望的效果后，再用来预测测试集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泛化能力评估方法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6791621" y="64641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BEBC7A-FD02-486B-81B5-A845787C689C}" type="slidenum">
              <a:rPr lang="zh-CN" altLang="en-US" sz="1600" smtClean="0"/>
              <a:pPr algn="r"/>
              <a:t>25</a:t>
            </a:fld>
            <a:endParaRPr lang="zh-CN" altLang="en-US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495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82" y="1281941"/>
            <a:ext cx="40290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422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2" y="681693"/>
            <a:ext cx="8311278" cy="577397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训练集、验证集的要求</a:t>
            </a:r>
            <a:endParaRPr lang="en-US" altLang="zh-CN" sz="24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首先，训练集的数据要尽可能充分且分布平衡，并符合一定的清洁度要求（即噪声不能过多）。不充分或者分布不平衡的样本集，可能不会训练出一个完整的模型。其次，验证集的样本也需要符合一定的平衡分布和清洁度要求，否则将无法验证出一个真实的模型。此外，训练模型和验证模型的样本不能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相同。</a:t>
            </a:r>
            <a:endParaRPr lang="zh-CN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泛化能力评估方法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6791621" y="64641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BEBC7A-FD02-486B-81B5-A845787C689C}" type="slidenum">
              <a:rPr lang="zh-CN" altLang="en-US" sz="1600" smtClean="0"/>
              <a:pPr algn="r"/>
              <a:t>26</a:t>
            </a:fld>
            <a:endParaRPr lang="zh-CN" altLang="en-US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5998" name="Picture 4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" y="4486275"/>
            <a:ext cx="41148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000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071" y="4486275"/>
            <a:ext cx="42291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8015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2" y="681693"/>
            <a:ext cx="8311278" cy="577397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保持法、</a:t>
            </a:r>
            <a:r>
              <a:rPr lang="en-US" altLang="zh-CN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K-</a:t>
            </a:r>
            <a:r>
              <a:rPr lang="zh-CN" altLang="en-US" sz="24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折交叉验证</a:t>
            </a:r>
            <a:endParaRPr lang="en-US" altLang="zh-CN" sz="24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将训练数据划分为训练集和验证集的方法称为保持法（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holdout method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），一般保留已知样本的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20%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到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30%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作为验证集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K-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折交叉验证是将总样本集随机地划分为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个互不相交的子集。对于每个子集，将所有其它样本集作为训练集训练出模型，将该子集作为验证集，并记录验证集每一个样本的预测结果。每个子集都这样处理完后，所有样本都有一个预测值。然后与真实值进行比对，从而评估模型的效果。这个方法将每一个样本都用来进行了验证，其评估的准确性一般要高于保持法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zh-CN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泛化能力评估方法</a:t>
            </a:r>
          </a:p>
        </p:txBody>
      </p:sp>
      <p:sp>
        <p:nvSpPr>
          <p:cNvPr id="4" name="灯片编号占位符 1"/>
          <p:cNvSpPr txBox="1">
            <a:spLocks/>
          </p:cNvSpPr>
          <p:nvPr/>
        </p:nvSpPr>
        <p:spPr>
          <a:xfrm>
            <a:off x="6791621" y="6464141"/>
            <a:ext cx="21336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1BEBC7A-FD02-486B-81B5-A845787C689C}" type="slidenum">
              <a:rPr lang="zh-CN" altLang="en-US" sz="1600" smtClean="0"/>
              <a:pPr algn="r"/>
              <a:t>27</a:t>
            </a:fld>
            <a:endParaRPr lang="zh-CN" altLang="en-US" sz="16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63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3893405" y="14672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700499" y="1467217"/>
            <a:ext cx="3459941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49" y="1614014"/>
              <a:ext cx="3196827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机器学习的概念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3893405" y="230323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682598" y="2303235"/>
            <a:ext cx="3806082" cy="511238"/>
            <a:chOff x="6315199" y="2410178"/>
            <a:chExt cx="4097814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7" y="2450466"/>
              <a:ext cx="3665766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机器学习的步骤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3893405" y="318862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700500" y="3188625"/>
            <a:ext cx="3459941" cy="511238"/>
            <a:chOff x="6339097" y="3296031"/>
            <a:chExt cx="3744417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513399" y="3336319"/>
              <a:ext cx="3570115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机器学习的预处理环节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3893405" y="407303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00499" y="4073036"/>
            <a:ext cx="3459941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机器学习的类型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2219405"/>
            <a:ext cx="3426106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要</a:t>
            </a:r>
            <a:endParaRPr lang="en-US" altLang="zh-CN" sz="4800" b="1" spc="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 容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095264" y="3096482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894878" y="500267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 smtClean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01972" y="5002676"/>
            <a:ext cx="3459941" cy="511237"/>
            <a:chOff x="6339097" y="4180903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机器学习的历史和应用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12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12572" y="138277"/>
            <a:ext cx="41547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机器学习的工作流程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画布 176"/>
          <p:cNvGrpSpPr>
            <a:grpSpLocks/>
          </p:cNvGrpSpPr>
          <p:nvPr/>
        </p:nvGrpSpPr>
        <p:grpSpPr bwMode="auto">
          <a:xfrm>
            <a:off x="406490" y="1139372"/>
            <a:ext cx="8566782" cy="3004003"/>
            <a:chOff x="1800" y="11369"/>
            <a:chExt cx="8370" cy="2935"/>
          </a:xfrm>
        </p:grpSpPr>
        <p:sp>
          <p:nvSpPr>
            <p:cNvPr id="5" name="AutoShape 24"/>
            <p:cNvSpPr>
              <a:spLocks noChangeAspect="1" noChangeArrowheads="1"/>
            </p:cNvSpPr>
            <p:nvPr/>
          </p:nvSpPr>
          <p:spPr bwMode="auto">
            <a:xfrm>
              <a:off x="1800" y="11369"/>
              <a:ext cx="8370" cy="2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6" name="圆角矩形 177"/>
            <p:cNvSpPr>
              <a:spLocks noChangeArrowheads="1"/>
            </p:cNvSpPr>
            <p:nvPr/>
          </p:nvSpPr>
          <p:spPr bwMode="auto">
            <a:xfrm>
              <a:off x="1815" y="11609"/>
              <a:ext cx="960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数据获取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" name="圆角矩形 178"/>
            <p:cNvSpPr>
              <a:spLocks noChangeArrowheads="1"/>
            </p:cNvSpPr>
            <p:nvPr/>
          </p:nvSpPr>
          <p:spPr bwMode="auto">
            <a:xfrm>
              <a:off x="4696" y="11609"/>
              <a:ext cx="1065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数据</a:t>
              </a: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/>
              </a:r>
              <a:b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</a:b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预处理</a:t>
              </a: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" name="圆角矩形 179"/>
            <p:cNvSpPr>
              <a:spLocks noChangeArrowheads="1"/>
            </p:cNvSpPr>
            <p:nvPr/>
          </p:nvSpPr>
          <p:spPr bwMode="auto">
            <a:xfrm>
              <a:off x="3195" y="11609"/>
              <a:ext cx="960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特征提取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圆角矩形 180"/>
            <p:cNvSpPr>
              <a:spLocks noChangeArrowheads="1"/>
            </p:cNvSpPr>
            <p:nvPr/>
          </p:nvSpPr>
          <p:spPr bwMode="auto">
            <a:xfrm>
              <a:off x="6330" y="12014"/>
              <a:ext cx="960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训练模型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0" name="圆角矩形 181"/>
            <p:cNvSpPr>
              <a:spLocks noChangeArrowheads="1"/>
            </p:cNvSpPr>
            <p:nvPr/>
          </p:nvSpPr>
          <p:spPr bwMode="auto">
            <a:xfrm>
              <a:off x="7785" y="12014"/>
              <a:ext cx="960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测试模型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圆角矩形 182"/>
            <p:cNvSpPr>
              <a:spLocks noChangeArrowheads="1"/>
            </p:cNvSpPr>
            <p:nvPr/>
          </p:nvSpPr>
          <p:spPr bwMode="auto">
            <a:xfrm>
              <a:off x="9150" y="12014"/>
              <a:ext cx="960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使用模型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文本框 189"/>
            <p:cNvSpPr txBox="1">
              <a:spLocks noChangeArrowheads="1"/>
            </p:cNvSpPr>
            <p:nvPr/>
          </p:nvSpPr>
          <p:spPr bwMode="auto">
            <a:xfrm>
              <a:off x="5610" y="11716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训练集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文本框 190"/>
            <p:cNvSpPr txBox="1">
              <a:spLocks noChangeArrowheads="1"/>
            </p:cNvSpPr>
            <p:nvPr/>
          </p:nvSpPr>
          <p:spPr bwMode="auto">
            <a:xfrm>
              <a:off x="7140" y="11684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测试集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文本框 194"/>
            <p:cNvSpPr txBox="1">
              <a:spLocks noChangeArrowheads="1"/>
            </p:cNvSpPr>
            <p:nvPr/>
          </p:nvSpPr>
          <p:spPr bwMode="auto">
            <a:xfrm>
              <a:off x="7059" y="13650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反馈修正</a:t>
              </a:r>
              <a:endPara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圆角矩形 178"/>
            <p:cNvSpPr>
              <a:spLocks noChangeArrowheads="1"/>
            </p:cNvSpPr>
            <p:nvPr/>
          </p:nvSpPr>
          <p:spPr bwMode="auto">
            <a:xfrm>
              <a:off x="3088" y="12839"/>
              <a:ext cx="1065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数据</a:t>
              </a: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/>
              </a:r>
              <a:b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</a:br>
              <a:r>
                <a: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标准化</a:t>
              </a: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圆角矩形 179"/>
            <p:cNvSpPr>
              <a:spLocks noChangeArrowheads="1"/>
            </p:cNvSpPr>
            <p:nvPr/>
          </p:nvSpPr>
          <p:spPr bwMode="auto">
            <a:xfrm>
              <a:off x="4801" y="12839"/>
              <a:ext cx="960" cy="840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数据降维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AutoShape 12"/>
            <p:cNvSpPr>
              <a:spLocks noChangeShapeType="1"/>
            </p:cNvSpPr>
            <p:nvPr/>
          </p:nvSpPr>
          <p:spPr bwMode="auto">
            <a:xfrm rot="5400000">
              <a:off x="4230" y="11840"/>
              <a:ext cx="390" cy="1608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8" name="AutoShape 11"/>
            <p:cNvSpPr>
              <a:spLocks noChangeShapeType="1"/>
            </p:cNvSpPr>
            <p:nvPr/>
          </p:nvSpPr>
          <p:spPr bwMode="auto">
            <a:xfrm>
              <a:off x="4153" y="13259"/>
              <a:ext cx="64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19" name="AutoShape 10"/>
            <p:cNvSpPr>
              <a:spLocks noChangeShapeType="1"/>
            </p:cNvSpPr>
            <p:nvPr/>
          </p:nvSpPr>
          <p:spPr bwMode="auto">
            <a:xfrm flipV="1">
              <a:off x="5761" y="12434"/>
              <a:ext cx="569" cy="825"/>
            </a:xfrm>
            <a:prstGeom prst="bentConnector3">
              <a:avLst>
                <a:gd name="adj1" fmla="val 49912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20" name="文本框 194"/>
            <p:cNvSpPr txBox="1">
              <a:spLocks noChangeArrowheads="1"/>
            </p:cNvSpPr>
            <p:nvPr/>
          </p:nvSpPr>
          <p:spPr bwMode="auto">
            <a:xfrm>
              <a:off x="3346" y="13815"/>
              <a:ext cx="2024" cy="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数据准备阶段</a:t>
              </a:r>
              <a:endParaRPr kumimoji="0" lang="zh-CN" altLang="zh-CN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AutoShape 8"/>
            <p:cNvSpPr>
              <a:spLocks noChangeShapeType="1"/>
            </p:cNvSpPr>
            <p:nvPr/>
          </p:nvSpPr>
          <p:spPr bwMode="auto">
            <a:xfrm>
              <a:off x="2775" y="12029"/>
              <a:ext cx="42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22" name="AutoShape 7"/>
            <p:cNvSpPr>
              <a:spLocks noChangeShapeType="1"/>
            </p:cNvSpPr>
            <p:nvPr/>
          </p:nvSpPr>
          <p:spPr bwMode="auto">
            <a:xfrm>
              <a:off x="4155" y="12029"/>
              <a:ext cx="54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23" name="AutoShape 6"/>
            <p:cNvSpPr>
              <a:spLocks noChangeShapeType="1"/>
            </p:cNvSpPr>
            <p:nvPr/>
          </p:nvSpPr>
          <p:spPr bwMode="auto">
            <a:xfrm>
              <a:off x="7290" y="12434"/>
              <a:ext cx="49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24" name="AutoShape 5"/>
            <p:cNvSpPr>
              <a:spLocks noChangeShapeType="1"/>
            </p:cNvSpPr>
            <p:nvPr/>
          </p:nvSpPr>
          <p:spPr bwMode="auto">
            <a:xfrm>
              <a:off x="8745" y="12434"/>
              <a:ext cx="40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  <p:sp>
          <p:nvSpPr>
            <p:cNvPr id="25" name="文本框 190"/>
            <p:cNvSpPr txBox="1">
              <a:spLocks noChangeArrowheads="1"/>
            </p:cNvSpPr>
            <p:nvPr/>
          </p:nvSpPr>
          <p:spPr bwMode="auto">
            <a:xfrm>
              <a:off x="8475" y="11654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新样本</a:t>
              </a:r>
              <a:endParaRPr kumimoji="0" lang="zh-CN" altLang="zh-CN" sz="4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矩形 195"/>
            <p:cNvSpPr>
              <a:spLocks noChangeArrowheads="1"/>
            </p:cNvSpPr>
            <p:nvPr/>
          </p:nvSpPr>
          <p:spPr bwMode="auto">
            <a:xfrm>
              <a:off x="2911" y="11490"/>
              <a:ext cx="3015" cy="232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CN" altLang="en-US" sz="4400"/>
            </a:p>
          </p:txBody>
        </p:sp>
      </p:grpSp>
      <p:cxnSp>
        <p:nvCxnSpPr>
          <p:cNvPr id="36" name="肘形连接符 35"/>
          <p:cNvCxnSpPr>
            <a:stCxn id="10" idx="2"/>
          </p:cNvCxnSpPr>
          <p:nvPr/>
        </p:nvCxnSpPr>
        <p:spPr>
          <a:xfrm rot="5400000">
            <a:off x="5961153" y="2232410"/>
            <a:ext cx="635457" cy="148920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5534277" y="2659286"/>
            <a:ext cx="0" cy="6354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87468" y="4755047"/>
            <a:ext cx="7746294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chemeClr val="accent1"/>
                </a:solidFill>
              </a:rPr>
              <a:t>数据准备阶段是机器学习任务中繁琐枯燥但又是很重要的一个阶段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98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活中的人工智能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C:\Users\Shinelon\Desktop\语音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7" y="925510"/>
            <a:ext cx="4016375" cy="28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Shinelon\Desktop\人脸xl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177" y="1247773"/>
            <a:ext cx="3352800" cy="216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Shinelon\Desktop\自动驾驶.12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76" y="3909181"/>
            <a:ext cx="4885281" cy="26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Shinelon\Desktop\src=http___img.mp.itc.cn_upload_20161217_f6b54c5218994eea8d032714906ec697_th.jpg&amp;refer=http___img.mp.it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240" y="4296287"/>
            <a:ext cx="2975610" cy="221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6176" y="986163"/>
            <a:ext cx="162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语音识别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02680" y="724553"/>
            <a:ext cx="162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人脸识别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04884" y="3695357"/>
            <a:ext cx="162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指纹识别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68816" y="3385961"/>
            <a:ext cx="1626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2"/>
                </a:solidFill>
              </a:rPr>
              <a:t>自动驾驶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7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为什么要进行数据预处理：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defTabSz="913765">
              <a:lnSpc>
                <a:spcPct val="150000"/>
              </a:lnSpc>
            </a:pPr>
            <a:r>
              <a:rPr lang="zh-CN" altLang="zh-CN" sz="2400" dirty="0">
                <a:solidFill>
                  <a:schemeClr val="tx1"/>
                </a:solidFill>
              </a:rPr>
              <a:t>获取到的原始样本数据往往会存在有缺失值、重复值等问题，在使用之前必须进行数据预处理</a:t>
            </a:r>
            <a:r>
              <a:rPr lang="zh-CN" altLang="zh-CN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 defTabSz="913765">
              <a:lnSpc>
                <a:spcPct val="150000"/>
              </a:lnSpc>
            </a:pPr>
            <a:r>
              <a:rPr lang="zh-CN" altLang="zh-CN" sz="2400" dirty="0" smtClean="0">
                <a:solidFill>
                  <a:schemeClr val="tx1"/>
                </a:solidFill>
              </a:rPr>
              <a:t>数</a:t>
            </a:r>
            <a:r>
              <a:rPr lang="zh-CN" altLang="zh-CN" sz="2400" dirty="0">
                <a:solidFill>
                  <a:schemeClr val="tx1"/>
                </a:solidFill>
              </a:rPr>
              <a:t>据预处理没有标准的流程，但一般包括以下几个步骤：去除唯一属性、处理缺失值、属性编码、数据标准化、特征选择、主成分分析。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</p:spTree>
    <p:extLst>
      <p:ext uri="{BB962C8B-B14F-4D97-AF65-F5344CB8AC3E}">
        <p14:creationId xmlns:p14="http://schemas.microsoft.com/office/powerpoint/2010/main" val="3090630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987582"/>
              </p:ext>
            </p:extLst>
          </p:nvPr>
        </p:nvGraphicFramePr>
        <p:xfrm>
          <a:off x="312058" y="1230221"/>
          <a:ext cx="8229599" cy="2706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9890"/>
                <a:gridCol w="952987"/>
                <a:gridCol w="992490"/>
                <a:gridCol w="1403558"/>
                <a:gridCol w="1403558"/>
                <a:gridCol w="1403558"/>
                <a:gridCol w="1403558"/>
              </a:tblGrid>
              <a:tr h="21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ID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姓名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年龄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年收入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性别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学历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消费额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</a:tr>
              <a:tr h="21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张三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36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本科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</a:tr>
              <a:tr h="21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02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李四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42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r>
                        <a:rPr lang="en-US" sz="2400" kern="100">
                          <a:effectLst/>
                        </a:rPr>
                        <a:t>5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本科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</a:tr>
              <a:tr h="2253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03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王涛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23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高中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endParaRPr lang="zh-CN" sz="280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0160" marR="90160" marT="37567" marB="37567"/>
                </a:tc>
              </a:tr>
              <a:tr h="21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04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赵波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61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男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本科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</a:tr>
              <a:tr h="210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05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钱图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38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r>
                        <a:rPr lang="zh-CN" sz="2400" kern="100">
                          <a:effectLst/>
                        </a:rPr>
                        <a:t>万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女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大专</a:t>
                      </a:r>
                      <a:endParaRPr lang="zh-CN" sz="28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</a:t>
                      </a:r>
                      <a:r>
                        <a:rPr lang="zh-CN" sz="2400" kern="100" dirty="0">
                          <a:effectLst/>
                        </a:rPr>
                        <a:t>万</a:t>
                      </a:r>
                      <a:endParaRPr lang="zh-CN" sz="28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90160" marR="90160" marT="37567" marB="37567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06030" y="4231305"/>
            <a:ext cx="234711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1. </a:t>
            </a:r>
            <a:r>
              <a:rPr lang="zh-CN" altLang="zh-CN" sz="2400" b="1" dirty="0"/>
              <a:t>去除唯一属性</a:t>
            </a:r>
            <a:endParaRPr lang="zh-CN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706030" y="4797363"/>
            <a:ext cx="203773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2. </a:t>
            </a:r>
            <a:r>
              <a:rPr lang="zh-CN" altLang="zh-CN" sz="2400" b="1" dirty="0"/>
              <a:t>处理缺失值</a:t>
            </a:r>
            <a:endParaRPr lang="zh-CN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706030" y="5319876"/>
            <a:ext cx="2037737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dirty="0"/>
              <a:t>3. </a:t>
            </a:r>
            <a:r>
              <a:rPr lang="zh-CN" altLang="zh-CN" sz="2400" b="1" dirty="0"/>
              <a:t>数据定量化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8430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9913"/>
              </p:ext>
            </p:extLst>
          </p:nvPr>
        </p:nvGraphicFramePr>
        <p:xfrm>
          <a:off x="1506621" y="2472350"/>
          <a:ext cx="5956585" cy="265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1792"/>
                <a:gridCol w="1223482"/>
                <a:gridCol w="1086481"/>
                <a:gridCol w="1355719"/>
                <a:gridCol w="1439111"/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</a:rPr>
                        <a:t>年龄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年收入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性别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学历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</a:rPr>
                        <a:t>消费额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36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50000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41000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45000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40000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23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31000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40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15000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70000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1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80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20000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38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20000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2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</a:rPr>
                        <a:t>60</a:t>
                      </a:r>
                      <a:endParaRPr lang="zh-CN" sz="2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10000</a:t>
                      </a:r>
                      <a:endParaRPr lang="zh-CN" sz="2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043272" y="1110381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数据预处</a:t>
            </a:r>
            <a:r>
              <a:rPr lang="zh-CN" altLang="en-US" sz="28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理之后的样本：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30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对于样本数据来说，首先需要消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除特征属性之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间不同量级的影响：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defTabSz="913765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量级的差异将导致数量级较大的属性占主导地位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3765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数量级的差异将导致迭代收敛速度减慢</a:t>
            </a:r>
            <a:r>
              <a:rPr lang="zh-CN" altLang="zh-CN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913765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依赖于样本距离的算法对于数量级非常敏感。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据标准化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550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常用的数据标准化方法：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defTabSz="913765">
              <a:lnSpc>
                <a:spcPct val="15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min-max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（归一化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913765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（原数据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最小值）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（最大值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最小值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defTabSz="913765">
              <a:lnSpc>
                <a:spcPct val="150000"/>
              </a:lnSpc>
            </a:pPr>
            <a:endParaRPr lang="en-US" altLang="zh-CN" sz="2400" dirty="0" smtClean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 defTabSz="913765"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z-score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标准化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（规范化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）：</a:t>
            </a:r>
            <a:endParaRPr lang="en-US" altLang="zh-CN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1" indent="0" defTabSz="913765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</a:t>
            </a:r>
            <a:r>
              <a:rPr lang="zh-CN" altLang="en-US" sz="24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（原数据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均值）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标准差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据标准化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545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标准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化：样本数据的分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布要求服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从正态分布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457200" lvl="1" indent="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归一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化的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缺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点：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离群值（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outlier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）很敏感，因为离群点会影响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值；其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次，当有新数据加入时，可能导致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值发生较大变化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913765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在标准化方法中，新数据加入对标准差和均值的影响并不大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defTabSz="913765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一化会改变数据的原始距离、分布，使得归一化后的数据分布呈现类圆形。优点是数据归一化后，最优解的寻找过程会变得更平缓，更容易正确地收敛到最优解。</a:t>
            </a:r>
            <a:endParaRPr lang="en-US" altLang="zh-CN" sz="24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标准化和归一化的选择</a:t>
            </a:r>
          </a:p>
        </p:txBody>
      </p:sp>
    </p:spTree>
    <p:extLst>
      <p:ext uri="{BB962C8B-B14F-4D97-AF65-F5344CB8AC3E}">
        <p14:creationId xmlns:p14="http://schemas.microsoft.com/office/powerpoint/2010/main" val="25873428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29285" y="181820"/>
            <a:ext cx="1872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1.2.3 </a:t>
            </a:r>
            <a:r>
              <a:rPr lang="zh-CN" altLang="zh-CN" b="1" dirty="0"/>
              <a:t>数据标准化</a:t>
            </a:r>
          </a:p>
        </p:txBody>
      </p:sp>
      <p:sp>
        <p:nvSpPr>
          <p:cNvPr id="3" name="矩形 2"/>
          <p:cNvSpPr/>
          <p:nvPr/>
        </p:nvSpPr>
        <p:spPr>
          <a:xfrm>
            <a:off x="544286" y="848250"/>
            <a:ext cx="76998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/>
              <a:t>数据标准化就是用来消除不同量级的影响，常用的数据标准化方法有</a:t>
            </a:r>
            <a:r>
              <a:rPr lang="en-US" altLang="zh-CN" sz="2400" dirty="0"/>
              <a:t>min-max</a:t>
            </a:r>
            <a:r>
              <a:rPr lang="zh-CN" altLang="zh-CN" sz="2400" dirty="0"/>
              <a:t>归一化和</a:t>
            </a:r>
            <a:r>
              <a:rPr lang="en-US" altLang="zh-CN" sz="2400" dirty="0"/>
              <a:t>z-score</a:t>
            </a:r>
            <a:r>
              <a:rPr lang="zh-CN" altLang="zh-CN" sz="2400" dirty="0"/>
              <a:t>标准化两种。</a:t>
            </a: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080076"/>
              </p:ext>
            </p:extLst>
          </p:nvPr>
        </p:nvGraphicFramePr>
        <p:xfrm>
          <a:off x="182194" y="2225607"/>
          <a:ext cx="4212006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3092"/>
                <a:gridCol w="1045028"/>
                <a:gridCol w="667657"/>
                <a:gridCol w="740229"/>
                <a:gridCol w="1016000"/>
              </a:tblGrid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年龄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年收入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学历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消费额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0.34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0.97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0.22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0.81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0.32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0.39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0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650087"/>
              </p:ext>
            </p:extLst>
          </p:nvPr>
        </p:nvGraphicFramePr>
        <p:xfrm>
          <a:off x="4583651" y="2704579"/>
          <a:ext cx="4458749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770"/>
                <a:gridCol w="1009922"/>
                <a:gridCol w="827314"/>
                <a:gridCol w="725715"/>
                <a:gridCol w="1045028"/>
              </a:tblGrid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年龄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 dirty="0">
                          <a:effectLst/>
                        </a:rPr>
                        <a:t>年收入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性别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学历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zh-CN" sz="2000" kern="1200">
                          <a:effectLst/>
                        </a:rPr>
                        <a:t>消费额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-0.33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0.40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-0.82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0.97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0.16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0.11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1.22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0.89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-1.38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-0.72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-0.82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-1.75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0">
                          <a:effectLst/>
                        </a:rPr>
                        <a:t>0.48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1.71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1.57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-0.82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0.75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-0.16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-1.36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1.22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-1.75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ts val="55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1.58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906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“维度”就是指样本集中特征属性的个数，“降维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”指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的是降低特征矩阵中特征的数量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1.2.4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数据的降维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308609" y="2420648"/>
            <a:ext cx="8651495" cy="3922473"/>
            <a:chOff x="1861" y="2063"/>
            <a:chExt cx="8238" cy="3736"/>
          </a:xfrm>
        </p:grpSpPr>
        <p:sp>
          <p:nvSpPr>
            <p:cNvPr id="4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861" y="2063"/>
              <a:ext cx="8030" cy="3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5" name="AutoShape 29"/>
            <p:cNvSpPr>
              <a:spLocks noChangeShapeType="1"/>
            </p:cNvSpPr>
            <p:nvPr/>
          </p:nvSpPr>
          <p:spPr bwMode="auto">
            <a:xfrm>
              <a:off x="2108" y="4330"/>
              <a:ext cx="29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6" name="AutoShape 28"/>
            <p:cNvSpPr>
              <a:spLocks noChangeShapeType="1"/>
            </p:cNvSpPr>
            <p:nvPr/>
          </p:nvSpPr>
          <p:spPr bwMode="auto">
            <a:xfrm flipH="1" flipV="1">
              <a:off x="2295" y="2064"/>
              <a:ext cx="9" cy="2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7" name="Oval 27"/>
            <p:cNvSpPr>
              <a:spLocks noChangeArrowheads="1"/>
            </p:cNvSpPr>
            <p:nvPr/>
          </p:nvSpPr>
          <p:spPr bwMode="auto">
            <a:xfrm>
              <a:off x="2566" y="3951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8" name="Oval 26"/>
            <p:cNvSpPr>
              <a:spLocks noChangeArrowheads="1"/>
            </p:cNvSpPr>
            <p:nvPr/>
          </p:nvSpPr>
          <p:spPr bwMode="auto">
            <a:xfrm>
              <a:off x="3157" y="3480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9" name="Oval 25"/>
            <p:cNvSpPr>
              <a:spLocks noChangeArrowheads="1"/>
            </p:cNvSpPr>
            <p:nvPr/>
          </p:nvSpPr>
          <p:spPr bwMode="auto">
            <a:xfrm>
              <a:off x="4236" y="2670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0" name="Oval 24"/>
            <p:cNvSpPr>
              <a:spLocks noChangeArrowheads="1"/>
            </p:cNvSpPr>
            <p:nvPr/>
          </p:nvSpPr>
          <p:spPr bwMode="auto">
            <a:xfrm>
              <a:off x="3770" y="3069"/>
              <a:ext cx="85" cy="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4539" y="4236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861" y="2216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AutoShape 21"/>
            <p:cNvSpPr>
              <a:spLocks noChangeShapeType="1"/>
            </p:cNvSpPr>
            <p:nvPr/>
          </p:nvSpPr>
          <p:spPr bwMode="auto">
            <a:xfrm>
              <a:off x="6920" y="4329"/>
              <a:ext cx="2971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4" name="AutoShape 20"/>
            <p:cNvSpPr>
              <a:spLocks noChangeShapeType="1"/>
            </p:cNvSpPr>
            <p:nvPr/>
          </p:nvSpPr>
          <p:spPr bwMode="auto">
            <a:xfrm flipH="1" flipV="1">
              <a:off x="7107" y="2063"/>
              <a:ext cx="9" cy="2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>
              <a:off x="7378" y="3950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7969" y="3479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9048" y="2669"/>
              <a:ext cx="86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8582" y="3068"/>
              <a:ext cx="85" cy="8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559" y="4340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AutoShape 14"/>
            <p:cNvSpPr>
              <a:spLocks noChangeShapeType="1"/>
            </p:cNvSpPr>
            <p:nvPr/>
          </p:nvSpPr>
          <p:spPr bwMode="auto">
            <a:xfrm flipV="1">
              <a:off x="7107" y="2498"/>
              <a:ext cx="2244" cy="18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2" name="AutoShape 13"/>
            <p:cNvSpPr>
              <a:spLocks noChangeShapeType="1"/>
            </p:cNvSpPr>
            <p:nvPr/>
          </p:nvSpPr>
          <p:spPr bwMode="auto">
            <a:xfrm flipH="1" flipV="1">
              <a:off x="6013" y="3152"/>
              <a:ext cx="1103" cy="117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9289" y="2402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20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*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6013" y="2856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0" lang="en-US" altLang="zh-CN" sz="20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*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5736" y="5467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253" y="5468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7" name="AutoShape 8"/>
            <p:cNvSpPr>
              <a:spLocks noChangeShapeType="1"/>
            </p:cNvSpPr>
            <p:nvPr/>
          </p:nvSpPr>
          <p:spPr bwMode="auto">
            <a:xfrm>
              <a:off x="5234" y="5551"/>
              <a:ext cx="297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6889" y="5551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7618" y="5466"/>
              <a:ext cx="85" cy="85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6734" y="2215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Text Box 4"/>
            <p:cNvSpPr txBox="1">
              <a:spLocks noChangeArrowheads="1"/>
            </p:cNvSpPr>
            <p:nvPr/>
          </p:nvSpPr>
          <p:spPr bwMode="auto">
            <a:xfrm>
              <a:off x="8294" y="5345"/>
              <a:ext cx="540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r>
                <a:rPr kumimoji="0" lang="en-US" altLang="zh-CN" sz="2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2000" b="0" i="0" u="none" strike="noStrike" cap="none" normalizeH="0" baseline="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*</a:t>
              </a:r>
              <a:endParaRPr kumimoji="0" lang="en-US" altLang="zh-CN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909" y="2402"/>
              <a:ext cx="1104" cy="352"/>
            </a:xfrm>
            <a:prstGeom prst="rightArrow">
              <a:avLst>
                <a:gd name="adj1" fmla="val 50000"/>
                <a:gd name="adj2" fmla="val 78409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  <p:sp>
          <p:nvSpPr>
            <p:cNvPr id="33" name="AutoShape 2"/>
            <p:cNvSpPr>
              <a:spLocks noChangeArrowheads="1"/>
            </p:cNvSpPr>
            <p:nvPr/>
          </p:nvSpPr>
          <p:spPr bwMode="auto">
            <a:xfrm rot="5400000">
              <a:off x="7072" y="4630"/>
              <a:ext cx="859" cy="352"/>
            </a:xfrm>
            <a:prstGeom prst="rightArrow">
              <a:avLst>
                <a:gd name="adj1" fmla="val 50000"/>
                <a:gd name="adj2" fmla="val 61009"/>
              </a:avLst>
            </a:prstGeom>
            <a:solidFill>
              <a:srgbClr val="F2F2F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995791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73314" y="906307"/>
            <a:ext cx="82513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/>
              <a:t>维度灾难会导致分类器出现过拟合。这是因为在样本容量固定时，随着特征数量的增加，单位空间内的样本数量会变少。</a:t>
            </a:r>
            <a:endParaRPr lang="zh-CN" altLang="en-US" sz="2800" dirty="0"/>
          </a:p>
        </p:txBody>
      </p:sp>
      <p:sp>
        <p:nvSpPr>
          <p:cNvPr id="3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631189" y="2997200"/>
            <a:ext cx="8033839" cy="742950"/>
            <a:chOff x="2006" y="7230"/>
            <a:chExt cx="7305" cy="1170"/>
          </a:xfrm>
        </p:grpSpPr>
        <p:sp>
          <p:nvSpPr>
            <p:cNvPr id="5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006" y="7230"/>
              <a:ext cx="7305" cy="1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6" name="AutoShape 36"/>
            <p:cNvSpPr>
              <a:spLocks noChangeShapeType="1"/>
            </p:cNvSpPr>
            <p:nvPr/>
          </p:nvSpPr>
          <p:spPr bwMode="auto">
            <a:xfrm flipV="1">
              <a:off x="2130" y="7790"/>
              <a:ext cx="7046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7" name="AutoShape 35"/>
            <p:cNvSpPr>
              <a:spLocks noChangeShapeType="1"/>
            </p:cNvSpPr>
            <p:nvPr/>
          </p:nvSpPr>
          <p:spPr bwMode="auto">
            <a:xfrm flipV="1">
              <a:off x="2130" y="7230"/>
              <a:ext cx="0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8" name="AutoShape 34"/>
            <p:cNvSpPr>
              <a:spLocks noChangeShapeType="1"/>
            </p:cNvSpPr>
            <p:nvPr/>
          </p:nvSpPr>
          <p:spPr bwMode="auto">
            <a:xfrm flipV="1">
              <a:off x="3765" y="7230"/>
              <a:ext cx="1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9" name="AutoShape 33"/>
            <p:cNvSpPr>
              <a:spLocks noChangeShapeType="1"/>
            </p:cNvSpPr>
            <p:nvPr/>
          </p:nvSpPr>
          <p:spPr bwMode="auto">
            <a:xfrm flipV="1">
              <a:off x="5430" y="7230"/>
              <a:ext cx="2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0" name="AutoShape 32"/>
            <p:cNvSpPr>
              <a:spLocks noChangeShapeType="1"/>
            </p:cNvSpPr>
            <p:nvPr/>
          </p:nvSpPr>
          <p:spPr bwMode="auto">
            <a:xfrm flipV="1">
              <a:off x="7096" y="7230"/>
              <a:ext cx="1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1" name="AutoShape 31"/>
            <p:cNvSpPr>
              <a:spLocks noChangeShapeType="1"/>
            </p:cNvSpPr>
            <p:nvPr/>
          </p:nvSpPr>
          <p:spPr bwMode="auto">
            <a:xfrm flipV="1">
              <a:off x="8775" y="7230"/>
              <a:ext cx="1" cy="5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/>
            </a:p>
          </p:txBody>
        </p:sp>
        <p:sp>
          <p:nvSpPr>
            <p:cNvPr id="12" name="文本框 190"/>
            <p:cNvSpPr txBox="1">
              <a:spLocks noChangeArrowheads="1"/>
            </p:cNvSpPr>
            <p:nvPr/>
          </p:nvSpPr>
          <p:spPr bwMode="auto">
            <a:xfrm>
              <a:off x="2593" y="7800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区域</a:t>
              </a: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文本框 190"/>
            <p:cNvSpPr txBox="1">
              <a:spLocks noChangeArrowheads="1"/>
            </p:cNvSpPr>
            <p:nvPr/>
          </p:nvSpPr>
          <p:spPr bwMode="auto">
            <a:xfrm>
              <a:off x="4273" y="7800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区域</a:t>
              </a: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文本框 190"/>
            <p:cNvSpPr txBox="1">
              <a:spLocks noChangeArrowheads="1"/>
            </p:cNvSpPr>
            <p:nvPr/>
          </p:nvSpPr>
          <p:spPr bwMode="auto">
            <a:xfrm>
              <a:off x="5897" y="7800"/>
              <a:ext cx="120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区域</a:t>
              </a: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3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文本框 190"/>
            <p:cNvSpPr txBox="1">
              <a:spLocks noChangeArrowheads="1"/>
            </p:cNvSpPr>
            <p:nvPr/>
          </p:nvSpPr>
          <p:spPr bwMode="auto">
            <a:xfrm>
              <a:off x="7576" y="7800"/>
              <a:ext cx="1199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Calibri" pitchFamily="34" charset="0"/>
                </a:rPr>
                <a:t>区域</a:t>
              </a: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4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文本框 190"/>
            <p:cNvSpPr txBox="1">
              <a:spLocks noChangeArrowheads="1"/>
            </p:cNvSpPr>
            <p:nvPr/>
          </p:nvSpPr>
          <p:spPr bwMode="auto">
            <a:xfrm>
              <a:off x="2006" y="7800"/>
              <a:ext cx="407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文本框 190"/>
            <p:cNvSpPr txBox="1">
              <a:spLocks noChangeArrowheads="1"/>
            </p:cNvSpPr>
            <p:nvPr/>
          </p:nvSpPr>
          <p:spPr bwMode="auto">
            <a:xfrm>
              <a:off x="3613" y="7800"/>
              <a:ext cx="407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文本框 190"/>
            <p:cNvSpPr txBox="1">
              <a:spLocks noChangeArrowheads="1"/>
            </p:cNvSpPr>
            <p:nvPr/>
          </p:nvSpPr>
          <p:spPr bwMode="auto">
            <a:xfrm>
              <a:off x="6898" y="7800"/>
              <a:ext cx="57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15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文本框 190"/>
            <p:cNvSpPr txBox="1">
              <a:spLocks noChangeArrowheads="1"/>
            </p:cNvSpPr>
            <p:nvPr/>
          </p:nvSpPr>
          <p:spPr bwMode="auto">
            <a:xfrm>
              <a:off x="5201" y="7800"/>
              <a:ext cx="57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文本框 190"/>
            <p:cNvSpPr txBox="1">
              <a:spLocks noChangeArrowheads="1"/>
            </p:cNvSpPr>
            <p:nvPr/>
          </p:nvSpPr>
          <p:spPr bwMode="auto">
            <a:xfrm>
              <a:off x="8487" y="7800"/>
              <a:ext cx="57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20</a:t>
              </a:r>
              <a:endParaRPr kumimoji="0" lang="en-US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文本框 190"/>
            <p:cNvSpPr txBox="1">
              <a:spLocks noChangeArrowheads="1"/>
            </p:cNvSpPr>
            <p:nvPr/>
          </p:nvSpPr>
          <p:spPr bwMode="auto">
            <a:xfrm>
              <a:off x="2921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文本框 190"/>
            <p:cNvSpPr txBox="1">
              <a:spLocks noChangeArrowheads="1"/>
            </p:cNvSpPr>
            <p:nvPr/>
          </p:nvSpPr>
          <p:spPr bwMode="auto">
            <a:xfrm>
              <a:off x="2291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文本框 190"/>
            <p:cNvSpPr txBox="1">
              <a:spLocks noChangeArrowheads="1"/>
            </p:cNvSpPr>
            <p:nvPr/>
          </p:nvSpPr>
          <p:spPr bwMode="auto">
            <a:xfrm>
              <a:off x="4020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文本框 190"/>
            <p:cNvSpPr txBox="1">
              <a:spLocks noChangeArrowheads="1"/>
            </p:cNvSpPr>
            <p:nvPr/>
          </p:nvSpPr>
          <p:spPr bwMode="auto">
            <a:xfrm>
              <a:off x="4427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文本框 190"/>
            <p:cNvSpPr txBox="1">
              <a:spLocks noChangeArrowheads="1"/>
            </p:cNvSpPr>
            <p:nvPr/>
          </p:nvSpPr>
          <p:spPr bwMode="auto">
            <a:xfrm>
              <a:off x="4834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文本框 190"/>
            <p:cNvSpPr txBox="1">
              <a:spLocks noChangeArrowheads="1"/>
            </p:cNvSpPr>
            <p:nvPr/>
          </p:nvSpPr>
          <p:spPr bwMode="auto">
            <a:xfrm>
              <a:off x="4619" y="7267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文本框 190"/>
            <p:cNvSpPr txBox="1">
              <a:spLocks noChangeArrowheads="1"/>
            </p:cNvSpPr>
            <p:nvPr/>
          </p:nvSpPr>
          <p:spPr bwMode="auto">
            <a:xfrm>
              <a:off x="5897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文本框 190"/>
            <p:cNvSpPr txBox="1">
              <a:spLocks noChangeArrowheads="1"/>
            </p:cNvSpPr>
            <p:nvPr/>
          </p:nvSpPr>
          <p:spPr bwMode="auto">
            <a:xfrm>
              <a:off x="6491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文本框 190"/>
            <p:cNvSpPr txBox="1">
              <a:spLocks noChangeArrowheads="1"/>
            </p:cNvSpPr>
            <p:nvPr/>
          </p:nvSpPr>
          <p:spPr bwMode="auto">
            <a:xfrm>
              <a:off x="7470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文本框 190"/>
            <p:cNvSpPr txBox="1">
              <a:spLocks noChangeArrowheads="1"/>
            </p:cNvSpPr>
            <p:nvPr/>
          </p:nvSpPr>
          <p:spPr bwMode="auto">
            <a:xfrm>
              <a:off x="7877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文本框 190"/>
            <p:cNvSpPr txBox="1">
              <a:spLocks noChangeArrowheads="1"/>
            </p:cNvSpPr>
            <p:nvPr/>
          </p:nvSpPr>
          <p:spPr bwMode="auto">
            <a:xfrm>
              <a:off x="8284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文本框 190"/>
            <p:cNvSpPr txBox="1">
              <a:spLocks noChangeArrowheads="1"/>
            </p:cNvSpPr>
            <p:nvPr/>
          </p:nvSpPr>
          <p:spPr bwMode="auto">
            <a:xfrm>
              <a:off x="2593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文本框 190"/>
            <p:cNvSpPr txBox="1">
              <a:spLocks noChangeArrowheads="1"/>
            </p:cNvSpPr>
            <p:nvPr/>
          </p:nvSpPr>
          <p:spPr bwMode="auto">
            <a:xfrm>
              <a:off x="3206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文本框 190"/>
            <p:cNvSpPr txBox="1">
              <a:spLocks noChangeArrowheads="1"/>
            </p:cNvSpPr>
            <p:nvPr/>
          </p:nvSpPr>
          <p:spPr bwMode="auto">
            <a:xfrm>
              <a:off x="3478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文本框 190"/>
            <p:cNvSpPr txBox="1">
              <a:spLocks noChangeArrowheads="1"/>
            </p:cNvSpPr>
            <p:nvPr/>
          </p:nvSpPr>
          <p:spPr bwMode="auto">
            <a:xfrm>
              <a:off x="3793" y="7304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6" name="文本框 190"/>
            <p:cNvSpPr txBox="1">
              <a:spLocks noChangeArrowheads="1"/>
            </p:cNvSpPr>
            <p:nvPr/>
          </p:nvSpPr>
          <p:spPr bwMode="auto">
            <a:xfrm>
              <a:off x="5432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7" name="文本框 190"/>
            <p:cNvSpPr txBox="1">
              <a:spLocks noChangeArrowheads="1"/>
            </p:cNvSpPr>
            <p:nvPr/>
          </p:nvSpPr>
          <p:spPr bwMode="auto">
            <a:xfrm>
              <a:off x="5689" y="7304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8" name="文本框 190"/>
            <p:cNvSpPr txBox="1">
              <a:spLocks noChangeArrowheads="1"/>
            </p:cNvSpPr>
            <p:nvPr/>
          </p:nvSpPr>
          <p:spPr bwMode="auto">
            <a:xfrm>
              <a:off x="6246" y="7305"/>
              <a:ext cx="40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9" name="文本框 190"/>
            <p:cNvSpPr txBox="1">
              <a:spLocks noChangeArrowheads="1"/>
            </p:cNvSpPr>
            <p:nvPr/>
          </p:nvSpPr>
          <p:spPr bwMode="auto">
            <a:xfrm>
              <a:off x="6898" y="7306"/>
              <a:ext cx="40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0" name="文本框 190"/>
            <p:cNvSpPr txBox="1">
              <a:spLocks noChangeArrowheads="1"/>
            </p:cNvSpPr>
            <p:nvPr/>
          </p:nvSpPr>
          <p:spPr bwMode="auto">
            <a:xfrm>
              <a:off x="7305" y="7306"/>
              <a:ext cx="40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4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02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" name="Group 1"/>
          <p:cNvGrpSpPr>
            <a:grpSpLocks noChangeAspect="1"/>
          </p:cNvGrpSpPr>
          <p:nvPr/>
        </p:nvGrpSpPr>
        <p:grpSpPr bwMode="auto">
          <a:xfrm>
            <a:off x="653144" y="1232843"/>
            <a:ext cx="6399046" cy="4197336"/>
            <a:chOff x="1569" y="3411"/>
            <a:chExt cx="7607" cy="4989"/>
          </a:xfrm>
        </p:grpSpPr>
        <p:sp>
          <p:nvSpPr>
            <p:cNvPr id="4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569" y="3411"/>
              <a:ext cx="7607" cy="4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5" name="AutoShape 41"/>
            <p:cNvSpPr>
              <a:spLocks noChangeShapeType="1"/>
            </p:cNvSpPr>
            <p:nvPr/>
          </p:nvSpPr>
          <p:spPr bwMode="auto">
            <a:xfrm flipV="1">
              <a:off x="2130" y="7790"/>
              <a:ext cx="7046" cy="1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6" name="AutoShape 40"/>
            <p:cNvSpPr>
              <a:spLocks noChangeShapeType="1"/>
            </p:cNvSpPr>
            <p:nvPr/>
          </p:nvSpPr>
          <p:spPr bwMode="auto">
            <a:xfrm flipH="1" flipV="1">
              <a:off x="3746" y="3844"/>
              <a:ext cx="19" cy="39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7" name="AutoShape 39"/>
            <p:cNvSpPr>
              <a:spLocks noChangeShapeType="1"/>
            </p:cNvSpPr>
            <p:nvPr/>
          </p:nvSpPr>
          <p:spPr bwMode="auto">
            <a:xfrm flipH="1" flipV="1">
              <a:off x="5410" y="3844"/>
              <a:ext cx="20" cy="395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8" name="AutoShape 38"/>
            <p:cNvSpPr>
              <a:spLocks noChangeShapeType="1"/>
            </p:cNvSpPr>
            <p:nvPr/>
          </p:nvSpPr>
          <p:spPr bwMode="auto">
            <a:xfrm flipH="1" flipV="1">
              <a:off x="7089" y="3845"/>
              <a:ext cx="7" cy="39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9" name="AutoShape 37"/>
            <p:cNvSpPr>
              <a:spLocks noChangeShapeType="1"/>
            </p:cNvSpPr>
            <p:nvPr/>
          </p:nvSpPr>
          <p:spPr bwMode="auto">
            <a:xfrm flipH="1" flipV="1">
              <a:off x="8748" y="3845"/>
              <a:ext cx="27" cy="39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10" name="文本框 190"/>
            <p:cNvSpPr txBox="1">
              <a:spLocks noChangeArrowheads="1"/>
            </p:cNvSpPr>
            <p:nvPr/>
          </p:nvSpPr>
          <p:spPr bwMode="auto">
            <a:xfrm>
              <a:off x="2006" y="8197"/>
              <a:ext cx="407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文本框 190"/>
            <p:cNvSpPr txBox="1">
              <a:spLocks noChangeArrowheads="1"/>
            </p:cNvSpPr>
            <p:nvPr/>
          </p:nvSpPr>
          <p:spPr bwMode="auto">
            <a:xfrm>
              <a:off x="3613" y="7800"/>
              <a:ext cx="407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文本框 190"/>
            <p:cNvSpPr txBox="1">
              <a:spLocks noChangeArrowheads="1"/>
            </p:cNvSpPr>
            <p:nvPr/>
          </p:nvSpPr>
          <p:spPr bwMode="auto">
            <a:xfrm>
              <a:off x="6898" y="7800"/>
              <a:ext cx="572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15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文本框 190"/>
            <p:cNvSpPr txBox="1">
              <a:spLocks noChangeArrowheads="1"/>
            </p:cNvSpPr>
            <p:nvPr/>
          </p:nvSpPr>
          <p:spPr bwMode="auto">
            <a:xfrm>
              <a:off x="5201" y="7800"/>
              <a:ext cx="572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文本框 190"/>
            <p:cNvSpPr txBox="1">
              <a:spLocks noChangeArrowheads="1"/>
            </p:cNvSpPr>
            <p:nvPr/>
          </p:nvSpPr>
          <p:spPr bwMode="auto">
            <a:xfrm>
              <a:off x="8487" y="7800"/>
              <a:ext cx="572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20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5" name="文本框 190"/>
            <p:cNvSpPr txBox="1">
              <a:spLocks noChangeArrowheads="1"/>
            </p:cNvSpPr>
            <p:nvPr/>
          </p:nvSpPr>
          <p:spPr bwMode="auto">
            <a:xfrm>
              <a:off x="3000" y="402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文本框 190"/>
            <p:cNvSpPr txBox="1">
              <a:spLocks noChangeArrowheads="1"/>
            </p:cNvSpPr>
            <p:nvPr/>
          </p:nvSpPr>
          <p:spPr bwMode="auto">
            <a:xfrm>
              <a:off x="2381" y="4974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文本框 190"/>
            <p:cNvSpPr txBox="1">
              <a:spLocks noChangeArrowheads="1"/>
            </p:cNvSpPr>
            <p:nvPr/>
          </p:nvSpPr>
          <p:spPr bwMode="auto">
            <a:xfrm>
              <a:off x="4020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文本框 190"/>
            <p:cNvSpPr txBox="1">
              <a:spLocks noChangeArrowheads="1"/>
            </p:cNvSpPr>
            <p:nvPr/>
          </p:nvSpPr>
          <p:spPr bwMode="auto">
            <a:xfrm>
              <a:off x="4294" y="402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文本框 190"/>
            <p:cNvSpPr txBox="1">
              <a:spLocks noChangeArrowheads="1"/>
            </p:cNvSpPr>
            <p:nvPr/>
          </p:nvSpPr>
          <p:spPr bwMode="auto">
            <a:xfrm>
              <a:off x="4834" y="597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" name="文本框 190"/>
            <p:cNvSpPr txBox="1">
              <a:spLocks noChangeArrowheads="1"/>
            </p:cNvSpPr>
            <p:nvPr/>
          </p:nvSpPr>
          <p:spPr bwMode="auto">
            <a:xfrm>
              <a:off x="4273" y="511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文本框 190"/>
            <p:cNvSpPr txBox="1">
              <a:spLocks noChangeArrowheads="1"/>
            </p:cNvSpPr>
            <p:nvPr/>
          </p:nvSpPr>
          <p:spPr bwMode="auto">
            <a:xfrm>
              <a:off x="5963" y="4294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文本框 190"/>
            <p:cNvSpPr txBox="1">
              <a:spLocks noChangeArrowheads="1"/>
            </p:cNvSpPr>
            <p:nvPr/>
          </p:nvSpPr>
          <p:spPr bwMode="auto">
            <a:xfrm>
              <a:off x="6491" y="411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文本框 190"/>
            <p:cNvSpPr txBox="1">
              <a:spLocks noChangeArrowheads="1"/>
            </p:cNvSpPr>
            <p:nvPr/>
          </p:nvSpPr>
          <p:spPr bwMode="auto">
            <a:xfrm>
              <a:off x="7744" y="597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4" name="文本框 190"/>
            <p:cNvSpPr txBox="1">
              <a:spLocks noChangeArrowheads="1"/>
            </p:cNvSpPr>
            <p:nvPr/>
          </p:nvSpPr>
          <p:spPr bwMode="auto">
            <a:xfrm>
              <a:off x="7579" y="4974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5" name="文本框 190"/>
            <p:cNvSpPr txBox="1">
              <a:spLocks noChangeArrowheads="1"/>
            </p:cNvSpPr>
            <p:nvPr/>
          </p:nvSpPr>
          <p:spPr bwMode="auto">
            <a:xfrm>
              <a:off x="8284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■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文本框 190"/>
            <p:cNvSpPr txBox="1">
              <a:spLocks noChangeArrowheads="1"/>
            </p:cNvSpPr>
            <p:nvPr/>
          </p:nvSpPr>
          <p:spPr bwMode="auto">
            <a:xfrm>
              <a:off x="2593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文本框 190"/>
            <p:cNvSpPr txBox="1">
              <a:spLocks noChangeArrowheads="1"/>
            </p:cNvSpPr>
            <p:nvPr/>
          </p:nvSpPr>
          <p:spPr bwMode="auto">
            <a:xfrm>
              <a:off x="3206" y="7230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文本框 190"/>
            <p:cNvSpPr txBox="1">
              <a:spLocks noChangeArrowheads="1"/>
            </p:cNvSpPr>
            <p:nvPr/>
          </p:nvSpPr>
          <p:spPr bwMode="auto">
            <a:xfrm>
              <a:off x="3253" y="5704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9" name="文本框 190"/>
            <p:cNvSpPr txBox="1">
              <a:spLocks noChangeArrowheads="1"/>
            </p:cNvSpPr>
            <p:nvPr/>
          </p:nvSpPr>
          <p:spPr bwMode="auto">
            <a:xfrm>
              <a:off x="3887" y="597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0" name="文本框 190"/>
            <p:cNvSpPr txBox="1">
              <a:spLocks noChangeArrowheads="1"/>
            </p:cNvSpPr>
            <p:nvPr/>
          </p:nvSpPr>
          <p:spPr bwMode="auto">
            <a:xfrm>
              <a:off x="5432" y="7305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1" name="文本框 190"/>
            <p:cNvSpPr txBox="1">
              <a:spLocks noChangeArrowheads="1"/>
            </p:cNvSpPr>
            <p:nvPr/>
          </p:nvSpPr>
          <p:spPr bwMode="auto">
            <a:xfrm>
              <a:off x="5706" y="5209"/>
              <a:ext cx="407" cy="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文本框 190"/>
            <p:cNvSpPr txBox="1">
              <a:spLocks noChangeArrowheads="1"/>
            </p:cNvSpPr>
            <p:nvPr/>
          </p:nvSpPr>
          <p:spPr bwMode="auto">
            <a:xfrm>
              <a:off x="6171" y="5110"/>
              <a:ext cx="40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3" name="文本框 190"/>
            <p:cNvSpPr txBox="1">
              <a:spLocks noChangeArrowheads="1"/>
            </p:cNvSpPr>
            <p:nvPr/>
          </p:nvSpPr>
          <p:spPr bwMode="auto">
            <a:xfrm>
              <a:off x="6358" y="6381"/>
              <a:ext cx="40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文本框 190"/>
            <p:cNvSpPr txBox="1">
              <a:spLocks noChangeArrowheads="1"/>
            </p:cNvSpPr>
            <p:nvPr/>
          </p:nvSpPr>
          <p:spPr bwMode="auto">
            <a:xfrm>
              <a:off x="7337" y="6199"/>
              <a:ext cx="407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宋体" pitchFamily="2" charset="-122"/>
                  <a:cs typeface="宋体" pitchFamily="2" charset="-122"/>
                </a:rPr>
                <a:t>▲</a:t>
              </a:r>
              <a:endParaRPr kumimoji="0" lang="zh-CN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5" name="AutoShape 11"/>
            <p:cNvSpPr>
              <a:spLocks noChangeShapeType="1"/>
            </p:cNvSpPr>
            <p:nvPr/>
          </p:nvSpPr>
          <p:spPr bwMode="auto">
            <a:xfrm flipH="1" flipV="1">
              <a:off x="2105" y="3567"/>
              <a:ext cx="22" cy="423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6" name="AutoShape 10"/>
            <p:cNvSpPr>
              <a:spLocks noChangeShapeType="1"/>
            </p:cNvSpPr>
            <p:nvPr/>
          </p:nvSpPr>
          <p:spPr bwMode="auto">
            <a:xfrm>
              <a:off x="2130" y="6769"/>
              <a:ext cx="6645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7" name="AutoShape 9"/>
            <p:cNvSpPr>
              <a:spLocks noChangeShapeType="1"/>
            </p:cNvSpPr>
            <p:nvPr/>
          </p:nvSpPr>
          <p:spPr bwMode="auto">
            <a:xfrm>
              <a:off x="2130" y="5807"/>
              <a:ext cx="662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8" name="AutoShape 8"/>
            <p:cNvSpPr>
              <a:spLocks noChangeShapeType="1"/>
            </p:cNvSpPr>
            <p:nvPr/>
          </p:nvSpPr>
          <p:spPr bwMode="auto">
            <a:xfrm>
              <a:off x="2105" y="4789"/>
              <a:ext cx="662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39" name="AutoShape 7"/>
            <p:cNvSpPr>
              <a:spLocks noChangeShapeType="1"/>
            </p:cNvSpPr>
            <p:nvPr/>
          </p:nvSpPr>
          <p:spPr bwMode="auto">
            <a:xfrm>
              <a:off x="2105" y="3844"/>
              <a:ext cx="6627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/>
            </a:p>
          </p:txBody>
        </p:sp>
        <p:sp>
          <p:nvSpPr>
            <p:cNvPr id="40" name="文本框 190"/>
            <p:cNvSpPr txBox="1">
              <a:spLocks noChangeArrowheads="1"/>
            </p:cNvSpPr>
            <p:nvPr/>
          </p:nvSpPr>
          <p:spPr bwMode="auto">
            <a:xfrm>
              <a:off x="1911" y="7790"/>
              <a:ext cx="407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1" name="文本框 190"/>
            <p:cNvSpPr txBox="1">
              <a:spLocks noChangeArrowheads="1"/>
            </p:cNvSpPr>
            <p:nvPr/>
          </p:nvSpPr>
          <p:spPr bwMode="auto">
            <a:xfrm>
              <a:off x="1787" y="6534"/>
              <a:ext cx="407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5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2" name="文本框 190"/>
            <p:cNvSpPr txBox="1">
              <a:spLocks noChangeArrowheads="1"/>
            </p:cNvSpPr>
            <p:nvPr/>
          </p:nvSpPr>
          <p:spPr bwMode="auto">
            <a:xfrm>
              <a:off x="1667" y="5584"/>
              <a:ext cx="57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10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3" name="文本框 190"/>
            <p:cNvSpPr txBox="1">
              <a:spLocks noChangeArrowheads="1"/>
            </p:cNvSpPr>
            <p:nvPr/>
          </p:nvSpPr>
          <p:spPr bwMode="auto">
            <a:xfrm>
              <a:off x="1637" y="4540"/>
              <a:ext cx="57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15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44" name="文本框 190"/>
            <p:cNvSpPr txBox="1">
              <a:spLocks noChangeArrowheads="1"/>
            </p:cNvSpPr>
            <p:nvPr/>
          </p:nvSpPr>
          <p:spPr bwMode="auto">
            <a:xfrm>
              <a:off x="1622" y="3694"/>
              <a:ext cx="57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20</a:t>
              </a:r>
              <a:endParaRPr kumimoji="0" lang="en-US" altLang="zh-CN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42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3893405" y="14672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700499" y="1467217"/>
            <a:ext cx="3459941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49" y="1614014"/>
              <a:ext cx="3196827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机器学习的概念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3893405" y="230323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682598" y="2303235"/>
            <a:ext cx="3806082" cy="511238"/>
            <a:chOff x="6315199" y="2410178"/>
            <a:chExt cx="4097814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7" y="2450466"/>
              <a:ext cx="3665766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机器学习的步骤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3893405" y="318862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700500" y="3188625"/>
            <a:ext cx="3459941" cy="511238"/>
            <a:chOff x="6339097" y="3296031"/>
            <a:chExt cx="3744417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513399" y="3336319"/>
              <a:ext cx="3570115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机器学习的预处理环节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3893405" y="407303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00499" y="4073036"/>
            <a:ext cx="3459941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机器学习的类型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2219405"/>
            <a:ext cx="3426106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要</a:t>
            </a:r>
            <a:endParaRPr lang="en-US" altLang="zh-CN" sz="4800" b="1" spc="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 容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031835" y="1391207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894878" y="500267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 smtClean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01972" y="5002676"/>
            <a:ext cx="3459941" cy="511237"/>
            <a:chOff x="6339097" y="4180903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机器学习的历史和应用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成分分析（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Principal Component Analysis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PCA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）是最常用的一种降维方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法。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矩阵的主成分就是其协方差矩阵对应的特征向量，按照对应的特征值大小进行排序，最大的特征值就是第一主成分，其次是第二主成分，以此类推。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Sklearn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decomposition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模块中提供了</a:t>
            </a:r>
            <a:r>
              <a:rPr lang="en-US" altLang="zh-CN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PCA</a:t>
            </a: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类，用来实现主成分分析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数据的降维方法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9819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数据和特征决定了机器学习的上限，而模型和算法只是逼近这个上限而已。因此，数据比模型更重要</a:t>
            </a:r>
            <a:r>
              <a:rPr lang="zh-CN" altLang="en-US" sz="26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600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2.5.6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用机器学习模型</a:t>
            </a:r>
          </a:p>
        </p:txBody>
      </p:sp>
    </p:spTree>
    <p:extLst>
      <p:ext uri="{BB962C8B-B14F-4D97-AF65-F5344CB8AC3E}">
        <p14:creationId xmlns:p14="http://schemas.microsoft.com/office/powerpoint/2010/main" val="151844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聚类模型、分类模型、回归模型和标注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聚类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Clustering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）模型用于将训练数据按照某种关系划分为多个簇，将关系相近的训练数据分在同一个簇中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分类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Classification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）是机器学习应用中最为广泛的任务，它用于将某个事物判定为属于预先设定的多个类别中的某一个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回归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Regression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）模型预测的不是属于哪一类，而是什么值，可以看作是将分类模型的类别数无限增加，即标签值不再只是几个离散的值了，而是连续的值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标注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Tagging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）模型用于处理有前后关联关系的序列问题。它的输入是一个观测序列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，它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的输出是一个标签序列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机器学习的类型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108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57616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监督学习、无监督学习和</a:t>
            </a: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半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监督学习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监督学习处理的对象是所谓的有标签训练数据，它利用有标签的训练数据来学习一个模型，它的目标是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用学到的模型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给无标签的测试数据打上标签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习的类型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Content Placeholder 2"/>
          <p:cNvSpPr txBox="1"/>
          <p:nvPr/>
        </p:nvSpPr>
        <p:spPr>
          <a:xfrm>
            <a:off x="5033727" y="2978213"/>
            <a:ext cx="3808520" cy="3520441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无监督学习的训练数据没有标签，它自动从训练数据中学习知识，建立模型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半</a:t>
            </a:r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监督学习是监督学习和无监督学习相结合的一种</a:t>
            </a:r>
            <a:r>
              <a:rPr lang="zh-CN" altLang="en-US" sz="2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学习方法。</a:t>
            </a:r>
            <a:endParaRPr lang="en-US" altLang="zh-CN" sz="22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7" y="3120887"/>
            <a:ext cx="4629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24347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>
          <a:xfrm>
            <a:off x="3893405" y="146721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700499" y="1467217"/>
            <a:ext cx="3459941" cy="511238"/>
            <a:chOff x="6339097" y="1573726"/>
            <a:chExt cx="3744416" cy="511504"/>
          </a:xfrm>
        </p:grpSpPr>
        <p:sp>
          <p:nvSpPr>
            <p:cNvPr id="69" name="圆角矩形 68"/>
            <p:cNvSpPr/>
            <p:nvPr/>
          </p:nvSpPr>
          <p:spPr>
            <a:xfrm>
              <a:off x="6339097" y="1573726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723349" y="1614014"/>
              <a:ext cx="3196827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机器学习的概念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圆角矩形 70"/>
          <p:cNvSpPr/>
          <p:nvPr/>
        </p:nvSpPr>
        <p:spPr>
          <a:xfrm>
            <a:off x="3893405" y="2303235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682598" y="2303235"/>
            <a:ext cx="3806082" cy="511238"/>
            <a:chOff x="6315199" y="2410178"/>
            <a:chExt cx="4097814" cy="511504"/>
          </a:xfrm>
        </p:grpSpPr>
        <p:sp>
          <p:nvSpPr>
            <p:cNvPr id="73" name="圆角矩形 72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6747247" y="2450466"/>
              <a:ext cx="3665766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机器学习的步骤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圆角矩形 74"/>
          <p:cNvSpPr/>
          <p:nvPr/>
        </p:nvSpPr>
        <p:spPr>
          <a:xfrm>
            <a:off x="3893405" y="3188627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4700500" y="3188625"/>
            <a:ext cx="3459941" cy="511238"/>
            <a:chOff x="6339097" y="3296031"/>
            <a:chExt cx="3744417" cy="511504"/>
          </a:xfrm>
        </p:grpSpPr>
        <p:sp>
          <p:nvSpPr>
            <p:cNvPr id="77" name="圆角矩形 76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6513399" y="3336319"/>
              <a:ext cx="3570115" cy="431087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机器学习的预处理环节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9" name="圆角矩形 78"/>
          <p:cNvSpPr/>
          <p:nvPr/>
        </p:nvSpPr>
        <p:spPr>
          <a:xfrm>
            <a:off x="3893405" y="407303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4700499" y="4073036"/>
            <a:ext cx="3459941" cy="511237"/>
            <a:chOff x="6339097" y="4180903"/>
            <a:chExt cx="3744416" cy="511504"/>
          </a:xfrm>
        </p:grpSpPr>
        <p:sp>
          <p:nvSpPr>
            <p:cNvPr id="81" name="圆角矩形 80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机器学习的类型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304800" y="2219405"/>
            <a:ext cx="3426106" cy="1600329"/>
          </a:xfrm>
          <a:prstGeom prst="rect">
            <a:avLst/>
          </a:prstGeom>
          <a:noFill/>
        </p:spPr>
        <p:txBody>
          <a:bodyPr wrap="square" lIns="121817" tIns="60906" rIns="121817" bIns="60906">
            <a:spAutoFit/>
          </a:bodyPr>
          <a:lstStyle/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要</a:t>
            </a:r>
            <a:endParaRPr lang="en-US" altLang="zh-CN" sz="4800" b="1" spc="2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1218565">
              <a:defRPr/>
            </a:pPr>
            <a:r>
              <a:rPr lang="zh-CN" altLang="en-US" sz="4800" b="1" spc="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  容</a:t>
            </a:r>
            <a:endParaRPr lang="zh-CN" altLang="en-US" sz="3200" b="1" spc="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下箭头 87"/>
          <p:cNvSpPr/>
          <p:nvPr/>
        </p:nvSpPr>
        <p:spPr>
          <a:xfrm rot="16200000">
            <a:off x="3038521" y="4983754"/>
            <a:ext cx="575764" cy="695523"/>
          </a:xfrm>
          <a:prstGeom prst="downArrow">
            <a:avLst/>
          </a:prstGeom>
          <a:solidFill>
            <a:srgbClr val="F5A6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 defTabSz="1218565"/>
            <a:endParaRPr lang="zh-CN" altLang="en-US" sz="240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894878" y="5002678"/>
            <a:ext cx="525109" cy="5112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29" tIns="60914" rIns="121829" bIns="60914" anchor="ctr"/>
          <a:lstStyle/>
          <a:p>
            <a:pPr algn="ctr" defTabSz="1218565">
              <a:defRPr/>
            </a:pPr>
            <a:r>
              <a:rPr lang="en-US" altLang="zh-CN" sz="3600" dirty="0" smtClean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600" dirty="0">
              <a:solidFill>
                <a:prstClr val="white"/>
              </a:solidFill>
              <a:latin typeface="Calibri" panose="020F0502020204030204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701972" y="5002676"/>
            <a:ext cx="3459941" cy="511237"/>
            <a:chOff x="6339097" y="4180903"/>
            <a:chExt cx="3744416" cy="511504"/>
          </a:xfrm>
        </p:grpSpPr>
        <p:sp>
          <p:nvSpPr>
            <p:cNvPr id="27" name="圆角矩形 26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7" tIns="60948" rIns="121897" bIns="60948" anchor="ctr"/>
            <a:lstStyle/>
            <a:p>
              <a:pPr algn="ctr" defTabSz="1218565">
                <a:defRPr/>
              </a:pPr>
              <a:endParaRPr lang="zh-CN" altLang="en-US" sz="3600" dirty="0">
                <a:solidFill>
                  <a:prstClr val="white"/>
                </a:solidFill>
                <a:latin typeface="Calibri" panose="020F0502020204030204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723348" y="4221882"/>
              <a:ext cx="3196829" cy="431088"/>
            </a:xfrm>
            <a:prstGeom prst="rect">
              <a:avLst/>
            </a:prstGeom>
          </p:spPr>
          <p:txBody>
            <a:bodyPr wrap="square" lIns="121897" tIns="60948" rIns="121897" bIns="60948">
              <a:spAutoFit/>
            </a:bodyPr>
            <a:lstStyle/>
            <a:p>
              <a:pPr defTabSz="1218565">
                <a:defRPr/>
              </a:pPr>
              <a:r>
                <a:rPr lang="zh-CN" altLang="en-US" sz="2000" b="1" kern="10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机器学习的历史和应用</a:t>
              </a:r>
              <a:endParaRPr lang="zh-CN" altLang="zh-CN" sz="20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210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endParaRPr lang="zh-CN" altLang="en-US" sz="22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4312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机器学习的发展历史</a:t>
            </a:r>
          </a:p>
        </p:txBody>
      </p:sp>
      <p:sp>
        <p:nvSpPr>
          <p:cNvPr id="2" name="矩形 1"/>
          <p:cNvSpPr/>
          <p:nvPr/>
        </p:nvSpPr>
        <p:spPr>
          <a:xfrm>
            <a:off x="411481" y="1277257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感知机模型</a:t>
            </a:r>
            <a:endParaRPr lang="zh-CN" altLang="en-US" sz="3200" b="1" dirty="0"/>
          </a:p>
        </p:txBody>
      </p:sp>
      <p:sp>
        <p:nvSpPr>
          <p:cNvPr id="5" name="矩形 4"/>
          <p:cNvSpPr/>
          <p:nvPr/>
        </p:nvSpPr>
        <p:spPr>
          <a:xfrm>
            <a:off x="411481" y="2423886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多层感知机</a:t>
            </a:r>
            <a:endParaRPr lang="zh-CN" altLang="en-US" sz="3200" b="1" dirty="0"/>
          </a:p>
        </p:txBody>
      </p:sp>
      <p:sp>
        <p:nvSpPr>
          <p:cNvPr id="6" name="矩形 5"/>
          <p:cNvSpPr/>
          <p:nvPr/>
        </p:nvSpPr>
        <p:spPr>
          <a:xfrm>
            <a:off x="411481" y="3614056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BP</a:t>
            </a:r>
            <a:r>
              <a:rPr lang="zh-CN" altLang="en-US" sz="3200" b="1" dirty="0" smtClean="0"/>
              <a:t>神经网络</a:t>
            </a:r>
            <a:endParaRPr lang="zh-CN" altLang="en-US" sz="3200" b="1" dirty="0"/>
          </a:p>
        </p:txBody>
      </p:sp>
      <p:sp>
        <p:nvSpPr>
          <p:cNvPr id="7" name="矩形 6"/>
          <p:cNvSpPr/>
          <p:nvPr/>
        </p:nvSpPr>
        <p:spPr>
          <a:xfrm>
            <a:off x="411481" y="4789713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反向传播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411481" y="5947664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深度神经网络</a:t>
            </a:r>
            <a:endParaRPr lang="zh-CN" altLang="en-US" sz="2800" b="1" dirty="0"/>
          </a:p>
        </p:txBody>
      </p:sp>
      <p:sp>
        <p:nvSpPr>
          <p:cNvPr id="9" name="矩形 8"/>
          <p:cNvSpPr/>
          <p:nvPr/>
        </p:nvSpPr>
        <p:spPr>
          <a:xfrm>
            <a:off x="3330885" y="1277257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支持向量机</a:t>
            </a:r>
            <a:endParaRPr lang="zh-CN" altLang="en-US" sz="3200" b="1" dirty="0"/>
          </a:p>
        </p:txBody>
      </p:sp>
      <p:sp>
        <p:nvSpPr>
          <p:cNvPr id="10" name="矩形 9"/>
          <p:cNvSpPr/>
          <p:nvPr/>
        </p:nvSpPr>
        <p:spPr>
          <a:xfrm>
            <a:off x="3490542" y="2423886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K-</a:t>
            </a:r>
            <a:r>
              <a:rPr lang="zh-CN" altLang="en-US" sz="3200" b="1" dirty="0" smtClean="0"/>
              <a:t>近邻</a:t>
            </a:r>
            <a:endParaRPr lang="zh-CN" altLang="en-US" sz="3200" b="1" dirty="0"/>
          </a:p>
        </p:txBody>
      </p:sp>
      <p:sp>
        <p:nvSpPr>
          <p:cNvPr id="11" name="矩形 10"/>
          <p:cNvSpPr/>
          <p:nvPr/>
        </p:nvSpPr>
        <p:spPr>
          <a:xfrm>
            <a:off x="3490542" y="3614056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朴素贝叶斯</a:t>
            </a:r>
            <a:endParaRPr lang="zh-CN" altLang="en-US" sz="3200" b="1" dirty="0"/>
          </a:p>
        </p:txBody>
      </p:sp>
      <p:sp>
        <p:nvSpPr>
          <p:cNvPr id="12" name="矩形 11"/>
          <p:cNvSpPr/>
          <p:nvPr/>
        </p:nvSpPr>
        <p:spPr>
          <a:xfrm>
            <a:off x="3490542" y="4789713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决策树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3490542" y="5958985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/>
              <a:t>随机森林</a:t>
            </a:r>
            <a:endParaRPr lang="zh-CN" altLang="en-US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50289" y="1277257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HMM</a:t>
            </a:r>
            <a:endParaRPr lang="zh-CN" altLang="en-US" sz="3200" b="1" dirty="0"/>
          </a:p>
        </p:txBody>
      </p:sp>
      <p:sp>
        <p:nvSpPr>
          <p:cNvPr id="15" name="矩形 14"/>
          <p:cNvSpPr/>
          <p:nvPr/>
        </p:nvSpPr>
        <p:spPr>
          <a:xfrm>
            <a:off x="6329466" y="2423886"/>
            <a:ext cx="2491376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EM</a:t>
            </a:r>
            <a:r>
              <a:rPr lang="zh-CN" altLang="en-US" sz="3200" b="1" dirty="0" smtClean="0"/>
              <a:t>算法</a:t>
            </a:r>
            <a:endParaRPr lang="zh-CN" altLang="en-US" sz="3200" b="1" dirty="0"/>
          </a:p>
        </p:txBody>
      </p:sp>
      <p:cxnSp>
        <p:nvCxnSpPr>
          <p:cNvPr id="4" name="直接箭头连接符 3"/>
          <p:cNvCxnSpPr>
            <a:stCxn id="2" idx="2"/>
            <a:endCxn id="5" idx="0"/>
          </p:cNvCxnSpPr>
          <p:nvPr/>
        </p:nvCxnSpPr>
        <p:spPr>
          <a:xfrm>
            <a:off x="1657169" y="1886857"/>
            <a:ext cx="0" cy="537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>
            <a:off x="1657169" y="3033486"/>
            <a:ext cx="0" cy="58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2"/>
            <a:endCxn id="7" idx="0"/>
          </p:cNvCxnSpPr>
          <p:nvPr/>
        </p:nvCxnSpPr>
        <p:spPr>
          <a:xfrm>
            <a:off x="1657169" y="4223656"/>
            <a:ext cx="0" cy="566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2"/>
            <a:endCxn id="8" idx="0"/>
          </p:cNvCxnSpPr>
          <p:nvPr/>
        </p:nvCxnSpPr>
        <p:spPr>
          <a:xfrm>
            <a:off x="1657169" y="5399313"/>
            <a:ext cx="0" cy="548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2"/>
            <a:endCxn id="13" idx="0"/>
          </p:cNvCxnSpPr>
          <p:nvPr/>
        </p:nvCxnSpPr>
        <p:spPr>
          <a:xfrm>
            <a:off x="4736230" y="5399313"/>
            <a:ext cx="0" cy="5596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9791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765">
              <a:lnSpc>
                <a:spcPct val="150000"/>
              </a:lnSpc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语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音识别</a:t>
            </a:r>
            <a: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——GMM-HMM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模型、</a:t>
            </a:r>
            <a: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RNN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循环神经网络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计算机视觉</a:t>
            </a: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深度学习模型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自然语言处理</a:t>
            </a: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强化学习方法、半监督学习方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法等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大数据分析</a:t>
            </a:r>
            <a: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/>
            </a:r>
            <a:br>
              <a:rPr lang="en-US" altLang="zh-CN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en-US" altLang="zh-CN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基于机器学习对复杂多样的数据进行深层次的分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析</a:t>
            </a:r>
            <a:endParaRPr lang="en-US" altLang="zh-CN" sz="2600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机器学习的应用领域</a:t>
            </a:r>
          </a:p>
        </p:txBody>
      </p:sp>
    </p:spTree>
    <p:extLst>
      <p:ext uri="{BB962C8B-B14F-4D97-AF65-F5344CB8AC3E}">
        <p14:creationId xmlns:p14="http://schemas.microsoft.com/office/powerpoint/2010/main" val="26884475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4573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机器学习的学习路线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609600" y="167640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线</a:t>
            </a:r>
            <a:r>
              <a:rPr lang="zh-CN" altLang="en-US" sz="2800" b="1" dirty="0" smtClean="0"/>
              <a:t>性回归</a:t>
            </a:r>
            <a:endParaRPr lang="zh-CN" altLang="en-US" sz="2800" b="1" dirty="0"/>
          </a:p>
        </p:txBody>
      </p:sp>
      <p:sp>
        <p:nvSpPr>
          <p:cNvPr id="5" name="圆角矩形 4"/>
          <p:cNvSpPr/>
          <p:nvPr/>
        </p:nvSpPr>
        <p:spPr>
          <a:xfrm>
            <a:off x="609600" y="291084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逻辑回归</a:t>
            </a:r>
            <a:endParaRPr lang="zh-CN" altLang="en-US" sz="2800" b="1" dirty="0"/>
          </a:p>
        </p:txBody>
      </p:sp>
      <p:sp>
        <p:nvSpPr>
          <p:cNvPr id="6" name="圆角矩形 5"/>
          <p:cNvSpPr/>
          <p:nvPr/>
        </p:nvSpPr>
        <p:spPr>
          <a:xfrm>
            <a:off x="609600" y="422148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神经网络</a:t>
            </a:r>
            <a:endParaRPr lang="zh-CN" altLang="en-US" sz="2800" b="1" dirty="0"/>
          </a:p>
        </p:txBody>
      </p:sp>
      <p:sp>
        <p:nvSpPr>
          <p:cNvPr id="7" name="圆角矩形 6"/>
          <p:cNvSpPr/>
          <p:nvPr/>
        </p:nvSpPr>
        <p:spPr>
          <a:xfrm>
            <a:off x="609600" y="541020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深度学习</a:t>
            </a:r>
            <a:endParaRPr lang="zh-CN" altLang="en-US" sz="2800" b="1" dirty="0"/>
          </a:p>
        </p:txBody>
      </p:sp>
      <p:sp>
        <p:nvSpPr>
          <p:cNvPr id="8" name="圆角矩形 7"/>
          <p:cNvSpPr/>
          <p:nvPr/>
        </p:nvSpPr>
        <p:spPr>
          <a:xfrm>
            <a:off x="6172200" y="571500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支持向量机</a:t>
            </a:r>
            <a:endParaRPr lang="zh-CN" altLang="en-US" sz="2800" b="1" dirty="0"/>
          </a:p>
        </p:txBody>
      </p:sp>
      <p:sp>
        <p:nvSpPr>
          <p:cNvPr id="9" name="圆角矩形 8"/>
          <p:cNvSpPr/>
          <p:nvPr/>
        </p:nvSpPr>
        <p:spPr>
          <a:xfrm>
            <a:off x="3916680" y="4047744"/>
            <a:ext cx="138684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分类</a:t>
            </a:r>
            <a:endParaRPr lang="zh-CN" altLang="en-US" sz="2800" b="1" dirty="0"/>
          </a:p>
        </p:txBody>
      </p:sp>
      <p:sp>
        <p:nvSpPr>
          <p:cNvPr id="10" name="圆角矩形 9"/>
          <p:cNvSpPr/>
          <p:nvPr/>
        </p:nvSpPr>
        <p:spPr>
          <a:xfrm>
            <a:off x="3916680" y="1988820"/>
            <a:ext cx="138684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聚类</a:t>
            </a:r>
            <a:endParaRPr lang="zh-CN" altLang="en-US" sz="2800" b="1" dirty="0"/>
          </a:p>
        </p:txBody>
      </p:sp>
      <p:sp>
        <p:nvSpPr>
          <p:cNvPr id="11" name="圆角矩形 10"/>
          <p:cNvSpPr/>
          <p:nvPr/>
        </p:nvSpPr>
        <p:spPr>
          <a:xfrm>
            <a:off x="6156960" y="484632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朴素贝叶斯</a:t>
            </a:r>
            <a:endParaRPr lang="zh-CN" altLang="en-US" sz="2800" b="1" dirty="0"/>
          </a:p>
        </p:txBody>
      </p:sp>
      <p:sp>
        <p:nvSpPr>
          <p:cNvPr id="12" name="圆角矩形 11"/>
          <p:cNvSpPr/>
          <p:nvPr/>
        </p:nvSpPr>
        <p:spPr>
          <a:xfrm>
            <a:off x="6156960" y="3954780"/>
            <a:ext cx="2103120" cy="62484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决策树</a:t>
            </a:r>
            <a:endParaRPr lang="zh-CN" altLang="en-US" sz="2800" b="1" dirty="0"/>
          </a:p>
        </p:txBody>
      </p:sp>
      <p:cxnSp>
        <p:nvCxnSpPr>
          <p:cNvPr id="4" name="直接箭头连接符 3"/>
          <p:cNvCxnSpPr>
            <a:stCxn id="2" idx="2"/>
            <a:endCxn id="5" idx="0"/>
          </p:cNvCxnSpPr>
          <p:nvPr/>
        </p:nvCxnSpPr>
        <p:spPr>
          <a:xfrm>
            <a:off x="1661160" y="230124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6" idx="0"/>
          </p:cNvCxnSpPr>
          <p:nvPr/>
        </p:nvCxnSpPr>
        <p:spPr>
          <a:xfrm>
            <a:off x="1661160" y="353568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2"/>
            <a:endCxn id="7" idx="0"/>
          </p:cNvCxnSpPr>
          <p:nvPr/>
        </p:nvCxnSpPr>
        <p:spPr>
          <a:xfrm>
            <a:off x="1661160" y="4846320"/>
            <a:ext cx="0" cy="563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3"/>
            <a:endCxn id="12" idx="1"/>
          </p:cNvCxnSpPr>
          <p:nvPr/>
        </p:nvCxnSpPr>
        <p:spPr>
          <a:xfrm flipV="1">
            <a:off x="5303520" y="4267200"/>
            <a:ext cx="853440" cy="92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1" idx="1"/>
          </p:cNvCxnSpPr>
          <p:nvPr/>
        </p:nvCxnSpPr>
        <p:spPr>
          <a:xfrm>
            <a:off x="5303520" y="4360164"/>
            <a:ext cx="853440" cy="7985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</p:cNvCxnSpPr>
          <p:nvPr/>
        </p:nvCxnSpPr>
        <p:spPr>
          <a:xfrm>
            <a:off x="5303520" y="4360164"/>
            <a:ext cx="853440" cy="179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1636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人工智能与机器学习、深度学习的关系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习：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是目前实现人工智能的主流方法和技术。</a:t>
            </a:r>
            <a:endParaRPr lang="en-US" altLang="zh-CN" sz="28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器学习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数据驱动的人工智能</a:t>
            </a:r>
            <a:r>
              <a:rPr lang="zh-CN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098" name="Picture 2" descr="C:\Users\Shinelon\Desktop\v2-cdbef7f0385b59656eaa9df2a75d890e_720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89" y="3060697"/>
            <a:ext cx="6826567" cy="360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32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00150" y="500062"/>
            <a:ext cx="6529388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dirty="0" smtClean="0"/>
              <a:t>机器学习的基本概念</a:t>
            </a:r>
            <a:endParaRPr lang="zh-CN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5806" y="2214563"/>
            <a:ext cx="74580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什么是机器学习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训练集和测试集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过拟合和泛化能力</a:t>
            </a:r>
          </a:p>
        </p:txBody>
      </p:sp>
    </p:spTree>
    <p:extLst>
      <p:ext uri="{BB962C8B-B14F-4D97-AF65-F5344CB8AC3E}">
        <p14:creationId xmlns:p14="http://schemas.microsoft.com/office/powerpoint/2010/main" val="392314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600" y="2407920"/>
            <a:ext cx="3139440" cy="6248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3765">
              <a:lnSpc>
                <a:spcPct val="150000"/>
              </a:lnSpc>
              <a:buNone/>
            </a:pPr>
            <a:r>
              <a:rPr lang="zh-CN" altLang="en-US" sz="2600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机器学习的思</a:t>
            </a:r>
            <a:r>
              <a:rPr lang="zh-CN" altLang="en-US" sz="2600" b="1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想</a:t>
            </a:r>
            <a:endParaRPr lang="en-US" altLang="zh-CN" sz="2600" b="1" dirty="0" smtClean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机器学习：从经验（实践）中学习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吃一堑，长一智</a:t>
            </a: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从大量事例中学习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吃十堑，长一智</a:t>
            </a:r>
            <a:r>
              <a:rPr lang="zh-CN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600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机</a:t>
            </a:r>
            <a:r>
              <a:rPr lang="zh-CN" altLang="en-US" sz="2600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器学习的定义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：如果一个程序可以在任务</a:t>
            </a:r>
            <a:r>
              <a:rPr lang="en-US" altLang="zh-CN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上，随着经验</a:t>
            </a:r>
            <a:r>
              <a:rPr lang="en-US" altLang="zh-CN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的增加，效果</a:t>
            </a:r>
            <a:r>
              <a:rPr lang="en-US" altLang="zh-CN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zh-CN" altLang="en-US" sz="2600" dirty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也随之增加，则称这个程序可以从经验中学习</a:t>
            </a:r>
            <a:r>
              <a:rPr lang="zh-CN" altLang="en-US" sz="26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600" dirty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机器学习的概念和方法</a:t>
            </a:r>
          </a:p>
        </p:txBody>
      </p:sp>
    </p:spTree>
    <p:extLst>
      <p:ext uri="{BB962C8B-B14F-4D97-AF65-F5344CB8AC3E}">
        <p14:creationId xmlns:p14="http://schemas.microsoft.com/office/powerpoint/2010/main" val="34678213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 txBox="1"/>
          <p:nvPr/>
        </p:nvSpPr>
        <p:spPr>
          <a:xfrm>
            <a:off x="411481" y="914400"/>
            <a:ext cx="8330184" cy="5541264"/>
          </a:xfrm>
          <a:prstGeom prst="rect">
            <a:avLst/>
          </a:prstGeom>
        </p:spPr>
        <p:txBody>
          <a:bodyPr vert="horz" lIns="91392" tIns="45696" rIns="91392" bIns="45696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 defTabSz="913765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从事例中学习</a:t>
            </a: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“事例”即“样本”</a:t>
            </a:r>
            <a:endParaRPr lang="en-US" altLang="zh-CN" sz="2400" dirty="0" smtClean="0">
              <a:solidFill>
                <a:prstClr val="black">
                  <a:lumMod val="85000"/>
                  <a:lumOff val="1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统计学</a:t>
            </a:r>
            <a:r>
              <a:rPr lang="zh-CN" altLang="en-US" sz="2400" b="1" dirty="0">
                <a:solidFill>
                  <a:schemeClr val="accent1"/>
                </a:solidFill>
              </a:rPr>
              <a:t>：由样本的统计量估计总体的参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数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r>
              <a:rPr lang="zh-CN" altLang="en-US" sz="2400" b="1" dirty="0">
                <a:solidFill>
                  <a:srgbClr val="C00000"/>
                </a:solidFill>
              </a:rPr>
              <a:t>机器学习</a:t>
            </a:r>
            <a:r>
              <a:rPr lang="zh-CN" altLang="en-US" sz="2400" b="1" dirty="0">
                <a:solidFill>
                  <a:schemeClr val="accent1"/>
                </a:solidFill>
              </a:rPr>
              <a:t>：利用训练集进行建模和参数估计，利用测试集进行模型测</a:t>
            </a:r>
            <a:r>
              <a:rPr lang="zh-CN" altLang="en-US" sz="2400" b="1" dirty="0" smtClean="0">
                <a:solidFill>
                  <a:schemeClr val="accent1"/>
                </a:solidFill>
              </a:rPr>
              <a:t>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1" name="文本框 2"/>
          <p:cNvSpPr txBox="1"/>
          <p:nvPr/>
        </p:nvSpPr>
        <p:spPr>
          <a:xfrm>
            <a:off x="0" y="15847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机器学习的概念和方法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965417" y="3175000"/>
            <a:ext cx="4504689" cy="3517207"/>
            <a:chOff x="844551" y="1539240"/>
            <a:chExt cx="4504689" cy="3517207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844551" y="1539240"/>
              <a:ext cx="4504689" cy="2282667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3200" b="1" dirty="0"/>
            </a:p>
            <a:p>
              <a:pPr algn="ctr"/>
              <a:r>
                <a:rPr lang="zh-CN" altLang="en-US" sz="3200" b="1" dirty="0"/>
                <a:t>总</a:t>
              </a:r>
              <a:r>
                <a:rPr lang="zh-CN" altLang="en-US" sz="3200" b="1" dirty="0" smtClean="0"/>
                <a:t>体</a:t>
              </a:r>
              <a:endParaRPr lang="en-US" altLang="zh-CN" sz="3200" b="1" dirty="0" smtClean="0"/>
            </a:p>
            <a:p>
              <a:pPr algn="ctr"/>
              <a:endParaRPr lang="zh-CN" altLang="en-US" sz="3200" b="1" dirty="0"/>
            </a:p>
            <a:p>
              <a:pPr algn="ctr"/>
              <a:endParaRPr lang="zh-CN" altLang="en-US" sz="3200" b="1" dirty="0"/>
            </a:p>
            <a:p>
              <a:pPr algn="ctr"/>
              <a:endParaRPr lang="zh-CN" altLang="en-US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849439" y="2349208"/>
              <a:ext cx="2708275" cy="114233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/>
                <a:t>样本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 flipH="1">
              <a:off x="1965959" y="3175000"/>
              <a:ext cx="928689" cy="974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513139" y="3197537"/>
              <a:ext cx="815021" cy="974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3722984" y="4172527"/>
              <a:ext cx="1626256" cy="6759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sz="2800" b="1"/>
                <a:t>测试集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206182" y="4123574"/>
              <a:ext cx="2244548" cy="93287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algn="ctr"/>
              <a:r>
                <a:rPr lang="zh-CN" altLang="en-US" sz="2800" b="1" dirty="0" smtClean="0"/>
                <a:t>训练集</a:t>
              </a:r>
              <a:endParaRPr lang="zh-CN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017391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2" y="1079502"/>
            <a:ext cx="8361363" cy="519271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问题：让机器自动识别一个物品是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筷子</a:t>
            </a:r>
            <a:r>
              <a:rPr lang="en-US" altLang="zh-CN" sz="2800" b="1" dirty="0" smtClean="0"/>
              <a:t>or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牙签</a:t>
            </a:r>
            <a:r>
              <a:rPr lang="zh-CN" altLang="en-US" sz="2800" b="1" dirty="0" smtClean="0"/>
              <a:t>。</a:t>
            </a:r>
            <a:r>
              <a:rPr lang="en-US" altLang="zh-CN" sz="2800" b="1" dirty="0" smtClean="0"/>
              <a:t>(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注</a:t>
            </a:r>
            <a:r>
              <a:rPr lang="en-US" altLang="zh-CN" sz="2800" b="1" dirty="0" smtClean="0">
                <a:solidFill>
                  <a:schemeClr val="accent1"/>
                </a:solidFill>
              </a:rPr>
              <a:t>: 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机器开始并没有筷子和牙签的任何知识</a:t>
            </a:r>
            <a:r>
              <a:rPr lang="en-US" altLang="zh-CN" sz="2800" b="1" dirty="0" smtClean="0"/>
              <a:t>)</a:t>
            </a:r>
            <a:endParaRPr lang="zh-CN" altLang="en-US" sz="2800" b="1" dirty="0" smtClean="0"/>
          </a:p>
          <a:p>
            <a:r>
              <a:rPr lang="zh-CN" altLang="en-US" sz="2800" b="1" dirty="0" smtClean="0"/>
              <a:t>第一步：收集一些筷子和牙签的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样本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endParaRPr lang="en-US" altLang="zh-CN" sz="2800" b="1" dirty="0"/>
          </a:p>
          <a:p>
            <a:endParaRPr lang="en-US" altLang="zh-CN" sz="2800" b="1" dirty="0" smtClean="0"/>
          </a:p>
          <a:p>
            <a:r>
              <a:rPr lang="zh-CN" altLang="en-US" sz="2800" b="1" dirty="0" smtClean="0"/>
              <a:t>第二步：特征选择，选择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有区分度</a:t>
            </a:r>
            <a:r>
              <a:rPr lang="zh-CN" altLang="en-US" sz="2800" b="1" dirty="0" smtClean="0"/>
              <a:t>的特征</a:t>
            </a:r>
            <a:endParaRPr lang="zh-CN" altLang="en-US" b="1" dirty="0" smtClean="0"/>
          </a:p>
        </p:txBody>
      </p:sp>
      <p:sp>
        <p:nvSpPr>
          <p:cNvPr id="9" name="文本框 2"/>
          <p:cNvSpPr txBox="1"/>
          <p:nvPr/>
        </p:nvSpPr>
        <p:spPr>
          <a:xfrm>
            <a:off x="31750" y="17472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1.1.1 </a:t>
            </a:r>
            <a:r>
              <a:rPr lang="zh-CN" altLang="en-US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机器学习的一般过程举例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44663"/>
              </p:ext>
            </p:extLst>
          </p:nvPr>
        </p:nvGraphicFramePr>
        <p:xfrm>
          <a:off x="1002349" y="2596139"/>
          <a:ext cx="5471795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995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长度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FF0000"/>
                          </a:solidFill>
                        </a:rPr>
                        <a:t>质量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材质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accent1"/>
                          </a:solidFill>
                        </a:rPr>
                        <a:t>类别</a:t>
                      </a:r>
                      <a:endParaRPr lang="zh-CN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竹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筷子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筷子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木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筷子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牙签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5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牙签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634230" y="2667000"/>
            <a:ext cx="0" cy="2590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4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约年度工作总结述职报告商务动态PPT模板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1_Office 主题​​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5788</TotalTime>
  <Words>4405</Words>
  <Application>Microsoft Office PowerPoint</Application>
  <PresentationFormat>全屏显示(4:3)</PresentationFormat>
  <Paragraphs>586</Paragraphs>
  <Slides>47</Slides>
  <Notes>28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蓝色简约年度工作总结述职报告商务动态PPT模板35</dc:title>
  <dc:creator>WangHJ</dc:creator>
  <cp:lastModifiedBy>韩文</cp:lastModifiedBy>
  <cp:revision>178</cp:revision>
  <dcterms:created xsi:type="dcterms:W3CDTF">2017-02-15T16:34:00Z</dcterms:created>
  <dcterms:modified xsi:type="dcterms:W3CDTF">2021-11-15T07:23:28Z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2052-11.3.0.8775</vt:lpwstr>
  </property>
</Properties>
</file>