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96"/>
  </p:notesMasterIdLst>
  <p:sldIdLst>
    <p:sldId id="313" r:id="rId2"/>
    <p:sldId id="258" r:id="rId3"/>
    <p:sldId id="269" r:id="rId4"/>
    <p:sldId id="314" r:id="rId5"/>
    <p:sldId id="316" r:id="rId6"/>
    <p:sldId id="317" r:id="rId7"/>
    <p:sldId id="318" r:id="rId8"/>
    <p:sldId id="319" r:id="rId9"/>
    <p:sldId id="322" r:id="rId10"/>
    <p:sldId id="320" r:id="rId11"/>
    <p:sldId id="324" r:id="rId12"/>
    <p:sldId id="321" r:id="rId13"/>
    <p:sldId id="325" r:id="rId14"/>
    <p:sldId id="326" r:id="rId15"/>
    <p:sldId id="329" r:id="rId16"/>
    <p:sldId id="330" r:id="rId17"/>
    <p:sldId id="333" r:id="rId18"/>
    <p:sldId id="331" r:id="rId19"/>
    <p:sldId id="332" r:id="rId20"/>
    <p:sldId id="334" r:id="rId21"/>
    <p:sldId id="335" r:id="rId22"/>
    <p:sldId id="342" r:id="rId23"/>
    <p:sldId id="336" r:id="rId24"/>
    <p:sldId id="337" r:id="rId25"/>
    <p:sldId id="292" r:id="rId26"/>
    <p:sldId id="338" r:id="rId27"/>
    <p:sldId id="293" r:id="rId28"/>
    <p:sldId id="339" r:id="rId29"/>
    <p:sldId id="310" r:id="rId30"/>
    <p:sldId id="340" r:id="rId31"/>
    <p:sldId id="294" r:id="rId32"/>
    <p:sldId id="341" r:id="rId33"/>
    <p:sldId id="343" r:id="rId34"/>
    <p:sldId id="295" r:id="rId35"/>
    <p:sldId id="297" r:id="rId36"/>
    <p:sldId id="344" r:id="rId37"/>
    <p:sldId id="298" r:id="rId38"/>
    <p:sldId id="346" r:id="rId39"/>
    <p:sldId id="345" r:id="rId40"/>
    <p:sldId id="299" r:id="rId41"/>
    <p:sldId id="347" r:id="rId42"/>
    <p:sldId id="348" r:id="rId43"/>
    <p:sldId id="349" r:id="rId44"/>
    <p:sldId id="300" r:id="rId45"/>
    <p:sldId id="311" r:id="rId46"/>
    <p:sldId id="350" r:id="rId47"/>
    <p:sldId id="351" r:id="rId48"/>
    <p:sldId id="352" r:id="rId49"/>
    <p:sldId id="353" r:id="rId50"/>
    <p:sldId id="354" r:id="rId51"/>
    <p:sldId id="355" r:id="rId52"/>
    <p:sldId id="301" r:id="rId53"/>
    <p:sldId id="356" r:id="rId54"/>
    <p:sldId id="312" r:id="rId55"/>
    <p:sldId id="357" r:id="rId56"/>
    <p:sldId id="358" r:id="rId57"/>
    <p:sldId id="407" r:id="rId58"/>
    <p:sldId id="408" r:id="rId59"/>
    <p:sldId id="409" r:id="rId60"/>
    <p:sldId id="410" r:id="rId61"/>
    <p:sldId id="411" r:id="rId62"/>
    <p:sldId id="412" r:id="rId63"/>
    <p:sldId id="371" r:id="rId64"/>
    <p:sldId id="373" r:id="rId65"/>
    <p:sldId id="374" r:id="rId66"/>
    <p:sldId id="375" r:id="rId67"/>
    <p:sldId id="398" r:id="rId68"/>
    <p:sldId id="399" r:id="rId69"/>
    <p:sldId id="400" r:id="rId70"/>
    <p:sldId id="401" r:id="rId71"/>
    <p:sldId id="402" r:id="rId72"/>
    <p:sldId id="403" r:id="rId73"/>
    <p:sldId id="376" r:id="rId74"/>
    <p:sldId id="377" r:id="rId75"/>
    <p:sldId id="378" r:id="rId76"/>
    <p:sldId id="379" r:id="rId77"/>
    <p:sldId id="380" r:id="rId78"/>
    <p:sldId id="381" r:id="rId79"/>
    <p:sldId id="372" r:id="rId80"/>
    <p:sldId id="382" r:id="rId81"/>
    <p:sldId id="383" r:id="rId82"/>
    <p:sldId id="385" r:id="rId83"/>
    <p:sldId id="386" r:id="rId84"/>
    <p:sldId id="388" r:id="rId85"/>
    <p:sldId id="389" r:id="rId86"/>
    <p:sldId id="387" r:id="rId87"/>
    <p:sldId id="390" r:id="rId88"/>
    <p:sldId id="391" r:id="rId89"/>
    <p:sldId id="392" r:id="rId90"/>
    <p:sldId id="393" r:id="rId91"/>
    <p:sldId id="394" r:id="rId92"/>
    <p:sldId id="395" r:id="rId93"/>
    <p:sldId id="397" r:id="rId94"/>
    <p:sldId id="396" r:id="rId95"/>
  </p:sldIdLst>
  <p:sldSz cx="9144000" cy="6858000" type="screen4x3"/>
  <p:notesSz cx="6858000" cy="9144000"/>
  <p:custDataLst>
    <p:tags r:id="rId9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autoAdjust="0"/>
  </p:normalViewPr>
  <p:slideViewPr>
    <p:cSldViewPr snapToGrid="0" showGuides="1">
      <p:cViewPr varScale="1">
        <p:scale>
          <a:sx n="67" d="100"/>
          <a:sy n="67" d="100"/>
        </p:scale>
        <p:origin x="-133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B0B0A-7FB2-412B-859F-EC3A8F9B9D13}"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3F2CE-909D-4581-8BA8-8DCD318820E5}" type="slidenum">
              <a:rPr lang="zh-CN" altLang="en-US" smtClean="0"/>
              <a:t>‹#›</a:t>
            </a:fld>
            <a:endParaRPr lang="zh-CN" altLang="en-US"/>
          </a:p>
        </p:txBody>
      </p:sp>
    </p:spTree>
    <p:extLst>
      <p:ext uri="{BB962C8B-B14F-4D97-AF65-F5344CB8AC3E}">
        <p14:creationId xmlns:p14="http://schemas.microsoft.com/office/powerpoint/2010/main" val="375184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568" y="88497"/>
            <a:ext cx="5976664" cy="504056"/>
          </a:xfrm>
          <a:prstGeom prst="rect">
            <a:avLst/>
          </a:prstGeom>
        </p:spPr>
        <p:txBody>
          <a:bodyPr/>
          <a:lstStyle>
            <a:lvl1pPr algn="l" rtl="0">
              <a:defRPr/>
            </a:lvl1pPr>
          </a:lstStyle>
          <a:p>
            <a:r>
              <a:rPr lang="zh-CN" altLang="en-US" smtClean="0"/>
              <a:t>单击此处编辑母版标题样式</a:t>
            </a:r>
            <a:endParaRPr lang="en-US" dirty="0" smtClean="0"/>
          </a:p>
        </p:txBody>
      </p:sp>
      <p:sp>
        <p:nvSpPr>
          <p:cNvPr id="9" name="Content Placeholder 8"/>
          <p:cNvSpPr>
            <a:spLocks noGrp="1"/>
          </p:cNvSpPr>
          <p:nvPr>
            <p:ph sz="quarter" idx="13"/>
          </p:nvPr>
        </p:nvSpPr>
        <p:spPr>
          <a:xfrm>
            <a:off x="251520" y="692697"/>
            <a:ext cx="8208912" cy="590465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日期占位符 3"/>
          <p:cNvSpPr>
            <a:spLocks noGrp="1"/>
          </p:cNvSpPr>
          <p:nvPr>
            <p:ph type="dt" sz="half" idx="14"/>
          </p:nvPr>
        </p:nvSpPr>
        <p:spPr>
          <a:xfrm>
            <a:off x="457200" y="6356352"/>
            <a:ext cx="2133600" cy="365125"/>
          </a:xfrm>
          <a:prstGeom prst="rect">
            <a:avLst/>
          </a:prstGeom>
        </p:spPr>
        <p:txBody>
          <a:bodyPr/>
          <a:lstStyle>
            <a:lvl1pPr>
              <a:defRPr/>
            </a:lvl1pPr>
          </a:lstStyle>
          <a:p>
            <a:pPr>
              <a:defRPr/>
            </a:pPr>
            <a:fld id="{6C2578CD-5D0E-408B-BD90-ED544D1F32D2}" type="datetimeFigureOut">
              <a:rPr lang="zh-CN" altLang="en-US"/>
              <a:pPr>
                <a:defRPr/>
              </a:pPr>
              <a:t>2021-11-15</a:t>
            </a:fld>
            <a:endParaRPr lang="zh-CN" altLang="en-US"/>
          </a:p>
        </p:txBody>
      </p:sp>
      <p:sp>
        <p:nvSpPr>
          <p:cNvPr id="5" name="页脚占位符 4"/>
          <p:cNvSpPr>
            <a:spLocks noGrp="1"/>
          </p:cNvSpPr>
          <p:nvPr>
            <p:ph type="ftr" sz="quarter" idx="15"/>
          </p:nvPr>
        </p:nvSpPr>
        <p:spPr>
          <a:xfrm>
            <a:off x="3124200" y="6356352"/>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6"/>
          </p:nvPr>
        </p:nvSpPr>
        <p:spPr>
          <a:xfrm>
            <a:off x="6553200" y="6356352"/>
            <a:ext cx="2133600" cy="365125"/>
          </a:xfrm>
          <a:prstGeom prst="rect">
            <a:avLst/>
          </a:prstGeom>
        </p:spPr>
        <p:txBody>
          <a:bodyPr/>
          <a:lstStyle>
            <a:lvl1pPr>
              <a:defRPr/>
            </a:lvl1pPr>
          </a:lstStyle>
          <a:p>
            <a:pPr>
              <a:defRPr/>
            </a:pPr>
            <a:fld id="{2EF36182-943F-4B79-88FD-3D4CE003EBD5}" type="slidenum">
              <a:rPr lang="zh-CN" altLang="en-US"/>
              <a:pPr>
                <a:defRPr/>
              </a:pPr>
              <a:t>‹#›</a:t>
            </a:fld>
            <a:endParaRPr lang="zh-CN" altLang="en-US"/>
          </a:p>
        </p:txBody>
      </p:sp>
    </p:spTree>
    <p:extLst>
      <p:ext uri="{BB962C8B-B14F-4D97-AF65-F5344CB8AC3E}">
        <p14:creationId xmlns:p14="http://schemas.microsoft.com/office/powerpoint/2010/main" val="101139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111095" y="693329"/>
            <a:ext cx="8930355" cy="0"/>
          </a:xfrm>
          <a:prstGeom prst="line">
            <a:avLst/>
          </a:prstGeom>
          <a:ln w="25400">
            <a:solidFill>
              <a:srgbClr val="F5A60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457200" y="6356351"/>
            <a:ext cx="2133600" cy="365125"/>
          </a:xfrm>
          <a:prstGeom prst="rect">
            <a:avLst/>
          </a:prstGeom>
        </p:spPr>
        <p:txBody>
          <a:bodyPr lIns="121963" tIns="60981" rIns="121963" bIns="60981"/>
          <a:lstStyle/>
          <a:p>
            <a:fld id="{DF659192-60C8-49F5-94DF-1E29C3FCC85C}" type="datetimeFigureOut">
              <a:rPr lang="zh-CN" altLang="en-US" smtClean="0"/>
              <a:t>2021-11-15</a:t>
            </a:fld>
            <a:endParaRPr lang="zh-CN" altLang="en-US"/>
          </a:p>
        </p:txBody>
      </p:sp>
      <p:sp>
        <p:nvSpPr>
          <p:cNvPr id="4" name="页脚占位符 3"/>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lIns="121963" tIns="60981" rIns="121963" bIns="60981"/>
          <a:lstStyle/>
          <a:p>
            <a:fld id="{DF659192-60C8-49F5-94DF-1E29C3FCC85C}" type="datetimeFigureOut">
              <a:rPr lang="zh-CN" altLang="en-US" smtClean="0"/>
              <a:t>2021-11-15</a:t>
            </a:fld>
            <a:endParaRPr lang="zh-CN" altLang="en-US"/>
          </a:p>
        </p:txBody>
      </p:sp>
      <p:sp>
        <p:nvSpPr>
          <p:cNvPr id="3" name="页脚占位符 2"/>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3575050" y="273051"/>
            <a:ext cx="5111750" cy="5853114"/>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lIns="121963" tIns="60981" rIns="121963" bIns="60981"/>
          <a:lstStyle/>
          <a:p>
            <a:fld id="{DF659192-60C8-49F5-94DF-1E29C3FCC85C}" type="datetimeFigureOut">
              <a:rPr lang="zh-CN" altLang="en-US" smtClean="0"/>
              <a:t>2021-11-15</a:t>
            </a:fld>
            <a:endParaRPr lang="zh-CN" altLang="en-US"/>
          </a:p>
        </p:txBody>
      </p:sp>
      <p:sp>
        <p:nvSpPr>
          <p:cNvPr id="6" name="页脚占位符 5"/>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lIns="121963" tIns="60981" rIns="121963" bIns="60981"/>
          <a:lstStyle>
            <a:lvl1pPr marL="0" indent="0">
              <a:buNone/>
              <a:defRPr sz="4300"/>
            </a:lvl1pPr>
            <a:lvl2pPr marL="609600" indent="0">
              <a:buNone/>
              <a:defRPr sz="3700"/>
            </a:lvl2pPr>
            <a:lvl3pPr marL="1219200" indent="0">
              <a:buNone/>
              <a:defRPr sz="3200"/>
            </a:lvl3pPr>
            <a:lvl4pPr marL="1828800"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zh-CN" altLang="en-US"/>
          </a:p>
        </p:txBody>
      </p:sp>
      <p:sp>
        <p:nvSpPr>
          <p:cNvPr id="4" name="文本占位符 3"/>
          <p:cNvSpPr>
            <a:spLocks noGrp="1"/>
          </p:cNvSpPr>
          <p:nvPr>
            <p:ph type="body" sz="half" idx="2"/>
          </p:nvPr>
        </p:nvSpPr>
        <p:spPr>
          <a:xfrm>
            <a:off x="1792288" y="5367339"/>
            <a:ext cx="5486400" cy="804863"/>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lIns="121963" tIns="60981" rIns="121963" bIns="60981"/>
          <a:lstStyle/>
          <a:p>
            <a:fld id="{DF659192-60C8-49F5-94DF-1E29C3FCC85C}" type="datetimeFigureOut">
              <a:rPr lang="zh-CN" altLang="en-US" smtClean="0"/>
              <a:t>2021-11-15</a:t>
            </a:fld>
            <a:endParaRPr lang="zh-CN" altLang="en-US"/>
          </a:p>
        </p:txBody>
      </p:sp>
      <p:sp>
        <p:nvSpPr>
          <p:cNvPr id="6" name="页脚占位符 5"/>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457201" y="1600203"/>
            <a:ext cx="8229600" cy="4525963"/>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1"/>
            <a:ext cx="2133600" cy="365125"/>
          </a:xfrm>
          <a:prstGeom prst="rect">
            <a:avLst/>
          </a:prstGeom>
        </p:spPr>
        <p:txBody>
          <a:bodyPr lIns="121963" tIns="60981" rIns="121963" bIns="60981"/>
          <a:lstStyle/>
          <a:p>
            <a:fld id="{DF659192-60C8-49F5-94DF-1E29C3FCC85C}" type="datetimeFigureOut">
              <a:rPr lang="zh-CN" altLang="en-US" smtClean="0"/>
              <a:t>2021-11-15</a:t>
            </a:fld>
            <a:endParaRPr lang="zh-CN" altLang="en-US"/>
          </a:p>
        </p:txBody>
      </p:sp>
      <p:sp>
        <p:nvSpPr>
          <p:cNvPr id="5" name="页脚占位符 4"/>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6376"/>
            <a:ext cx="2057400" cy="4387851"/>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457200" y="206376"/>
            <a:ext cx="6019800" cy="438785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1"/>
            <a:ext cx="2133600" cy="365125"/>
          </a:xfrm>
          <a:prstGeom prst="rect">
            <a:avLst/>
          </a:prstGeom>
        </p:spPr>
        <p:txBody>
          <a:bodyPr lIns="121963" tIns="60981" rIns="121963" bIns="60981"/>
          <a:lstStyle/>
          <a:p>
            <a:fld id="{DF659192-60C8-49F5-94DF-1E29C3FCC85C}" type="datetimeFigureOut">
              <a:rPr lang="zh-CN" altLang="en-US" smtClean="0"/>
              <a:t>2021-11-15</a:t>
            </a:fld>
            <a:endParaRPr lang="zh-CN" altLang="en-US"/>
          </a:p>
        </p:txBody>
      </p:sp>
      <p:sp>
        <p:nvSpPr>
          <p:cNvPr id="5" name="页脚占位符 4"/>
          <p:cNvSpPr>
            <a:spLocks noGrp="1"/>
          </p:cNvSpPr>
          <p:nvPr>
            <p:ph type="ftr" sz="quarter" idx="11"/>
          </p:nvPr>
        </p:nvSpPr>
        <p:spPr>
          <a:xfrm>
            <a:off x="3124201" y="6356351"/>
            <a:ext cx="2895600" cy="365125"/>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79" y="3177"/>
            <a:ext cx="9228378" cy="685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4521" y="0"/>
            <a:ext cx="9228619" cy="6858000"/>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anchor="ctr"/>
          <a:lstStyle/>
          <a:p>
            <a:pPr algn="ctr" eaLnBrk="0" hangingPunct="0">
              <a:defRPr/>
            </a:pPr>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p:timing>
    <p:tnLst>
      <p:par>
        <p:cTn id="1" dur="indefinite" restart="never" nodeType="tmRoot"/>
      </p:par>
    </p:tnLst>
  </p:timing>
  <p:txStyles>
    <p:titleStyle>
      <a:lvl1pPr algn="ctr" defTabSz="1218565" rtl="0" eaLnBrk="1" latinLnBrk="0" hangingPunct="1">
        <a:spcBef>
          <a:spcPct val="0"/>
        </a:spcBef>
        <a:buNone/>
        <a:defRPr sz="589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25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505199" y="1630680"/>
            <a:ext cx="5471161" cy="1600369"/>
          </a:xfrm>
          <a:prstGeom prst="rect">
            <a:avLst/>
          </a:prstGeom>
          <a:noFill/>
        </p:spPr>
        <p:txBody>
          <a:bodyPr wrap="square" lIns="121854" tIns="60926" rIns="121854" bIns="60926" rtlCol="0">
            <a:spAutoFit/>
          </a:bodyPr>
          <a:lstStyle/>
          <a:p>
            <a:pPr algn="ctr" defTabSz="1218565"/>
            <a:r>
              <a:rPr lang="zh-CN" altLang="en-US" sz="4800" b="1" dirty="0">
                <a:solidFill>
                  <a:srgbClr val="0070C0"/>
                </a:solidFill>
                <a:latin typeface="微软雅黑" panose="020B0503020204020204" pitchFamily="34" charset="-122"/>
                <a:ea typeface="微软雅黑" panose="020B0503020204020204" pitchFamily="34" charset="-122"/>
              </a:rPr>
              <a:t>第</a:t>
            </a:r>
            <a:r>
              <a:rPr lang="en-US" altLang="zh-CN" sz="4800" b="1" dirty="0">
                <a:solidFill>
                  <a:srgbClr val="0070C0"/>
                </a:solidFill>
                <a:latin typeface="微软雅黑" panose="020B0503020204020204" pitchFamily="34" charset="-122"/>
                <a:ea typeface="微软雅黑" panose="020B0503020204020204" pitchFamily="34" charset="-122"/>
              </a:rPr>
              <a:t>2</a:t>
            </a:r>
            <a:r>
              <a:rPr lang="zh-CN" altLang="en-US" sz="4800" b="1" dirty="0" smtClean="0">
                <a:solidFill>
                  <a:srgbClr val="0070C0"/>
                </a:solidFill>
                <a:latin typeface="微软雅黑" panose="020B0503020204020204" pitchFamily="34" charset="-122"/>
                <a:ea typeface="微软雅黑" panose="020B0503020204020204" pitchFamily="34" charset="-122"/>
              </a:rPr>
              <a:t>章 </a:t>
            </a:r>
            <a:r>
              <a:rPr lang="en-US" altLang="zh-CN" sz="4800" b="1" dirty="0" smtClean="0">
                <a:solidFill>
                  <a:srgbClr val="0070C0"/>
                </a:solidFill>
                <a:latin typeface="微软雅黑" panose="020B0503020204020204" pitchFamily="34" charset="-122"/>
                <a:ea typeface="微软雅黑" panose="020B0503020204020204" pitchFamily="34" charset="-122"/>
              </a:rPr>
              <a:t>Python</a:t>
            </a:r>
            <a:r>
              <a:rPr lang="zh-CN" altLang="en-US" sz="4800" b="1" dirty="0">
                <a:solidFill>
                  <a:srgbClr val="0070C0"/>
                </a:solidFill>
                <a:latin typeface="微软雅黑" panose="020B0503020204020204" pitchFamily="34" charset="-122"/>
                <a:ea typeface="微软雅黑" panose="020B0503020204020204" pitchFamily="34" charset="-122"/>
              </a:rPr>
              <a:t>数据分析与可视化基础</a:t>
            </a:r>
          </a:p>
        </p:txBody>
      </p:sp>
      <p:cxnSp>
        <p:nvCxnSpPr>
          <p:cNvPr id="3" name="直接连接符 2"/>
          <p:cNvCxnSpPr/>
          <p:nvPr/>
        </p:nvCxnSpPr>
        <p:spPr>
          <a:xfrm>
            <a:off x="473890" y="4793695"/>
            <a:ext cx="8259053" cy="0"/>
          </a:xfrm>
          <a:prstGeom prst="line">
            <a:avLst/>
          </a:prstGeom>
          <a:ln w="38100">
            <a:solidFill>
              <a:srgbClr val="F5A609"/>
            </a:solidFill>
          </a:ln>
        </p:spPr>
        <p:style>
          <a:lnRef idx="1">
            <a:schemeClr val="accent1"/>
          </a:lnRef>
          <a:fillRef idx="0">
            <a:schemeClr val="accent1"/>
          </a:fillRef>
          <a:effectRef idx="0">
            <a:schemeClr val="accent1"/>
          </a:effectRef>
          <a:fontRef idx="minor">
            <a:schemeClr val="tx1"/>
          </a:fontRef>
        </p:style>
      </p:cxnSp>
      <p:sp>
        <p:nvSpPr>
          <p:cNvPr id="4" name="TextBox 23"/>
          <p:cNvSpPr txBox="1"/>
          <p:nvPr/>
        </p:nvSpPr>
        <p:spPr>
          <a:xfrm>
            <a:off x="1659890" y="5321935"/>
            <a:ext cx="5824220" cy="612775"/>
          </a:xfrm>
          <a:prstGeom prst="rect">
            <a:avLst/>
          </a:prstGeom>
          <a:noFill/>
        </p:spPr>
        <p:txBody>
          <a:bodyPr wrap="square" lIns="121854" tIns="60926" rIns="121854" bIns="60926" rtlCol="0">
            <a:spAutoFit/>
            <a:scene3d>
              <a:camera prst="orthographicFront"/>
              <a:lightRig rig="threePt" dir="t"/>
            </a:scene3d>
          </a:bodyPr>
          <a:lstStyle/>
          <a:p>
            <a:pPr algn="ctr" defTabSz="1218565"/>
            <a:r>
              <a:rPr lang="zh-CN" altLang="en-US" sz="3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rPr>
              <a:t>某某某  主讲</a:t>
            </a:r>
            <a:endParaRPr lang="zh-CN"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楷体" panose="02010609060101010101" pitchFamily="49" charset="-122"/>
              <a:ea typeface="楷体" panose="02010609060101010101" pitchFamily="49" charset="-122"/>
            </a:endParaRPr>
          </a:p>
        </p:txBody>
      </p:sp>
      <p:sp>
        <p:nvSpPr>
          <p:cNvPr id="6" name="TextBox 5"/>
          <p:cNvSpPr txBox="1"/>
          <p:nvPr/>
        </p:nvSpPr>
        <p:spPr>
          <a:xfrm>
            <a:off x="4014787" y="350520"/>
            <a:ext cx="4839863" cy="646331"/>
          </a:xfrm>
          <a:prstGeom prst="rect">
            <a:avLst/>
          </a:prstGeom>
          <a:noFill/>
        </p:spPr>
        <p:txBody>
          <a:bodyPr wrap="square" rtlCol="0">
            <a:spAutoFit/>
          </a:bodyPr>
          <a:lstStyle/>
          <a:p>
            <a:pPr algn="r"/>
            <a:r>
              <a:rPr lang="zh-CN" altLang="en-US" dirty="0" smtClean="0">
                <a:solidFill>
                  <a:schemeClr val="accent1">
                    <a:lumMod val="75000"/>
                  </a:schemeClr>
                </a:solidFill>
              </a:rPr>
              <a:t>机器学习算法入门与编程实现</a:t>
            </a:r>
            <a:r>
              <a:rPr lang="en-US" altLang="zh-CN" dirty="0" smtClean="0">
                <a:solidFill>
                  <a:schemeClr val="accent1">
                    <a:lumMod val="75000"/>
                  </a:schemeClr>
                </a:solidFill>
              </a:rPr>
              <a:t>——</a:t>
            </a:r>
            <a:r>
              <a:rPr lang="zh-CN" altLang="en-US" dirty="0" smtClean="0">
                <a:solidFill>
                  <a:schemeClr val="accent1">
                    <a:lumMod val="75000"/>
                  </a:schemeClr>
                </a:solidFill>
              </a:rPr>
              <a:t>基于</a:t>
            </a:r>
            <a:r>
              <a:rPr lang="en-US" altLang="zh-CN" dirty="0" smtClean="0">
                <a:solidFill>
                  <a:schemeClr val="accent1">
                    <a:lumMod val="75000"/>
                  </a:schemeClr>
                </a:solidFill>
              </a:rPr>
              <a:t>Python</a:t>
            </a:r>
          </a:p>
          <a:p>
            <a:pPr algn="r"/>
            <a:r>
              <a:rPr lang="zh-CN" altLang="en-US" dirty="0" smtClean="0">
                <a:solidFill>
                  <a:schemeClr val="accent1">
                    <a:lumMod val="75000"/>
                  </a:schemeClr>
                </a:solidFill>
              </a:rPr>
              <a:t>唐四薪 编著</a:t>
            </a:r>
            <a:endParaRPr lang="zh-CN" altLang="en-US" dirty="0">
              <a:solidFill>
                <a:schemeClr val="accent1">
                  <a:lumMod val="75000"/>
                </a:schemeClr>
              </a:solidFill>
            </a:endParaRPr>
          </a:p>
        </p:txBody>
      </p:sp>
      <p:pic>
        <p:nvPicPr>
          <p:cNvPr id="7" name="Picture 2" descr="C:\Users\Shinelon\Desktop\书封面\机器学习算法入门与编程实践-立体封面.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27" y="1630680"/>
            <a:ext cx="2334754" cy="23347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14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2.1.2 </a:t>
            </a:r>
            <a:r>
              <a:rPr lang="zh-CN" altLang="en-US" sz="2800" b="1" dirty="0">
                <a:solidFill>
                  <a:srgbClr val="0070C0"/>
                </a:solidFill>
                <a:latin typeface="微软雅黑" panose="020B0503020204020204" pitchFamily="34" charset="-122"/>
                <a:ea typeface="微软雅黑" panose="020B0503020204020204" pitchFamily="34" charset="-122"/>
              </a:rPr>
              <a:t>序列数据结构</a:t>
            </a:r>
          </a:p>
        </p:txBody>
      </p:sp>
      <p:sp>
        <p:nvSpPr>
          <p:cNvPr id="3" name="Text Box 2"/>
          <p:cNvSpPr txBox="1">
            <a:spLocks noChangeArrowheads="1"/>
          </p:cNvSpPr>
          <p:nvPr/>
        </p:nvSpPr>
        <p:spPr bwMode="auto">
          <a:xfrm>
            <a:off x="5980661" y="1768079"/>
            <a:ext cx="1125629" cy="2554545"/>
          </a:xfrm>
          <a:prstGeom prst="rect">
            <a:avLst/>
          </a:prstGeom>
          <a:solidFill>
            <a:schemeClr val="bg2"/>
          </a:solidFill>
          <a:ln>
            <a:noFill/>
          </a:ln>
        </p:spPr>
        <p:txBody>
          <a:bodyPr vert="horz" wrap="none" lIns="91440" tIns="45720" rIns="91440" bIns="45720" numCol="1" anchor="t" anchorCtr="0" compatLnSpc="1">
            <a:prstTxWarp prst="textNoShape">
              <a:avLst/>
            </a:prstTxWarp>
            <a:spAutoFit/>
          </a:bodyPr>
          <a:lstStyle/>
          <a:p>
            <a:r>
              <a:rPr lang="en-US" altLang="zh-CN" sz="3200" dirty="0"/>
              <a:t>0 -&gt; a</a:t>
            </a:r>
          </a:p>
          <a:p>
            <a:r>
              <a:rPr lang="en-US" altLang="zh-CN" sz="3200" dirty="0"/>
              <a:t>1 -&gt; b</a:t>
            </a:r>
          </a:p>
          <a:p>
            <a:r>
              <a:rPr lang="en-US" altLang="zh-CN" sz="3200" dirty="0"/>
              <a:t>2 -&gt; c</a:t>
            </a:r>
          </a:p>
          <a:p>
            <a:r>
              <a:rPr lang="en-US" altLang="zh-CN" sz="3200" dirty="0"/>
              <a:t>3 -&gt; d</a:t>
            </a:r>
          </a:p>
          <a:p>
            <a:r>
              <a:rPr lang="en-US" altLang="zh-CN" sz="3200" dirty="0"/>
              <a:t>4 -&gt; e</a:t>
            </a:r>
            <a:endParaRPr lang="zh-CN" altLang="zh-CN" sz="3200" dirty="0"/>
          </a:p>
        </p:txBody>
      </p:sp>
      <p:sp>
        <p:nvSpPr>
          <p:cNvPr id="4" name="Rectangle 4"/>
          <p:cNvSpPr>
            <a:spLocks noChangeArrowheads="1"/>
          </p:cNvSpPr>
          <p:nvPr/>
        </p:nvSpPr>
        <p:spPr bwMode="auto">
          <a:xfrm>
            <a:off x="613513" y="1960246"/>
            <a:ext cx="446140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indent="0"/>
            <a:r>
              <a:rPr lang="en-US" altLang="zh-CN" sz="3200" dirty="0">
                <a:latin typeface="Times New Roman" pitchFamily="18" charset="0"/>
                <a:cs typeface="Times New Roman" pitchFamily="18" charset="0"/>
              </a:rPr>
              <a:t>arr=['a','b','c','d','e']</a:t>
            </a:r>
          </a:p>
          <a:p>
            <a:pPr lvl="0" indent="0"/>
            <a:r>
              <a:rPr lang="en-US" altLang="zh-CN" sz="3200" dirty="0">
                <a:latin typeface="Times New Roman" pitchFamily="18" charset="0"/>
                <a:cs typeface="Times New Roman" pitchFamily="18" charset="0"/>
              </a:rPr>
              <a:t>for i in range(len(arr)):</a:t>
            </a:r>
          </a:p>
          <a:p>
            <a:pPr lvl="0" indent="0"/>
            <a:r>
              <a:rPr lang="en-US" altLang="zh-CN" sz="3200" dirty="0">
                <a:latin typeface="Times New Roman" pitchFamily="18" charset="0"/>
                <a:cs typeface="Times New Roman" pitchFamily="18" charset="0"/>
              </a:rPr>
              <a:t>    print(i,'-&gt;' ,arr[i])</a:t>
            </a:r>
          </a:p>
        </p:txBody>
      </p:sp>
      <p:sp>
        <p:nvSpPr>
          <p:cNvPr id="7" name="矩形 6"/>
          <p:cNvSpPr/>
          <p:nvPr/>
        </p:nvSpPr>
        <p:spPr>
          <a:xfrm>
            <a:off x="609600" y="1071324"/>
            <a:ext cx="2725426"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 </a:t>
            </a:r>
            <a:r>
              <a:rPr lang="zh-CN" altLang="en-US" sz="2800" b="1" dirty="0" smtClean="0">
                <a:solidFill>
                  <a:srgbClr val="0070C0"/>
                </a:solidFill>
                <a:latin typeface="微软雅黑" panose="020B0503020204020204" pitchFamily="34" charset="-122"/>
                <a:ea typeface="微软雅黑" panose="020B0503020204020204" pitchFamily="34" charset="-122"/>
              </a:rPr>
              <a:t>遍历列表</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5732998" y="109108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95987" y="4906570"/>
            <a:ext cx="3855974" cy="594124"/>
            <a:chOff x="6339097" y="1573726"/>
            <a:chExt cx="3744416" cy="376351"/>
          </a:xfrm>
        </p:grpSpPr>
        <p:sp>
          <p:nvSpPr>
            <p:cNvPr id="22" name="圆角矩形 21"/>
            <p:cNvSpPr/>
            <p:nvPr/>
          </p:nvSpPr>
          <p:spPr>
            <a:xfrm>
              <a:off x="6339097" y="1573726"/>
              <a:ext cx="3744416" cy="376351"/>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3" name="矩形 22"/>
            <p:cNvSpPr/>
            <p:nvPr/>
          </p:nvSpPr>
          <p:spPr>
            <a:xfrm>
              <a:off x="6399543" y="1599350"/>
              <a:ext cx="3683970" cy="272658"/>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len()</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函数获取列表长度</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4" name="组合 23"/>
          <p:cNvGrpSpPr/>
          <p:nvPr/>
        </p:nvGrpSpPr>
        <p:grpSpPr>
          <a:xfrm>
            <a:off x="395988" y="5737235"/>
            <a:ext cx="6957968" cy="518028"/>
            <a:chOff x="6339097" y="1573726"/>
            <a:chExt cx="3744416" cy="518298"/>
          </a:xfrm>
        </p:grpSpPr>
        <p:sp>
          <p:nvSpPr>
            <p:cNvPr id="25" name="圆角矩形 2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492674"/>
            </a:xfrm>
            <a:prstGeom prst="rect">
              <a:avLst/>
            </a:prstGeom>
          </p:spPr>
          <p:txBody>
            <a:bodyPr wrap="square" lIns="121897" tIns="60948" rIns="121897" bIns="60948">
              <a:spAutoFit/>
            </a:bodyPr>
            <a:lstStyle/>
            <a:p>
              <a:pPr defTabSz="1218565">
                <a:defRPr/>
              </a:pP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range</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函数生成从</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到列表长</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度的下标值</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661438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2.1.2 </a:t>
            </a:r>
            <a:r>
              <a:rPr lang="zh-CN" altLang="en-US" sz="2800" b="1" dirty="0">
                <a:solidFill>
                  <a:srgbClr val="0070C0"/>
                </a:solidFill>
                <a:latin typeface="微软雅黑" panose="020B0503020204020204" pitchFamily="34" charset="-122"/>
                <a:ea typeface="微软雅黑" panose="020B0503020204020204" pitchFamily="34" charset="-122"/>
              </a:rPr>
              <a:t>序列数据结构</a:t>
            </a:r>
          </a:p>
        </p:txBody>
      </p:sp>
      <p:sp>
        <p:nvSpPr>
          <p:cNvPr id="4" name="Rectangle 4"/>
          <p:cNvSpPr>
            <a:spLocks noChangeArrowheads="1"/>
          </p:cNvSpPr>
          <p:nvPr/>
        </p:nvSpPr>
        <p:spPr bwMode="auto">
          <a:xfrm>
            <a:off x="529331" y="1886725"/>
            <a:ext cx="853048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3200" dirty="0"/>
              <a:t>s={1,2,3}       #</a:t>
            </a:r>
            <a:r>
              <a:rPr lang="zh-CN" altLang="zh-CN" sz="3200" dirty="0"/>
              <a:t>整型集合</a:t>
            </a:r>
          </a:p>
          <a:p>
            <a:r>
              <a:rPr lang="en-US" altLang="zh-CN" sz="3200" dirty="0"/>
              <a:t>p={2.5,'tang',(1,2,3)}    #</a:t>
            </a:r>
            <a:r>
              <a:rPr lang="zh-CN" altLang="zh-CN" sz="3200" dirty="0"/>
              <a:t>混合类型的集合</a:t>
            </a:r>
          </a:p>
          <a:p>
            <a:r>
              <a:rPr lang="en-US" altLang="zh-CN" sz="3200" dirty="0"/>
              <a:t>q=set(['six','tang',6])   #</a:t>
            </a:r>
            <a:r>
              <a:rPr lang="zh-CN" altLang="zh-CN" sz="3200" dirty="0"/>
              <a:t>从列表创建集合</a:t>
            </a:r>
          </a:p>
          <a:p>
            <a:r>
              <a:rPr lang="en-US" altLang="zh-CN" sz="3200" dirty="0"/>
              <a:t>nu=set()        #</a:t>
            </a:r>
            <a:r>
              <a:rPr lang="zh-CN" altLang="zh-CN" sz="3200" dirty="0"/>
              <a:t>空集合</a:t>
            </a:r>
          </a:p>
          <a:p>
            <a:r>
              <a:rPr lang="en-US" altLang="zh-CN" sz="3200" dirty="0"/>
              <a:t>d={}            #</a:t>
            </a:r>
            <a:r>
              <a:rPr lang="zh-CN" altLang="zh-CN" sz="3200" dirty="0">
                <a:solidFill>
                  <a:srgbClr val="FF0000"/>
                </a:solidFill>
              </a:rPr>
              <a:t>空字典</a:t>
            </a:r>
            <a:r>
              <a:rPr lang="zh-CN" altLang="zh-CN" sz="3200" dirty="0"/>
              <a:t>，不是集合</a:t>
            </a:r>
          </a:p>
        </p:txBody>
      </p:sp>
      <p:sp>
        <p:nvSpPr>
          <p:cNvPr id="7" name="矩形 6"/>
          <p:cNvSpPr/>
          <p:nvPr/>
        </p:nvSpPr>
        <p:spPr>
          <a:xfrm>
            <a:off x="609600" y="1071324"/>
            <a:ext cx="2725426"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 </a:t>
            </a:r>
            <a:r>
              <a:rPr lang="zh-CN" altLang="en-US" sz="2800" b="1" dirty="0" smtClean="0">
                <a:solidFill>
                  <a:srgbClr val="0070C0"/>
                </a:solidFill>
                <a:latin typeface="微软雅黑" panose="020B0503020204020204" pitchFamily="34" charset="-122"/>
                <a:ea typeface="微软雅黑" panose="020B0503020204020204" pitchFamily="34" charset="-122"/>
              </a:rPr>
              <a:t>创建集合</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95986" y="4907517"/>
            <a:ext cx="8260333" cy="923772"/>
            <a:chOff x="6339097" y="1573726"/>
            <a:chExt cx="3744416" cy="511504"/>
          </a:xfrm>
        </p:grpSpPr>
        <p:sp>
          <p:nvSpPr>
            <p:cNvPr id="22" name="圆角矩形 21"/>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3" name="矩形 22"/>
            <p:cNvSpPr/>
            <p:nvPr/>
          </p:nvSpPr>
          <p:spPr>
            <a:xfrm>
              <a:off x="6399543" y="1599350"/>
              <a:ext cx="3683970" cy="477162"/>
            </a:xfrm>
            <a:prstGeom prst="rect">
              <a:avLst/>
            </a:prstGeom>
          </p:spPr>
          <p:txBody>
            <a:bodyPr wrap="square" lIns="121897" tIns="60948" rIns="121897" bIns="60948">
              <a:spAutoFit/>
            </a:bodyPr>
            <a:lstStyle/>
            <a:p>
              <a:pPr defTabSz="1218565">
                <a:defRPr/>
              </a:pP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创建集合有两种方</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式</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：① 将</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所有的元素写在花括号</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内，在 </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里</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不能有字典、列</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表；② 用内</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置的</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set</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类型定</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义</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4" name="组合 23"/>
          <p:cNvGrpSpPr/>
          <p:nvPr/>
        </p:nvGrpSpPr>
        <p:grpSpPr>
          <a:xfrm>
            <a:off x="395987" y="5970638"/>
            <a:ext cx="8367013" cy="518028"/>
            <a:chOff x="6339097" y="1573726"/>
            <a:chExt cx="3744416" cy="518298"/>
          </a:xfrm>
        </p:grpSpPr>
        <p:sp>
          <p:nvSpPr>
            <p:cNvPr id="25" name="圆角矩形 2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492674"/>
            </a:xfrm>
            <a:prstGeom prst="rect">
              <a:avLst/>
            </a:prstGeom>
          </p:spPr>
          <p:txBody>
            <a:bodyPr wrap="square" lIns="121897" tIns="60948" rIns="121897" bIns="60948">
              <a:spAutoFit/>
            </a:bodyPr>
            <a:lstStyle/>
            <a:p>
              <a:pPr defTabSz="1218565">
                <a:defRPr/>
              </a:pP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要创建空集合，只能用</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set()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，不能用</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131903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2.1.2 </a:t>
            </a:r>
            <a:r>
              <a:rPr lang="zh-CN" altLang="en-US" sz="2800" b="1" dirty="0">
                <a:solidFill>
                  <a:srgbClr val="0070C0"/>
                </a:solidFill>
                <a:latin typeface="微软雅黑" panose="020B0503020204020204" pitchFamily="34" charset="-122"/>
                <a:ea typeface="微软雅黑" panose="020B0503020204020204" pitchFamily="34" charset="-122"/>
              </a:rPr>
              <a:t>序列数据结构</a:t>
            </a:r>
          </a:p>
        </p:txBody>
      </p:sp>
      <p:sp>
        <p:nvSpPr>
          <p:cNvPr id="3" name="Text Box 2"/>
          <p:cNvSpPr txBox="1">
            <a:spLocks noChangeArrowheads="1"/>
          </p:cNvSpPr>
          <p:nvPr/>
        </p:nvSpPr>
        <p:spPr bwMode="auto">
          <a:xfrm>
            <a:off x="5059742" y="2072880"/>
            <a:ext cx="3703258" cy="1569660"/>
          </a:xfrm>
          <a:prstGeom prst="rect">
            <a:avLst/>
          </a:prstGeom>
          <a:solidFill>
            <a:schemeClr val="bg2"/>
          </a:solidFill>
          <a:ln>
            <a:noFill/>
          </a:ln>
        </p:spPr>
        <p:txBody>
          <a:bodyPr vert="horz" wrap="none" lIns="91440" tIns="45720" rIns="91440" bIns="45720" numCol="1" anchor="t" anchorCtr="0" compatLnSpc="1">
            <a:prstTxWarp prst="textNoShape">
              <a:avLst/>
            </a:prstTxWarp>
            <a:spAutoFit/>
          </a:bodyPr>
          <a:lstStyle/>
          <a:p>
            <a:r>
              <a:rPr lang="en-US" altLang="zh-CN" sz="3200" dirty="0"/>
              <a:t>{'P', 'y', 'h', 't', 'o', 'n'}</a:t>
            </a:r>
          </a:p>
          <a:p>
            <a:r>
              <a:rPr lang="en-US" altLang="zh-CN" sz="3200" dirty="0"/>
              <a:t>{'e', 'o', 'H', 'l'}</a:t>
            </a:r>
          </a:p>
          <a:p>
            <a:r>
              <a:rPr lang="en-US" altLang="zh-CN" sz="3200" dirty="0"/>
              <a:t>True</a:t>
            </a:r>
            <a:endParaRPr lang="zh-CN" altLang="zh-CN" sz="3200" dirty="0"/>
          </a:p>
        </p:txBody>
      </p:sp>
      <p:sp>
        <p:nvSpPr>
          <p:cNvPr id="4" name="Rectangle 4"/>
          <p:cNvSpPr>
            <a:spLocks noChangeArrowheads="1"/>
          </p:cNvSpPr>
          <p:nvPr/>
        </p:nvSpPr>
        <p:spPr bwMode="auto">
          <a:xfrm>
            <a:off x="531055" y="1814363"/>
            <a:ext cx="6012421"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indent="0"/>
            <a:r>
              <a:rPr lang="en-US" altLang="zh-CN" sz="2600" dirty="0">
                <a:latin typeface="Times New Roman" pitchFamily="18" charset="0"/>
                <a:cs typeface="Times New Roman" pitchFamily="18" charset="0"/>
              </a:rPr>
              <a:t>s=set('Python')</a:t>
            </a:r>
          </a:p>
          <a:p>
            <a:pPr lvl="0" indent="0"/>
            <a:r>
              <a:rPr lang="en-US" altLang="zh-CN" sz="2600" dirty="0">
                <a:latin typeface="Times New Roman" pitchFamily="18" charset="0"/>
                <a:cs typeface="Times New Roman" pitchFamily="18" charset="0"/>
              </a:rPr>
              <a:t>print(s)    #</a:t>
            </a:r>
            <a:r>
              <a:rPr lang="zh-CN" altLang="en-US" sz="2600" dirty="0">
                <a:latin typeface="Times New Roman" pitchFamily="18" charset="0"/>
                <a:cs typeface="Times New Roman" pitchFamily="18" charset="0"/>
              </a:rPr>
              <a:t>无序</a:t>
            </a:r>
            <a:r>
              <a:rPr lang="zh-CN" altLang="en-US" sz="2600" dirty="0" smtClean="0">
                <a:latin typeface="Times New Roman" pitchFamily="18" charset="0"/>
                <a:cs typeface="Times New Roman" pitchFamily="18" charset="0"/>
              </a:rPr>
              <a:t>性</a:t>
            </a:r>
            <a:endParaRPr lang="en-US" altLang="zh-CN" sz="2600" dirty="0" smtClean="0">
              <a:latin typeface="Times New Roman" pitchFamily="18" charset="0"/>
              <a:cs typeface="Times New Roman" pitchFamily="18" charset="0"/>
            </a:endParaRPr>
          </a:p>
          <a:p>
            <a:pPr lvl="0" indent="0"/>
            <a:r>
              <a:rPr lang="en-US" altLang="zh-CN" sz="2600" dirty="0" smtClean="0">
                <a:latin typeface="Times New Roman" pitchFamily="18" charset="0"/>
                <a:cs typeface="Times New Roman" pitchFamily="18" charset="0"/>
              </a:rPr>
              <a:t>s=set('Hello')</a:t>
            </a:r>
          </a:p>
          <a:p>
            <a:pPr lvl="0" indent="0"/>
            <a:r>
              <a:rPr lang="en-US" altLang="zh-CN" sz="2600" dirty="0" smtClean="0">
                <a:latin typeface="Times New Roman" pitchFamily="18" charset="0"/>
                <a:cs typeface="Times New Roman" pitchFamily="18" charset="0"/>
              </a:rPr>
              <a:t>print(s</a:t>
            </a: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不重复</a:t>
            </a:r>
            <a:r>
              <a:rPr lang="zh-CN" altLang="en-US" sz="2600" dirty="0" smtClean="0">
                <a:latin typeface="Times New Roman" pitchFamily="18" charset="0"/>
                <a:cs typeface="Times New Roman" pitchFamily="18" charset="0"/>
              </a:rPr>
              <a:t>性</a:t>
            </a:r>
            <a:endParaRPr lang="en-US" altLang="zh-CN" sz="2600" dirty="0">
              <a:latin typeface="Times New Roman" pitchFamily="18" charset="0"/>
              <a:cs typeface="Times New Roman" pitchFamily="18" charset="0"/>
            </a:endParaRPr>
          </a:p>
          <a:p>
            <a:pPr lvl="0" indent="0"/>
            <a:r>
              <a:rPr lang="en-US" altLang="zh-CN" sz="2600" dirty="0">
                <a:latin typeface="Times New Roman" pitchFamily="18" charset="0"/>
                <a:cs typeface="Times New Roman" pitchFamily="18" charset="0"/>
              </a:rPr>
              <a:t>y='H' in s</a:t>
            </a:r>
          </a:p>
          <a:p>
            <a:pPr lvl="0" indent="0"/>
            <a:r>
              <a:rPr lang="en-US" altLang="zh-CN" sz="2600" dirty="0">
                <a:latin typeface="Times New Roman" pitchFamily="18" charset="0"/>
                <a:cs typeface="Times New Roman" pitchFamily="18" charset="0"/>
              </a:rPr>
              <a:t>print(y)   #</a:t>
            </a:r>
            <a:r>
              <a:rPr lang="zh-CN" altLang="en-US" sz="2600" dirty="0">
                <a:latin typeface="Times New Roman" pitchFamily="18" charset="0"/>
                <a:cs typeface="Times New Roman" pitchFamily="18" charset="0"/>
              </a:rPr>
              <a:t>确定</a:t>
            </a:r>
            <a:r>
              <a:rPr lang="zh-CN" altLang="en-US" sz="2600" dirty="0" smtClean="0">
                <a:latin typeface="Times New Roman" pitchFamily="18" charset="0"/>
                <a:cs typeface="Times New Roman" pitchFamily="18" charset="0"/>
              </a:rPr>
              <a:t>性</a:t>
            </a:r>
            <a:endParaRPr lang="en-US" altLang="zh-CN" sz="2600" dirty="0">
              <a:latin typeface="Times New Roman" pitchFamily="18" charset="0"/>
              <a:cs typeface="Times New Roman" pitchFamily="18" charset="0"/>
            </a:endParaRPr>
          </a:p>
          <a:p>
            <a:pPr lvl="0" indent="0"/>
            <a:r>
              <a:rPr lang="en-US" altLang="zh-CN" sz="2600" dirty="0">
                <a:latin typeface="Times New Roman" pitchFamily="18" charset="0"/>
                <a:cs typeface="Times New Roman" pitchFamily="18" charset="0"/>
              </a:rPr>
              <a:t>print(s[2])   #</a:t>
            </a:r>
            <a:r>
              <a:rPr lang="zh-CN" altLang="en-US" sz="2600" dirty="0">
                <a:latin typeface="Times New Roman" pitchFamily="18" charset="0"/>
                <a:cs typeface="Times New Roman" pitchFamily="18" charset="0"/>
              </a:rPr>
              <a:t>执行出错，集合不支持索引</a:t>
            </a:r>
          </a:p>
        </p:txBody>
      </p:sp>
      <p:sp>
        <p:nvSpPr>
          <p:cNvPr id="7" name="矩形 6"/>
          <p:cNvSpPr/>
          <p:nvPr/>
        </p:nvSpPr>
        <p:spPr>
          <a:xfrm>
            <a:off x="609600" y="1071324"/>
            <a:ext cx="3084499"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 </a:t>
            </a:r>
            <a:r>
              <a:rPr lang="zh-CN" altLang="en-US" sz="2800" b="1" dirty="0" smtClean="0">
                <a:solidFill>
                  <a:srgbClr val="0070C0"/>
                </a:solidFill>
                <a:latin typeface="微软雅黑" panose="020B0503020204020204" pitchFamily="34" charset="-122"/>
                <a:ea typeface="微软雅黑" panose="020B0503020204020204" pitchFamily="34" charset="-122"/>
              </a:rPr>
              <a:t>集合的性质</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5732998" y="109108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88493" y="5589638"/>
            <a:ext cx="8367013" cy="518028"/>
            <a:chOff x="6339097" y="1573726"/>
            <a:chExt cx="3744416" cy="518298"/>
          </a:xfrm>
        </p:grpSpPr>
        <p:sp>
          <p:nvSpPr>
            <p:cNvPr id="25" name="圆角矩形 2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492674"/>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集合是无序的，所以无法使用索引访</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问集合中的元素</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661438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2.1.3 </a:t>
            </a:r>
            <a:r>
              <a:rPr lang="zh-CN" altLang="en-US" sz="2800" b="1" dirty="0">
                <a:solidFill>
                  <a:srgbClr val="0070C0"/>
                </a:solidFill>
                <a:latin typeface="微软雅黑" panose="020B0503020204020204" pitchFamily="34" charset="-122"/>
                <a:ea typeface="微软雅黑" panose="020B0503020204020204" pitchFamily="34" charset="-122"/>
              </a:rPr>
              <a:t>序列处理函数</a:t>
            </a:r>
          </a:p>
        </p:txBody>
      </p:sp>
      <p:sp>
        <p:nvSpPr>
          <p:cNvPr id="4" name="Rectangle 4"/>
          <p:cNvSpPr>
            <a:spLocks noChangeArrowheads="1"/>
          </p:cNvSpPr>
          <p:nvPr/>
        </p:nvSpPr>
        <p:spPr bwMode="auto">
          <a:xfrm>
            <a:off x="381783" y="2256055"/>
            <a:ext cx="853048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indent="0"/>
            <a:r>
              <a:rPr lang="en-US" altLang="zh-CN" sz="2800" dirty="0"/>
              <a:t>aList = [123, 'xyz', 'abc</a:t>
            </a:r>
            <a:r>
              <a:rPr lang="en-US" altLang="zh-CN" sz="2800" dirty="0" smtClean="0"/>
              <a:t>']</a:t>
            </a:r>
            <a:endParaRPr lang="en-US" altLang="zh-CN" sz="2800" dirty="0"/>
          </a:p>
          <a:p>
            <a:pPr indent="0"/>
            <a:r>
              <a:rPr lang="en-US" altLang="zh-CN" sz="2800" dirty="0"/>
              <a:t>aList.append( 2020 </a:t>
            </a:r>
            <a:r>
              <a:rPr lang="en-US" altLang="zh-CN" sz="2800" dirty="0" smtClean="0"/>
              <a:t>)     	#</a:t>
            </a:r>
            <a:r>
              <a:rPr lang="zh-CN" altLang="en-US" sz="2800" dirty="0"/>
              <a:t>添</a:t>
            </a:r>
            <a:r>
              <a:rPr lang="zh-CN" altLang="en-US" sz="2800" dirty="0" smtClean="0"/>
              <a:t>加数</a:t>
            </a:r>
            <a:r>
              <a:rPr lang="zh-CN" altLang="en-US" sz="2800" dirty="0"/>
              <a:t>值元素</a:t>
            </a:r>
          </a:p>
          <a:p>
            <a:pPr indent="0"/>
            <a:r>
              <a:rPr lang="en-US" altLang="zh-CN" sz="2800" dirty="0"/>
              <a:t>aList.append( [20</a:t>
            </a:r>
            <a:r>
              <a:rPr lang="en-US" altLang="zh-CN" sz="2800" dirty="0" smtClean="0"/>
              <a:t>,‘19’])    	#</a:t>
            </a:r>
            <a:r>
              <a:rPr lang="zh-CN" altLang="en-US" sz="2800" dirty="0"/>
              <a:t>添</a:t>
            </a:r>
            <a:r>
              <a:rPr lang="zh-CN" altLang="en-US" sz="2800" dirty="0" smtClean="0"/>
              <a:t>加列</a:t>
            </a:r>
            <a:r>
              <a:rPr lang="zh-CN" altLang="en-US" sz="2800" dirty="0"/>
              <a:t>表元素</a:t>
            </a:r>
          </a:p>
          <a:p>
            <a:pPr indent="0"/>
            <a:r>
              <a:rPr lang="en-US" altLang="zh-CN" sz="2800" dirty="0" smtClean="0"/>
              <a:t>print(aList</a:t>
            </a:r>
            <a:r>
              <a:rPr lang="en-US" altLang="zh-CN" sz="2800" dirty="0"/>
              <a:t>)</a:t>
            </a:r>
          </a:p>
        </p:txBody>
      </p:sp>
      <p:sp>
        <p:nvSpPr>
          <p:cNvPr id="7" name="矩形 6"/>
          <p:cNvSpPr/>
          <p:nvPr/>
        </p:nvSpPr>
        <p:spPr>
          <a:xfrm>
            <a:off x="609600" y="1071324"/>
            <a:ext cx="8153400" cy="954107"/>
          </a:xfrm>
          <a:prstGeom prst="rect">
            <a:avLst/>
          </a:prstGeom>
        </p:spPr>
        <p:txBody>
          <a:bodyPr wrap="square">
            <a:spAutoFit/>
          </a:bodyPr>
          <a:lstStyle/>
          <a:p>
            <a:r>
              <a:rPr lang="en-US" altLang="zh-CN" sz="2800" b="1" dirty="0">
                <a:solidFill>
                  <a:srgbClr val="0070C0"/>
                </a:solidFill>
                <a:latin typeface="微软雅黑" panose="020B0503020204020204" pitchFamily="34" charset="-122"/>
                <a:ea typeface="微软雅黑" panose="020B0503020204020204" pitchFamily="34" charset="-122"/>
              </a:rPr>
              <a:t>append()</a:t>
            </a:r>
            <a:r>
              <a:rPr lang="zh-CN" altLang="en-US" sz="2800" b="1" dirty="0">
                <a:solidFill>
                  <a:srgbClr val="0070C0"/>
                </a:solidFill>
                <a:latin typeface="微软雅黑" panose="020B0503020204020204" pitchFamily="34" charset="-122"/>
                <a:ea typeface="微软雅黑" panose="020B0503020204020204" pitchFamily="34" charset="-122"/>
              </a:rPr>
              <a:t>函数用于在列表末尾添加新的元素，每次只能添加一个元素。</a:t>
            </a:r>
          </a:p>
        </p:txBody>
      </p:sp>
      <p:sp>
        <p:nvSpPr>
          <p:cNvPr id="27" name="矩形 26"/>
          <p:cNvSpPr/>
          <p:nvPr/>
        </p:nvSpPr>
        <p:spPr>
          <a:xfrm>
            <a:off x="531056" y="5996248"/>
            <a:ext cx="8231945" cy="492417"/>
          </a:xfrm>
          <a:prstGeom prst="rect">
            <a:avLst/>
          </a:prstGeom>
        </p:spPr>
        <p:txBody>
          <a:bodyPr wrap="square" lIns="121897" tIns="60948" rIns="121897" bIns="60948">
            <a:spAutoFit/>
          </a:bodyPr>
          <a:lstStyle/>
          <a:p>
            <a:pPr defTabSz="1218565">
              <a:defRPr/>
            </a:pP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要创建空集合，只能用</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，不能用</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ext Box 2"/>
          <p:cNvSpPr txBox="1">
            <a:spLocks noChangeArrowheads="1"/>
          </p:cNvSpPr>
          <p:nvPr/>
        </p:nvSpPr>
        <p:spPr bwMode="auto">
          <a:xfrm>
            <a:off x="609600" y="5211418"/>
            <a:ext cx="5618654" cy="584775"/>
          </a:xfrm>
          <a:prstGeom prst="rect">
            <a:avLst/>
          </a:prstGeom>
          <a:solidFill>
            <a:schemeClr val="bg2"/>
          </a:solidFill>
          <a:ln>
            <a:noFill/>
          </a:ln>
        </p:spPr>
        <p:txBody>
          <a:bodyPr vert="horz" wrap="none" lIns="91440" tIns="45720" rIns="91440" bIns="45720" numCol="1" anchor="t" anchorCtr="0" compatLnSpc="1">
            <a:prstTxWarp prst="textNoShape">
              <a:avLst/>
            </a:prstTxWarp>
            <a:spAutoFit/>
          </a:bodyPr>
          <a:lstStyle/>
          <a:p>
            <a:r>
              <a:rPr lang="en-US" altLang="zh-CN" sz="3200" dirty="0"/>
              <a:t>[123, 'xyz', 'abc', 2020, [20, '19']]</a:t>
            </a:r>
            <a:endParaRPr lang="zh-CN" altLang="zh-CN" sz="3200" dirty="0"/>
          </a:p>
        </p:txBody>
      </p:sp>
      <p:sp>
        <p:nvSpPr>
          <p:cNvPr id="12" name="矩形 11"/>
          <p:cNvSpPr/>
          <p:nvPr/>
        </p:nvSpPr>
        <p:spPr>
          <a:xfrm>
            <a:off x="648355" y="4468902"/>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7027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2.1.3 </a:t>
            </a:r>
            <a:r>
              <a:rPr lang="zh-CN" altLang="en-US" sz="2800" b="1" dirty="0">
                <a:solidFill>
                  <a:srgbClr val="0070C0"/>
                </a:solidFill>
                <a:latin typeface="微软雅黑" panose="020B0503020204020204" pitchFamily="34" charset="-122"/>
                <a:ea typeface="微软雅黑" panose="020B0503020204020204" pitchFamily="34" charset="-122"/>
              </a:rPr>
              <a:t>序列处理函数</a:t>
            </a:r>
          </a:p>
        </p:txBody>
      </p:sp>
      <p:sp>
        <p:nvSpPr>
          <p:cNvPr id="3" name="Text Box 2"/>
          <p:cNvSpPr txBox="1">
            <a:spLocks noChangeArrowheads="1"/>
          </p:cNvSpPr>
          <p:nvPr/>
        </p:nvSpPr>
        <p:spPr bwMode="auto">
          <a:xfrm>
            <a:off x="5059742" y="2072880"/>
            <a:ext cx="3859390" cy="1077218"/>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3200" dirty="0"/>
              <a:t>[[0, 0, 0, 0], [1, 1, 1, 1], [2, 2, 2, 2], [3, 3, 3, 3]]</a:t>
            </a:r>
            <a:endParaRPr lang="zh-CN" altLang="zh-CN" sz="3200" dirty="0"/>
          </a:p>
        </p:txBody>
      </p:sp>
      <p:sp>
        <p:nvSpPr>
          <p:cNvPr id="4" name="Rectangle 4"/>
          <p:cNvSpPr>
            <a:spLocks noChangeArrowheads="1"/>
          </p:cNvSpPr>
          <p:nvPr/>
        </p:nvSpPr>
        <p:spPr bwMode="auto">
          <a:xfrm>
            <a:off x="531055" y="1737419"/>
            <a:ext cx="601242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indent="0"/>
            <a:r>
              <a:rPr lang="en-US" altLang="zh-CN" sz="3200" dirty="0">
                <a:latin typeface="Times New Roman" pitchFamily="18" charset="0"/>
                <a:cs typeface="Times New Roman" pitchFamily="18" charset="0"/>
              </a:rPr>
              <a:t>a=[] </a:t>
            </a:r>
          </a:p>
          <a:p>
            <a:pPr lvl="0" indent="0"/>
            <a:r>
              <a:rPr lang="en-US" altLang="zh-CN" sz="3200" dirty="0">
                <a:latin typeface="Times New Roman" pitchFamily="18" charset="0"/>
                <a:cs typeface="Times New Roman" pitchFamily="18" charset="0"/>
              </a:rPr>
              <a:t>for i in range(4): </a:t>
            </a:r>
          </a:p>
          <a:p>
            <a:pPr lvl="0" indent="0"/>
            <a:r>
              <a:rPr lang="en-US" altLang="zh-CN" sz="3200" dirty="0">
                <a:latin typeface="Times New Roman" pitchFamily="18" charset="0"/>
                <a:cs typeface="Times New Roman" pitchFamily="18" charset="0"/>
              </a:rPr>
              <a:t>    a.append([])</a:t>
            </a:r>
          </a:p>
          <a:p>
            <a:pPr lvl="0" indent="0"/>
            <a:r>
              <a:rPr lang="en-US" altLang="zh-CN" sz="3200" dirty="0">
                <a:latin typeface="Times New Roman" pitchFamily="18" charset="0"/>
                <a:cs typeface="Times New Roman" pitchFamily="18" charset="0"/>
              </a:rPr>
              <a:t>    for j in range(4):</a:t>
            </a:r>
          </a:p>
          <a:p>
            <a:pPr lvl="0" indent="0"/>
            <a:r>
              <a:rPr lang="en-US" altLang="zh-CN" sz="3200" dirty="0">
                <a:latin typeface="Times New Roman" pitchFamily="18" charset="0"/>
                <a:cs typeface="Times New Roman" pitchFamily="18" charset="0"/>
              </a:rPr>
              <a:t>        a[i].append(i)</a:t>
            </a:r>
          </a:p>
          <a:p>
            <a:pPr lvl="0" indent="0"/>
            <a:r>
              <a:rPr lang="en-US" altLang="zh-CN" sz="3200" dirty="0">
                <a:latin typeface="Times New Roman" pitchFamily="18" charset="0"/>
                <a:cs typeface="Times New Roman" pitchFamily="18" charset="0"/>
              </a:rPr>
              <a:t>print(a</a:t>
            </a:r>
            <a:r>
              <a:rPr lang="en-US" altLang="zh-CN" sz="3200" dirty="0" smtClean="0">
                <a:latin typeface="Times New Roman" pitchFamily="18" charset="0"/>
                <a:cs typeface="Times New Roman" pitchFamily="18" charset="0"/>
              </a:rPr>
              <a:t>)</a:t>
            </a:r>
            <a:endParaRPr lang="en-US" altLang="zh-CN" sz="3200" dirty="0">
              <a:latin typeface="Times New Roman" pitchFamily="18" charset="0"/>
              <a:cs typeface="Times New Roman" pitchFamily="18" charset="0"/>
            </a:endParaRPr>
          </a:p>
        </p:txBody>
      </p:sp>
      <p:sp>
        <p:nvSpPr>
          <p:cNvPr id="7" name="矩形 6"/>
          <p:cNvSpPr/>
          <p:nvPr/>
        </p:nvSpPr>
        <p:spPr>
          <a:xfrm>
            <a:off x="609600" y="1071324"/>
            <a:ext cx="4043094"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2-5] </a:t>
            </a:r>
            <a:r>
              <a:rPr lang="zh-CN" altLang="en-US" sz="2800" b="1" dirty="0" smtClean="0">
                <a:solidFill>
                  <a:srgbClr val="0070C0"/>
                </a:solidFill>
                <a:latin typeface="微软雅黑" panose="020B0503020204020204" pitchFamily="34" charset="-122"/>
                <a:ea typeface="微软雅黑" panose="020B0503020204020204" pitchFamily="34" charset="-122"/>
              </a:rPr>
              <a:t>生</a:t>
            </a:r>
            <a:r>
              <a:rPr lang="zh-CN" altLang="en-US" sz="2800" b="1" dirty="0">
                <a:solidFill>
                  <a:srgbClr val="0070C0"/>
                </a:solidFill>
                <a:latin typeface="微软雅黑" panose="020B0503020204020204" pitchFamily="34" charset="-122"/>
                <a:ea typeface="微软雅黑" panose="020B0503020204020204" pitchFamily="34" charset="-122"/>
              </a:rPr>
              <a:t>成二维列表</a:t>
            </a:r>
          </a:p>
        </p:txBody>
      </p:sp>
      <p:sp>
        <p:nvSpPr>
          <p:cNvPr id="8" name="矩形 7"/>
          <p:cNvSpPr/>
          <p:nvPr/>
        </p:nvSpPr>
        <p:spPr>
          <a:xfrm>
            <a:off x="5732998" y="109108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88493" y="5589638"/>
            <a:ext cx="7810627" cy="518028"/>
            <a:chOff x="6339097" y="1573726"/>
            <a:chExt cx="3744416" cy="518298"/>
          </a:xfrm>
        </p:grpSpPr>
        <p:sp>
          <p:nvSpPr>
            <p:cNvPr id="25" name="圆角矩形 2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492674"/>
            </a:xfrm>
            <a:prstGeom prst="rect">
              <a:avLst/>
            </a:prstGeom>
          </p:spPr>
          <p:txBody>
            <a:bodyPr wrap="square" lIns="121897" tIns="60948" rIns="121897" bIns="60948">
              <a:spAutoFit/>
            </a:bodyPr>
            <a:lstStyle/>
            <a:p>
              <a:pPr defTabSz="1218565">
                <a:defRPr/>
              </a:pP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双重循环，先添加列表</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，再往列表中添加元素</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434079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2.1.3 </a:t>
            </a:r>
            <a:r>
              <a:rPr lang="zh-CN" altLang="en-US" sz="2800" b="1" dirty="0">
                <a:solidFill>
                  <a:srgbClr val="0070C0"/>
                </a:solidFill>
                <a:latin typeface="微软雅黑" panose="020B0503020204020204" pitchFamily="34" charset="-122"/>
                <a:ea typeface="微软雅黑" panose="020B0503020204020204" pitchFamily="34" charset="-122"/>
              </a:rPr>
              <a:t>序列处理函</a:t>
            </a:r>
            <a:r>
              <a:rPr lang="zh-CN" altLang="en-US" sz="2800" b="1" dirty="0" smtClean="0">
                <a:solidFill>
                  <a:srgbClr val="0070C0"/>
                </a:solidFill>
                <a:latin typeface="微软雅黑" panose="020B0503020204020204" pitchFamily="34" charset="-122"/>
                <a:ea typeface="微软雅黑" panose="020B0503020204020204" pitchFamily="34" charset="-122"/>
              </a:rPr>
              <a:t>数</a:t>
            </a:r>
            <a:r>
              <a:rPr lang="en-US" altLang="zh-CN" sz="2800" b="1" dirty="0" smtClean="0">
                <a:solidFill>
                  <a:srgbClr val="0070C0"/>
                </a:solidFill>
                <a:latin typeface="微软雅黑" panose="020B0503020204020204" pitchFamily="34" charset="-122"/>
                <a:ea typeface="微软雅黑" panose="020B0503020204020204" pitchFamily="34" charset="-122"/>
              </a:rPr>
              <a:t>——zip()</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609600" y="2444493"/>
            <a:ext cx="3962400"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nSpc>
                <a:spcPct val="110000"/>
              </a:lnSpc>
            </a:pPr>
            <a:r>
              <a:rPr lang="en-US" altLang="zh-CN" sz="2800" dirty="0">
                <a:latin typeface="Times New Roman" panose="02020603050405020304" pitchFamily="18" charset="0"/>
                <a:cs typeface="Times New Roman" panose="02020603050405020304" pitchFamily="18" charset="0"/>
              </a:rPr>
              <a:t>a = [1,2,3]</a:t>
            </a:r>
          </a:p>
          <a:p>
            <a:pPr>
              <a:lnSpc>
                <a:spcPct val="110000"/>
              </a:lnSpc>
            </a:pPr>
            <a:r>
              <a:rPr lang="en-US" altLang="zh-CN" sz="2800" dirty="0">
                <a:latin typeface="Times New Roman" panose="02020603050405020304" pitchFamily="18" charset="0"/>
                <a:cs typeface="Times New Roman" panose="02020603050405020304" pitchFamily="18" charset="0"/>
              </a:rPr>
              <a:t>b = [4,5,6]</a:t>
            </a:r>
          </a:p>
          <a:p>
            <a:pPr>
              <a:lnSpc>
                <a:spcPct val="110000"/>
              </a:lnSpc>
            </a:pPr>
            <a:r>
              <a:rPr lang="en-US" altLang="zh-CN" sz="2800" dirty="0">
                <a:latin typeface="Times New Roman" panose="02020603050405020304" pitchFamily="18" charset="0"/>
                <a:cs typeface="Times New Roman" panose="02020603050405020304" pitchFamily="18" charset="0"/>
              </a:rPr>
              <a:t>c = [4,5,6,7,8]</a:t>
            </a:r>
          </a:p>
          <a:p>
            <a:pPr>
              <a:lnSpc>
                <a:spcPct val="110000"/>
              </a:lnSpc>
            </a:pPr>
            <a:r>
              <a:rPr lang="en-US" altLang="zh-CN" sz="2800" dirty="0">
                <a:latin typeface="Times New Roman" panose="02020603050405020304" pitchFamily="18" charset="0"/>
                <a:cs typeface="Times New Roman" panose="02020603050405020304" pitchFamily="18" charset="0"/>
              </a:rPr>
              <a:t>zipped = zip(a,b) </a:t>
            </a:r>
            <a:r>
              <a:rPr lang="zh-CN" altLang="en-US"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p>
            <a:pPr>
              <a:lnSpc>
                <a:spcPct val="110000"/>
              </a:lnSpc>
            </a:pPr>
            <a:r>
              <a:rPr lang="en-US" altLang="zh-CN" sz="2800" dirty="0">
                <a:latin typeface="Times New Roman" panose="02020603050405020304" pitchFamily="18" charset="0"/>
                <a:cs typeface="Times New Roman" panose="02020603050405020304" pitchFamily="18" charset="0"/>
              </a:rPr>
              <a:t>print(list(zipped))</a:t>
            </a:r>
          </a:p>
          <a:p>
            <a:pPr>
              <a:lnSpc>
                <a:spcPct val="110000"/>
              </a:lnSpc>
            </a:pPr>
            <a:r>
              <a:rPr lang="en-US" altLang="zh-CN" sz="2800" dirty="0">
                <a:latin typeface="Times New Roman" panose="02020603050405020304" pitchFamily="18" charset="0"/>
                <a:cs typeface="Times New Roman" panose="02020603050405020304" pitchFamily="18" charset="0"/>
              </a:rPr>
              <a:t>zipped = zip(a,b) </a:t>
            </a:r>
            <a:endParaRPr lang="en-US" altLang="zh-CN" sz="2800" dirty="0" smtClean="0">
              <a:latin typeface="Times New Roman" panose="02020603050405020304" pitchFamily="18" charset="0"/>
              <a:cs typeface="Times New Roman" panose="02020603050405020304" pitchFamily="18" charset="0"/>
            </a:endParaRPr>
          </a:p>
          <a:p>
            <a:pPr>
              <a:lnSpc>
                <a:spcPct val="110000"/>
              </a:lnSpc>
            </a:pPr>
            <a:r>
              <a:rPr lang="en-US" altLang="zh-CN" sz="2800" dirty="0" smtClean="0">
                <a:latin typeface="Times New Roman" panose="02020603050405020304" pitchFamily="18" charset="0"/>
                <a:cs typeface="Times New Roman" panose="02020603050405020304" pitchFamily="18" charset="0"/>
              </a:rPr>
              <a:t>print(list(zip</a:t>
            </a:r>
            <a:r>
              <a:rPr lang="en-US" altLang="zh-CN" sz="2800" dirty="0">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zipped))) </a:t>
            </a:r>
          </a:p>
          <a:p>
            <a:pPr>
              <a:lnSpc>
                <a:spcPct val="110000"/>
              </a:lnSpc>
            </a:pPr>
            <a:r>
              <a:rPr lang="en-US" altLang="zh-CN" sz="2800" dirty="0" smtClean="0">
                <a:latin typeface="Times New Roman" panose="02020603050405020304" pitchFamily="18" charset="0"/>
                <a:cs typeface="Times New Roman" panose="02020603050405020304" pitchFamily="18" charset="0"/>
              </a:rPr>
              <a:t>print(list(zip(a,c))) </a:t>
            </a:r>
            <a:endParaRPr lang="zh-CN" altLang="zh-CN" sz="2800" dirty="0">
              <a:latin typeface="Times New Roman" panose="02020603050405020304" pitchFamily="18" charset="0"/>
              <a:cs typeface="Times New Roman" panose="02020603050405020304" pitchFamily="18" charset="0"/>
            </a:endParaRPr>
          </a:p>
        </p:txBody>
      </p:sp>
      <p:sp>
        <p:nvSpPr>
          <p:cNvPr id="7" name="矩形 6"/>
          <p:cNvSpPr/>
          <p:nvPr/>
        </p:nvSpPr>
        <p:spPr>
          <a:xfrm>
            <a:off x="609600" y="801528"/>
            <a:ext cx="8153400" cy="954107"/>
          </a:xfrm>
          <a:prstGeom prst="rect">
            <a:avLst/>
          </a:prstGeom>
        </p:spPr>
        <p:txBody>
          <a:bodyPr wrap="square">
            <a:spAutoFit/>
          </a:bodyPr>
          <a:lstStyle/>
          <a:p>
            <a:r>
              <a:rPr lang="en-US" altLang="zh-CN" sz="2800" b="1" dirty="0">
                <a:solidFill>
                  <a:srgbClr val="0070C0"/>
                </a:solidFill>
                <a:latin typeface="微软雅黑" panose="020B0503020204020204" pitchFamily="34" charset="-122"/>
                <a:ea typeface="微软雅黑" panose="020B0503020204020204" pitchFamily="34" charset="-122"/>
              </a:rPr>
              <a:t>zip() </a:t>
            </a:r>
            <a:r>
              <a:rPr lang="zh-CN" altLang="en-US" sz="2800" b="1" dirty="0">
                <a:solidFill>
                  <a:srgbClr val="0070C0"/>
                </a:solidFill>
                <a:latin typeface="微软雅黑" panose="020B0503020204020204" pitchFamily="34" charset="-122"/>
                <a:ea typeface="微软雅黑" panose="020B0503020204020204" pitchFamily="34" charset="-122"/>
              </a:rPr>
              <a:t>函数用</a:t>
            </a:r>
            <a:r>
              <a:rPr lang="zh-CN" altLang="en-US" sz="2800" b="1" dirty="0" smtClean="0">
                <a:solidFill>
                  <a:srgbClr val="0070C0"/>
                </a:solidFill>
                <a:latin typeface="微软雅黑" panose="020B0503020204020204" pitchFamily="34" charset="-122"/>
                <a:ea typeface="微软雅黑" panose="020B0503020204020204" pitchFamily="34" charset="-122"/>
              </a:rPr>
              <a:t>于将</a:t>
            </a:r>
            <a:r>
              <a:rPr lang="zh-CN" altLang="en-US" sz="2800" b="1" dirty="0">
                <a:solidFill>
                  <a:srgbClr val="0070C0"/>
                </a:solidFill>
                <a:latin typeface="微软雅黑" panose="020B0503020204020204" pitchFamily="34" charset="-122"/>
                <a:ea typeface="微软雅黑" panose="020B0503020204020204" pitchFamily="34" charset="-122"/>
              </a:rPr>
              <a:t>对象中对应的元素打包成一个个元组，然后返回由这些元组组成的列</a:t>
            </a:r>
            <a:r>
              <a:rPr lang="zh-CN" altLang="en-US" sz="2800" b="1" dirty="0" smtClean="0">
                <a:solidFill>
                  <a:srgbClr val="0070C0"/>
                </a:solidFill>
                <a:latin typeface="微软雅黑" panose="020B0503020204020204" pitchFamily="34" charset="-122"/>
                <a:ea typeface="微软雅黑" panose="020B0503020204020204" pitchFamily="34" charset="-122"/>
              </a:rPr>
              <a:t>表。</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11" name="Text Box 2"/>
          <p:cNvSpPr txBox="1">
            <a:spLocks noChangeArrowheads="1"/>
          </p:cNvSpPr>
          <p:nvPr/>
        </p:nvSpPr>
        <p:spPr bwMode="auto">
          <a:xfrm>
            <a:off x="4793923" y="2812479"/>
            <a:ext cx="3935406" cy="1569660"/>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3200" dirty="0"/>
              <a:t>[(1, 4), (2, 5), (3, 6)]</a:t>
            </a:r>
          </a:p>
          <a:p>
            <a:r>
              <a:rPr lang="en-US" altLang="zh-CN" sz="3200" dirty="0"/>
              <a:t>[(1, 2, 3), (4, 5, 6)]</a:t>
            </a:r>
          </a:p>
          <a:p>
            <a:r>
              <a:rPr lang="en-US" altLang="zh-CN" sz="3200" dirty="0"/>
              <a:t>[(1, 4), (2, 5), (3, 6)]</a:t>
            </a:r>
            <a:endParaRPr lang="zh-CN" altLang="zh-CN" sz="3200" dirty="0"/>
          </a:p>
        </p:txBody>
      </p:sp>
      <p:sp>
        <p:nvSpPr>
          <p:cNvPr id="12" name="矩形 11"/>
          <p:cNvSpPr/>
          <p:nvPr/>
        </p:nvSpPr>
        <p:spPr>
          <a:xfrm>
            <a:off x="5140669" y="227213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513666" y="1893074"/>
            <a:ext cx="3533340"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 zip()</a:t>
            </a:r>
            <a:r>
              <a:rPr lang="zh-CN" altLang="en-US" sz="2800" b="1" dirty="0" smtClean="0">
                <a:solidFill>
                  <a:srgbClr val="0070C0"/>
                </a:solidFill>
                <a:latin typeface="微软雅黑" panose="020B0503020204020204" pitchFamily="34" charset="-122"/>
                <a:ea typeface="微软雅黑" panose="020B0503020204020204" pitchFamily="34" charset="-122"/>
              </a:rPr>
              <a:t>函数示例</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590800" y="6204246"/>
            <a:ext cx="6373133" cy="518028"/>
            <a:chOff x="6339097" y="1573726"/>
            <a:chExt cx="3744416" cy="518298"/>
          </a:xfrm>
        </p:grpSpPr>
        <p:sp>
          <p:nvSpPr>
            <p:cNvPr id="10" name="圆角矩形 9"/>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3" name="矩形 12"/>
            <p:cNvSpPr/>
            <p:nvPr/>
          </p:nvSpPr>
          <p:spPr>
            <a:xfrm>
              <a:off x="6399543" y="1599350"/>
              <a:ext cx="3683970" cy="492674"/>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利用 * 号操作符，可以将元组解压为列表</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4" name="组合 13"/>
          <p:cNvGrpSpPr/>
          <p:nvPr/>
        </p:nvGrpSpPr>
        <p:grpSpPr>
          <a:xfrm>
            <a:off x="4162077" y="4532441"/>
            <a:ext cx="4752176" cy="951947"/>
            <a:chOff x="6339097" y="1573726"/>
            <a:chExt cx="3744416" cy="511504"/>
          </a:xfrm>
        </p:grpSpPr>
        <p:sp>
          <p:nvSpPr>
            <p:cNvPr id="15" name="圆角矩形 1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6" name="矩形 15"/>
            <p:cNvSpPr/>
            <p:nvPr/>
          </p:nvSpPr>
          <p:spPr>
            <a:xfrm>
              <a:off x="6399543" y="1599350"/>
              <a:ext cx="3683970" cy="324822"/>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zip() </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返回的是一个对象。如</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需打印列</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表，</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需先用 </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list() </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转换</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22402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2.1.4 </a:t>
            </a:r>
            <a:r>
              <a:rPr lang="zh-CN" altLang="en-US" sz="2800" b="1" dirty="0">
                <a:solidFill>
                  <a:srgbClr val="0070C0"/>
                </a:solidFill>
                <a:latin typeface="微软雅黑" panose="020B0503020204020204" pitchFamily="34" charset="-122"/>
                <a:ea typeface="微软雅黑" panose="020B0503020204020204" pitchFamily="34" charset="-122"/>
              </a:rPr>
              <a:t>函数和类</a:t>
            </a:r>
          </a:p>
        </p:txBody>
      </p:sp>
      <p:sp>
        <p:nvSpPr>
          <p:cNvPr id="3" name="Text Box 2"/>
          <p:cNvSpPr txBox="1">
            <a:spLocks noChangeArrowheads="1"/>
          </p:cNvSpPr>
          <p:nvPr/>
        </p:nvSpPr>
        <p:spPr bwMode="auto">
          <a:xfrm>
            <a:off x="5699822" y="1737419"/>
            <a:ext cx="2499298" cy="3046988"/>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3200" dirty="0"/>
              <a:t>$ </a:t>
            </a:r>
          </a:p>
          <a:p>
            <a:r>
              <a:rPr lang="en-US" altLang="zh-CN" sz="3200" dirty="0"/>
              <a:t>$ $ </a:t>
            </a:r>
          </a:p>
          <a:p>
            <a:r>
              <a:rPr lang="en-US" altLang="zh-CN" sz="3200" dirty="0"/>
              <a:t>$ $ $ </a:t>
            </a:r>
          </a:p>
          <a:p>
            <a:r>
              <a:rPr lang="en-US" altLang="zh-CN" sz="3200" dirty="0"/>
              <a:t>$ $ $ $ </a:t>
            </a:r>
          </a:p>
          <a:p>
            <a:r>
              <a:rPr lang="en-US" altLang="zh-CN" sz="3200" dirty="0"/>
              <a:t>$ $ $ $ $ </a:t>
            </a:r>
          </a:p>
          <a:p>
            <a:r>
              <a:rPr lang="en-US" altLang="zh-CN" sz="3200" dirty="0"/>
              <a:t>$ $ $ $ $ $ </a:t>
            </a:r>
            <a:endParaRPr lang="zh-CN" altLang="zh-CN" sz="3200" dirty="0"/>
          </a:p>
        </p:txBody>
      </p:sp>
      <p:sp>
        <p:nvSpPr>
          <p:cNvPr id="4" name="Rectangle 4"/>
          <p:cNvSpPr>
            <a:spLocks noChangeArrowheads="1"/>
          </p:cNvSpPr>
          <p:nvPr/>
        </p:nvSpPr>
        <p:spPr bwMode="auto">
          <a:xfrm>
            <a:off x="531055" y="1737419"/>
            <a:ext cx="601242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indent="0"/>
            <a:r>
              <a:rPr lang="en-US" altLang="zh-CN" sz="3200" dirty="0">
                <a:solidFill>
                  <a:schemeClr val="accent1"/>
                </a:solidFill>
                <a:latin typeface="Times New Roman" pitchFamily="18" charset="0"/>
                <a:cs typeface="Times New Roman" pitchFamily="18" charset="0"/>
              </a:rPr>
              <a:t>def</a:t>
            </a:r>
            <a:r>
              <a:rPr lang="en-US" altLang="zh-CN" sz="3200" dirty="0">
                <a:latin typeface="Times New Roman" pitchFamily="18" charset="0"/>
                <a:cs typeface="Times New Roman" pitchFamily="18" charset="0"/>
              </a:rPr>
              <a:t> jzt(n,shape) </a:t>
            </a:r>
            <a:r>
              <a:rPr lang="en-US" altLang="zh-CN" sz="3200" dirty="0">
                <a:solidFill>
                  <a:schemeClr val="accent1"/>
                </a:solidFill>
                <a:latin typeface="Times New Roman" pitchFamily="18" charset="0"/>
                <a:cs typeface="Times New Roman" pitchFamily="18" charset="0"/>
              </a:rPr>
              <a:t>:</a:t>
            </a:r>
          </a:p>
          <a:p>
            <a:pPr lvl="0" indent="0"/>
            <a:r>
              <a:rPr lang="en-US" altLang="zh-CN" sz="3200" dirty="0">
                <a:latin typeface="Times New Roman" pitchFamily="18" charset="0"/>
                <a:cs typeface="Times New Roman" pitchFamily="18" charset="0"/>
              </a:rPr>
              <a:t>   for i in range(n):</a:t>
            </a:r>
          </a:p>
          <a:p>
            <a:pPr lvl="0" indent="0"/>
            <a:r>
              <a:rPr lang="en-US" altLang="zh-CN" sz="3200" dirty="0">
                <a:latin typeface="Times New Roman" pitchFamily="18" charset="0"/>
                <a:cs typeface="Times New Roman" pitchFamily="18" charset="0"/>
              </a:rPr>
              <a:t>    for j in range(-1,i):</a:t>
            </a:r>
          </a:p>
          <a:p>
            <a:pPr lvl="0" indent="0"/>
            <a:r>
              <a:rPr lang="en-US" altLang="zh-CN" sz="3200" dirty="0">
                <a:latin typeface="Times New Roman" pitchFamily="18" charset="0"/>
                <a:cs typeface="Times New Roman" pitchFamily="18" charset="0"/>
              </a:rPr>
              <a:t>        print(shape,end=' ')</a:t>
            </a:r>
          </a:p>
          <a:p>
            <a:pPr lvl="0" indent="0"/>
            <a:r>
              <a:rPr lang="en-US" altLang="zh-CN" sz="3200" dirty="0">
                <a:latin typeface="Times New Roman" pitchFamily="18" charset="0"/>
                <a:cs typeface="Times New Roman" pitchFamily="18" charset="0"/>
              </a:rPr>
              <a:t>    print()</a:t>
            </a:r>
          </a:p>
          <a:p>
            <a:pPr lvl="0" indent="0"/>
            <a:r>
              <a:rPr lang="en-US" altLang="zh-CN" sz="3200" dirty="0">
                <a:latin typeface="Times New Roman" pitchFamily="18" charset="0"/>
                <a:cs typeface="Times New Roman" pitchFamily="18" charset="0"/>
              </a:rPr>
              <a:t>jzt(6,'$')</a:t>
            </a:r>
          </a:p>
        </p:txBody>
      </p:sp>
      <p:sp>
        <p:nvSpPr>
          <p:cNvPr id="7" name="矩形 6"/>
          <p:cNvSpPr/>
          <p:nvPr/>
        </p:nvSpPr>
        <p:spPr>
          <a:xfrm>
            <a:off x="609600" y="1071324"/>
            <a:ext cx="4681090"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2-6] </a:t>
            </a:r>
            <a:r>
              <a:rPr lang="zh-CN" altLang="en-US" sz="2800" b="1" dirty="0" smtClean="0">
                <a:solidFill>
                  <a:srgbClr val="0070C0"/>
                </a:solidFill>
                <a:latin typeface="微软雅黑" panose="020B0503020204020204" pitchFamily="34" charset="-122"/>
                <a:ea typeface="微软雅黑" panose="020B0503020204020204" pitchFamily="34" charset="-122"/>
              </a:rPr>
              <a:t>画金字塔</a:t>
            </a:r>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smtClean="0">
                <a:solidFill>
                  <a:srgbClr val="0070C0"/>
                </a:solidFill>
                <a:latin typeface="微软雅黑" panose="020B0503020204020204" pitchFamily="34" charset="-122"/>
                <a:ea typeface="微软雅黑" panose="020B0503020204020204" pitchFamily="34" charset="-122"/>
              </a:rPr>
              <a:t>函数版</a:t>
            </a:r>
            <a:r>
              <a:rPr lang="en-US" altLang="zh-CN" sz="2800" b="1" dirty="0" smtClean="0">
                <a:solidFill>
                  <a:srgbClr val="0070C0"/>
                </a:solidFill>
                <a:latin typeface="微软雅黑" panose="020B0503020204020204" pitchFamily="34" charset="-122"/>
                <a:ea typeface="微软雅黑" panose="020B0503020204020204" pitchFamily="34" charset="-122"/>
              </a:rPr>
              <a:t>)</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5732998" y="109108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88493" y="5589638"/>
            <a:ext cx="7810627" cy="518028"/>
            <a:chOff x="6339097" y="1573726"/>
            <a:chExt cx="3744416" cy="518298"/>
          </a:xfrm>
        </p:grpSpPr>
        <p:sp>
          <p:nvSpPr>
            <p:cNvPr id="25" name="圆角矩形 2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492674"/>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本例</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中函</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数只有输入，没有输出，所以没有</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return</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语句</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444888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2.1.4 </a:t>
            </a:r>
            <a:r>
              <a:rPr lang="zh-CN" altLang="en-US" sz="2800" b="1" dirty="0">
                <a:solidFill>
                  <a:srgbClr val="0070C0"/>
                </a:solidFill>
                <a:latin typeface="微软雅黑" panose="020B0503020204020204" pitchFamily="34" charset="-122"/>
                <a:ea typeface="微软雅黑" panose="020B0503020204020204" pitchFamily="34" charset="-122"/>
              </a:rPr>
              <a:t>函数和类</a:t>
            </a:r>
          </a:p>
        </p:txBody>
      </p:sp>
      <p:sp>
        <p:nvSpPr>
          <p:cNvPr id="3" name="Text Box 2"/>
          <p:cNvSpPr txBox="1">
            <a:spLocks noChangeArrowheads="1"/>
          </p:cNvSpPr>
          <p:nvPr/>
        </p:nvSpPr>
        <p:spPr bwMode="auto">
          <a:xfrm>
            <a:off x="5570890" y="2027038"/>
            <a:ext cx="3420710" cy="523220"/>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zh-CN" altLang="zh-CN" sz="2800" dirty="0"/>
              <a:t>航空母舰已经下水…</a:t>
            </a:r>
          </a:p>
        </p:txBody>
      </p:sp>
      <p:sp>
        <p:nvSpPr>
          <p:cNvPr id="4" name="Rectangle 4"/>
          <p:cNvSpPr>
            <a:spLocks noChangeArrowheads="1"/>
          </p:cNvSpPr>
          <p:nvPr/>
        </p:nvSpPr>
        <p:spPr bwMode="auto">
          <a:xfrm>
            <a:off x="514580" y="1821309"/>
            <a:ext cx="683937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indent="0"/>
            <a:r>
              <a:rPr lang="en-US" altLang="zh-CN" sz="2800" dirty="0">
                <a:latin typeface="Times New Roman" pitchFamily="18" charset="0"/>
                <a:cs typeface="Times New Roman" pitchFamily="18" charset="0"/>
              </a:rPr>
              <a:t>def Title(string,n) :</a:t>
            </a:r>
          </a:p>
          <a:p>
            <a:pPr lvl="0" indent="0"/>
            <a:r>
              <a:rPr lang="en-US" altLang="zh-CN" sz="2800" dirty="0">
                <a:latin typeface="Times New Roman" pitchFamily="18" charset="0"/>
                <a:cs typeface="Times New Roman" pitchFamily="18" charset="0"/>
              </a:rPr>
              <a:t>   if len(string)&gt;n:</a:t>
            </a:r>
          </a:p>
          <a:p>
            <a:pPr lvl="0" indent="0"/>
            <a:r>
              <a:rPr lang="en-US" altLang="zh-CN" sz="2800" dirty="0">
                <a:latin typeface="Times New Roman" pitchFamily="18" charset="0"/>
                <a:cs typeface="Times New Roman" pitchFamily="18" charset="0"/>
              </a:rPr>
              <a:t>       return string[0:n</a:t>
            </a:r>
            <a:r>
              <a:rPr lang="en-US" altLang="zh-CN" sz="2800" dirty="0" smtClean="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pPr lvl="0" indent="0"/>
            <a:r>
              <a:rPr lang="en-US" altLang="zh-CN" sz="2800" dirty="0">
                <a:latin typeface="Times New Roman" pitchFamily="18" charset="0"/>
                <a:cs typeface="Times New Roman" pitchFamily="18" charset="0"/>
              </a:rPr>
              <a:t>   else:</a:t>
            </a:r>
          </a:p>
          <a:p>
            <a:pPr lvl="0" indent="0"/>
            <a:r>
              <a:rPr lang="en-US" altLang="zh-CN" sz="2800" dirty="0">
                <a:latin typeface="Times New Roman" pitchFamily="18" charset="0"/>
                <a:cs typeface="Times New Roman" pitchFamily="18" charset="0"/>
              </a:rPr>
              <a:t>       </a:t>
            </a:r>
            <a:r>
              <a:rPr lang="en-US" altLang="zh-CN" sz="2800" dirty="0">
                <a:solidFill>
                  <a:schemeClr val="accent1"/>
                </a:solidFill>
                <a:latin typeface="Times New Roman" pitchFamily="18" charset="0"/>
                <a:cs typeface="Times New Roman" pitchFamily="18" charset="0"/>
              </a:rPr>
              <a:t>return</a:t>
            </a:r>
            <a:r>
              <a:rPr lang="en-US" altLang="zh-CN" sz="2800" dirty="0">
                <a:latin typeface="Times New Roman" pitchFamily="18" charset="0"/>
                <a:cs typeface="Times New Roman" pitchFamily="18" charset="0"/>
              </a:rPr>
              <a:t> string</a:t>
            </a:r>
          </a:p>
          <a:p>
            <a:pPr lvl="0" indent="0"/>
            <a:r>
              <a:rPr lang="en-US" altLang="zh-CN" sz="2800" dirty="0">
                <a:latin typeface="Times New Roman" pitchFamily="18" charset="0"/>
                <a:cs typeface="Times New Roman" pitchFamily="18" charset="0"/>
              </a:rPr>
              <a:t>a=Title('</a:t>
            </a:r>
            <a:r>
              <a:rPr lang="zh-CN" altLang="en-US" sz="2800" dirty="0">
                <a:latin typeface="Times New Roman" pitchFamily="18" charset="0"/>
                <a:cs typeface="Times New Roman" pitchFamily="18" charset="0"/>
              </a:rPr>
              <a:t>航空母舰已经下水入列！</a:t>
            </a:r>
            <a:r>
              <a:rPr lang="en-US" altLang="zh-CN" sz="2800" dirty="0">
                <a:latin typeface="Times New Roman" pitchFamily="18" charset="0"/>
                <a:cs typeface="Times New Roman" pitchFamily="18" charset="0"/>
              </a:rPr>
              <a:t>',8)</a:t>
            </a:r>
          </a:p>
          <a:p>
            <a:pPr lvl="0" indent="0"/>
            <a:r>
              <a:rPr lang="en-US" altLang="zh-CN" sz="2800" dirty="0">
                <a:latin typeface="Times New Roman" pitchFamily="18" charset="0"/>
                <a:cs typeface="Times New Roman" pitchFamily="18" charset="0"/>
              </a:rPr>
              <a:t>print(a)</a:t>
            </a:r>
          </a:p>
        </p:txBody>
      </p:sp>
      <p:sp>
        <p:nvSpPr>
          <p:cNvPr id="7" name="矩形 6"/>
          <p:cNvSpPr/>
          <p:nvPr/>
        </p:nvSpPr>
        <p:spPr>
          <a:xfrm>
            <a:off x="609600" y="1071324"/>
            <a:ext cx="5352747"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2-7] </a:t>
            </a:r>
            <a:r>
              <a:rPr lang="zh-CN" altLang="en-US" sz="2800" b="1" dirty="0" smtClean="0">
                <a:solidFill>
                  <a:srgbClr val="0070C0"/>
                </a:solidFill>
                <a:latin typeface="微软雅黑" panose="020B0503020204020204" pitchFamily="34" charset="-122"/>
                <a:ea typeface="微软雅黑" panose="020B0503020204020204" pitchFamily="34" charset="-122"/>
              </a:rPr>
              <a:t>截取字符串前</a:t>
            </a:r>
            <a:r>
              <a:rPr lang="en-US" altLang="zh-CN" sz="2800" b="1" dirty="0" smtClean="0">
                <a:solidFill>
                  <a:srgbClr val="0070C0"/>
                </a:solidFill>
                <a:latin typeface="微软雅黑" panose="020B0503020204020204" pitchFamily="34" charset="-122"/>
                <a:ea typeface="微软雅黑" panose="020B0503020204020204" pitchFamily="34" charset="-122"/>
              </a:rPr>
              <a:t>n</a:t>
            </a:r>
            <a:r>
              <a:rPr lang="zh-CN" altLang="en-US" sz="2800" b="1" dirty="0" smtClean="0">
                <a:solidFill>
                  <a:srgbClr val="0070C0"/>
                </a:solidFill>
                <a:latin typeface="微软雅黑" panose="020B0503020204020204" pitchFamily="34" charset="-122"/>
                <a:ea typeface="微软雅黑" panose="020B0503020204020204" pitchFamily="34" charset="-122"/>
              </a:rPr>
              <a:t>个字符</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6138992" y="1065132"/>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51537" y="5811203"/>
            <a:ext cx="6696024" cy="518028"/>
            <a:chOff x="6339097" y="1573726"/>
            <a:chExt cx="3744416" cy="518298"/>
          </a:xfrm>
        </p:grpSpPr>
        <p:sp>
          <p:nvSpPr>
            <p:cNvPr id="25" name="圆角矩形 2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492674"/>
            </a:xfrm>
            <a:prstGeom prst="rect">
              <a:avLst/>
            </a:prstGeom>
          </p:spPr>
          <p:txBody>
            <a:bodyPr wrap="square" lIns="121897" tIns="60948" rIns="121897" bIns="60948">
              <a:spAutoFit/>
            </a:bodyPr>
            <a:lstStyle/>
            <a:p>
              <a:pPr defTabSz="1218565">
                <a:defRPr/>
              </a:pP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return</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语句将返回一个值给函数的调用方</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451537" y="5049203"/>
            <a:ext cx="6696024" cy="518028"/>
            <a:chOff x="6339097" y="1573726"/>
            <a:chExt cx="3744416" cy="518298"/>
          </a:xfrm>
        </p:grpSpPr>
        <p:sp>
          <p:nvSpPr>
            <p:cNvPr id="12" name="圆角矩形 11"/>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3" name="矩形 12"/>
            <p:cNvSpPr/>
            <p:nvPr/>
          </p:nvSpPr>
          <p:spPr>
            <a:xfrm>
              <a:off x="6399543" y="1599350"/>
              <a:ext cx="3683970" cy="492674"/>
            </a:xfrm>
            <a:prstGeom prst="rect">
              <a:avLst/>
            </a:prstGeom>
          </p:spPr>
          <p:txBody>
            <a:bodyPr wrap="square" lIns="121897" tIns="60948" rIns="121897" bIns="60948">
              <a:spAutoFit/>
            </a:bodyPr>
            <a:lstStyle/>
            <a:p>
              <a:pPr defTabSz="1218565">
                <a:defRPr/>
              </a:pP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由</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string[0:n]</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可见，字符串实际上是个列表</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843073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2.1.4 </a:t>
            </a:r>
            <a:r>
              <a:rPr lang="en-US" altLang="zh-CN" sz="2800" b="1" dirty="0" smtClean="0">
                <a:solidFill>
                  <a:srgbClr val="0070C0"/>
                </a:solidFill>
                <a:latin typeface="微软雅黑" panose="020B0503020204020204" pitchFamily="34" charset="-122"/>
                <a:ea typeface="微软雅黑" panose="020B0503020204020204" pitchFamily="34" charset="-122"/>
              </a:rPr>
              <a:t>Lambda</a:t>
            </a:r>
            <a:r>
              <a:rPr lang="zh-CN" altLang="en-US" sz="2800" b="1" dirty="0">
                <a:solidFill>
                  <a:srgbClr val="0070C0"/>
                </a:solidFill>
                <a:latin typeface="微软雅黑" panose="020B0503020204020204" pitchFamily="34" charset="-122"/>
                <a:ea typeface="微软雅黑" panose="020B0503020204020204" pitchFamily="34" charset="-122"/>
              </a:rPr>
              <a:t>表达</a:t>
            </a:r>
            <a:r>
              <a:rPr lang="zh-CN" altLang="en-US" sz="2800" b="1" dirty="0" smtClean="0">
                <a:solidFill>
                  <a:srgbClr val="0070C0"/>
                </a:solidFill>
                <a:latin typeface="微软雅黑" panose="020B0503020204020204" pitchFamily="34" charset="-122"/>
                <a:ea typeface="微软雅黑" panose="020B0503020204020204" pitchFamily="34" charset="-122"/>
              </a:rPr>
              <a:t>式</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531056" y="3146402"/>
            <a:ext cx="419021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indent="0"/>
            <a:r>
              <a:rPr lang="en-US" altLang="zh-CN" sz="2800" dirty="0">
                <a:latin typeface="Times New Roman" panose="02020603050405020304" pitchFamily="18" charset="0"/>
                <a:cs typeface="Times New Roman" panose="02020603050405020304" pitchFamily="18" charset="0"/>
              </a:rPr>
              <a:t>s=lambda x,y,z:x+y+z</a:t>
            </a:r>
          </a:p>
          <a:p>
            <a:pPr indent="0"/>
            <a:r>
              <a:rPr lang="en-US" altLang="zh-CN" sz="2800" dirty="0">
                <a:latin typeface="Times New Roman" panose="02020603050405020304" pitchFamily="18" charset="0"/>
                <a:cs typeface="Times New Roman" panose="02020603050405020304" pitchFamily="18" charset="0"/>
              </a:rPr>
              <a:t>print(s(1,2,3))</a:t>
            </a:r>
          </a:p>
        </p:txBody>
      </p:sp>
      <p:sp>
        <p:nvSpPr>
          <p:cNvPr id="7" name="矩形 6"/>
          <p:cNvSpPr/>
          <p:nvPr/>
        </p:nvSpPr>
        <p:spPr>
          <a:xfrm>
            <a:off x="570328" y="906064"/>
            <a:ext cx="8153400" cy="1384995"/>
          </a:xfrm>
          <a:prstGeom prst="rect">
            <a:avLst/>
          </a:prstGeom>
        </p:spPr>
        <p:txBody>
          <a:bodyPr wrap="square">
            <a:spAutoFit/>
          </a:bodyPr>
          <a:lstStyle/>
          <a:p>
            <a:r>
              <a:rPr lang="en-US" altLang="zh-CN" sz="2800" b="1" dirty="0">
                <a:solidFill>
                  <a:srgbClr val="0070C0"/>
                </a:solidFill>
                <a:latin typeface="微软雅黑" panose="020B0503020204020204" pitchFamily="34" charset="-122"/>
                <a:ea typeface="微软雅黑" panose="020B0503020204020204" pitchFamily="34" charset="-122"/>
              </a:rPr>
              <a:t>Lambda</a:t>
            </a:r>
            <a:r>
              <a:rPr lang="zh-CN" altLang="en-US" sz="2800" b="1" dirty="0">
                <a:solidFill>
                  <a:srgbClr val="0070C0"/>
                </a:solidFill>
                <a:latin typeface="微软雅黑" panose="020B0503020204020204" pitchFamily="34" charset="-122"/>
                <a:ea typeface="微软雅黑" panose="020B0503020204020204" pitchFamily="34" charset="-122"/>
              </a:rPr>
              <a:t>表达式实际上是定义了一个匿名函数</a:t>
            </a:r>
            <a:r>
              <a:rPr lang="zh-CN" altLang="en-US" sz="2800" b="1" dirty="0" smtClean="0">
                <a:solidFill>
                  <a:srgbClr val="0070C0"/>
                </a:solidFill>
                <a:latin typeface="微软雅黑" panose="020B0503020204020204" pitchFamily="34" charset="-122"/>
                <a:ea typeface="微软雅黑" panose="020B0503020204020204" pitchFamily="34" charset="-122"/>
              </a:rPr>
              <a:t>，它</a:t>
            </a:r>
            <a:r>
              <a:rPr lang="zh-CN" altLang="en-US" sz="2800" b="1" dirty="0">
                <a:solidFill>
                  <a:srgbClr val="0070C0"/>
                </a:solidFill>
                <a:latin typeface="微软雅黑" panose="020B0503020204020204" pitchFamily="34" charset="-122"/>
                <a:ea typeface="微软雅黑" panose="020B0503020204020204" pitchFamily="34" charset="-122"/>
              </a:rPr>
              <a:t>只可以包含一个表达式，且该表达式的计算结果为函数的返回值</a:t>
            </a:r>
            <a:r>
              <a:rPr lang="zh-CN" altLang="en-US" sz="2800" b="1" dirty="0" smtClean="0">
                <a:solidFill>
                  <a:srgbClr val="0070C0"/>
                </a:solidFill>
                <a:latin typeface="微软雅黑" panose="020B0503020204020204" pitchFamily="34" charset="-122"/>
                <a:ea typeface="微软雅黑" panose="020B0503020204020204" pitchFamily="34" charset="-122"/>
              </a:rPr>
              <a:t>，但</a:t>
            </a:r>
            <a:r>
              <a:rPr lang="zh-CN" altLang="en-US" sz="2800" b="1" dirty="0">
                <a:solidFill>
                  <a:srgbClr val="0070C0"/>
                </a:solidFill>
                <a:latin typeface="微软雅黑" panose="020B0503020204020204" pitchFamily="34" charset="-122"/>
                <a:ea typeface="微软雅黑" panose="020B0503020204020204" pitchFamily="34" charset="-122"/>
              </a:rPr>
              <a:t>可在表达式中调用其他函数。</a:t>
            </a:r>
          </a:p>
        </p:txBody>
      </p:sp>
      <p:sp>
        <p:nvSpPr>
          <p:cNvPr id="27" name="矩形 26"/>
          <p:cNvSpPr/>
          <p:nvPr/>
        </p:nvSpPr>
        <p:spPr>
          <a:xfrm>
            <a:off x="531056" y="5996248"/>
            <a:ext cx="8231945" cy="861750"/>
          </a:xfrm>
          <a:prstGeom prst="rect">
            <a:avLst/>
          </a:prstGeom>
        </p:spPr>
        <p:txBody>
          <a:bodyPr wrap="square" lIns="121897" tIns="60948" rIns="121897" bIns="60948">
            <a:spAutoFit/>
          </a:bodyPr>
          <a:lstStyle/>
          <a:p>
            <a:pPr defTabSz="1218565">
              <a:defRPr/>
            </a:pPr>
            <a:r>
              <a:rPr lang="zh-CN" altLang="zh-CN" sz="2400" b="1" dirty="0" smtClean="0">
                <a:solidFill>
                  <a:schemeClr val="accent1"/>
                </a:solidFill>
              </a:rPr>
              <a:t>想</a:t>
            </a:r>
            <a:r>
              <a:rPr lang="zh-CN" altLang="zh-CN" sz="2400" b="1" dirty="0">
                <a:solidFill>
                  <a:schemeClr val="accent1"/>
                </a:solidFill>
              </a:rPr>
              <a:t>一想</a:t>
            </a:r>
            <a:r>
              <a:rPr lang="zh-CN" altLang="zh-CN" sz="2400" dirty="0"/>
              <a:t>：能否将求阶乘的函数改写成</a:t>
            </a:r>
            <a:r>
              <a:rPr lang="en-US" altLang="zh-CN" sz="2400" dirty="0"/>
              <a:t>Lambda</a:t>
            </a:r>
            <a:r>
              <a:rPr lang="zh-CN" altLang="zh-CN" sz="2400" dirty="0"/>
              <a:t>表达式的形式？</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集合，只能用</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，不能用</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ext Box 2"/>
          <p:cNvSpPr txBox="1">
            <a:spLocks noChangeArrowheads="1"/>
          </p:cNvSpPr>
          <p:nvPr/>
        </p:nvSpPr>
        <p:spPr bwMode="auto">
          <a:xfrm>
            <a:off x="5895265" y="3165781"/>
            <a:ext cx="393056" cy="584775"/>
          </a:xfrm>
          <a:prstGeom prst="rect">
            <a:avLst/>
          </a:prstGeom>
          <a:solidFill>
            <a:schemeClr val="bg2"/>
          </a:solidFill>
          <a:ln>
            <a:noFill/>
          </a:ln>
        </p:spPr>
        <p:txBody>
          <a:bodyPr vert="horz" wrap="none" lIns="91440" tIns="45720" rIns="91440" bIns="45720" numCol="1" anchor="t" anchorCtr="0" compatLnSpc="1">
            <a:prstTxWarp prst="textNoShape">
              <a:avLst/>
            </a:prstTxWarp>
            <a:spAutoFit/>
          </a:bodyPr>
          <a:lstStyle/>
          <a:p>
            <a:r>
              <a:rPr lang="en-US" altLang="zh-CN" sz="3200" dirty="0" smtClean="0"/>
              <a:t>6</a:t>
            </a:r>
            <a:endParaRPr lang="zh-CN" altLang="zh-CN" sz="3200" dirty="0"/>
          </a:p>
        </p:txBody>
      </p:sp>
      <p:sp>
        <p:nvSpPr>
          <p:cNvPr id="12" name="矩形 11"/>
          <p:cNvSpPr/>
          <p:nvPr/>
        </p:nvSpPr>
        <p:spPr>
          <a:xfrm>
            <a:off x="5281315" y="2457895"/>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456812" y="2457895"/>
            <a:ext cx="3305713"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 </a:t>
            </a:r>
            <a:r>
              <a:rPr lang="zh-CN" altLang="en-US" sz="2800" b="1" dirty="0" smtClean="0">
                <a:solidFill>
                  <a:srgbClr val="0070C0"/>
                </a:solidFill>
                <a:latin typeface="微软雅黑" panose="020B0503020204020204" pitchFamily="34" charset="-122"/>
                <a:ea typeface="微软雅黑" panose="020B0503020204020204" pitchFamily="34" charset="-122"/>
              </a:rPr>
              <a:t>求</a:t>
            </a:r>
            <a:r>
              <a:rPr lang="en-US" altLang="zh-CN" sz="2800" b="1" dirty="0" smtClean="0">
                <a:solidFill>
                  <a:srgbClr val="0070C0"/>
                </a:solidFill>
                <a:latin typeface="微软雅黑" panose="020B0503020204020204" pitchFamily="34" charset="-122"/>
                <a:ea typeface="微软雅黑" panose="020B0503020204020204" pitchFamily="34" charset="-122"/>
              </a:rPr>
              <a:t>3</a:t>
            </a:r>
            <a:r>
              <a:rPr lang="zh-CN" altLang="en-US" sz="2800" b="1" dirty="0" smtClean="0">
                <a:solidFill>
                  <a:srgbClr val="0070C0"/>
                </a:solidFill>
                <a:latin typeface="微软雅黑" panose="020B0503020204020204" pitchFamily="34" charset="-122"/>
                <a:ea typeface="微软雅黑" panose="020B0503020204020204" pitchFamily="34" charset="-122"/>
              </a:rPr>
              <a:t>个数的和</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34737" y="4645864"/>
            <a:ext cx="8192673" cy="951947"/>
            <a:chOff x="6339097" y="1573726"/>
            <a:chExt cx="3744416" cy="511504"/>
          </a:xfrm>
        </p:grpSpPr>
        <p:sp>
          <p:nvSpPr>
            <p:cNvPr id="10" name="圆角矩形 9"/>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3" name="矩形 12"/>
            <p:cNvSpPr/>
            <p:nvPr/>
          </p:nvSpPr>
          <p:spPr>
            <a:xfrm>
              <a:off x="6399543" y="1599350"/>
              <a:ext cx="3683970" cy="463039"/>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Lambda</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表达式冒号前的部分相当于函数的参数（输入），冒号后的部分相当于函数的</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return</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语句（输出）</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704990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954107"/>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2.1.4 </a:t>
            </a:r>
            <a:r>
              <a:rPr lang="zh-CN" altLang="en-US" sz="2800" b="1" dirty="0" smtClean="0">
                <a:solidFill>
                  <a:srgbClr val="0070C0"/>
                </a:solidFill>
                <a:latin typeface="微软雅黑" panose="020B0503020204020204" pitchFamily="34" charset="-122"/>
                <a:ea typeface="微软雅黑" panose="020B0503020204020204" pitchFamily="34" charset="-122"/>
              </a:rPr>
              <a:t>类</a:t>
            </a:r>
            <a:r>
              <a:rPr lang="zh-CN" altLang="en-US" sz="2800" b="1" dirty="0">
                <a:solidFill>
                  <a:srgbClr val="0070C0"/>
                </a:solidFill>
                <a:latin typeface="微软雅黑" panose="020B0503020204020204" pitchFamily="34" charset="-122"/>
                <a:ea typeface="微软雅黑" panose="020B0503020204020204" pitchFamily="34" charset="-122"/>
              </a:rPr>
              <a:t>的声明和调用</a:t>
            </a:r>
          </a:p>
          <a:p>
            <a:pPr algn="ctr" defTabSz="1218565"/>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3" name="Text Box 2"/>
          <p:cNvSpPr txBox="1">
            <a:spLocks noChangeArrowheads="1"/>
          </p:cNvSpPr>
          <p:nvPr/>
        </p:nvSpPr>
        <p:spPr bwMode="auto">
          <a:xfrm>
            <a:off x="6389107" y="1794598"/>
            <a:ext cx="1929695" cy="2246769"/>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800" dirty="0"/>
              <a:t>% </a:t>
            </a:r>
          </a:p>
          <a:p>
            <a:r>
              <a:rPr lang="en-US" altLang="zh-CN" sz="2800" dirty="0"/>
              <a:t>% % </a:t>
            </a:r>
          </a:p>
          <a:p>
            <a:r>
              <a:rPr lang="en-US" altLang="zh-CN" sz="2800" dirty="0"/>
              <a:t>% % % </a:t>
            </a:r>
          </a:p>
          <a:p>
            <a:r>
              <a:rPr lang="en-US" altLang="zh-CN" sz="2800" dirty="0"/>
              <a:t>% % % % </a:t>
            </a:r>
          </a:p>
          <a:p>
            <a:r>
              <a:rPr lang="en-US" altLang="zh-CN" sz="2800" dirty="0"/>
              <a:t>* 5</a:t>
            </a:r>
            <a:endParaRPr lang="zh-CN" altLang="zh-CN" sz="2800" dirty="0"/>
          </a:p>
        </p:txBody>
      </p:sp>
      <p:sp>
        <p:nvSpPr>
          <p:cNvPr id="4" name="Rectangle 4"/>
          <p:cNvSpPr>
            <a:spLocks noChangeArrowheads="1"/>
          </p:cNvSpPr>
          <p:nvPr/>
        </p:nvSpPr>
        <p:spPr bwMode="auto">
          <a:xfrm>
            <a:off x="393895" y="1594544"/>
            <a:ext cx="533910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class Jzt:          #</a:t>
            </a:r>
            <a:r>
              <a:rPr lang="zh-CN" altLang="zh-CN" sz="2400" dirty="0">
                <a:latin typeface="Times New Roman" panose="02020603050405020304" pitchFamily="18" charset="0"/>
                <a:cs typeface="Times New Roman" panose="02020603050405020304" pitchFamily="18" charset="0"/>
              </a:rPr>
              <a:t>定义</a:t>
            </a:r>
            <a:r>
              <a:rPr lang="en-US" altLang="zh-CN" sz="2400" dirty="0">
                <a:latin typeface="Times New Roman" panose="02020603050405020304" pitchFamily="18" charset="0"/>
                <a:cs typeface="Times New Roman" panose="02020603050405020304" pitchFamily="18" charset="0"/>
              </a:rPr>
              <a:t>Jzt</a:t>
            </a:r>
            <a:r>
              <a:rPr lang="zh-CN" altLang="zh-CN" sz="2400" dirty="0">
                <a:latin typeface="Times New Roman" panose="02020603050405020304" pitchFamily="18" charset="0"/>
                <a:cs typeface="Times New Roman" panose="02020603050405020304" pitchFamily="18" charset="0"/>
              </a:rPr>
              <a:t>类</a:t>
            </a:r>
          </a:p>
          <a:p>
            <a:r>
              <a:rPr lang="en-US" altLang="zh-CN" sz="2400" dirty="0">
                <a:latin typeface="Times New Roman" panose="02020603050405020304" pitchFamily="18" charset="0"/>
                <a:cs typeface="Times New Roman" panose="02020603050405020304" pitchFamily="18" charset="0"/>
              </a:rPr>
              <a:t>    shape="*"       #</a:t>
            </a:r>
            <a:r>
              <a:rPr lang="zh-CN" altLang="zh-CN" sz="2400" dirty="0">
                <a:latin typeface="Times New Roman" panose="02020603050405020304" pitchFamily="18" charset="0"/>
                <a:cs typeface="Times New Roman" panose="02020603050405020304" pitchFamily="18" charset="0"/>
              </a:rPr>
              <a:t>成员变</a:t>
            </a:r>
            <a:r>
              <a:rPr lang="zh-CN" altLang="zh-CN" sz="2400" dirty="0" smtClean="0">
                <a:latin typeface="Times New Roman" panose="02020603050405020304" pitchFamily="18" charset="0"/>
                <a:cs typeface="Times New Roman" panose="02020603050405020304" pitchFamily="18" charset="0"/>
              </a:rPr>
              <a:t>量</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row=5</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def draw(</a:t>
            </a:r>
            <a:r>
              <a:rPr lang="en-US" altLang="zh-CN" sz="2400" dirty="0">
                <a:solidFill>
                  <a:schemeClr val="accent1"/>
                </a:solidFill>
                <a:latin typeface="Times New Roman" panose="02020603050405020304" pitchFamily="18" charset="0"/>
                <a:cs typeface="Times New Roman" panose="02020603050405020304" pitchFamily="18" charset="0"/>
              </a:rPr>
              <a:t>self</a:t>
            </a:r>
            <a:r>
              <a:rPr lang="en-US" altLang="zh-CN" sz="2400" dirty="0">
                <a:latin typeface="Times New Roman" panose="02020603050405020304" pitchFamily="18" charset="0"/>
                <a:cs typeface="Times New Roman" panose="02020603050405020304" pitchFamily="18" charset="0"/>
              </a:rPr>
              <a:t>,row,shape):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i in range(row):</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j in range(-1,i):</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print(shape,end='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print()   </a:t>
            </a:r>
            <a:endParaRPr lang="zh-CN"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p=Jzt</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shape="%"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row=4</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p.draw(row,shape)   #</a:t>
            </a:r>
            <a:r>
              <a:rPr lang="zh-CN" altLang="zh-CN" sz="2400" dirty="0">
                <a:latin typeface="Times New Roman" panose="02020603050405020304" pitchFamily="18" charset="0"/>
                <a:cs typeface="Times New Roman" panose="02020603050405020304" pitchFamily="18" charset="0"/>
              </a:rPr>
              <a:t>调用类的方法</a:t>
            </a:r>
          </a:p>
          <a:p>
            <a:r>
              <a:rPr lang="en-US" altLang="zh-CN" sz="2400" dirty="0">
                <a:latin typeface="Times New Roman" panose="02020603050405020304" pitchFamily="18" charset="0"/>
                <a:cs typeface="Times New Roman" panose="02020603050405020304" pitchFamily="18" charset="0"/>
              </a:rPr>
              <a:t>print(p.shape,p.row)  #</a:t>
            </a:r>
            <a:r>
              <a:rPr lang="zh-CN" altLang="zh-CN" sz="2400" dirty="0">
                <a:latin typeface="Times New Roman" panose="02020603050405020304" pitchFamily="18" charset="0"/>
                <a:cs typeface="Times New Roman" panose="02020603050405020304" pitchFamily="18" charset="0"/>
              </a:rPr>
              <a:t>调用类的属性</a:t>
            </a:r>
          </a:p>
        </p:txBody>
      </p:sp>
      <p:sp>
        <p:nvSpPr>
          <p:cNvPr id="7" name="矩形 6"/>
          <p:cNvSpPr/>
          <p:nvPr/>
        </p:nvSpPr>
        <p:spPr>
          <a:xfrm>
            <a:off x="384259" y="1060608"/>
            <a:ext cx="5399235"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2-8] </a:t>
            </a:r>
            <a:r>
              <a:rPr lang="zh-CN" altLang="en-US" sz="2800" b="1" dirty="0" smtClean="0">
                <a:solidFill>
                  <a:srgbClr val="0070C0"/>
                </a:solidFill>
                <a:latin typeface="微软雅黑" panose="020B0503020204020204" pitchFamily="34" charset="-122"/>
                <a:ea typeface="微软雅黑" panose="020B0503020204020204" pitchFamily="34" charset="-122"/>
              </a:rPr>
              <a:t>画金字塔</a:t>
            </a:r>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smtClean="0">
                <a:solidFill>
                  <a:srgbClr val="0070C0"/>
                </a:solidFill>
                <a:latin typeface="微软雅黑" panose="020B0503020204020204" pitchFamily="34" charset="-122"/>
                <a:ea typeface="微软雅黑" panose="020B0503020204020204" pitchFamily="34" charset="-122"/>
              </a:rPr>
              <a:t>类和对象版</a:t>
            </a:r>
            <a:r>
              <a:rPr lang="en-US" altLang="zh-CN" sz="2800" b="1" dirty="0" smtClean="0">
                <a:solidFill>
                  <a:srgbClr val="0070C0"/>
                </a:solidFill>
                <a:latin typeface="微软雅黑" panose="020B0503020204020204" pitchFamily="34" charset="-122"/>
                <a:ea typeface="微软雅黑" panose="020B0503020204020204" pitchFamily="34" charset="-122"/>
              </a:rPr>
              <a:t>)</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6543476" y="1071324"/>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604924" y="4355198"/>
            <a:ext cx="6256147" cy="1256692"/>
            <a:chOff x="6339097" y="1573726"/>
            <a:chExt cx="3744416" cy="1257347"/>
          </a:xfrm>
        </p:grpSpPr>
        <p:sp>
          <p:nvSpPr>
            <p:cNvPr id="25" name="圆角矩形 24"/>
            <p:cNvSpPr/>
            <p:nvPr/>
          </p:nvSpPr>
          <p:spPr>
            <a:xfrm>
              <a:off x="6339097" y="1573726"/>
              <a:ext cx="3744416" cy="1257347"/>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1231723"/>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规定类的成员函数中必须要有一个参数</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self</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，而且位于参数列表的开头。这也是类的成员函数和普通函数的主要区别。</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038885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893405" y="146721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1</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4700499" y="1467217"/>
            <a:ext cx="3459941" cy="511238"/>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0" name="矩形 69"/>
            <p:cNvSpPr/>
            <p:nvPr/>
          </p:nvSpPr>
          <p:spPr>
            <a:xfrm>
              <a:off x="6723349" y="1614014"/>
              <a:ext cx="3196827" cy="431087"/>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程序入门</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3893405" y="2303235"/>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2</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4682598" y="2303235"/>
            <a:ext cx="3806082" cy="511238"/>
            <a:chOff x="6315199" y="2410178"/>
            <a:chExt cx="4097814"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4" name="矩形 73"/>
            <p:cNvSpPr/>
            <p:nvPr/>
          </p:nvSpPr>
          <p:spPr>
            <a:xfrm>
              <a:off x="6747247" y="2450466"/>
              <a:ext cx="3665766"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数据分析工</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具</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3893405" y="3188627"/>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3</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4700500" y="3188625"/>
            <a:ext cx="3459941" cy="511238"/>
            <a:chOff x="6339097" y="3296031"/>
            <a:chExt cx="3744417"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8" name="矩形 77"/>
            <p:cNvSpPr/>
            <p:nvPr/>
          </p:nvSpPr>
          <p:spPr>
            <a:xfrm>
              <a:off x="6513399" y="3336319"/>
              <a:ext cx="3570115"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MatPlotLib</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库数据可视化</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3893405" y="407303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4</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4700499" y="4073036"/>
            <a:ext cx="3459941" cy="511237"/>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82" name="矩形 81"/>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SciPy</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科学计算</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04800" y="2219405"/>
            <a:ext cx="3426106" cy="1600329"/>
          </a:xfrm>
          <a:prstGeom prst="rect">
            <a:avLst/>
          </a:prstGeom>
          <a:noFill/>
        </p:spPr>
        <p:txBody>
          <a:bodyPr wrap="square" lIns="121817" tIns="60906" rIns="121817" bIns="60906">
            <a:spAutoFit/>
          </a:bodyPr>
          <a:lstStyle/>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主  要</a:t>
            </a:r>
            <a:endParaRPr lang="en-US" altLang="zh-CN" sz="4800" b="1" spc="200" dirty="0" smtClean="0">
              <a:solidFill>
                <a:srgbClr val="0070C0"/>
              </a:solidFill>
              <a:latin typeface="微软雅黑" panose="020B0503020204020204" pitchFamily="34" charset="-122"/>
              <a:ea typeface="微软雅黑" panose="020B0503020204020204" pitchFamily="34" charset="-122"/>
            </a:endParaRPr>
          </a:p>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内  容</a:t>
            </a:r>
            <a:endParaRPr lang="zh-CN" altLang="en-US" sz="3200" b="1" spc="200" dirty="0">
              <a:solidFill>
                <a:srgbClr val="0070C0"/>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3031835" y="1391207"/>
            <a:ext cx="575764" cy="695523"/>
          </a:xfrm>
          <a:prstGeom prst="downArrow">
            <a:avLst/>
          </a:prstGeom>
          <a:solidFill>
            <a:srgbClr val="F5A609"/>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25" name="圆角矩形 24"/>
          <p:cNvSpPr/>
          <p:nvPr/>
        </p:nvSpPr>
        <p:spPr>
          <a:xfrm>
            <a:off x="3894878" y="500267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smtClean="0">
                <a:solidFill>
                  <a:prstClr val="white"/>
                </a:solidFill>
                <a:latin typeface="Calibri" panose="020F0502020204030204"/>
                <a:ea typeface="Arial Unicode MS" panose="020B0604020202020204" pitchFamily="34" charset="-122"/>
                <a:cs typeface="Arial Unicode MS" panose="020B0604020202020204" pitchFamily="34" charset="-122"/>
              </a:rPr>
              <a:t>5</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4701972" y="5002676"/>
            <a:ext cx="3459941" cy="511237"/>
            <a:chOff x="6339097" y="4180903"/>
            <a:chExt cx="3744416" cy="511504"/>
          </a:xfrm>
        </p:grpSpPr>
        <p:sp>
          <p:nvSpPr>
            <p:cNvPr id="27" name="圆角矩形 26"/>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8" name="矩形 27"/>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机器学习</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80">
                                          <p:stCondLst>
                                            <p:cond delay="0"/>
                                          </p:stCondLst>
                                        </p:cTn>
                                        <p:tgtEl>
                                          <p:spTgt spid="88"/>
                                        </p:tgtEl>
                                      </p:cBhvr>
                                    </p:animEffect>
                                    <p:anim calcmode="lin" valueType="num">
                                      <p:cBhvr>
                                        <p:cTn id="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3" dur="26">
                                          <p:stCondLst>
                                            <p:cond delay="650"/>
                                          </p:stCondLst>
                                        </p:cTn>
                                        <p:tgtEl>
                                          <p:spTgt spid="88"/>
                                        </p:tgtEl>
                                      </p:cBhvr>
                                      <p:to x="100000" y="60000"/>
                                    </p:animScale>
                                    <p:animScale>
                                      <p:cBhvr>
                                        <p:cTn id="14" dur="166" decel="50000">
                                          <p:stCondLst>
                                            <p:cond delay="676"/>
                                          </p:stCondLst>
                                        </p:cTn>
                                        <p:tgtEl>
                                          <p:spTgt spid="88"/>
                                        </p:tgtEl>
                                      </p:cBhvr>
                                      <p:to x="100000" y="100000"/>
                                    </p:animScale>
                                    <p:animScale>
                                      <p:cBhvr>
                                        <p:cTn id="15" dur="26">
                                          <p:stCondLst>
                                            <p:cond delay="1312"/>
                                          </p:stCondLst>
                                        </p:cTn>
                                        <p:tgtEl>
                                          <p:spTgt spid="88"/>
                                        </p:tgtEl>
                                      </p:cBhvr>
                                      <p:to x="100000" y="80000"/>
                                    </p:animScale>
                                    <p:animScale>
                                      <p:cBhvr>
                                        <p:cTn id="16" dur="166" decel="50000">
                                          <p:stCondLst>
                                            <p:cond delay="1338"/>
                                          </p:stCondLst>
                                        </p:cTn>
                                        <p:tgtEl>
                                          <p:spTgt spid="88"/>
                                        </p:tgtEl>
                                      </p:cBhvr>
                                      <p:to x="100000" y="100000"/>
                                    </p:animScale>
                                    <p:animScale>
                                      <p:cBhvr>
                                        <p:cTn id="17" dur="26">
                                          <p:stCondLst>
                                            <p:cond delay="1642"/>
                                          </p:stCondLst>
                                        </p:cTn>
                                        <p:tgtEl>
                                          <p:spTgt spid="88"/>
                                        </p:tgtEl>
                                      </p:cBhvr>
                                      <p:to x="100000" y="90000"/>
                                    </p:animScale>
                                    <p:animScale>
                                      <p:cBhvr>
                                        <p:cTn id="18" dur="166" decel="50000">
                                          <p:stCondLst>
                                            <p:cond delay="1668"/>
                                          </p:stCondLst>
                                        </p:cTn>
                                        <p:tgtEl>
                                          <p:spTgt spid="88"/>
                                        </p:tgtEl>
                                      </p:cBhvr>
                                      <p:to x="100000" y="100000"/>
                                    </p:animScale>
                                    <p:animScale>
                                      <p:cBhvr>
                                        <p:cTn id="19" dur="26">
                                          <p:stCondLst>
                                            <p:cond delay="1808"/>
                                          </p:stCondLst>
                                        </p:cTn>
                                        <p:tgtEl>
                                          <p:spTgt spid="88"/>
                                        </p:tgtEl>
                                      </p:cBhvr>
                                      <p:to x="100000" y="95000"/>
                                    </p:animScale>
                                    <p:animScale>
                                      <p:cBhvr>
                                        <p:cTn id="20" dur="166" decel="50000">
                                          <p:stCondLst>
                                            <p:cond delay="1834"/>
                                          </p:stCondLst>
                                        </p:cTn>
                                        <p:tgtEl>
                                          <p:spTgt spid="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954107"/>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2.1.4 </a:t>
            </a:r>
            <a:r>
              <a:rPr lang="zh-CN" altLang="en-US" sz="2800" b="1" dirty="0" smtClean="0">
                <a:solidFill>
                  <a:srgbClr val="0070C0"/>
                </a:solidFill>
                <a:latin typeface="微软雅黑" panose="020B0503020204020204" pitchFamily="34" charset="-122"/>
                <a:ea typeface="微软雅黑" panose="020B0503020204020204" pitchFamily="34" charset="-122"/>
              </a:rPr>
              <a:t>构</a:t>
            </a:r>
            <a:r>
              <a:rPr lang="zh-CN" altLang="en-US" sz="2800" b="1" dirty="0">
                <a:solidFill>
                  <a:srgbClr val="0070C0"/>
                </a:solidFill>
                <a:latin typeface="微软雅黑" panose="020B0503020204020204" pitchFamily="34" charset="-122"/>
                <a:ea typeface="微软雅黑" panose="020B0503020204020204" pitchFamily="34" charset="-122"/>
              </a:rPr>
              <a:t>造函数和析构函数</a:t>
            </a:r>
          </a:p>
          <a:p>
            <a:pPr algn="ctr" defTabSz="1218565"/>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3" name="Text Box 2"/>
          <p:cNvSpPr txBox="1">
            <a:spLocks noChangeArrowheads="1"/>
          </p:cNvSpPr>
          <p:nvPr/>
        </p:nvSpPr>
        <p:spPr bwMode="auto">
          <a:xfrm>
            <a:off x="6389106" y="2457475"/>
            <a:ext cx="1929695" cy="954107"/>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800" dirty="0"/>
              <a:t>Sixtang </a:t>
            </a:r>
            <a:r>
              <a:rPr lang="zh-CN" altLang="en-US" sz="2800" dirty="0"/>
              <a:t>说</a:t>
            </a:r>
            <a:r>
              <a:rPr lang="en-US" altLang="zh-CN" sz="2800" dirty="0"/>
              <a:t>: </a:t>
            </a:r>
            <a:r>
              <a:rPr lang="zh-CN" altLang="en-US" sz="2800" dirty="0"/>
              <a:t>我 </a:t>
            </a:r>
            <a:r>
              <a:rPr lang="en-US" altLang="zh-CN" sz="2800" dirty="0"/>
              <a:t>39 </a:t>
            </a:r>
            <a:r>
              <a:rPr lang="zh-CN" altLang="en-US" sz="2800" dirty="0"/>
              <a:t>岁。</a:t>
            </a:r>
            <a:endParaRPr lang="zh-CN" altLang="zh-CN" sz="2800" dirty="0"/>
          </a:p>
        </p:txBody>
      </p:sp>
      <p:sp>
        <p:nvSpPr>
          <p:cNvPr id="4" name="Rectangle 4"/>
          <p:cNvSpPr>
            <a:spLocks noChangeArrowheads="1"/>
          </p:cNvSpPr>
          <p:nvPr/>
        </p:nvSpPr>
        <p:spPr bwMode="auto">
          <a:xfrm>
            <a:off x="384259" y="2267818"/>
            <a:ext cx="74242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solidFill>
                  <a:schemeClr val="accent1"/>
                </a:solidFill>
                <a:latin typeface="Times New Roman" panose="02020603050405020304" pitchFamily="18" charset="0"/>
                <a:cs typeface="Times New Roman" panose="02020603050405020304" pitchFamily="18" charset="0"/>
              </a:rPr>
              <a:t>class</a:t>
            </a:r>
            <a:r>
              <a:rPr lang="en-US" altLang="zh-CN" sz="2400" dirty="0">
                <a:latin typeface="Times New Roman" panose="02020603050405020304" pitchFamily="18" charset="0"/>
                <a:cs typeface="Times New Roman" panose="02020603050405020304" pitchFamily="18" charset="0"/>
              </a:rPr>
              <a:t> people: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name =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age = 0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__weight = 0 	</a:t>
            </a:r>
            <a:r>
              <a:rPr lang="en-US" altLang="zh-CN"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定义私有属</a:t>
            </a:r>
            <a:r>
              <a:rPr lang="zh-CN" altLang="zh-CN" sz="2400" dirty="0" smtClean="0">
                <a:latin typeface="Times New Roman" panose="02020603050405020304" pitchFamily="18" charset="0"/>
                <a:cs typeface="Times New Roman" panose="02020603050405020304" pitchFamily="18" charset="0"/>
              </a:rPr>
              <a:t>性</a:t>
            </a:r>
            <a:r>
              <a:rPr lang="en-US" altLang="zh-CN" sz="2400" dirty="0" smtClean="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def </a:t>
            </a:r>
            <a:r>
              <a:rPr lang="en-US" altLang="zh-CN" sz="2400" dirty="0" smtClean="0">
                <a:solidFill>
                  <a:schemeClr val="accent1"/>
                </a:solidFill>
                <a:latin typeface="Times New Roman" panose="02020603050405020304" pitchFamily="18" charset="0"/>
                <a:cs typeface="Times New Roman" panose="02020603050405020304" pitchFamily="18" charset="0"/>
              </a:rPr>
              <a:t>__init__(</a:t>
            </a:r>
            <a:r>
              <a:rPr lang="en-US" altLang="zh-CN" sz="2400" dirty="0" smtClean="0">
                <a:latin typeface="Times New Roman" panose="02020603050405020304" pitchFamily="18" charset="0"/>
                <a:cs typeface="Times New Roman" panose="02020603050405020304" pitchFamily="18" charset="0"/>
              </a:rPr>
              <a:t>self,n,a,w</a:t>
            </a:r>
            <a:r>
              <a:rPr lang="en-US" altLang="zh-CN" sz="2400" dirty="0">
                <a:solidFill>
                  <a:schemeClr val="accent1"/>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构</a:t>
            </a:r>
            <a:r>
              <a:rPr lang="zh-CN" altLang="zh-CN" sz="2400" dirty="0">
                <a:latin typeface="Times New Roman" panose="02020603050405020304" pitchFamily="18" charset="0"/>
                <a:cs typeface="Times New Roman" panose="02020603050405020304" pitchFamily="18" charset="0"/>
              </a:rPr>
              <a:t>造函数</a:t>
            </a:r>
          </a:p>
          <a:p>
            <a:r>
              <a:rPr lang="en-US" altLang="zh-CN" sz="2400" dirty="0">
                <a:latin typeface="Times New Roman" panose="02020603050405020304" pitchFamily="18" charset="0"/>
                <a:cs typeface="Times New Roman" panose="02020603050405020304" pitchFamily="18" charset="0"/>
              </a:rPr>
              <a:t>        self.name = n	</a:t>
            </a:r>
            <a:r>
              <a:rPr lang="en-US" altLang="zh-CN"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姓名</a:t>
            </a:r>
          </a:p>
          <a:p>
            <a:r>
              <a:rPr lang="en-US" altLang="zh-CN" sz="2400" dirty="0">
                <a:latin typeface="Times New Roman" panose="02020603050405020304" pitchFamily="18" charset="0"/>
                <a:cs typeface="Times New Roman" panose="02020603050405020304" pitchFamily="18" charset="0"/>
              </a:rPr>
              <a:t>        self.age = a	</a:t>
            </a:r>
            <a:r>
              <a:rPr lang="en-US" altLang="zh-CN"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年龄</a:t>
            </a:r>
          </a:p>
          <a:p>
            <a:r>
              <a:rPr lang="en-US" altLang="zh-CN" sz="2400" dirty="0">
                <a:latin typeface="Times New Roman" panose="02020603050405020304" pitchFamily="18" charset="0"/>
                <a:cs typeface="Times New Roman" panose="02020603050405020304" pitchFamily="18" charset="0"/>
              </a:rPr>
              <a:t>        self.__weight = </a:t>
            </a:r>
            <a:r>
              <a:rPr lang="en-US" altLang="zh-CN" sz="2400" dirty="0" smtClean="0">
                <a:latin typeface="Times New Roman" panose="02020603050405020304" pitchFamily="18" charset="0"/>
                <a:cs typeface="Times New Roman" panose="02020603050405020304" pitchFamily="18" charset="0"/>
              </a:rPr>
              <a:t>w</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def speak(self):</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print("%s </a:t>
            </a:r>
            <a:r>
              <a:rPr lang="zh-CN" altLang="zh-CN" sz="2400" dirty="0">
                <a:latin typeface="Times New Roman" panose="02020603050405020304" pitchFamily="18" charset="0"/>
                <a:cs typeface="Times New Roman" panose="02020603050405020304" pitchFamily="18" charset="0"/>
              </a:rPr>
              <a:t>说</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我</a:t>
            </a:r>
            <a:r>
              <a:rPr lang="en-US" altLang="zh-CN" sz="2400" dirty="0">
                <a:latin typeface="Times New Roman" panose="02020603050405020304" pitchFamily="18" charset="0"/>
                <a:cs typeface="Times New Roman" panose="02020603050405020304" pitchFamily="18" charset="0"/>
              </a:rPr>
              <a:t> %d </a:t>
            </a:r>
            <a:r>
              <a:rPr lang="zh-CN" altLang="zh-CN" sz="2400" dirty="0">
                <a:latin typeface="Times New Roman" panose="02020603050405020304" pitchFamily="18" charset="0"/>
                <a:cs typeface="Times New Roman" panose="02020603050405020304" pitchFamily="18" charset="0"/>
              </a:rPr>
              <a:t>岁。</a:t>
            </a:r>
            <a:r>
              <a:rPr lang="en-US" altLang="zh-CN" sz="2400" dirty="0">
                <a:latin typeface="Times New Roman" panose="02020603050405020304" pitchFamily="18" charset="0"/>
                <a:cs typeface="Times New Roman" panose="02020603050405020304" pitchFamily="18" charset="0"/>
              </a:rPr>
              <a:t>" %(self.name,self.age))</a:t>
            </a:r>
            <a:endParaRPr lang="zh-CN"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p </a:t>
            </a:r>
            <a:r>
              <a:rPr lang="en-US" altLang="zh-CN" sz="2400" dirty="0">
                <a:latin typeface="Times New Roman" panose="02020603050405020304" pitchFamily="18" charset="0"/>
                <a:cs typeface="Times New Roman" panose="02020603050405020304" pitchFamily="18" charset="0"/>
              </a:rPr>
              <a:t>= people('Sixtang',39,75)</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p.speak() 	</a:t>
            </a:r>
            <a:endParaRPr lang="zh-CN"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384259" y="1735958"/>
            <a:ext cx="5120312"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2-9] </a:t>
            </a:r>
            <a:r>
              <a:rPr lang="zh-CN" altLang="en-US" sz="2800" b="1" dirty="0" smtClean="0">
                <a:solidFill>
                  <a:srgbClr val="0070C0"/>
                </a:solidFill>
                <a:latin typeface="微软雅黑" panose="020B0503020204020204" pitchFamily="34" charset="-122"/>
                <a:ea typeface="微软雅黑" panose="020B0503020204020204" pitchFamily="34" charset="-122"/>
              </a:rPr>
              <a:t>用构造函数初始化类</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6543476" y="1746674"/>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5" name="矩形 4"/>
          <p:cNvSpPr/>
          <p:nvPr/>
        </p:nvSpPr>
        <p:spPr>
          <a:xfrm>
            <a:off x="384258" y="895522"/>
            <a:ext cx="8363501" cy="830997"/>
          </a:xfrm>
          <a:prstGeom prst="rect">
            <a:avLst/>
          </a:prstGeom>
          <a:solidFill>
            <a:schemeClr val="accent1">
              <a:lumMod val="20000"/>
              <a:lumOff val="80000"/>
            </a:schemeClr>
          </a:solidFill>
        </p:spPr>
        <p:txBody>
          <a:bodyPr wrap="square">
            <a:spAutoFit/>
          </a:bodyPr>
          <a:lstStyle/>
          <a:p>
            <a:r>
              <a:rPr lang="zh-CN" altLang="zh-CN" sz="2400" dirty="0">
                <a:solidFill>
                  <a:schemeClr val="accent1"/>
                </a:solidFill>
                <a:latin typeface="微软雅黑" panose="020B0503020204020204" pitchFamily="34" charset="-122"/>
                <a:ea typeface="微软雅黑" panose="020B0503020204020204" pitchFamily="34" charset="-122"/>
              </a:rPr>
              <a:t>构造函</a:t>
            </a:r>
            <a:r>
              <a:rPr lang="zh-CN" altLang="zh-CN" sz="2400" dirty="0" smtClean="0">
                <a:solidFill>
                  <a:schemeClr val="accent1"/>
                </a:solidFill>
                <a:latin typeface="微软雅黑" panose="020B0503020204020204" pitchFamily="34" charset="-122"/>
                <a:ea typeface="微软雅黑" panose="020B0503020204020204" pitchFamily="34" charset="-122"/>
              </a:rPr>
              <a:t>数</a:t>
            </a:r>
            <a:r>
              <a:rPr lang="zh-CN" altLang="en-US" sz="2400" dirty="0"/>
              <a:t>：</a:t>
            </a:r>
            <a:r>
              <a:rPr lang="zh-CN" altLang="zh-CN" sz="2400" dirty="0" smtClean="0"/>
              <a:t>用</a:t>
            </a:r>
            <a:r>
              <a:rPr lang="zh-CN" altLang="zh-CN" sz="2400" dirty="0"/>
              <a:t>来为对象的成员变量设置初始值，或进行其他必要的初始化工作。</a:t>
            </a:r>
            <a:endParaRPr lang="zh-CN" altLang="en-US" sz="2400" dirty="0"/>
          </a:p>
        </p:txBody>
      </p:sp>
    </p:spTree>
    <p:extLst>
      <p:ext uri="{BB962C8B-B14F-4D97-AF65-F5344CB8AC3E}">
        <p14:creationId xmlns:p14="http://schemas.microsoft.com/office/powerpoint/2010/main" val="1827176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411481" y="755904"/>
            <a:ext cx="8330184" cy="567842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公有属性、私有属性</a:t>
            </a:r>
            <a:endPar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defTabSz="913765"/>
            <a:r>
              <a:rPr lang="zh-CN" altLang="en-US" sz="2600" dirty="0">
                <a:solidFill>
                  <a:schemeClr val="tx1"/>
                </a:solidFill>
                <a:latin typeface="宋体" panose="02010600030101010101" pitchFamily="2" charset="-122"/>
                <a:ea typeface="宋体" panose="02010600030101010101" pitchFamily="2" charset="-122"/>
                <a:cs typeface="Arial" panose="020B0604020202020204" pitchFamily="34" charset="0"/>
              </a:rPr>
              <a:t>公</a:t>
            </a:r>
            <a:r>
              <a:rPr lang="zh-CN" altLang="en-US" sz="2600" dirty="0" smtClean="0">
                <a:solidFill>
                  <a:schemeClr val="tx1"/>
                </a:solidFill>
                <a:latin typeface="宋体" panose="02010600030101010101" pitchFamily="2" charset="-122"/>
                <a:ea typeface="宋体" panose="02010600030101010101" pitchFamily="2" charset="-122"/>
                <a:cs typeface="Arial" panose="020B0604020202020204" pitchFamily="34" charset="0"/>
              </a:rPr>
              <a:t>有属性</a:t>
            </a:r>
            <a:r>
              <a:rPr lang="en-US" altLang="zh-CN" sz="2600" dirty="0" smtClean="0">
                <a:solidFill>
                  <a:schemeClr val="tx1"/>
                </a:solidFill>
                <a:latin typeface="宋体" panose="02010600030101010101" pitchFamily="2" charset="-122"/>
                <a:ea typeface="宋体" panose="02010600030101010101" pitchFamily="2" charset="-122"/>
                <a:cs typeface="Arial" panose="020B0604020202020204" pitchFamily="34" charset="0"/>
              </a:rPr>
              <a:t>: </a:t>
            </a:r>
            <a:r>
              <a:rPr lang="zh-CN" altLang="en-US" sz="2600" dirty="0" smtClean="0">
                <a:solidFill>
                  <a:schemeClr val="tx1"/>
                </a:solidFill>
                <a:latin typeface="宋体" panose="02010600030101010101" pitchFamily="2" charset="-122"/>
                <a:ea typeface="宋体" panose="02010600030101010101" pitchFamily="2" charset="-122"/>
                <a:cs typeface="Arial" panose="020B0604020202020204" pitchFamily="34" charset="0"/>
              </a:rPr>
              <a:t>默认的都是公有属性</a:t>
            </a:r>
            <a:endParaRPr lang="en-US" altLang="zh-CN" sz="2600" dirty="0" smtClean="0">
              <a:solidFill>
                <a:schemeClr val="tx1"/>
              </a:solidFill>
              <a:latin typeface="宋体" panose="02010600030101010101" pitchFamily="2" charset="-122"/>
              <a:ea typeface="宋体" panose="02010600030101010101" pitchFamily="2" charset="-122"/>
              <a:cs typeface="Arial" panose="020B0604020202020204" pitchFamily="34" charset="0"/>
            </a:endParaRPr>
          </a:p>
          <a:p>
            <a:pPr defTabSz="913765"/>
            <a:r>
              <a:rPr lang="zh-CN" altLang="en-US" sz="2600" dirty="0">
                <a:solidFill>
                  <a:schemeClr val="tx1"/>
                </a:solidFill>
                <a:latin typeface="宋体" panose="02010600030101010101" pitchFamily="2" charset="-122"/>
                <a:ea typeface="宋体" panose="02010600030101010101" pitchFamily="2" charset="-122"/>
                <a:cs typeface="Arial" panose="020B0604020202020204" pitchFamily="34" charset="0"/>
              </a:rPr>
              <a:t>私</a:t>
            </a:r>
            <a:r>
              <a:rPr lang="zh-CN" altLang="en-US" sz="2600" dirty="0" smtClean="0">
                <a:solidFill>
                  <a:schemeClr val="tx1"/>
                </a:solidFill>
                <a:latin typeface="宋体" panose="02010600030101010101" pitchFamily="2" charset="-122"/>
                <a:ea typeface="宋体" panose="02010600030101010101" pitchFamily="2" charset="-122"/>
                <a:cs typeface="Arial" panose="020B0604020202020204" pitchFamily="34" charset="0"/>
              </a:rPr>
              <a:t>有属</a:t>
            </a:r>
            <a:r>
              <a:rPr lang="zh-CN" altLang="en-US" sz="2600" dirty="0">
                <a:solidFill>
                  <a:schemeClr val="tx1"/>
                </a:solidFill>
                <a:latin typeface="宋体" panose="02010600030101010101" pitchFamily="2" charset="-122"/>
                <a:ea typeface="宋体" panose="02010600030101010101" pitchFamily="2" charset="-122"/>
                <a:cs typeface="Arial" panose="020B0604020202020204" pitchFamily="34" charset="0"/>
              </a:rPr>
              <a:t>性：属性名以两个下划线开头。私有属性在类的外部不能直接被访问，需要通过调用对象的公有成员方法来访问，或者通</a:t>
            </a:r>
            <a:r>
              <a:rPr lang="zh-CN" altLang="en-US" sz="2600" dirty="0" smtClean="0">
                <a:solidFill>
                  <a:schemeClr val="tx1"/>
                </a:solidFill>
                <a:latin typeface="宋体" panose="02010600030101010101" pitchFamily="2" charset="-122"/>
                <a:ea typeface="宋体" panose="02010600030101010101" pitchFamily="2" charset="-122"/>
                <a:cs typeface="Arial" panose="020B0604020202020204" pitchFamily="34" charset="0"/>
              </a:rPr>
              <a:t>过如下特</a:t>
            </a:r>
            <a:r>
              <a:rPr lang="zh-CN" altLang="en-US" sz="2600" dirty="0">
                <a:solidFill>
                  <a:schemeClr val="tx1"/>
                </a:solidFill>
                <a:latin typeface="宋体" panose="02010600030101010101" pitchFamily="2" charset="-122"/>
                <a:ea typeface="宋体" panose="02010600030101010101" pitchFamily="2" charset="-122"/>
                <a:cs typeface="Arial" panose="020B0604020202020204" pitchFamily="34" charset="0"/>
              </a:rPr>
              <a:t>殊方法来访问。</a:t>
            </a:r>
            <a:endParaRPr lang="en-US" altLang="zh-CN" sz="2600" dirty="0" smtClean="0">
              <a:solidFill>
                <a:schemeClr val="tx1"/>
              </a:solidFill>
              <a:latin typeface="宋体" panose="02010600030101010101" pitchFamily="2" charset="-122"/>
              <a:ea typeface="宋体" panose="02010600030101010101" pitchFamily="2" charset="-122"/>
              <a:cs typeface="Arial" panose="020B0604020202020204" pitchFamily="34" charset="0"/>
            </a:endParaRPr>
          </a:p>
          <a:p>
            <a:pPr marL="0" indent="457200" defTabSz="913765">
              <a:lnSpc>
                <a:spcPct val="150000"/>
              </a:lnSpc>
              <a:buNone/>
            </a:pPr>
            <a:r>
              <a:rPr lang="zh-CN" altLang="en-US" sz="2400" b="1" dirty="0">
                <a:solidFill>
                  <a:schemeClr val="accent1"/>
                </a:solidFill>
              </a:rPr>
              <a:t>对象名</a:t>
            </a:r>
            <a:r>
              <a:rPr lang="en-US" altLang="zh-CN" sz="2400" b="1" dirty="0">
                <a:solidFill>
                  <a:schemeClr val="accent1"/>
                </a:solidFill>
              </a:rPr>
              <a:t>._</a:t>
            </a:r>
            <a:r>
              <a:rPr lang="zh-CN" altLang="en-US" sz="2400" b="1" dirty="0">
                <a:solidFill>
                  <a:schemeClr val="accent1"/>
                </a:solidFill>
              </a:rPr>
              <a:t>类名</a:t>
            </a:r>
            <a:r>
              <a:rPr lang="en-US" altLang="zh-CN" sz="2400" b="1" dirty="0">
                <a:solidFill>
                  <a:schemeClr val="accent1"/>
                </a:solidFill>
              </a:rPr>
              <a:t>+</a:t>
            </a:r>
            <a:r>
              <a:rPr lang="zh-CN" altLang="en-US" sz="2400" b="1" dirty="0">
                <a:solidFill>
                  <a:schemeClr val="accent1"/>
                </a:solidFill>
              </a:rPr>
              <a:t>私有成</a:t>
            </a:r>
            <a:r>
              <a:rPr lang="zh-CN" altLang="en-US" sz="2400" b="1" dirty="0" smtClean="0">
                <a:solidFill>
                  <a:schemeClr val="accent1"/>
                </a:solidFill>
              </a:rPr>
              <a:t>员，例如</a:t>
            </a:r>
            <a:r>
              <a:rPr lang="en-US" altLang="zh-CN" sz="2400" b="1" dirty="0" smtClean="0">
                <a:solidFill>
                  <a:schemeClr val="accent1"/>
                </a:solidFill>
              </a:rPr>
              <a:t>:</a:t>
            </a:r>
            <a:r>
              <a:rPr lang="zh-CN" altLang="en-US" sz="2400" b="1" dirty="0" smtClean="0">
                <a:solidFill>
                  <a:schemeClr val="accent1"/>
                </a:solidFill>
              </a:rPr>
              <a:t>   </a:t>
            </a:r>
            <a:r>
              <a:rPr lang="en-US" altLang="zh-CN" sz="2400" b="1" dirty="0" smtClean="0">
                <a:solidFill>
                  <a:schemeClr val="accent1"/>
                </a:solidFill>
              </a:rPr>
              <a:t>car1</a:t>
            </a:r>
            <a:r>
              <a:rPr lang="en-US" altLang="zh-CN" sz="2400" b="1" dirty="0">
                <a:solidFill>
                  <a:schemeClr val="accent1"/>
                </a:solidFill>
              </a:rPr>
              <a:t>._Car. __</a:t>
            </a:r>
            <a:r>
              <a:rPr lang="en-US" altLang="zh-CN" sz="2400" b="1" dirty="0" smtClean="0">
                <a:solidFill>
                  <a:schemeClr val="accent1"/>
                </a:solidFill>
              </a:rPr>
              <a:t>price</a:t>
            </a:r>
          </a:p>
          <a:p>
            <a:pPr marL="0" indent="0" defTabSz="913765">
              <a:lnSpc>
                <a:spcPct val="150000"/>
              </a:lnSpc>
              <a:buNone/>
            </a:pP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公有方法、私有方法、静态方法</a:t>
            </a:r>
            <a:endPar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buNone/>
            </a:pPr>
            <a:r>
              <a:rPr lang="zh-CN" altLang="en-US" sz="2600" b="1" dirty="0">
                <a:solidFill>
                  <a:schemeClr val="accent1"/>
                </a:solidFill>
              </a:rPr>
              <a:t>私有方法</a:t>
            </a:r>
            <a:r>
              <a:rPr lang="zh-CN" altLang="en-US" sz="2600" dirty="0">
                <a:solidFill>
                  <a:schemeClr val="tx1"/>
                </a:solidFill>
              </a:rPr>
              <a:t>的名字以两下划线开头</a:t>
            </a:r>
            <a:r>
              <a:rPr lang="zh-CN" altLang="en-US" sz="2600" dirty="0" smtClean="0">
                <a:solidFill>
                  <a:schemeClr val="tx1"/>
                </a:solidFill>
              </a:rPr>
              <a:t>。私</a:t>
            </a:r>
            <a:r>
              <a:rPr lang="zh-CN" altLang="en-US" sz="2600" dirty="0">
                <a:solidFill>
                  <a:schemeClr val="tx1"/>
                </a:solidFill>
              </a:rPr>
              <a:t>有方法不能通过对象名调用，只能在属于对象的方法中通过</a:t>
            </a:r>
            <a:r>
              <a:rPr lang="en-US" altLang="zh-CN" sz="2600" dirty="0">
                <a:solidFill>
                  <a:schemeClr val="tx1"/>
                </a:solidFill>
              </a:rPr>
              <a:t>self</a:t>
            </a:r>
            <a:r>
              <a:rPr lang="zh-CN" altLang="en-US" sz="2600" dirty="0">
                <a:solidFill>
                  <a:schemeClr val="tx1"/>
                </a:solidFill>
              </a:rPr>
              <a:t>调用</a:t>
            </a:r>
            <a:r>
              <a:rPr lang="zh-CN" altLang="en-US" sz="2600" dirty="0" smtClean="0">
                <a:solidFill>
                  <a:schemeClr val="tx1"/>
                </a:solidFill>
              </a:rPr>
              <a:t>。</a:t>
            </a:r>
            <a:endParaRPr lang="en-US" altLang="zh-CN" sz="2600" dirty="0" smtClean="0">
              <a:solidFill>
                <a:schemeClr val="tx1"/>
              </a:solidFill>
            </a:endParaRPr>
          </a:p>
          <a:p>
            <a:pPr marL="0" indent="457200" defTabSz="913765">
              <a:buNone/>
            </a:pPr>
            <a:r>
              <a:rPr lang="zh-CN" altLang="en-US" sz="2600" b="1" dirty="0">
                <a:solidFill>
                  <a:schemeClr val="accent1"/>
                </a:solidFill>
              </a:rPr>
              <a:t>静态方法</a:t>
            </a:r>
            <a:r>
              <a:rPr lang="zh-CN" altLang="en-US" sz="2600" dirty="0">
                <a:solidFill>
                  <a:schemeClr val="tx1"/>
                </a:solidFill>
              </a:rPr>
              <a:t>可以通过类名和对象名调用，但不能直接访问属于对象的成员，只能访问属于类的成员</a:t>
            </a:r>
            <a:r>
              <a:rPr lang="zh-CN" altLang="en-US" sz="2600" dirty="0" smtClean="0">
                <a:solidFill>
                  <a:schemeClr val="tx1"/>
                </a:solidFill>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2475719" y="135374"/>
            <a:ext cx="3674404" cy="523220"/>
          </a:xfrm>
          <a:prstGeom prst="rect">
            <a:avLst/>
          </a:prstGeom>
        </p:spPr>
        <p:txBody>
          <a:bodyPr wrap="none">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2.1.4 </a:t>
            </a:r>
            <a:r>
              <a:rPr lang="zh-CN" altLang="en-US" sz="2800" b="1" dirty="0">
                <a:solidFill>
                  <a:srgbClr val="0070C0"/>
                </a:solidFill>
                <a:latin typeface="微软雅黑" panose="020B0503020204020204" pitchFamily="34" charset="-122"/>
                <a:ea typeface="微软雅黑" panose="020B0503020204020204" pitchFamily="34" charset="-122"/>
              </a:rPr>
              <a:t>类的声明和调用</a:t>
            </a:r>
          </a:p>
        </p:txBody>
      </p:sp>
    </p:spTree>
    <p:extLst>
      <p:ext uri="{BB962C8B-B14F-4D97-AF65-F5344CB8AC3E}">
        <p14:creationId xmlns:p14="http://schemas.microsoft.com/office/powerpoint/2010/main" val="1451546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893405" y="146721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1</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4700499" y="1467217"/>
            <a:ext cx="3459941" cy="511238"/>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0" name="矩形 69"/>
            <p:cNvSpPr/>
            <p:nvPr/>
          </p:nvSpPr>
          <p:spPr>
            <a:xfrm>
              <a:off x="6723349" y="1614014"/>
              <a:ext cx="3196827" cy="431087"/>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程序入门</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3893405" y="2303235"/>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2</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4682598" y="2303235"/>
            <a:ext cx="3806082" cy="511238"/>
            <a:chOff x="6315199" y="2410178"/>
            <a:chExt cx="4097814"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4" name="矩形 73"/>
            <p:cNvSpPr/>
            <p:nvPr/>
          </p:nvSpPr>
          <p:spPr>
            <a:xfrm>
              <a:off x="6747247" y="2450466"/>
              <a:ext cx="3665766"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数据分析工</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具</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3893405" y="3188627"/>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3</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4700500" y="3188625"/>
            <a:ext cx="3459941" cy="511238"/>
            <a:chOff x="6339097" y="3296031"/>
            <a:chExt cx="3744417"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8" name="矩形 77"/>
            <p:cNvSpPr/>
            <p:nvPr/>
          </p:nvSpPr>
          <p:spPr>
            <a:xfrm>
              <a:off x="6513399" y="3336319"/>
              <a:ext cx="3570115"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MatPlotLib</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库数据可视化</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3893405" y="407303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4</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4700499" y="4073036"/>
            <a:ext cx="3459941" cy="511237"/>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82" name="矩形 81"/>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SciPy</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科学计算</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04800" y="2219405"/>
            <a:ext cx="3426106" cy="1600329"/>
          </a:xfrm>
          <a:prstGeom prst="rect">
            <a:avLst/>
          </a:prstGeom>
          <a:noFill/>
        </p:spPr>
        <p:txBody>
          <a:bodyPr wrap="square" lIns="121817" tIns="60906" rIns="121817" bIns="60906">
            <a:spAutoFit/>
          </a:bodyPr>
          <a:lstStyle/>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主  要</a:t>
            </a:r>
            <a:endParaRPr lang="en-US" altLang="zh-CN" sz="4800" b="1" spc="200" dirty="0" smtClean="0">
              <a:solidFill>
                <a:srgbClr val="0070C0"/>
              </a:solidFill>
              <a:latin typeface="微软雅黑" panose="020B0503020204020204" pitchFamily="34" charset="-122"/>
              <a:ea typeface="微软雅黑" panose="020B0503020204020204" pitchFamily="34" charset="-122"/>
            </a:endParaRPr>
          </a:p>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内  容</a:t>
            </a:r>
            <a:endParaRPr lang="zh-CN" altLang="en-US" sz="3200" b="1" spc="200" dirty="0">
              <a:solidFill>
                <a:srgbClr val="0070C0"/>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3156224" y="2258595"/>
            <a:ext cx="575764" cy="695523"/>
          </a:xfrm>
          <a:prstGeom prst="downArrow">
            <a:avLst/>
          </a:prstGeom>
          <a:solidFill>
            <a:srgbClr val="F5A609"/>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25" name="圆角矩形 24"/>
          <p:cNvSpPr/>
          <p:nvPr/>
        </p:nvSpPr>
        <p:spPr>
          <a:xfrm>
            <a:off x="3894878" y="500267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smtClean="0">
                <a:solidFill>
                  <a:prstClr val="white"/>
                </a:solidFill>
                <a:latin typeface="Calibri" panose="020F0502020204030204"/>
                <a:ea typeface="Arial Unicode MS" panose="020B0604020202020204" pitchFamily="34" charset="-122"/>
                <a:cs typeface="Arial Unicode MS" panose="020B0604020202020204" pitchFamily="34" charset="-122"/>
              </a:rPr>
              <a:t>5</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4701972" y="5002676"/>
            <a:ext cx="3459941" cy="511237"/>
            <a:chOff x="6339097" y="4180903"/>
            <a:chExt cx="3744416" cy="511504"/>
          </a:xfrm>
        </p:grpSpPr>
        <p:sp>
          <p:nvSpPr>
            <p:cNvPr id="27" name="圆角矩形 26"/>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8" name="矩形 27"/>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机器学习</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20014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80">
                                          <p:stCondLst>
                                            <p:cond delay="0"/>
                                          </p:stCondLst>
                                        </p:cTn>
                                        <p:tgtEl>
                                          <p:spTgt spid="88"/>
                                        </p:tgtEl>
                                      </p:cBhvr>
                                    </p:animEffect>
                                    <p:anim calcmode="lin" valueType="num">
                                      <p:cBhvr>
                                        <p:cTn id="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3" dur="26">
                                          <p:stCondLst>
                                            <p:cond delay="650"/>
                                          </p:stCondLst>
                                        </p:cTn>
                                        <p:tgtEl>
                                          <p:spTgt spid="88"/>
                                        </p:tgtEl>
                                      </p:cBhvr>
                                      <p:to x="100000" y="60000"/>
                                    </p:animScale>
                                    <p:animScale>
                                      <p:cBhvr>
                                        <p:cTn id="14" dur="166" decel="50000">
                                          <p:stCondLst>
                                            <p:cond delay="676"/>
                                          </p:stCondLst>
                                        </p:cTn>
                                        <p:tgtEl>
                                          <p:spTgt spid="88"/>
                                        </p:tgtEl>
                                      </p:cBhvr>
                                      <p:to x="100000" y="100000"/>
                                    </p:animScale>
                                    <p:animScale>
                                      <p:cBhvr>
                                        <p:cTn id="15" dur="26">
                                          <p:stCondLst>
                                            <p:cond delay="1312"/>
                                          </p:stCondLst>
                                        </p:cTn>
                                        <p:tgtEl>
                                          <p:spTgt spid="88"/>
                                        </p:tgtEl>
                                      </p:cBhvr>
                                      <p:to x="100000" y="80000"/>
                                    </p:animScale>
                                    <p:animScale>
                                      <p:cBhvr>
                                        <p:cTn id="16" dur="166" decel="50000">
                                          <p:stCondLst>
                                            <p:cond delay="1338"/>
                                          </p:stCondLst>
                                        </p:cTn>
                                        <p:tgtEl>
                                          <p:spTgt spid="88"/>
                                        </p:tgtEl>
                                      </p:cBhvr>
                                      <p:to x="100000" y="100000"/>
                                    </p:animScale>
                                    <p:animScale>
                                      <p:cBhvr>
                                        <p:cTn id="17" dur="26">
                                          <p:stCondLst>
                                            <p:cond delay="1642"/>
                                          </p:stCondLst>
                                        </p:cTn>
                                        <p:tgtEl>
                                          <p:spTgt spid="88"/>
                                        </p:tgtEl>
                                      </p:cBhvr>
                                      <p:to x="100000" y="90000"/>
                                    </p:animScale>
                                    <p:animScale>
                                      <p:cBhvr>
                                        <p:cTn id="18" dur="166" decel="50000">
                                          <p:stCondLst>
                                            <p:cond delay="1668"/>
                                          </p:stCondLst>
                                        </p:cTn>
                                        <p:tgtEl>
                                          <p:spTgt spid="88"/>
                                        </p:tgtEl>
                                      </p:cBhvr>
                                      <p:to x="100000" y="100000"/>
                                    </p:animScale>
                                    <p:animScale>
                                      <p:cBhvr>
                                        <p:cTn id="19" dur="26">
                                          <p:stCondLst>
                                            <p:cond delay="1808"/>
                                          </p:stCondLst>
                                        </p:cTn>
                                        <p:tgtEl>
                                          <p:spTgt spid="88"/>
                                        </p:tgtEl>
                                      </p:cBhvr>
                                      <p:to x="100000" y="95000"/>
                                    </p:animScale>
                                    <p:animScale>
                                      <p:cBhvr>
                                        <p:cTn id="20" dur="166" decel="50000">
                                          <p:stCondLst>
                                            <p:cond delay="1834"/>
                                          </p:stCondLst>
                                        </p:cTn>
                                        <p:tgtEl>
                                          <p:spTgt spid="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Anaconda</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（一个开源的</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Python</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发行版</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本</a:t>
            </a: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endPar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用于</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一</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次性地安装</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编译器和它大</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量的第三方库，以及</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的集成开</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发环境</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zh-CN" sz="2400" dirty="0" smtClean="0">
                <a:solidFill>
                  <a:schemeClr val="accent1"/>
                </a:solidFill>
              </a:rPr>
              <a:t>常</a:t>
            </a:r>
            <a:r>
              <a:rPr lang="zh-CN" altLang="zh-CN" sz="2400" dirty="0">
                <a:solidFill>
                  <a:schemeClr val="accent1"/>
                </a:solidFill>
              </a:rPr>
              <a:t>用扩展库有：</a:t>
            </a:r>
            <a:r>
              <a:rPr lang="en-US" altLang="zh-CN" sz="2400" dirty="0" smtClean="0">
                <a:solidFill>
                  <a:schemeClr val="accent1"/>
                </a:solidFill>
              </a:rPr>
              <a:t>openpyxl</a:t>
            </a:r>
            <a:r>
              <a:rPr lang="zh-CN" altLang="zh-CN" sz="2400" dirty="0" smtClean="0">
                <a:solidFill>
                  <a:schemeClr val="accent1"/>
                </a:solidFill>
              </a:rPr>
              <a:t>、</a:t>
            </a:r>
            <a:r>
              <a:rPr lang="en-US" altLang="zh-CN" sz="2400" dirty="0" smtClean="0">
                <a:solidFill>
                  <a:schemeClr val="accent1"/>
                </a:solidFill>
              </a:rPr>
              <a:t>python-docx</a:t>
            </a:r>
            <a:r>
              <a:rPr lang="zh-CN" altLang="zh-CN" sz="2400" dirty="0" smtClean="0">
                <a:solidFill>
                  <a:schemeClr val="accent1"/>
                </a:solidFill>
              </a:rPr>
              <a:t>、</a:t>
            </a:r>
            <a:r>
              <a:rPr lang="en-US" altLang="zh-CN" sz="2400" dirty="0">
                <a:solidFill>
                  <a:schemeClr val="accent1"/>
                </a:solidFill>
              </a:rPr>
              <a:t>pymssql</a:t>
            </a:r>
            <a:r>
              <a:rPr lang="zh-CN" altLang="zh-CN" sz="2400" dirty="0">
                <a:solidFill>
                  <a:schemeClr val="accent1"/>
                </a:solidFill>
              </a:rPr>
              <a:t>（用于操</a:t>
            </a:r>
            <a:r>
              <a:rPr lang="zh-CN" altLang="zh-CN" sz="2400" dirty="0" smtClean="0">
                <a:solidFill>
                  <a:schemeClr val="accent1"/>
                </a:solidFill>
              </a:rPr>
              <a:t>作</a:t>
            </a:r>
            <a:r>
              <a:rPr lang="en-US" altLang="zh-CN" sz="2400" dirty="0" smtClean="0">
                <a:solidFill>
                  <a:schemeClr val="accent1"/>
                </a:solidFill>
              </a:rPr>
              <a:t>SQLServer</a:t>
            </a:r>
            <a:r>
              <a:rPr lang="zh-CN" altLang="zh-CN" sz="2400" dirty="0" smtClean="0">
                <a:solidFill>
                  <a:schemeClr val="accent1"/>
                </a:solidFill>
              </a:rPr>
              <a:t>）、</a:t>
            </a:r>
            <a:r>
              <a:rPr lang="en-US" altLang="zh-CN" sz="2400" dirty="0" smtClean="0">
                <a:solidFill>
                  <a:schemeClr val="accent1"/>
                </a:solidFill>
              </a:rPr>
              <a:t>numpy</a:t>
            </a:r>
            <a:r>
              <a:rPr lang="zh-CN" altLang="zh-CN" sz="2400" dirty="0" smtClean="0">
                <a:solidFill>
                  <a:schemeClr val="accent1"/>
                </a:solidFill>
              </a:rPr>
              <a:t>、</a:t>
            </a:r>
            <a:r>
              <a:rPr lang="en-US" altLang="zh-CN" sz="2400" dirty="0" smtClean="0">
                <a:solidFill>
                  <a:schemeClr val="accent1"/>
                </a:solidFill>
              </a:rPr>
              <a:t>scipy</a:t>
            </a:r>
            <a:r>
              <a:rPr lang="zh-CN" altLang="zh-CN" sz="2400" dirty="0" smtClean="0">
                <a:solidFill>
                  <a:schemeClr val="accent1"/>
                </a:solidFill>
              </a:rPr>
              <a:t>、</a:t>
            </a:r>
            <a:r>
              <a:rPr lang="en-US" altLang="zh-CN" sz="2400" dirty="0">
                <a:solidFill>
                  <a:schemeClr val="accent1"/>
                </a:solidFill>
              </a:rPr>
              <a:t>pandas</a:t>
            </a:r>
            <a:r>
              <a:rPr lang="zh-CN" altLang="zh-CN" sz="2400" dirty="0">
                <a:solidFill>
                  <a:schemeClr val="accent1"/>
                </a:solidFill>
              </a:rPr>
              <a:t>（用于数据分析）、</a:t>
            </a:r>
            <a:r>
              <a:rPr lang="en-US" altLang="zh-CN" sz="2400" dirty="0">
                <a:solidFill>
                  <a:schemeClr val="accent1"/>
                </a:solidFill>
              </a:rPr>
              <a:t>matplotlib</a:t>
            </a:r>
            <a:r>
              <a:rPr lang="zh-CN" altLang="zh-CN" sz="2400" dirty="0">
                <a:solidFill>
                  <a:schemeClr val="accent1"/>
                </a:solidFill>
              </a:rPr>
              <a:t>（用于数据可视</a:t>
            </a:r>
            <a:r>
              <a:rPr lang="zh-CN" altLang="zh-CN" sz="2400" dirty="0" smtClean="0">
                <a:solidFill>
                  <a:schemeClr val="accent1"/>
                </a:solidFill>
              </a:rPr>
              <a:t>化）、</a:t>
            </a:r>
            <a:r>
              <a:rPr lang="en-US" altLang="zh-CN" sz="2400" dirty="0">
                <a:solidFill>
                  <a:schemeClr val="accent1"/>
                </a:solidFill>
              </a:rPr>
              <a:t>scrapy</a:t>
            </a:r>
            <a:r>
              <a:rPr lang="zh-CN" altLang="zh-CN" sz="2400" dirty="0">
                <a:solidFill>
                  <a:schemeClr val="accent1"/>
                </a:solidFill>
              </a:rPr>
              <a:t>（爬虫框架）、</a:t>
            </a:r>
            <a:r>
              <a:rPr lang="en-US" altLang="zh-CN" sz="2400" dirty="0">
                <a:solidFill>
                  <a:schemeClr val="accent1"/>
                </a:solidFill>
              </a:rPr>
              <a:t>sklearn</a:t>
            </a:r>
            <a:r>
              <a:rPr lang="zh-CN" altLang="zh-CN" sz="2400" dirty="0">
                <a:solidFill>
                  <a:schemeClr val="accent1"/>
                </a:solidFill>
              </a:rPr>
              <a:t>（用于机器学习）、</a:t>
            </a:r>
            <a:r>
              <a:rPr lang="en-US" altLang="zh-CN" sz="2400" dirty="0">
                <a:solidFill>
                  <a:schemeClr val="accent1"/>
                </a:solidFill>
              </a:rPr>
              <a:t>tensorflow</a:t>
            </a:r>
            <a:r>
              <a:rPr lang="zh-CN" altLang="zh-CN" sz="2400" dirty="0">
                <a:solidFill>
                  <a:schemeClr val="accent1"/>
                </a:solidFill>
              </a:rPr>
              <a:t>（用于深度学习</a:t>
            </a:r>
            <a:r>
              <a:rPr lang="zh-CN" altLang="zh-CN" sz="2400" dirty="0" smtClean="0">
                <a:solidFill>
                  <a:schemeClr val="accent1"/>
                </a:solidFill>
              </a:rPr>
              <a:t>）</a:t>
            </a:r>
            <a:endParaRPr lang="en-US" altLang="zh-CN" sz="2400" dirty="0" smtClean="0">
              <a:solidFill>
                <a:schemeClr val="accent1"/>
              </a:solidFill>
            </a:endParaRPr>
          </a:p>
          <a:p>
            <a:pPr marL="0" indent="457200" defTabSz="913765">
              <a:lnSpc>
                <a:spcPct val="150000"/>
              </a:lnSpc>
              <a:buNone/>
            </a:pP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其</a:t>
            </a:r>
            <a:r>
              <a:rPr lang="zh-CN" altLang="en-US"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rPr>
              <a:t>他功能：</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）提供了包管理功</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能</a:t>
            </a: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2</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）提供环境管理的功能</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，解</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决了多版本</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切</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换的问题</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2.2 Python</a:t>
            </a:r>
            <a:r>
              <a:rPr lang="zh-CN" altLang="en-US" sz="2800" b="1" dirty="0">
                <a:solidFill>
                  <a:srgbClr val="0070C0"/>
                </a:solidFill>
                <a:latin typeface="微软雅黑" panose="020B0503020204020204" pitchFamily="34" charset="-122"/>
                <a:ea typeface="微软雅黑" panose="020B0503020204020204" pitchFamily="34" charset="-122"/>
              </a:rPr>
              <a:t>数据分析工</a:t>
            </a:r>
            <a:r>
              <a:rPr lang="zh-CN" altLang="en-US" sz="2800" b="1" dirty="0" smtClean="0">
                <a:solidFill>
                  <a:srgbClr val="0070C0"/>
                </a:solidFill>
                <a:latin typeface="微软雅黑" panose="020B0503020204020204" pitchFamily="34" charset="-122"/>
                <a:ea typeface="微软雅黑" panose="020B0503020204020204" pitchFamily="34" charset="-122"/>
              </a:rPr>
              <a:t>具</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389046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2.2.2 Spyder</a:t>
            </a:r>
            <a:r>
              <a:rPr lang="zh-CN" altLang="en-US" sz="2800" b="1" dirty="0">
                <a:solidFill>
                  <a:srgbClr val="0070C0"/>
                </a:solidFill>
                <a:latin typeface="微软雅黑" panose="020B0503020204020204" pitchFamily="34" charset="-122"/>
                <a:ea typeface="微软雅黑" panose="020B0503020204020204" pitchFamily="34" charset="-122"/>
              </a:rPr>
              <a:t>集成开发环</a:t>
            </a:r>
            <a:r>
              <a:rPr lang="zh-CN" altLang="en-US" sz="2800" b="1" dirty="0" smtClean="0">
                <a:solidFill>
                  <a:srgbClr val="0070C0"/>
                </a:solidFill>
                <a:latin typeface="微软雅黑" panose="020B0503020204020204" pitchFamily="34" charset="-122"/>
                <a:ea typeface="微软雅黑" panose="020B0503020204020204" pitchFamily="34" charset="-122"/>
              </a:rPr>
              <a:t>境</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1026" name="Picture 2" descr="Spy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53" y="2087880"/>
            <a:ext cx="868210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2351" y="961907"/>
            <a:ext cx="8539298" cy="892552"/>
          </a:xfrm>
          <a:prstGeom prst="rect">
            <a:avLst/>
          </a:prstGeom>
          <a:solidFill>
            <a:schemeClr val="accent1">
              <a:lumMod val="20000"/>
              <a:lumOff val="80000"/>
            </a:schemeClr>
          </a:solidFill>
        </p:spPr>
        <p:txBody>
          <a:bodyPr wrap="square">
            <a:spAutoFit/>
          </a:bodyPr>
          <a:lstStyle/>
          <a:p>
            <a:r>
              <a:rPr lang="en-US" altLang="zh-CN" sz="2600" dirty="0">
                <a:solidFill>
                  <a:schemeClr val="accent1"/>
                </a:solidFill>
              </a:rPr>
              <a:t>Spyder</a:t>
            </a:r>
            <a:r>
              <a:rPr lang="zh-CN" altLang="zh-CN" sz="2600" dirty="0">
                <a:solidFill>
                  <a:schemeClr val="accent1"/>
                </a:solidFill>
              </a:rPr>
              <a:t>是</a:t>
            </a:r>
            <a:r>
              <a:rPr lang="en-US" altLang="zh-CN" sz="2600" dirty="0">
                <a:solidFill>
                  <a:schemeClr val="accent1"/>
                </a:solidFill>
              </a:rPr>
              <a:t>Anaconda</a:t>
            </a:r>
            <a:r>
              <a:rPr lang="zh-CN" altLang="zh-CN" sz="2600" dirty="0">
                <a:solidFill>
                  <a:schemeClr val="accent1"/>
                </a:solidFill>
              </a:rPr>
              <a:t>中一</a:t>
            </a:r>
            <a:r>
              <a:rPr lang="zh-CN" altLang="zh-CN" sz="2600" dirty="0" smtClean="0">
                <a:solidFill>
                  <a:schemeClr val="accent1"/>
                </a:solidFill>
              </a:rPr>
              <a:t>个集</a:t>
            </a:r>
            <a:r>
              <a:rPr lang="zh-CN" altLang="zh-CN" sz="2600" dirty="0">
                <a:solidFill>
                  <a:schemeClr val="accent1"/>
                </a:solidFill>
              </a:rPr>
              <a:t>成开发环</a:t>
            </a:r>
            <a:r>
              <a:rPr lang="zh-CN" altLang="zh-CN" sz="2600" dirty="0" smtClean="0">
                <a:solidFill>
                  <a:schemeClr val="accent1"/>
                </a:solidFill>
              </a:rPr>
              <a:t>境</a:t>
            </a:r>
            <a:r>
              <a:rPr lang="zh-CN" altLang="en-US" sz="2600" dirty="0" smtClean="0">
                <a:solidFill>
                  <a:schemeClr val="accent1"/>
                </a:solidFill>
              </a:rPr>
              <a:t>，既可以直接编写程序代码，又</a:t>
            </a:r>
            <a:r>
              <a:rPr lang="zh-CN" altLang="zh-CN" sz="2600" dirty="0" smtClean="0">
                <a:solidFill>
                  <a:schemeClr val="accent1"/>
                </a:solidFill>
              </a:rPr>
              <a:t>可</a:t>
            </a:r>
            <a:r>
              <a:rPr lang="zh-CN" altLang="zh-CN" sz="2600" dirty="0">
                <a:solidFill>
                  <a:schemeClr val="accent1"/>
                </a:solidFill>
              </a:rPr>
              <a:t>以</a:t>
            </a:r>
            <a:r>
              <a:rPr lang="zh-CN" altLang="zh-CN" sz="2600" dirty="0" smtClean="0">
                <a:solidFill>
                  <a:schemeClr val="accent1"/>
                </a:solidFill>
              </a:rPr>
              <a:t>在</a:t>
            </a:r>
            <a:r>
              <a:rPr lang="zh-CN" altLang="en-US" sz="2600" dirty="0" smtClean="0">
                <a:solidFill>
                  <a:schemeClr val="accent1"/>
                </a:solidFill>
              </a:rPr>
              <a:t>右边</a:t>
            </a:r>
            <a:r>
              <a:rPr lang="en-US" altLang="zh-CN" sz="2600" dirty="0" smtClean="0">
                <a:solidFill>
                  <a:schemeClr val="accent1"/>
                </a:solidFill>
              </a:rPr>
              <a:t>In[]</a:t>
            </a:r>
            <a:r>
              <a:rPr lang="zh-CN" altLang="en-US" sz="2600" dirty="0">
                <a:solidFill>
                  <a:schemeClr val="accent1"/>
                </a:solidFill>
              </a:rPr>
              <a:t>后面</a:t>
            </a:r>
            <a:r>
              <a:rPr lang="zh-CN" altLang="zh-CN" sz="2600" dirty="0" smtClean="0">
                <a:solidFill>
                  <a:schemeClr val="accent1"/>
                </a:solidFill>
              </a:rPr>
              <a:t>直</a:t>
            </a:r>
            <a:r>
              <a:rPr lang="zh-CN" altLang="zh-CN" sz="2600" dirty="0">
                <a:solidFill>
                  <a:schemeClr val="accent1"/>
                </a:solidFill>
              </a:rPr>
              <a:t>接输入交互式命令</a:t>
            </a:r>
            <a:endParaRPr lang="zh-CN" altLang="en-US" sz="2600" dirty="0">
              <a:solidFill>
                <a:schemeClr val="accent1"/>
              </a:solidFill>
            </a:endParaRPr>
          </a:p>
        </p:txBody>
      </p:sp>
      <p:cxnSp>
        <p:nvCxnSpPr>
          <p:cNvPr id="4" name="直接连接符 3"/>
          <p:cNvCxnSpPr/>
          <p:nvPr/>
        </p:nvCxnSpPr>
        <p:spPr>
          <a:xfrm>
            <a:off x="5532120" y="3749040"/>
            <a:ext cx="1463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8781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06908" y="893064"/>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Numpy</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Numerical Python</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简</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介</a:t>
            </a:r>
            <a:endPar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Numpy</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的一个科学计算库，提供了大量有用的工具，如数组对象（用来表示向量、矩阵、图像等）以及线性代数函数</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Numpy</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中的数组对象可以帮助实现数组中的重要操作，如矩阵转置、相乘、解方程、向量乘积和归一</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化。</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① ndarray</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对象，这是一个具有矢量算术运算和复杂广播能力的快速且节省空间的多维数组。</a:t>
            </a:r>
          </a:p>
          <a:p>
            <a:pPr marL="0" indent="457200" defTabSz="913765">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② 用于对整组数据进行快速运算的标准数学函</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数。</a:t>
            </a: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③ 用于读写磁盘数据的工具以及用于操作内存映射文件的工具。</a:t>
            </a:r>
          </a:p>
          <a:p>
            <a:pPr marL="0" indent="457200" defTabSz="913765">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④ 线性代数、随机数生成以及傅里叶变换功能。</a:t>
            </a:r>
          </a:p>
          <a:p>
            <a:pPr marL="0" indent="457200" defTabSz="913765">
              <a:lnSpc>
                <a:spcPct val="150000"/>
              </a:lnSpc>
              <a:buNone/>
            </a:pP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2.2.3 Numpy</a:t>
            </a:r>
            <a:r>
              <a:rPr lang="zh-CN" altLang="en-US" sz="2800" b="1" dirty="0">
                <a:solidFill>
                  <a:srgbClr val="0070C0"/>
                </a:solidFill>
                <a:latin typeface="微软雅黑" panose="020B0503020204020204" pitchFamily="34" charset="-122"/>
                <a:ea typeface="微软雅黑" panose="020B0503020204020204" pitchFamily="34" charset="-122"/>
              </a:rPr>
              <a:t>库</a:t>
            </a: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Numpy</a:t>
            </a:r>
            <a:r>
              <a:rPr lang="zh-CN" altLang="en-US" sz="2800" b="1" dirty="0">
                <a:solidFill>
                  <a:srgbClr val="0070C0"/>
                </a:solidFill>
                <a:latin typeface="微软雅黑" panose="020B0503020204020204" pitchFamily="34" charset="-122"/>
                <a:ea typeface="微软雅黑" panose="020B0503020204020204" pitchFamily="34" charset="-122"/>
              </a:rPr>
              <a:t>数组</a:t>
            </a:r>
          </a:p>
        </p:txBody>
      </p:sp>
      <p:sp>
        <p:nvSpPr>
          <p:cNvPr id="3" name="Text Box 2"/>
          <p:cNvSpPr txBox="1">
            <a:spLocks noChangeArrowheads="1"/>
          </p:cNvSpPr>
          <p:nvPr/>
        </p:nvSpPr>
        <p:spPr bwMode="auto">
          <a:xfrm>
            <a:off x="5647074" y="1606062"/>
            <a:ext cx="3190175" cy="4401205"/>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800" dirty="0"/>
              <a:t>[1 2 3] </a:t>
            </a:r>
            <a:endParaRPr lang="en-US" altLang="zh-CN" sz="2800" dirty="0" smtClean="0"/>
          </a:p>
          <a:p>
            <a:r>
              <a:rPr lang="en-US" altLang="zh-CN" sz="2800" dirty="0" smtClean="0"/>
              <a:t>[[</a:t>
            </a:r>
            <a:r>
              <a:rPr lang="en-US" altLang="zh-CN" sz="2800" dirty="0"/>
              <a:t>1 2]</a:t>
            </a:r>
          </a:p>
          <a:p>
            <a:r>
              <a:rPr lang="en-US" altLang="zh-CN" sz="2800" dirty="0"/>
              <a:t> [3 4]] </a:t>
            </a:r>
            <a:endParaRPr lang="en-US" altLang="zh-CN" sz="2800" dirty="0" smtClean="0"/>
          </a:p>
          <a:p>
            <a:r>
              <a:rPr lang="en-US" altLang="zh-CN" sz="2800" dirty="0" smtClean="0"/>
              <a:t>[[[</a:t>
            </a:r>
            <a:r>
              <a:rPr lang="en-US" altLang="zh-CN" sz="2800" dirty="0"/>
              <a:t>2 3 4 5]]] </a:t>
            </a:r>
            <a:endParaRPr lang="en-US" altLang="zh-CN" sz="2800" dirty="0" smtClean="0"/>
          </a:p>
          <a:p>
            <a:r>
              <a:rPr lang="en-US" altLang="zh-CN" sz="2800" dirty="0" smtClean="0"/>
              <a:t>[</a:t>
            </a:r>
            <a:r>
              <a:rPr lang="en-US" altLang="zh-CN" sz="2800" dirty="0"/>
              <a:t>1.+0.j 2.+0.j 3.+0.j] [0.  0.2 0.4 0.6 0.8] [ 0.   2.5  5.   7.5 10. ] </a:t>
            </a:r>
            <a:endParaRPr lang="en-US" altLang="zh-CN" sz="2800" dirty="0" smtClean="0"/>
          </a:p>
          <a:p>
            <a:r>
              <a:rPr lang="en-US" altLang="zh-CN" sz="2800" dirty="0" smtClean="0"/>
              <a:t>[[</a:t>
            </a:r>
            <a:r>
              <a:rPr lang="en-US" altLang="zh-CN" sz="2800" dirty="0"/>
              <a:t>0. 0. 0. 0.]</a:t>
            </a:r>
          </a:p>
          <a:p>
            <a:r>
              <a:rPr lang="en-US" altLang="zh-CN" sz="2800" dirty="0"/>
              <a:t> [0. 0. 0. 0.]</a:t>
            </a:r>
          </a:p>
          <a:p>
            <a:r>
              <a:rPr lang="en-US" altLang="zh-CN" sz="2800" dirty="0"/>
              <a:t> [0. 0. 0. 0.]]</a:t>
            </a:r>
            <a:endParaRPr lang="zh-CN" altLang="zh-CN" sz="2800" dirty="0"/>
          </a:p>
        </p:txBody>
      </p:sp>
      <p:sp>
        <p:nvSpPr>
          <p:cNvPr id="4" name="Rectangle 4"/>
          <p:cNvSpPr>
            <a:spLocks noChangeArrowheads="1"/>
          </p:cNvSpPr>
          <p:nvPr/>
        </p:nvSpPr>
        <p:spPr bwMode="auto">
          <a:xfrm>
            <a:off x="384259" y="1952207"/>
            <a:ext cx="53391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numpy as </a:t>
            </a:r>
            <a:r>
              <a:rPr lang="en-US" altLang="zh-CN" sz="2400" dirty="0" smtClean="0">
                <a:latin typeface="Times New Roman" panose="02020603050405020304" pitchFamily="18" charset="0"/>
                <a:cs typeface="Times New Roman" panose="02020603050405020304" pitchFamily="18" charset="0"/>
              </a:rPr>
              <a:t>np</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 = np.array([1,2,3</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b </a:t>
            </a:r>
            <a:r>
              <a:rPr lang="en-US" altLang="zh-CN" sz="2400" dirty="0">
                <a:latin typeface="Times New Roman" panose="02020603050405020304" pitchFamily="18" charset="0"/>
                <a:cs typeface="Times New Roman" panose="02020603050405020304" pitchFamily="18" charset="0"/>
              </a:rPr>
              <a:t>= np.array([[1,2], [3,4]]) </a:t>
            </a:r>
            <a:endParaRPr lang="zh-CN" altLang="en-US"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 </a:t>
            </a:r>
            <a:r>
              <a:rPr lang="en-US" altLang="zh-CN" sz="2400" dirty="0">
                <a:latin typeface="Times New Roman" panose="02020603050405020304" pitchFamily="18" charset="0"/>
                <a:cs typeface="Times New Roman" panose="02020603050405020304" pitchFamily="18" charset="0"/>
              </a:rPr>
              <a:t>= np.array([2,3,4,5], ndmin = </a:t>
            </a:r>
            <a:r>
              <a:rPr lang="en-US" altLang="zh-CN" sz="2400" dirty="0" smtClean="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d </a:t>
            </a:r>
            <a:r>
              <a:rPr lang="en-US" altLang="zh-CN" sz="2400" dirty="0">
                <a:latin typeface="Times New Roman" panose="02020603050405020304" pitchFamily="18" charset="0"/>
                <a:cs typeface="Times New Roman" panose="02020603050405020304" pitchFamily="18" charset="0"/>
              </a:rPr>
              <a:t>= np.array([1,2,3], dtype = complex</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e </a:t>
            </a:r>
            <a:r>
              <a:rPr lang="en-US" altLang="zh-CN" sz="2400" dirty="0">
                <a:latin typeface="Times New Roman" panose="02020603050405020304" pitchFamily="18" charset="0"/>
                <a:cs typeface="Times New Roman" panose="02020603050405020304" pitchFamily="18" charset="0"/>
              </a:rPr>
              <a:t>= np.arange(0,1,0.2) </a:t>
            </a:r>
          </a:p>
          <a:p>
            <a:r>
              <a:rPr lang="en-US" altLang="zh-CN" sz="2400" dirty="0">
                <a:latin typeface="Times New Roman" panose="02020603050405020304" pitchFamily="18" charset="0"/>
                <a:cs typeface="Times New Roman" panose="02020603050405020304" pitchFamily="18" charset="0"/>
              </a:rPr>
              <a:t>f = np.linspace(0,10,5) 		</a:t>
            </a:r>
          </a:p>
          <a:p>
            <a:r>
              <a:rPr lang="en-US" altLang="zh-CN" sz="2400" dirty="0">
                <a:latin typeface="Times New Roman" panose="02020603050405020304" pitchFamily="18" charset="0"/>
                <a:cs typeface="Times New Roman" panose="02020603050405020304" pitchFamily="18" charset="0"/>
              </a:rPr>
              <a:t>g = np.zeros((3,4))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 (a,b,c,d,e,f,g)</a:t>
            </a:r>
            <a:endParaRPr lang="zh-CN"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384259" y="1060608"/>
            <a:ext cx="5020926"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a:solidFill>
                  <a:srgbClr val="0070C0"/>
                </a:solidFill>
                <a:latin typeface="微软雅黑" panose="020B0503020204020204" pitchFamily="34" charset="-122"/>
                <a:ea typeface="微软雅黑" panose="020B0503020204020204" pitchFamily="34" charset="-122"/>
              </a:rPr>
              <a:t>2-10</a:t>
            </a:r>
            <a:r>
              <a:rPr lang="en-US" altLang="zh-CN" sz="2800" b="1" dirty="0" smtClean="0">
                <a:solidFill>
                  <a:srgbClr val="0070C0"/>
                </a:solidFill>
                <a:latin typeface="微软雅黑" panose="020B0503020204020204" pitchFamily="34" charset="-122"/>
                <a:ea typeface="微软雅黑" panose="020B0503020204020204" pitchFamily="34" charset="-122"/>
              </a:rPr>
              <a:t>] </a:t>
            </a:r>
            <a:r>
              <a:rPr lang="zh-CN" altLang="en-US" sz="2800" b="1" dirty="0" smtClean="0">
                <a:solidFill>
                  <a:srgbClr val="0070C0"/>
                </a:solidFill>
                <a:latin typeface="微软雅黑" panose="020B0503020204020204" pitchFamily="34" charset="-122"/>
                <a:ea typeface="微软雅黑" panose="020B0503020204020204" pitchFamily="34" charset="-122"/>
              </a:rPr>
              <a:t>创</a:t>
            </a:r>
            <a:r>
              <a:rPr lang="zh-CN" altLang="en-US" sz="2800" b="1" dirty="0">
                <a:solidFill>
                  <a:srgbClr val="0070C0"/>
                </a:solidFill>
                <a:latin typeface="微软雅黑" panose="020B0503020204020204" pitchFamily="34" charset="-122"/>
                <a:ea typeface="微软雅黑" panose="020B0503020204020204" pitchFamily="34" charset="-122"/>
              </a:rPr>
              <a:t>建</a:t>
            </a:r>
            <a:r>
              <a:rPr lang="en-US" altLang="zh-CN" sz="2800" b="1" dirty="0">
                <a:solidFill>
                  <a:srgbClr val="0070C0"/>
                </a:solidFill>
                <a:latin typeface="微软雅黑" panose="020B0503020204020204" pitchFamily="34" charset="-122"/>
                <a:ea typeface="微软雅黑" panose="020B0503020204020204" pitchFamily="34" charset="-122"/>
              </a:rPr>
              <a:t>Numpy</a:t>
            </a:r>
            <a:r>
              <a:rPr lang="zh-CN" altLang="en-US" sz="2800" b="1" dirty="0">
                <a:solidFill>
                  <a:srgbClr val="0070C0"/>
                </a:solidFill>
                <a:latin typeface="微软雅黑" panose="020B0503020204020204" pitchFamily="34" charset="-122"/>
                <a:ea typeface="微软雅黑" panose="020B0503020204020204" pitchFamily="34" charset="-122"/>
              </a:rPr>
              <a:t>数</a:t>
            </a:r>
            <a:r>
              <a:rPr lang="zh-CN" altLang="en-US" sz="2800" b="1" dirty="0" smtClean="0">
                <a:solidFill>
                  <a:srgbClr val="0070C0"/>
                </a:solidFill>
                <a:latin typeface="微软雅黑" panose="020B0503020204020204" pitchFamily="34" charset="-122"/>
                <a:ea typeface="微软雅黑" panose="020B0503020204020204" pitchFamily="34" charset="-122"/>
              </a:rPr>
              <a:t>组</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6543476" y="1071324"/>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93474" y="6110895"/>
            <a:ext cx="5878726" cy="518028"/>
            <a:chOff x="6339097" y="1573726"/>
            <a:chExt cx="3744416" cy="518298"/>
          </a:xfrm>
        </p:grpSpPr>
        <p:sp>
          <p:nvSpPr>
            <p:cNvPr id="11" name="圆角矩形 10"/>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3" y="1599350"/>
              <a:ext cx="3683970" cy="492674"/>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dtype = </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complex</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指定元素类型为复数</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3" name="组合 12"/>
          <p:cNvGrpSpPr/>
          <p:nvPr/>
        </p:nvGrpSpPr>
        <p:grpSpPr>
          <a:xfrm>
            <a:off x="253417" y="5432326"/>
            <a:ext cx="4059503" cy="518028"/>
            <a:chOff x="6339097" y="1573726"/>
            <a:chExt cx="3744416" cy="518298"/>
          </a:xfrm>
        </p:grpSpPr>
        <p:sp>
          <p:nvSpPr>
            <p:cNvPr id="14" name="圆角矩形 13"/>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5" name="矩形 14"/>
            <p:cNvSpPr/>
            <p:nvPr/>
          </p:nvSpPr>
          <p:spPr>
            <a:xfrm>
              <a:off x="6399543" y="1599350"/>
              <a:ext cx="3683970" cy="492674"/>
            </a:xfrm>
            <a:prstGeom prst="rect">
              <a:avLst/>
            </a:prstGeom>
          </p:spPr>
          <p:txBody>
            <a:bodyPr wrap="square" lIns="121897" tIns="60948" rIns="121897" bIns="60948">
              <a:spAutoFit/>
            </a:bodyPr>
            <a:lstStyle/>
            <a:p>
              <a:pPr defTabSz="1218565">
                <a:defRPr/>
              </a:pP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ndmin</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指定数组的维度</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624916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arrange</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函</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数</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41325" defTabSz="913765">
              <a:lnSpc>
                <a:spcPct val="150000"/>
              </a:lnSpc>
              <a:buNone/>
            </a:pP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通过指定开始值、终值和步长来创建一维数组</a:t>
            </a:r>
            <a:r>
              <a:rPr lang="zh-CN" altLang="en-US"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defTabSz="913765">
              <a:lnSpc>
                <a:spcPct val="150000"/>
              </a:lnSpc>
              <a:buNone/>
            </a:pP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linspace</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函数</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通过指定开始值、终值和元素个数来创建一维数组</a:t>
            </a: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zh-CN" sz="2800" b="1" dirty="0" smtClean="0">
                <a:solidFill>
                  <a:schemeClr val="accent1"/>
                </a:solidFill>
              </a:rPr>
              <a:t>函</a:t>
            </a:r>
            <a:r>
              <a:rPr lang="zh-CN" altLang="zh-CN" sz="2800" b="1" dirty="0">
                <a:solidFill>
                  <a:schemeClr val="accent1"/>
                </a:solidFill>
              </a:rPr>
              <a:t>数</a:t>
            </a:r>
            <a:r>
              <a:rPr lang="en-US" altLang="zh-CN" sz="2800" b="1" dirty="0" smtClean="0">
                <a:solidFill>
                  <a:schemeClr val="accent1"/>
                </a:solidFill>
              </a:rPr>
              <a:t>zeros()</a:t>
            </a:r>
            <a:r>
              <a:rPr lang="zh-CN" altLang="zh-CN" sz="2800" b="1" dirty="0" smtClean="0">
                <a:solidFill>
                  <a:schemeClr val="accent1"/>
                </a:solidFill>
              </a:rPr>
              <a:t>可</a:t>
            </a:r>
            <a:r>
              <a:rPr lang="zh-CN" altLang="zh-CN" sz="2800" b="1" dirty="0">
                <a:solidFill>
                  <a:schemeClr val="accent1"/>
                </a:solidFill>
              </a:rPr>
              <a:t>创建一个</a:t>
            </a:r>
            <a:r>
              <a:rPr lang="zh-CN" altLang="zh-CN" sz="2800" b="1" dirty="0" smtClean="0">
                <a:solidFill>
                  <a:schemeClr val="accent1"/>
                </a:solidFill>
              </a:rPr>
              <a:t>全</a:t>
            </a:r>
            <a:r>
              <a:rPr lang="en-US" altLang="zh-CN" sz="2800" b="1" dirty="0" smtClean="0">
                <a:solidFill>
                  <a:schemeClr val="accent1"/>
                </a:solidFill>
              </a:rPr>
              <a:t>0</a:t>
            </a:r>
            <a:r>
              <a:rPr lang="zh-CN" altLang="zh-CN" sz="2800" b="1" dirty="0">
                <a:solidFill>
                  <a:schemeClr val="accent1"/>
                </a:solidFill>
              </a:rPr>
              <a:t>的数</a:t>
            </a:r>
            <a:r>
              <a:rPr lang="zh-CN" altLang="zh-CN" sz="2800" b="1" dirty="0" smtClean="0">
                <a:solidFill>
                  <a:schemeClr val="accent1"/>
                </a:solidFill>
              </a:rPr>
              <a:t>组</a:t>
            </a:r>
            <a:endParaRPr lang="en-US" altLang="zh-CN" sz="2800" b="1" dirty="0" smtClean="0">
              <a:solidFill>
                <a:schemeClr val="accent1"/>
              </a:solidFill>
            </a:endParaRPr>
          </a:p>
          <a:p>
            <a:pPr marL="0" indent="457200" defTabSz="913765">
              <a:lnSpc>
                <a:spcPct val="150000"/>
              </a:lnSpc>
              <a:buNone/>
            </a:pPr>
            <a:r>
              <a:rPr lang="zh-CN" altLang="zh-CN" sz="2800" b="1" dirty="0" smtClean="0">
                <a:solidFill>
                  <a:schemeClr val="accent1"/>
                </a:solidFill>
              </a:rPr>
              <a:t>函</a:t>
            </a:r>
            <a:r>
              <a:rPr lang="zh-CN" altLang="zh-CN" sz="2800" b="1" dirty="0">
                <a:solidFill>
                  <a:schemeClr val="accent1"/>
                </a:solidFill>
              </a:rPr>
              <a:t>数</a:t>
            </a:r>
            <a:r>
              <a:rPr lang="en-US" altLang="zh-CN" sz="2800" b="1" dirty="0">
                <a:solidFill>
                  <a:schemeClr val="accent1"/>
                </a:solidFill>
              </a:rPr>
              <a:t>ones()</a:t>
            </a:r>
            <a:r>
              <a:rPr lang="zh-CN" altLang="zh-CN" sz="2800" b="1" dirty="0">
                <a:solidFill>
                  <a:schemeClr val="accent1"/>
                </a:solidFill>
              </a:rPr>
              <a:t>可创建一个全为</a:t>
            </a:r>
            <a:r>
              <a:rPr lang="en-US" altLang="zh-CN" sz="2800" b="1" dirty="0">
                <a:solidFill>
                  <a:schemeClr val="accent1"/>
                </a:solidFill>
              </a:rPr>
              <a:t>1</a:t>
            </a:r>
            <a:r>
              <a:rPr lang="zh-CN" altLang="zh-CN" sz="2800" b="1" dirty="0">
                <a:solidFill>
                  <a:schemeClr val="accent1"/>
                </a:solidFill>
              </a:rPr>
              <a:t>的数</a:t>
            </a:r>
            <a:r>
              <a:rPr lang="zh-CN" altLang="zh-CN" sz="2800" b="1" dirty="0" smtClean="0">
                <a:solidFill>
                  <a:schemeClr val="accent1"/>
                </a:solidFill>
              </a:rPr>
              <a:t>组</a:t>
            </a:r>
            <a:endParaRPr lang="en-US" altLang="zh-CN" sz="2800" b="1" dirty="0" smtClean="0">
              <a:solidFill>
                <a:schemeClr val="accent1"/>
              </a:solidFill>
            </a:endParaRPr>
          </a:p>
          <a:p>
            <a:pPr marL="0" indent="457200" defTabSz="913765">
              <a:lnSpc>
                <a:spcPct val="150000"/>
              </a:lnSpc>
              <a:buNone/>
            </a:pPr>
            <a:r>
              <a:rPr lang="zh-CN" altLang="zh-CN" sz="2800" b="1" dirty="0" smtClean="0">
                <a:solidFill>
                  <a:schemeClr val="accent1"/>
                </a:solidFill>
              </a:rPr>
              <a:t>函</a:t>
            </a:r>
            <a:r>
              <a:rPr lang="zh-CN" altLang="zh-CN" sz="2800" b="1" dirty="0">
                <a:solidFill>
                  <a:schemeClr val="accent1"/>
                </a:solidFill>
              </a:rPr>
              <a:t>数</a:t>
            </a:r>
            <a:r>
              <a:rPr lang="en-US" altLang="zh-CN" sz="2800" b="1" dirty="0">
                <a:solidFill>
                  <a:schemeClr val="accent1"/>
                </a:solidFill>
              </a:rPr>
              <a:t>random()</a:t>
            </a:r>
            <a:r>
              <a:rPr lang="zh-CN" altLang="zh-CN" sz="2800" b="1" dirty="0">
                <a:solidFill>
                  <a:schemeClr val="accent1"/>
                </a:solidFill>
              </a:rPr>
              <a:t>可创建一个内容随</a:t>
            </a:r>
            <a:r>
              <a:rPr lang="zh-CN" altLang="zh-CN" sz="2800" b="1" dirty="0" smtClean="0">
                <a:solidFill>
                  <a:schemeClr val="accent1"/>
                </a:solidFill>
              </a:rPr>
              <a:t>机的</a:t>
            </a:r>
            <a:r>
              <a:rPr lang="zh-CN" altLang="zh-CN" sz="2800" b="1" dirty="0">
                <a:solidFill>
                  <a:schemeClr val="accent1"/>
                </a:solidFill>
              </a:rPr>
              <a:t>数组</a:t>
            </a:r>
            <a:endParaRPr lang="en-US" altLang="zh-CN" sz="2600" b="1" dirty="0" smtClean="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Numpy</a:t>
            </a:r>
            <a:r>
              <a:rPr lang="zh-CN" altLang="en-US" sz="2800" b="1" dirty="0" smtClean="0">
                <a:solidFill>
                  <a:srgbClr val="0070C0"/>
                </a:solidFill>
                <a:latin typeface="微软雅黑" panose="020B0503020204020204" pitchFamily="34" charset="-122"/>
                <a:ea typeface="微软雅黑" panose="020B0503020204020204" pitchFamily="34" charset="-122"/>
              </a:rPr>
              <a:t>快速创建数组的</a:t>
            </a:r>
            <a:r>
              <a:rPr lang="zh-CN" altLang="en-US" sz="2800" b="1" dirty="0">
                <a:solidFill>
                  <a:srgbClr val="0070C0"/>
                </a:solidFill>
                <a:latin typeface="微软雅黑" panose="020B0503020204020204" pitchFamily="34" charset="-122"/>
                <a:ea typeface="微软雅黑" panose="020B0503020204020204" pitchFamily="34" charset="-122"/>
              </a:rPr>
              <a:t>函数</a:t>
            </a:r>
          </a:p>
        </p:txBody>
      </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Numpy</a:t>
            </a:r>
            <a:r>
              <a:rPr lang="zh-CN" altLang="en-US" sz="2800" b="1" dirty="0">
                <a:solidFill>
                  <a:srgbClr val="0070C0"/>
                </a:solidFill>
                <a:latin typeface="微软雅黑" panose="020B0503020204020204" pitchFamily="34" charset="-122"/>
                <a:ea typeface="微软雅黑" panose="020B0503020204020204" pitchFamily="34" charset="-122"/>
              </a:rPr>
              <a:t>数组的形状操作</a:t>
            </a:r>
          </a:p>
        </p:txBody>
      </p:sp>
      <p:sp>
        <p:nvSpPr>
          <p:cNvPr id="3" name="Text Box 2"/>
          <p:cNvSpPr txBox="1">
            <a:spLocks noChangeArrowheads="1"/>
          </p:cNvSpPr>
          <p:nvPr/>
        </p:nvSpPr>
        <p:spPr bwMode="auto">
          <a:xfrm>
            <a:off x="5758865" y="1424044"/>
            <a:ext cx="3190175" cy="5262979"/>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400" dirty="0"/>
              <a:t>[[45 35 30 28]</a:t>
            </a:r>
          </a:p>
          <a:p>
            <a:r>
              <a:rPr lang="en-US" altLang="zh-CN" sz="2400" dirty="0"/>
              <a:t> [45 16 52 63]</a:t>
            </a:r>
          </a:p>
          <a:p>
            <a:r>
              <a:rPr lang="en-US" altLang="zh-CN" sz="2400" dirty="0"/>
              <a:t> [ 6 70 20  5]]</a:t>
            </a:r>
          </a:p>
          <a:p>
            <a:r>
              <a:rPr lang="en-US" altLang="zh-CN" sz="2400" dirty="0"/>
              <a:t>(3, 4)</a:t>
            </a:r>
          </a:p>
          <a:p>
            <a:r>
              <a:rPr lang="en-US" altLang="zh-CN" sz="2400" dirty="0"/>
              <a:t>[45 35 30 28 45 16 52 63  6 70 20  5]</a:t>
            </a:r>
          </a:p>
          <a:p>
            <a:r>
              <a:rPr lang="en-US" altLang="zh-CN" sz="2400" dirty="0"/>
              <a:t>[[45 35]</a:t>
            </a:r>
          </a:p>
          <a:p>
            <a:r>
              <a:rPr lang="en-US" altLang="zh-CN" sz="2400" dirty="0"/>
              <a:t> [30 28]</a:t>
            </a:r>
          </a:p>
          <a:p>
            <a:r>
              <a:rPr lang="en-US" altLang="zh-CN" sz="2400" dirty="0"/>
              <a:t> [45 16]</a:t>
            </a:r>
          </a:p>
          <a:p>
            <a:r>
              <a:rPr lang="en-US" altLang="zh-CN" sz="2400" dirty="0"/>
              <a:t> [52 63]</a:t>
            </a:r>
          </a:p>
          <a:p>
            <a:r>
              <a:rPr lang="en-US" altLang="zh-CN" sz="2400" dirty="0"/>
              <a:t> [ 6 70]</a:t>
            </a:r>
          </a:p>
          <a:p>
            <a:r>
              <a:rPr lang="en-US" altLang="zh-CN" sz="2400" dirty="0"/>
              <a:t> [20  5]]</a:t>
            </a:r>
          </a:p>
          <a:p>
            <a:r>
              <a:rPr lang="en-US" altLang="zh-CN" sz="2400" dirty="0"/>
              <a:t>[[45 30 45 52  6 20]</a:t>
            </a:r>
          </a:p>
          <a:p>
            <a:r>
              <a:rPr lang="en-US" altLang="zh-CN" sz="2400" dirty="0"/>
              <a:t> [35 28 16 63 70  5]]</a:t>
            </a:r>
            <a:endParaRPr lang="zh-CN" altLang="zh-CN" sz="2400" dirty="0"/>
          </a:p>
        </p:txBody>
      </p:sp>
      <p:sp>
        <p:nvSpPr>
          <p:cNvPr id="4" name="Rectangle 4"/>
          <p:cNvSpPr>
            <a:spLocks noChangeArrowheads="1"/>
          </p:cNvSpPr>
          <p:nvPr/>
        </p:nvSpPr>
        <p:spPr bwMode="auto">
          <a:xfrm>
            <a:off x="384258" y="1424044"/>
            <a:ext cx="533910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numpy as </a:t>
            </a:r>
            <a:r>
              <a:rPr lang="en-US" altLang="zh-CN" sz="2400" dirty="0" smtClean="0">
                <a:latin typeface="Times New Roman" panose="02020603050405020304" pitchFamily="18" charset="0"/>
                <a:cs typeface="Times New Roman" panose="02020603050405020304" pitchFamily="18" charset="0"/>
              </a:rPr>
              <a:t>np</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a=np.int32(100*np.random.random((3,4)))		#</a:t>
            </a:r>
            <a:r>
              <a:rPr lang="zh-CN" altLang="en-US" sz="2400" dirty="0">
                <a:latin typeface="Times New Roman" panose="02020603050405020304" pitchFamily="18" charset="0"/>
                <a:cs typeface="Times New Roman" panose="02020603050405020304" pitchFamily="18" charset="0"/>
              </a:rPr>
              <a:t>创建</a:t>
            </a:r>
            <a:r>
              <a:rPr lang="en-US" altLang="zh-CN" sz="2400" dirty="0">
                <a:latin typeface="Times New Roman" panose="02020603050405020304" pitchFamily="18" charset="0"/>
                <a:cs typeface="Times New Roman" panose="02020603050405020304" pitchFamily="18" charset="0"/>
              </a:rPr>
              <a:t>3*4</a:t>
            </a:r>
            <a:r>
              <a:rPr lang="zh-CN" altLang="en-US" sz="2400" dirty="0">
                <a:latin typeface="Times New Roman" panose="02020603050405020304" pitchFamily="18" charset="0"/>
                <a:cs typeface="Times New Roman" panose="02020603050405020304" pitchFamily="18" charset="0"/>
              </a:rPr>
              <a:t>的二维数组</a:t>
            </a:r>
          </a:p>
          <a:p>
            <a:r>
              <a:rPr lang="en-US" altLang="zh-CN" sz="2400" dirty="0">
                <a:latin typeface="Times New Roman" panose="02020603050405020304" pitchFamily="18" charset="0"/>
                <a:cs typeface="Times New Roman" panose="02020603050405020304" pitchFamily="18" charset="0"/>
              </a:rPr>
              <a:t>print (a)</a:t>
            </a:r>
          </a:p>
          <a:p>
            <a:r>
              <a:rPr lang="en-US" altLang="zh-CN" sz="2400" dirty="0">
                <a:latin typeface="Times New Roman" panose="02020603050405020304" pitchFamily="18" charset="0"/>
                <a:cs typeface="Times New Roman" panose="02020603050405020304" pitchFamily="18" charset="0"/>
              </a:rPr>
              <a:t>print(a.shape)   #</a:t>
            </a:r>
            <a:r>
              <a:rPr lang="zh-CN" altLang="en-US" sz="2400" dirty="0">
                <a:latin typeface="Times New Roman" panose="02020603050405020304" pitchFamily="18" charset="0"/>
                <a:cs typeface="Times New Roman" panose="02020603050405020304" pitchFamily="18" charset="0"/>
              </a:rPr>
              <a:t>输出</a:t>
            </a:r>
            <a:r>
              <a:rPr lang="en-US" altLang="zh-CN" sz="2400" dirty="0">
                <a:latin typeface="Times New Roman" panose="02020603050405020304" pitchFamily="18" charset="0"/>
                <a:cs typeface="Times New Roman" panose="02020603050405020304" pitchFamily="18" charset="0"/>
              </a:rPr>
              <a:t>(3, 4)</a:t>
            </a:r>
          </a:p>
          <a:p>
            <a:r>
              <a:rPr lang="en-US" altLang="zh-CN" sz="2400" dirty="0">
                <a:latin typeface="Times New Roman" panose="02020603050405020304" pitchFamily="18" charset="0"/>
                <a:cs typeface="Times New Roman" panose="02020603050405020304" pitchFamily="18" charset="0"/>
              </a:rPr>
              <a:t>b=a.ravel()        #</a:t>
            </a:r>
            <a:r>
              <a:rPr lang="zh-CN" altLang="en-US" sz="2400" dirty="0">
                <a:latin typeface="Times New Roman" panose="02020603050405020304" pitchFamily="18" charset="0"/>
                <a:cs typeface="Times New Roman" panose="02020603050405020304" pitchFamily="18" charset="0"/>
              </a:rPr>
              <a:t>将数组</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扁平</a:t>
            </a:r>
            <a:r>
              <a:rPr lang="zh-CN" altLang="en-US" sz="2400" dirty="0" smtClean="0">
                <a:latin typeface="Times New Roman" panose="02020603050405020304" pitchFamily="18" charset="0"/>
                <a:cs typeface="Times New Roman" panose="02020603050405020304" pitchFamily="18" charset="0"/>
              </a:rPr>
              <a:t>化</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print(b)</a:t>
            </a:r>
          </a:p>
          <a:p>
            <a:r>
              <a:rPr lang="en-US" altLang="zh-CN" sz="2400" dirty="0">
                <a:latin typeface="Times New Roman" panose="02020603050405020304" pitchFamily="18" charset="0"/>
                <a:cs typeface="Times New Roman" panose="02020603050405020304" pitchFamily="18" charset="0"/>
              </a:rPr>
              <a:t>b.shape=(6,2)   #</a:t>
            </a:r>
            <a:r>
              <a:rPr lang="zh-CN" altLang="en-US" sz="2400" dirty="0">
                <a:latin typeface="Times New Roman" panose="02020603050405020304" pitchFamily="18" charset="0"/>
                <a:cs typeface="Times New Roman" panose="02020603050405020304" pitchFamily="18" charset="0"/>
              </a:rPr>
              <a:t>改变数组</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的维度</a:t>
            </a:r>
          </a:p>
          <a:p>
            <a:r>
              <a:rPr lang="en-US" altLang="zh-CN" sz="2400" dirty="0">
                <a:latin typeface="Times New Roman" panose="02020603050405020304" pitchFamily="18" charset="0"/>
                <a:cs typeface="Times New Roman" panose="02020603050405020304" pitchFamily="18" charset="0"/>
              </a:rPr>
              <a:t>print (b)</a:t>
            </a:r>
          </a:p>
          <a:p>
            <a:r>
              <a:rPr lang="en-US" altLang="zh-CN" sz="2400" dirty="0">
                <a:latin typeface="Times New Roman" panose="02020603050405020304" pitchFamily="18" charset="0"/>
                <a:cs typeface="Times New Roman" panose="02020603050405020304" pitchFamily="18" charset="0"/>
              </a:rPr>
              <a:t>c=b.transpose()   #</a:t>
            </a:r>
            <a:r>
              <a:rPr lang="zh-CN" altLang="en-US" sz="2400" dirty="0">
                <a:latin typeface="Times New Roman" panose="02020603050405020304" pitchFamily="18" charset="0"/>
                <a:cs typeface="Times New Roman" panose="02020603050405020304" pitchFamily="18" charset="0"/>
              </a:rPr>
              <a:t>转置数组</a:t>
            </a:r>
            <a:r>
              <a:rPr lang="en-US" altLang="zh-CN" sz="2400" dirty="0">
                <a:latin typeface="Times New Roman" panose="02020603050405020304" pitchFamily="18" charset="0"/>
                <a:cs typeface="Times New Roman" panose="02020603050405020304" pitchFamily="18" charset="0"/>
              </a:rPr>
              <a:t>b</a:t>
            </a:r>
          </a:p>
          <a:p>
            <a:r>
              <a:rPr lang="en-US" altLang="zh-CN" sz="2400" dirty="0">
                <a:latin typeface="Times New Roman" panose="02020603050405020304" pitchFamily="18" charset="0"/>
                <a:cs typeface="Times New Roman" panose="02020603050405020304" pitchFamily="18" charset="0"/>
              </a:rPr>
              <a:t>print (c</a:t>
            </a:r>
            <a:r>
              <a:rPr lang="en-US" altLang="zh-CN"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384259" y="849242"/>
            <a:ext cx="4623382"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2-11] </a:t>
            </a:r>
            <a:r>
              <a:rPr lang="zh-CN" altLang="en-US" sz="2800" b="1" dirty="0" smtClean="0">
                <a:solidFill>
                  <a:srgbClr val="0070C0"/>
                </a:solidFill>
                <a:latin typeface="微软雅黑" panose="020B0503020204020204" pitchFamily="34" charset="-122"/>
                <a:ea typeface="微软雅黑" panose="020B0503020204020204" pitchFamily="34" charset="-122"/>
              </a:rPr>
              <a:t>更改数</a:t>
            </a:r>
            <a:r>
              <a:rPr lang="zh-CN" altLang="en-US" sz="2800" b="1" dirty="0">
                <a:solidFill>
                  <a:srgbClr val="0070C0"/>
                </a:solidFill>
                <a:latin typeface="微软雅黑" panose="020B0503020204020204" pitchFamily="34" charset="-122"/>
                <a:ea typeface="微软雅黑" panose="020B0503020204020204" pitchFamily="34" charset="-122"/>
              </a:rPr>
              <a:t>组的形状</a:t>
            </a: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14446" y="5667214"/>
            <a:ext cx="5644419" cy="887362"/>
            <a:chOff x="6339097" y="1573725"/>
            <a:chExt cx="3744416" cy="887824"/>
          </a:xfrm>
        </p:grpSpPr>
        <p:sp>
          <p:nvSpPr>
            <p:cNvPr id="11" name="圆角矩形 10"/>
            <p:cNvSpPr/>
            <p:nvPr/>
          </p:nvSpPr>
          <p:spPr>
            <a:xfrm>
              <a:off x="6339097" y="1573725"/>
              <a:ext cx="3744416" cy="8878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3" y="1599350"/>
              <a:ext cx="3683970" cy="862199"/>
            </a:xfrm>
            <a:prstGeom prst="rect">
              <a:avLst/>
            </a:prstGeom>
          </p:spPr>
          <p:txBody>
            <a:bodyPr wrap="square" lIns="121897" tIns="60948" rIns="121897" bIns="60948">
              <a:spAutoFit/>
            </a:bodyPr>
            <a:lstStyle/>
            <a:p>
              <a:pPr defTabSz="1218565">
                <a:defRPr/>
              </a:pP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np.random.random()</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，前面的表示</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random</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模块，后面是</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random()</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函数</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795200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提取数组中的行或列</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Numpy</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数组中的元素可以通过下标来访问。对于多维数组，每个维之间用逗号隔开。</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提取数组的行或</a:t>
            </a:r>
            <a:r>
              <a:rPr lang="zh-CN" altLang="en-US" sz="2800" b="1" dirty="0" smtClean="0">
                <a:solidFill>
                  <a:srgbClr val="0070C0"/>
                </a:solidFill>
                <a:latin typeface="微软雅黑" panose="020B0503020204020204" pitchFamily="34" charset="-122"/>
                <a:ea typeface="微软雅黑" panose="020B0503020204020204" pitchFamily="34" charset="-122"/>
              </a:rPr>
              <a:t>列</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36767015"/>
              </p:ext>
            </p:extLst>
          </p:nvPr>
        </p:nvGraphicFramePr>
        <p:xfrm>
          <a:off x="754825" y="2784951"/>
          <a:ext cx="8008175" cy="3840480"/>
        </p:xfrm>
        <a:graphic>
          <a:graphicData uri="http://schemas.openxmlformats.org/drawingml/2006/table">
            <a:tbl>
              <a:tblPr firstRow="1" firstCol="1" bandRow="1">
                <a:tableStyleId>{5C22544A-7EE6-4342-B048-85BDC9FD1C3A}</a:tableStyleId>
              </a:tblPr>
              <a:tblGrid>
                <a:gridCol w="1242695"/>
                <a:gridCol w="6765480"/>
              </a:tblGrid>
              <a:tr h="0">
                <a:tc>
                  <a:txBody>
                    <a:bodyPr/>
                    <a:lstStyle/>
                    <a:p>
                      <a:pPr algn="ctr">
                        <a:lnSpc>
                          <a:spcPct val="150000"/>
                        </a:lnSpc>
                        <a:spcAft>
                          <a:spcPts val="0"/>
                        </a:spcAft>
                      </a:pPr>
                      <a:r>
                        <a:rPr lang="zh-CN" altLang="en-US" sz="2400" kern="100" dirty="0" smtClean="0">
                          <a:effectLst/>
                          <a:latin typeface="Calibri"/>
                          <a:ea typeface="宋体"/>
                          <a:cs typeface="Times New Roman"/>
                        </a:rPr>
                        <a:t>形式</a:t>
                      </a:r>
                      <a:endParaRPr lang="zh-CN" sz="240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zh-CN" altLang="en-US" sz="2400" kern="100" dirty="0" smtClean="0">
                          <a:effectLst/>
                        </a:rPr>
                        <a:t>功 能 </a:t>
                      </a:r>
                      <a:r>
                        <a:rPr lang="zh-CN" sz="2400" kern="100" dirty="0" smtClean="0">
                          <a:effectLst/>
                        </a:rPr>
                        <a:t>描</a:t>
                      </a:r>
                      <a:r>
                        <a:rPr lang="en-US" altLang="zh-CN" sz="2400" kern="100" dirty="0" smtClean="0">
                          <a:effectLst/>
                        </a:rPr>
                        <a:t> </a:t>
                      </a:r>
                      <a:r>
                        <a:rPr lang="zh-CN" sz="2400" kern="100" dirty="0" smtClean="0">
                          <a:effectLst/>
                        </a:rPr>
                        <a:t>述</a:t>
                      </a:r>
                      <a:endParaRPr lang="zh-CN" sz="2400" kern="100" dirty="0">
                        <a:effectLst/>
                        <a:latin typeface="Calibri"/>
                        <a:ea typeface="宋体"/>
                        <a:cs typeface="Times New Roman"/>
                      </a:endParaRPr>
                    </a:p>
                  </a:txBody>
                  <a:tcPr marL="68580" marR="68580" marT="0" marB="0"/>
                </a:tc>
              </a:tr>
              <a:tr h="0">
                <a:tc>
                  <a:txBody>
                    <a:bodyPr/>
                    <a:lstStyle/>
                    <a:p>
                      <a:pPr algn="just">
                        <a:lnSpc>
                          <a:spcPct val="150000"/>
                        </a:lnSpc>
                        <a:spcAft>
                          <a:spcPts val="0"/>
                        </a:spcAft>
                      </a:pPr>
                      <a:r>
                        <a:rPr lang="en-US" sz="2400" kern="100" dirty="0">
                          <a:effectLst/>
                        </a:rPr>
                        <a:t>a[i]</a:t>
                      </a:r>
                      <a:endParaRPr lang="zh-CN" sz="2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dirty="0">
                          <a:effectLst/>
                        </a:rPr>
                        <a:t>访问第</a:t>
                      </a:r>
                      <a:r>
                        <a:rPr lang="en-US" sz="2400" kern="100" dirty="0">
                          <a:effectLst/>
                        </a:rPr>
                        <a:t>i</a:t>
                      </a:r>
                      <a:r>
                        <a:rPr lang="zh-CN" sz="2400" kern="100" dirty="0">
                          <a:effectLst/>
                        </a:rPr>
                        <a:t>个元素，如果是二维数组，表示访问第</a:t>
                      </a:r>
                      <a:r>
                        <a:rPr lang="en-US" sz="2400" kern="100" dirty="0">
                          <a:effectLst/>
                        </a:rPr>
                        <a:t>i</a:t>
                      </a:r>
                      <a:r>
                        <a:rPr lang="zh-CN" sz="2400" kern="100" dirty="0">
                          <a:effectLst/>
                        </a:rPr>
                        <a:t>行</a:t>
                      </a:r>
                      <a:endParaRPr lang="zh-CN" sz="2400" kern="100" dirty="0">
                        <a:effectLst/>
                        <a:latin typeface="Calibri"/>
                        <a:ea typeface="宋体"/>
                        <a:cs typeface="Times New Roman"/>
                      </a:endParaRPr>
                    </a:p>
                  </a:txBody>
                  <a:tcPr marL="68580" marR="68580" marT="0" marB="0"/>
                </a:tc>
              </a:tr>
              <a:tr h="0">
                <a:tc>
                  <a:txBody>
                    <a:bodyPr/>
                    <a:lstStyle/>
                    <a:p>
                      <a:pPr algn="just">
                        <a:lnSpc>
                          <a:spcPct val="150000"/>
                        </a:lnSpc>
                        <a:spcAft>
                          <a:spcPts val="0"/>
                        </a:spcAft>
                      </a:pPr>
                      <a:r>
                        <a:rPr lang="en-US" sz="2400" kern="100" dirty="0">
                          <a:effectLst/>
                        </a:rPr>
                        <a:t>a[-i]</a:t>
                      </a:r>
                      <a:endParaRPr lang="zh-CN" sz="2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a:effectLst/>
                        </a:rPr>
                        <a:t>访问倒数第</a:t>
                      </a:r>
                      <a:r>
                        <a:rPr lang="en-US" sz="2400" kern="100">
                          <a:effectLst/>
                        </a:rPr>
                        <a:t>i</a:t>
                      </a:r>
                      <a:r>
                        <a:rPr lang="zh-CN" sz="2400" kern="100">
                          <a:effectLst/>
                        </a:rPr>
                        <a:t>个元素（从后向前索引）</a:t>
                      </a:r>
                      <a:endParaRPr lang="zh-CN" sz="2400" kern="100">
                        <a:effectLst/>
                        <a:latin typeface="Calibri"/>
                        <a:ea typeface="宋体"/>
                        <a:cs typeface="Times New Roman"/>
                      </a:endParaRPr>
                    </a:p>
                  </a:txBody>
                  <a:tcPr marL="68580" marR="68580" marT="0" marB="0"/>
                </a:tc>
              </a:tr>
              <a:tr h="0">
                <a:tc>
                  <a:txBody>
                    <a:bodyPr/>
                    <a:lstStyle/>
                    <a:p>
                      <a:pPr algn="just">
                        <a:lnSpc>
                          <a:spcPct val="150000"/>
                        </a:lnSpc>
                        <a:spcAft>
                          <a:spcPts val="0"/>
                        </a:spcAft>
                      </a:pPr>
                      <a:r>
                        <a:rPr lang="en-US" sz="2400" kern="100" dirty="0">
                          <a:effectLst/>
                        </a:rPr>
                        <a:t>a[n:m]</a:t>
                      </a:r>
                      <a:endParaRPr lang="zh-CN" sz="2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a:effectLst/>
                        </a:rPr>
                        <a:t>访问第</a:t>
                      </a:r>
                      <a:r>
                        <a:rPr lang="en-US" sz="2400" kern="100">
                          <a:effectLst/>
                        </a:rPr>
                        <a:t>n</a:t>
                      </a:r>
                      <a:r>
                        <a:rPr lang="zh-CN" sz="2400" kern="100">
                          <a:effectLst/>
                        </a:rPr>
                        <a:t>到第</a:t>
                      </a:r>
                      <a:r>
                        <a:rPr lang="en-US" sz="2400" kern="100">
                          <a:effectLst/>
                        </a:rPr>
                        <a:t>m-1</a:t>
                      </a:r>
                      <a:r>
                        <a:rPr lang="zh-CN" sz="2400" kern="100">
                          <a:effectLst/>
                        </a:rPr>
                        <a:t>个元素，索引从</a:t>
                      </a:r>
                      <a:r>
                        <a:rPr lang="en-US" sz="2400" kern="100">
                          <a:effectLst/>
                        </a:rPr>
                        <a:t>0</a:t>
                      </a:r>
                      <a:r>
                        <a:rPr lang="zh-CN" sz="2400" kern="100">
                          <a:effectLst/>
                        </a:rPr>
                        <a:t>开始</a:t>
                      </a:r>
                      <a:endParaRPr lang="zh-CN" sz="2400" kern="100">
                        <a:effectLst/>
                        <a:latin typeface="Calibri"/>
                        <a:ea typeface="宋体"/>
                        <a:cs typeface="Times New Roman"/>
                      </a:endParaRPr>
                    </a:p>
                  </a:txBody>
                  <a:tcPr marL="68580" marR="68580" marT="0" marB="0"/>
                </a:tc>
              </a:tr>
              <a:tr h="0">
                <a:tc>
                  <a:txBody>
                    <a:bodyPr/>
                    <a:lstStyle/>
                    <a:p>
                      <a:pPr algn="just">
                        <a:lnSpc>
                          <a:spcPct val="150000"/>
                        </a:lnSpc>
                        <a:spcAft>
                          <a:spcPts val="0"/>
                        </a:spcAft>
                      </a:pPr>
                      <a:r>
                        <a:rPr lang="en-US" sz="2400" kern="100" dirty="0">
                          <a:effectLst/>
                        </a:rPr>
                        <a:t>a[-n:-m]</a:t>
                      </a:r>
                      <a:endParaRPr lang="zh-CN" sz="2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dirty="0">
                          <a:effectLst/>
                        </a:rPr>
                        <a:t>访问倒数第</a:t>
                      </a:r>
                      <a:r>
                        <a:rPr lang="en-US" sz="2400" kern="100" dirty="0">
                          <a:effectLst/>
                        </a:rPr>
                        <a:t>n</a:t>
                      </a:r>
                      <a:r>
                        <a:rPr lang="zh-CN" sz="2400" kern="100" dirty="0">
                          <a:effectLst/>
                        </a:rPr>
                        <a:t>到倒数第</a:t>
                      </a:r>
                      <a:r>
                        <a:rPr lang="en-US" sz="2400" kern="100" dirty="0">
                          <a:effectLst/>
                        </a:rPr>
                        <a:t>m-1</a:t>
                      </a:r>
                      <a:r>
                        <a:rPr lang="zh-CN" sz="2400" kern="100" dirty="0">
                          <a:effectLst/>
                        </a:rPr>
                        <a:t>个元素</a:t>
                      </a:r>
                      <a:endParaRPr lang="zh-CN" sz="2400" kern="100" dirty="0">
                        <a:effectLst/>
                        <a:latin typeface="Calibri"/>
                        <a:ea typeface="宋体"/>
                        <a:cs typeface="Times New Roman"/>
                      </a:endParaRPr>
                    </a:p>
                  </a:txBody>
                  <a:tcPr marL="68580" marR="68580" marT="0" marB="0"/>
                </a:tc>
              </a:tr>
              <a:tr h="0">
                <a:tc>
                  <a:txBody>
                    <a:bodyPr/>
                    <a:lstStyle/>
                    <a:p>
                      <a:pPr algn="just">
                        <a:lnSpc>
                          <a:spcPct val="150000"/>
                        </a:lnSpc>
                        <a:spcAft>
                          <a:spcPts val="0"/>
                        </a:spcAft>
                      </a:pPr>
                      <a:r>
                        <a:rPr lang="en-US" sz="2400" kern="100">
                          <a:effectLst/>
                        </a:rPr>
                        <a:t>a[n:m:i]</a:t>
                      </a:r>
                      <a:endParaRPr lang="zh-CN" sz="2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dirty="0">
                          <a:effectLst/>
                        </a:rPr>
                        <a:t>访问第</a:t>
                      </a:r>
                      <a:r>
                        <a:rPr lang="en-US" sz="2400" kern="100" dirty="0">
                          <a:effectLst/>
                        </a:rPr>
                        <a:t>n</a:t>
                      </a:r>
                      <a:r>
                        <a:rPr lang="zh-CN" sz="2400" kern="100" dirty="0">
                          <a:effectLst/>
                        </a:rPr>
                        <a:t>到第</a:t>
                      </a:r>
                      <a:r>
                        <a:rPr lang="en-US" sz="2400" kern="100" dirty="0">
                          <a:effectLst/>
                        </a:rPr>
                        <a:t>m-1</a:t>
                      </a:r>
                      <a:r>
                        <a:rPr lang="zh-CN" sz="2400" kern="100" dirty="0">
                          <a:effectLst/>
                        </a:rPr>
                        <a:t>中步长为</a:t>
                      </a:r>
                      <a:r>
                        <a:rPr lang="en-US" sz="2400" kern="100" dirty="0">
                          <a:effectLst/>
                        </a:rPr>
                        <a:t>i</a:t>
                      </a:r>
                      <a:r>
                        <a:rPr lang="zh-CN" sz="2400" kern="100" dirty="0">
                          <a:effectLst/>
                        </a:rPr>
                        <a:t>的元素</a:t>
                      </a:r>
                      <a:endParaRPr lang="zh-CN" sz="2400" kern="100" dirty="0">
                        <a:effectLst/>
                        <a:latin typeface="Calibri"/>
                        <a:ea typeface="宋体"/>
                        <a:cs typeface="Times New Roman"/>
                      </a:endParaRPr>
                    </a:p>
                  </a:txBody>
                  <a:tcPr marL="68580" marR="68580" marT="0" marB="0"/>
                </a:tc>
              </a:tr>
              <a:tr h="0">
                <a:tc>
                  <a:txBody>
                    <a:bodyPr/>
                    <a:lstStyle/>
                    <a:p>
                      <a:pPr algn="just">
                        <a:lnSpc>
                          <a:spcPct val="150000"/>
                        </a:lnSpc>
                        <a:spcAft>
                          <a:spcPts val="0"/>
                        </a:spcAft>
                      </a:pPr>
                      <a:r>
                        <a:rPr lang="en-US" sz="2400" kern="100">
                          <a:effectLst/>
                        </a:rPr>
                        <a:t>a[:,i]</a:t>
                      </a:r>
                      <a:endParaRPr lang="zh-CN" sz="2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2400" kern="100" dirty="0">
                          <a:effectLst/>
                        </a:rPr>
                        <a:t>仅用于二维数组，表示访问第</a:t>
                      </a:r>
                      <a:r>
                        <a:rPr lang="en-US" sz="2400" kern="100" dirty="0">
                          <a:effectLst/>
                        </a:rPr>
                        <a:t>i</a:t>
                      </a:r>
                      <a:r>
                        <a:rPr lang="zh-CN" sz="2400" kern="100" dirty="0">
                          <a:effectLst/>
                        </a:rPr>
                        <a:t>列</a:t>
                      </a:r>
                      <a:endParaRPr lang="zh-CN" sz="2400" kern="100" dirty="0">
                        <a:effectLst/>
                        <a:latin typeface="Calibri"/>
                        <a:ea typeface="宋体"/>
                        <a:cs typeface="Times New Roman"/>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Python</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语言的特点</a:t>
            </a:r>
            <a:endPar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是一种跨平台、开源的解释型高级动态编程语</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言。</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拥</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有大量的库，可以高效地开发各种应用程序</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的应用领域也非常广泛，既适用于</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Web</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编程、网络爬虫这些互联网相关的应用，也适用于数据分析、机器学习这些与大数据、人工智能相关的领域</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defTabSz="913765">
              <a:lnSpc>
                <a:spcPct val="150000"/>
              </a:lnSpc>
              <a:buNone/>
            </a:pP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Python</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的版本</a:t>
            </a:r>
            <a:endParaRPr lang="en-US" altLang="zh-CN"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有两个版本，一种是</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2.x</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版，一种是</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3.x</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版（本书采用</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3.7</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2.1 Python</a:t>
            </a:r>
            <a:r>
              <a:rPr lang="zh-CN" altLang="en-US" sz="2800" b="1" dirty="0" smtClean="0">
                <a:solidFill>
                  <a:srgbClr val="0070C0"/>
                </a:solidFill>
                <a:latin typeface="微软雅黑" panose="020B0503020204020204" pitchFamily="34" charset="-122"/>
                <a:ea typeface="微软雅黑" panose="020B0503020204020204" pitchFamily="34" charset="-122"/>
              </a:rPr>
              <a:t>语言简介</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提取数组的行或列</a:t>
            </a:r>
          </a:p>
        </p:txBody>
      </p:sp>
      <p:sp>
        <p:nvSpPr>
          <p:cNvPr id="3" name="Text Box 2"/>
          <p:cNvSpPr txBox="1">
            <a:spLocks noChangeArrowheads="1"/>
          </p:cNvSpPr>
          <p:nvPr/>
        </p:nvSpPr>
        <p:spPr bwMode="auto">
          <a:xfrm>
            <a:off x="561120" y="4313040"/>
            <a:ext cx="3347285" cy="1569660"/>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400" dirty="0"/>
              <a:t>[0] [1 2] [4 3 2 1 0] [1 3]</a:t>
            </a:r>
          </a:p>
          <a:p>
            <a:r>
              <a:rPr lang="en-US" altLang="zh-CN" sz="2400" dirty="0"/>
              <a:t>[[10 11</a:t>
            </a:r>
            <a:r>
              <a:rPr lang="en-US" altLang="zh-CN" sz="2400" dirty="0" smtClean="0"/>
              <a:t>] </a:t>
            </a:r>
            <a:r>
              <a:rPr lang="en-US" altLang="zh-CN" sz="2400" dirty="0"/>
              <a:t>[20 21</a:t>
            </a:r>
            <a:r>
              <a:rPr lang="en-US" altLang="zh-CN" sz="2400" dirty="0" smtClean="0"/>
              <a:t>]]</a:t>
            </a:r>
          </a:p>
          <a:p>
            <a:r>
              <a:rPr lang="en-US" altLang="zh-CN" sz="2400" dirty="0" smtClean="0"/>
              <a:t> </a:t>
            </a:r>
            <a:r>
              <a:rPr lang="en-US" altLang="zh-CN" sz="2400" dirty="0"/>
              <a:t>[[0 1 2 3]] [ 1 11 21 31] </a:t>
            </a:r>
            <a:endParaRPr lang="en-US" altLang="zh-CN" sz="2400" dirty="0" smtClean="0"/>
          </a:p>
          <a:p>
            <a:r>
              <a:rPr lang="en-US" altLang="zh-CN" sz="2400" dirty="0" smtClean="0"/>
              <a:t>[ </a:t>
            </a:r>
            <a:r>
              <a:rPr lang="en-US" altLang="zh-CN" sz="2400" dirty="0">
                <a:solidFill>
                  <a:schemeClr val="accent1"/>
                </a:solidFill>
              </a:rPr>
              <a:t>3 13 23 33</a:t>
            </a:r>
            <a:r>
              <a:rPr lang="en-US" altLang="zh-CN" sz="2400" dirty="0"/>
              <a:t>]</a:t>
            </a:r>
            <a:endParaRPr lang="zh-CN" altLang="zh-CN" sz="2400" dirty="0"/>
          </a:p>
        </p:txBody>
      </p:sp>
      <p:sp>
        <p:nvSpPr>
          <p:cNvPr id="4" name="Rectangle 4"/>
          <p:cNvSpPr>
            <a:spLocks noChangeArrowheads="1"/>
          </p:cNvSpPr>
          <p:nvPr/>
        </p:nvSpPr>
        <p:spPr bwMode="auto">
          <a:xfrm>
            <a:off x="312662" y="1394426"/>
            <a:ext cx="849605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numpy as np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a=np.array([0,1,2,3,4])</a:t>
            </a:r>
          </a:p>
          <a:p>
            <a:r>
              <a:rPr lang="en-US" altLang="zh-CN" sz="2400" dirty="0">
                <a:latin typeface="Times New Roman" panose="02020603050405020304" pitchFamily="18" charset="0"/>
                <a:cs typeface="Times New Roman" panose="02020603050405020304" pitchFamily="18" charset="0"/>
              </a:rPr>
              <a:t>b=np.array([[0,1,2,3],[10,11,12,13</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20,21,22,23],[30,31,32,33]])</a:t>
            </a:r>
          </a:p>
          <a:p>
            <a:r>
              <a:rPr lang="en-US" altLang="zh-CN" sz="2400" dirty="0">
                <a:latin typeface="Times New Roman" panose="02020603050405020304" pitchFamily="18" charset="0"/>
                <a:cs typeface="Times New Roman" panose="02020603050405020304" pitchFamily="18" charset="0"/>
              </a:rPr>
              <a:t>print(a[:1],a[1:3],a[::-1],a[1:-1:2],)</a:t>
            </a:r>
          </a:p>
          <a:p>
            <a:r>
              <a:rPr lang="en-US" altLang="zh-CN" sz="2400" dirty="0">
                <a:latin typeface="Times New Roman" panose="02020603050405020304" pitchFamily="18" charset="0"/>
                <a:cs typeface="Times New Roman" panose="02020603050405020304" pitchFamily="18" charset="0"/>
              </a:rPr>
              <a:t>print(b[1:-1,:2],b[:1],b[:,1],b[:,-1]) </a:t>
            </a:r>
            <a:endParaRPr lang="zh-CN"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384259" y="849242"/>
            <a:ext cx="4982454"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2-12] </a:t>
            </a:r>
            <a:r>
              <a:rPr lang="zh-CN" altLang="en-US" sz="2800" b="1" dirty="0" smtClean="0">
                <a:solidFill>
                  <a:srgbClr val="0070C0"/>
                </a:solidFill>
                <a:latin typeface="微软雅黑" panose="020B0503020204020204" pitchFamily="34" charset="-122"/>
                <a:ea typeface="微软雅黑" panose="020B0503020204020204" pitchFamily="34" charset="-122"/>
              </a:rPr>
              <a:t>提取数组中行或列</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561120" y="3767082"/>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305049" y="3901196"/>
            <a:ext cx="4283343" cy="2017344"/>
            <a:chOff x="6339097" y="1573726"/>
            <a:chExt cx="3744416" cy="1086035"/>
          </a:xfrm>
        </p:grpSpPr>
        <p:sp>
          <p:nvSpPr>
            <p:cNvPr id="11" name="圆角矩形 10"/>
            <p:cNvSpPr/>
            <p:nvPr/>
          </p:nvSpPr>
          <p:spPr>
            <a:xfrm>
              <a:off x="6339097" y="1573726"/>
              <a:ext cx="3744416" cy="107717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3" y="1599350"/>
              <a:ext cx="3683970" cy="1060411"/>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b[:,-1]) </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在机器学习中特别有</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用，分类的数据集中，前面</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列是特征属性，而最后一列是类别属性，通</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过</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就能将最后一列提取出来。</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045190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Numpy</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矩阵：</a:t>
            </a: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matrix</a:t>
            </a:r>
          </a:p>
          <a:p>
            <a:pPr marL="0" indent="457200" defTabSz="913765">
              <a:lnSpc>
                <a:spcPct val="150000"/>
              </a:lnSpc>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Numpy</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库中提供了矩阵对象</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matrix</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，能够实现矩阵数据的处理，包括矩阵的计算、转置、可逆性及基本的统计功能，还包括对复数的处</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理。</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zh-CN" sz="2400" dirty="0" smtClean="0">
                <a:solidFill>
                  <a:schemeClr val="accent1"/>
                </a:solidFill>
              </a:rPr>
              <a:t>矩</a:t>
            </a:r>
            <a:r>
              <a:rPr lang="zh-CN" altLang="zh-CN" sz="2400" dirty="0">
                <a:solidFill>
                  <a:schemeClr val="accent1"/>
                </a:solidFill>
              </a:rPr>
              <a:t>阵对象的属性如下：</a:t>
            </a:r>
          </a:p>
          <a:p>
            <a:pPr lvl="0"/>
            <a:r>
              <a:rPr lang="en-US" altLang="zh-CN" sz="2400" dirty="0">
                <a:solidFill>
                  <a:schemeClr val="accent1"/>
                </a:solidFill>
              </a:rPr>
              <a:t>matrix.T(transpose)</a:t>
            </a:r>
            <a:r>
              <a:rPr lang="zh-CN" altLang="zh-CN" sz="2400" dirty="0">
                <a:solidFill>
                  <a:schemeClr val="accent1"/>
                </a:solidFill>
              </a:rPr>
              <a:t>：返回矩阵的转置矩阵；</a:t>
            </a:r>
          </a:p>
          <a:p>
            <a:pPr lvl="0"/>
            <a:r>
              <a:rPr lang="en-US" altLang="zh-CN" sz="2400" dirty="0">
                <a:solidFill>
                  <a:schemeClr val="accent1"/>
                </a:solidFill>
              </a:rPr>
              <a:t>matrix.H(conjugate)</a:t>
            </a:r>
            <a:r>
              <a:rPr lang="zh-CN" altLang="zh-CN" sz="2400" dirty="0">
                <a:solidFill>
                  <a:schemeClr val="accent1"/>
                </a:solidFill>
              </a:rPr>
              <a:t>：返回复数矩阵的共轭元素矩阵；</a:t>
            </a:r>
          </a:p>
          <a:p>
            <a:pPr lvl="0"/>
            <a:r>
              <a:rPr lang="en-US" altLang="zh-CN" sz="2400" dirty="0">
                <a:solidFill>
                  <a:schemeClr val="accent1"/>
                </a:solidFill>
              </a:rPr>
              <a:t>matrix.I(inverse)</a:t>
            </a:r>
            <a:r>
              <a:rPr lang="zh-CN" altLang="zh-CN" sz="2400" dirty="0">
                <a:solidFill>
                  <a:schemeClr val="accent1"/>
                </a:solidFill>
              </a:rPr>
              <a:t>：返回矩阵的逆矩阵；</a:t>
            </a:r>
          </a:p>
          <a:p>
            <a:pPr lvl="0"/>
            <a:r>
              <a:rPr lang="en-US" altLang="zh-CN" sz="2400" dirty="0">
                <a:solidFill>
                  <a:schemeClr val="accent1"/>
                </a:solidFill>
              </a:rPr>
              <a:t>matrix.A(base array)</a:t>
            </a:r>
            <a:r>
              <a:rPr lang="zh-CN" altLang="zh-CN" sz="2400" dirty="0">
                <a:solidFill>
                  <a:schemeClr val="accent1"/>
                </a:solidFill>
              </a:rPr>
              <a:t>：返回矩阵基于的数组；</a:t>
            </a:r>
          </a:p>
          <a:p>
            <a:pPr marL="0" indent="457200" defTabSz="913765">
              <a:lnSpc>
                <a:spcPct val="150000"/>
              </a:lnSpc>
              <a:buNone/>
            </a:pP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Numpy</a:t>
            </a:r>
            <a:r>
              <a:rPr lang="zh-CN" altLang="en-US" sz="2800" b="1" dirty="0">
                <a:solidFill>
                  <a:srgbClr val="0070C0"/>
                </a:solidFill>
                <a:latin typeface="微软雅黑" panose="020B0503020204020204" pitchFamily="34" charset="-122"/>
                <a:ea typeface="微软雅黑" panose="020B0503020204020204" pitchFamily="34" charset="-122"/>
              </a:rPr>
              <a:t>矩阵</a:t>
            </a: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Numpy</a:t>
            </a:r>
            <a:r>
              <a:rPr lang="zh-CN" altLang="en-US" sz="2800" b="1" dirty="0" smtClean="0">
                <a:solidFill>
                  <a:srgbClr val="0070C0"/>
                </a:solidFill>
                <a:latin typeface="微软雅黑" panose="020B0503020204020204" pitchFamily="34" charset="-122"/>
                <a:ea typeface="微软雅黑" panose="020B0503020204020204" pitchFamily="34" charset="-122"/>
              </a:rPr>
              <a:t>矩阵</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3" name="Text Box 2"/>
          <p:cNvSpPr txBox="1">
            <a:spLocks noChangeArrowheads="1"/>
          </p:cNvSpPr>
          <p:nvPr/>
        </p:nvSpPr>
        <p:spPr bwMode="auto">
          <a:xfrm>
            <a:off x="5758865" y="1424044"/>
            <a:ext cx="3190175" cy="4893647"/>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400" dirty="0"/>
              <a:t>[[1 2 3</a:t>
            </a:r>
            <a:r>
              <a:rPr lang="en-US" altLang="zh-CN" sz="2400" dirty="0" smtClean="0"/>
              <a:t>] </a:t>
            </a:r>
            <a:r>
              <a:rPr lang="en-US" altLang="zh-CN" sz="2400" dirty="0"/>
              <a:t>[4 5 6</a:t>
            </a:r>
            <a:r>
              <a:rPr lang="en-US" altLang="zh-CN" sz="2400" dirty="0" smtClean="0"/>
              <a:t>] </a:t>
            </a:r>
            <a:r>
              <a:rPr lang="en-US" altLang="zh-CN" sz="2400" dirty="0"/>
              <a:t>[7 8 9]] [[1 3</a:t>
            </a:r>
            <a:r>
              <a:rPr lang="en-US" altLang="zh-CN" sz="2400" dirty="0" smtClean="0"/>
              <a:t>] </a:t>
            </a:r>
            <a:r>
              <a:rPr lang="en-US" altLang="zh-CN" sz="2400" dirty="0"/>
              <a:t>[2 4]] </a:t>
            </a:r>
            <a:endParaRPr lang="en-US" altLang="zh-CN" sz="2400" dirty="0" smtClean="0"/>
          </a:p>
          <a:p>
            <a:r>
              <a:rPr lang="en-US" altLang="zh-CN" sz="2400" dirty="0" smtClean="0"/>
              <a:t>[[</a:t>
            </a:r>
            <a:r>
              <a:rPr lang="en-US" altLang="zh-CN" sz="2400" dirty="0"/>
              <a:t>1 4 7</a:t>
            </a:r>
            <a:r>
              <a:rPr lang="en-US" altLang="zh-CN" sz="2400" dirty="0" smtClean="0"/>
              <a:t>] </a:t>
            </a:r>
            <a:r>
              <a:rPr lang="en-US" altLang="zh-CN" sz="2400" dirty="0"/>
              <a:t>[2 5 8]</a:t>
            </a:r>
          </a:p>
          <a:p>
            <a:r>
              <a:rPr lang="en-US" altLang="zh-CN" sz="2400" dirty="0"/>
              <a:t> [3 6 9]] </a:t>
            </a:r>
            <a:endParaRPr lang="en-US" altLang="zh-CN" sz="2400" dirty="0" smtClean="0"/>
          </a:p>
          <a:p>
            <a:r>
              <a:rPr lang="en-US" altLang="zh-CN" sz="2400" dirty="0" smtClean="0"/>
              <a:t>[[</a:t>
            </a:r>
            <a:r>
              <a:rPr lang="en-US" altLang="zh-CN" sz="2400" dirty="0"/>
              <a:t>1 4 7</a:t>
            </a:r>
            <a:r>
              <a:rPr lang="en-US" altLang="zh-CN" sz="2400" dirty="0" smtClean="0"/>
              <a:t>] </a:t>
            </a:r>
            <a:r>
              <a:rPr lang="en-US" altLang="zh-CN" sz="2400" dirty="0"/>
              <a:t>[2 5 8]</a:t>
            </a:r>
          </a:p>
          <a:p>
            <a:r>
              <a:rPr lang="en-US" altLang="zh-CN" sz="2400" dirty="0"/>
              <a:t> [3 6 9]] </a:t>
            </a:r>
            <a:r>
              <a:rPr lang="en-US" altLang="zh-CN" sz="2400" dirty="0" smtClean="0"/>
              <a:t>[[-4.5e+15  9.0e+15 </a:t>
            </a:r>
            <a:r>
              <a:rPr lang="en-US" altLang="zh-CN" sz="2400" dirty="0"/>
              <a:t>-</a:t>
            </a:r>
            <a:r>
              <a:rPr lang="en-US" altLang="zh-CN" sz="2400" dirty="0" smtClean="0"/>
              <a:t>4.5e+15</a:t>
            </a:r>
            <a:r>
              <a:rPr lang="en-US" altLang="zh-CN" sz="2400" dirty="0"/>
              <a:t>]</a:t>
            </a:r>
          </a:p>
          <a:p>
            <a:r>
              <a:rPr lang="en-US" altLang="zh-CN" sz="2400" dirty="0"/>
              <a:t> [ </a:t>
            </a:r>
            <a:r>
              <a:rPr lang="en-US" altLang="zh-CN" sz="2400" dirty="0" smtClean="0"/>
              <a:t>9.0e+15 </a:t>
            </a:r>
            <a:r>
              <a:rPr lang="en-US" altLang="zh-CN" sz="2400" dirty="0"/>
              <a:t>-</a:t>
            </a:r>
            <a:r>
              <a:rPr lang="en-US" altLang="zh-CN" sz="2400" dirty="0" smtClean="0"/>
              <a:t>1.8e+16  9.0e+15</a:t>
            </a:r>
            <a:r>
              <a:rPr lang="en-US" altLang="zh-CN" sz="2400" dirty="0"/>
              <a:t>]</a:t>
            </a:r>
          </a:p>
          <a:p>
            <a:r>
              <a:rPr lang="en-US" altLang="zh-CN" sz="2400" dirty="0"/>
              <a:t> [-</a:t>
            </a:r>
            <a:r>
              <a:rPr lang="en-US" altLang="zh-CN" sz="2400" dirty="0" smtClean="0"/>
              <a:t>4.5e+15  9.0e+15 </a:t>
            </a:r>
            <a:r>
              <a:rPr lang="en-US" altLang="zh-CN" sz="2400" dirty="0"/>
              <a:t>-</a:t>
            </a:r>
            <a:r>
              <a:rPr lang="en-US" altLang="zh-CN" sz="2400" dirty="0" smtClean="0"/>
              <a:t>4.5e+15</a:t>
            </a:r>
            <a:r>
              <a:rPr lang="en-US" altLang="zh-CN" sz="2400" dirty="0"/>
              <a:t>]] [[1 2 3]</a:t>
            </a:r>
          </a:p>
          <a:p>
            <a:r>
              <a:rPr lang="en-US" altLang="zh-CN" sz="2400" dirty="0"/>
              <a:t> [4 5 6</a:t>
            </a:r>
            <a:r>
              <a:rPr lang="en-US" altLang="zh-CN" sz="2400" dirty="0" smtClean="0"/>
              <a:t>] </a:t>
            </a:r>
            <a:r>
              <a:rPr lang="en-US" altLang="zh-CN" sz="2400" dirty="0"/>
              <a:t>[7 8 9</a:t>
            </a:r>
            <a:r>
              <a:rPr lang="en-US" altLang="zh-CN" sz="2400" dirty="0" smtClean="0"/>
              <a:t>]]</a:t>
            </a:r>
          </a:p>
          <a:p>
            <a:r>
              <a:rPr lang="en-US" altLang="zh-CN" sz="2400" dirty="0" smtClean="0"/>
              <a:t> </a:t>
            </a:r>
            <a:r>
              <a:rPr lang="en-US" altLang="zh-CN" sz="2400" dirty="0"/>
              <a:t>[[3</a:t>
            </a:r>
            <a:r>
              <a:rPr lang="en-US" altLang="zh-CN" sz="2400" dirty="0" smtClean="0"/>
              <a:t>] </a:t>
            </a:r>
            <a:r>
              <a:rPr lang="en-US" altLang="zh-CN" sz="2400" dirty="0"/>
              <a:t>[6</a:t>
            </a:r>
            <a:r>
              <a:rPr lang="en-US" altLang="zh-CN" sz="2400" dirty="0" smtClean="0"/>
              <a:t>] </a:t>
            </a:r>
            <a:r>
              <a:rPr lang="en-US" altLang="zh-CN" sz="2400" dirty="0"/>
              <a:t>[9]]</a:t>
            </a:r>
            <a:endParaRPr lang="zh-CN" altLang="zh-CN" sz="2400" dirty="0"/>
          </a:p>
        </p:txBody>
      </p:sp>
      <p:sp>
        <p:nvSpPr>
          <p:cNvPr id="4" name="Rectangle 4"/>
          <p:cNvSpPr>
            <a:spLocks noChangeArrowheads="1"/>
          </p:cNvSpPr>
          <p:nvPr/>
        </p:nvSpPr>
        <p:spPr bwMode="auto">
          <a:xfrm>
            <a:off x="384257" y="1478274"/>
            <a:ext cx="533910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numpy as </a:t>
            </a:r>
            <a:r>
              <a:rPr lang="en-US" altLang="zh-CN" sz="2400" dirty="0" smtClean="0">
                <a:latin typeface="Times New Roman" panose="02020603050405020304" pitchFamily="18" charset="0"/>
                <a:cs typeface="Times New Roman" panose="02020603050405020304" pitchFamily="18" charset="0"/>
              </a:rPr>
              <a:t>np</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a=np.matrix('1 2 3;4 5 6;7 8 9')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x=np.array([[1,3],[2,4]])</a:t>
            </a:r>
          </a:p>
          <a:p>
            <a:r>
              <a:rPr lang="en-US" altLang="zh-CN" sz="2400" dirty="0">
                <a:latin typeface="Times New Roman" panose="02020603050405020304" pitchFamily="18" charset="0"/>
                <a:cs typeface="Times New Roman" panose="02020603050405020304" pitchFamily="18" charset="0"/>
              </a:rPr>
              <a:t>b=np.matrix(x)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c=a.T    </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转置矩阵</a:t>
            </a:r>
          </a:p>
          <a:p>
            <a:r>
              <a:rPr lang="en-US" altLang="zh-CN" sz="2400" dirty="0">
                <a:latin typeface="Times New Roman" panose="02020603050405020304" pitchFamily="18" charset="0"/>
                <a:cs typeface="Times New Roman" panose="02020603050405020304" pitchFamily="18" charset="0"/>
              </a:rPr>
              <a:t>d=a.H  #</a:t>
            </a:r>
            <a:r>
              <a:rPr lang="zh-CN" altLang="en-US" sz="2400" dirty="0">
                <a:latin typeface="Times New Roman" panose="02020603050405020304" pitchFamily="18" charset="0"/>
                <a:cs typeface="Times New Roman" panose="02020603050405020304" pitchFamily="18" charset="0"/>
              </a:rPr>
              <a:t>求共轭矩</a:t>
            </a:r>
            <a:r>
              <a:rPr lang="zh-CN" altLang="en-US" sz="2400" dirty="0" smtClean="0">
                <a:latin typeface="Times New Roman" panose="02020603050405020304" pitchFamily="18" charset="0"/>
                <a:cs typeface="Times New Roman" panose="02020603050405020304" pitchFamily="18" charset="0"/>
              </a:rPr>
              <a:t>阵</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e=a.I  #</a:t>
            </a:r>
            <a:r>
              <a:rPr lang="zh-CN" altLang="en-US" sz="2400" dirty="0">
                <a:latin typeface="Times New Roman" panose="02020603050405020304" pitchFamily="18" charset="0"/>
                <a:cs typeface="Times New Roman" panose="02020603050405020304" pitchFamily="18" charset="0"/>
              </a:rPr>
              <a:t>求逆矩阵</a:t>
            </a:r>
          </a:p>
          <a:p>
            <a:r>
              <a:rPr lang="en-US" altLang="zh-CN" sz="2400" dirty="0">
                <a:latin typeface="Times New Roman" panose="02020603050405020304" pitchFamily="18" charset="0"/>
                <a:cs typeface="Times New Roman" panose="02020603050405020304" pitchFamily="18" charset="0"/>
              </a:rPr>
              <a:t>f=a.A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g=a[:,-1]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print(a,b,c,d,e,f,g)</a:t>
            </a:r>
          </a:p>
        </p:txBody>
      </p:sp>
      <p:sp>
        <p:nvSpPr>
          <p:cNvPr id="7" name="矩形 6"/>
          <p:cNvSpPr/>
          <p:nvPr/>
        </p:nvSpPr>
        <p:spPr>
          <a:xfrm>
            <a:off x="384259" y="849242"/>
            <a:ext cx="4515980"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2-13]</a:t>
            </a:r>
            <a:r>
              <a:rPr lang="zh-CN" altLang="en-US" sz="2800" b="1" dirty="0">
                <a:solidFill>
                  <a:srgbClr val="0070C0"/>
                </a:solidFill>
                <a:latin typeface="微软雅黑" panose="020B0503020204020204" pitchFamily="34" charset="-122"/>
                <a:ea typeface="微软雅黑" panose="020B0503020204020204" pitchFamily="34" charset="-122"/>
              </a:rPr>
              <a:t>定义矩</a:t>
            </a:r>
            <a:r>
              <a:rPr lang="zh-CN" altLang="en-US" sz="2800" b="1" dirty="0" smtClean="0">
                <a:solidFill>
                  <a:srgbClr val="0070C0"/>
                </a:solidFill>
                <a:latin typeface="微软雅黑" panose="020B0503020204020204" pitchFamily="34" charset="-122"/>
                <a:ea typeface="微软雅黑" panose="020B0503020204020204" pitchFamily="34" charset="-122"/>
              </a:rPr>
              <a:t>阵及操</a:t>
            </a:r>
            <a:r>
              <a:rPr lang="zh-CN" altLang="en-US" sz="2800" b="1" dirty="0">
                <a:solidFill>
                  <a:srgbClr val="0070C0"/>
                </a:solidFill>
                <a:latin typeface="微软雅黑" panose="020B0503020204020204" pitchFamily="34" charset="-122"/>
                <a:ea typeface="微软雅黑" panose="020B0503020204020204" pitchFamily="34" charset="-122"/>
              </a:rPr>
              <a:t>作</a:t>
            </a: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14447" y="5430329"/>
            <a:ext cx="5463393" cy="887362"/>
            <a:chOff x="6339097" y="1573725"/>
            <a:chExt cx="3744416" cy="887824"/>
          </a:xfrm>
        </p:grpSpPr>
        <p:sp>
          <p:nvSpPr>
            <p:cNvPr id="11" name="圆角矩形 10"/>
            <p:cNvSpPr/>
            <p:nvPr/>
          </p:nvSpPr>
          <p:spPr>
            <a:xfrm>
              <a:off x="6339097" y="1573725"/>
              <a:ext cx="3744416" cy="8878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3" y="1599350"/>
              <a:ext cx="3683970" cy="862199"/>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创建矩阵有两种方式：用字符串创建或用数组创</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建</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71178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893405" y="146721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1</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4700499" y="1467217"/>
            <a:ext cx="3459941" cy="511238"/>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0" name="矩形 69"/>
            <p:cNvSpPr/>
            <p:nvPr/>
          </p:nvSpPr>
          <p:spPr>
            <a:xfrm>
              <a:off x="6723349" y="1614014"/>
              <a:ext cx="3196827" cy="431087"/>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程序入门</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3893405" y="2303235"/>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2</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4682598" y="2303235"/>
            <a:ext cx="3806082" cy="511238"/>
            <a:chOff x="6315199" y="2410178"/>
            <a:chExt cx="4097814"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4" name="矩形 73"/>
            <p:cNvSpPr/>
            <p:nvPr/>
          </p:nvSpPr>
          <p:spPr>
            <a:xfrm>
              <a:off x="6747247" y="2450466"/>
              <a:ext cx="3665766"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数据分析工</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具</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3893405" y="3188627"/>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3</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4700500" y="3188625"/>
            <a:ext cx="3459941" cy="511238"/>
            <a:chOff x="6339097" y="3296031"/>
            <a:chExt cx="3744417"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8" name="矩形 77"/>
            <p:cNvSpPr/>
            <p:nvPr/>
          </p:nvSpPr>
          <p:spPr>
            <a:xfrm>
              <a:off x="6513399" y="3336319"/>
              <a:ext cx="3570115"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MatPlotLib</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库数据可视化</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3893405" y="407303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4</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4700499" y="4073036"/>
            <a:ext cx="3459941" cy="511237"/>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82" name="矩形 81"/>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SciPy</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科学计算</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04800" y="2219405"/>
            <a:ext cx="3426106" cy="1600329"/>
          </a:xfrm>
          <a:prstGeom prst="rect">
            <a:avLst/>
          </a:prstGeom>
          <a:noFill/>
        </p:spPr>
        <p:txBody>
          <a:bodyPr wrap="square" lIns="121817" tIns="60906" rIns="121817" bIns="60906">
            <a:spAutoFit/>
          </a:bodyPr>
          <a:lstStyle/>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主  要</a:t>
            </a:r>
            <a:endParaRPr lang="en-US" altLang="zh-CN" sz="4800" b="1" spc="200" dirty="0" smtClean="0">
              <a:solidFill>
                <a:srgbClr val="0070C0"/>
              </a:solidFill>
              <a:latin typeface="微软雅黑" panose="020B0503020204020204" pitchFamily="34" charset="-122"/>
              <a:ea typeface="微软雅黑" panose="020B0503020204020204" pitchFamily="34" charset="-122"/>
            </a:endParaRPr>
          </a:p>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内  容</a:t>
            </a:r>
            <a:endParaRPr lang="zh-CN" altLang="en-US" sz="3200" b="1" spc="200" dirty="0">
              <a:solidFill>
                <a:srgbClr val="0070C0"/>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3095262" y="3128745"/>
            <a:ext cx="575764" cy="695523"/>
          </a:xfrm>
          <a:prstGeom prst="downArrow">
            <a:avLst/>
          </a:prstGeom>
          <a:solidFill>
            <a:srgbClr val="F5A609"/>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25" name="圆角矩形 24"/>
          <p:cNvSpPr/>
          <p:nvPr/>
        </p:nvSpPr>
        <p:spPr>
          <a:xfrm>
            <a:off x="3894878" y="500267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smtClean="0">
                <a:solidFill>
                  <a:prstClr val="white"/>
                </a:solidFill>
                <a:latin typeface="Calibri" panose="020F0502020204030204"/>
                <a:ea typeface="Arial Unicode MS" panose="020B0604020202020204" pitchFamily="34" charset="-122"/>
                <a:cs typeface="Arial Unicode MS" panose="020B0604020202020204" pitchFamily="34" charset="-122"/>
              </a:rPr>
              <a:t>5</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4701972" y="5002676"/>
            <a:ext cx="3459941" cy="511237"/>
            <a:chOff x="6339097" y="4180903"/>
            <a:chExt cx="3744416" cy="511504"/>
          </a:xfrm>
        </p:grpSpPr>
        <p:sp>
          <p:nvSpPr>
            <p:cNvPr id="27" name="圆角矩形 26"/>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8" name="矩形 27"/>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机器学习</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20014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80">
                                          <p:stCondLst>
                                            <p:cond delay="0"/>
                                          </p:stCondLst>
                                        </p:cTn>
                                        <p:tgtEl>
                                          <p:spTgt spid="88"/>
                                        </p:tgtEl>
                                      </p:cBhvr>
                                    </p:animEffect>
                                    <p:anim calcmode="lin" valueType="num">
                                      <p:cBhvr>
                                        <p:cTn id="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3" dur="26">
                                          <p:stCondLst>
                                            <p:cond delay="650"/>
                                          </p:stCondLst>
                                        </p:cTn>
                                        <p:tgtEl>
                                          <p:spTgt spid="88"/>
                                        </p:tgtEl>
                                      </p:cBhvr>
                                      <p:to x="100000" y="60000"/>
                                    </p:animScale>
                                    <p:animScale>
                                      <p:cBhvr>
                                        <p:cTn id="14" dur="166" decel="50000">
                                          <p:stCondLst>
                                            <p:cond delay="676"/>
                                          </p:stCondLst>
                                        </p:cTn>
                                        <p:tgtEl>
                                          <p:spTgt spid="88"/>
                                        </p:tgtEl>
                                      </p:cBhvr>
                                      <p:to x="100000" y="100000"/>
                                    </p:animScale>
                                    <p:animScale>
                                      <p:cBhvr>
                                        <p:cTn id="15" dur="26">
                                          <p:stCondLst>
                                            <p:cond delay="1312"/>
                                          </p:stCondLst>
                                        </p:cTn>
                                        <p:tgtEl>
                                          <p:spTgt spid="88"/>
                                        </p:tgtEl>
                                      </p:cBhvr>
                                      <p:to x="100000" y="80000"/>
                                    </p:animScale>
                                    <p:animScale>
                                      <p:cBhvr>
                                        <p:cTn id="16" dur="166" decel="50000">
                                          <p:stCondLst>
                                            <p:cond delay="1338"/>
                                          </p:stCondLst>
                                        </p:cTn>
                                        <p:tgtEl>
                                          <p:spTgt spid="88"/>
                                        </p:tgtEl>
                                      </p:cBhvr>
                                      <p:to x="100000" y="100000"/>
                                    </p:animScale>
                                    <p:animScale>
                                      <p:cBhvr>
                                        <p:cTn id="17" dur="26">
                                          <p:stCondLst>
                                            <p:cond delay="1642"/>
                                          </p:stCondLst>
                                        </p:cTn>
                                        <p:tgtEl>
                                          <p:spTgt spid="88"/>
                                        </p:tgtEl>
                                      </p:cBhvr>
                                      <p:to x="100000" y="90000"/>
                                    </p:animScale>
                                    <p:animScale>
                                      <p:cBhvr>
                                        <p:cTn id="18" dur="166" decel="50000">
                                          <p:stCondLst>
                                            <p:cond delay="1668"/>
                                          </p:stCondLst>
                                        </p:cTn>
                                        <p:tgtEl>
                                          <p:spTgt spid="88"/>
                                        </p:tgtEl>
                                      </p:cBhvr>
                                      <p:to x="100000" y="100000"/>
                                    </p:animScale>
                                    <p:animScale>
                                      <p:cBhvr>
                                        <p:cTn id="19" dur="26">
                                          <p:stCondLst>
                                            <p:cond delay="1808"/>
                                          </p:stCondLst>
                                        </p:cTn>
                                        <p:tgtEl>
                                          <p:spTgt spid="88"/>
                                        </p:tgtEl>
                                      </p:cBhvr>
                                      <p:to x="100000" y="95000"/>
                                    </p:animScale>
                                    <p:animScale>
                                      <p:cBhvr>
                                        <p:cTn id="20" dur="166" decel="50000">
                                          <p:stCondLst>
                                            <p:cond delay="1834"/>
                                          </p:stCondLst>
                                        </p:cTn>
                                        <p:tgtEl>
                                          <p:spTgt spid="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MatPlotLib</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中基</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于面向对象编程的绘图库</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，能方</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便地设计和输出二维及三维的图形，它所绘制的图表中的每个绘图元素，如线条、文字、刻度等都对应一个对</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象。</a:t>
            </a:r>
            <a:endPar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0" defTabSz="913765">
              <a:lnSpc>
                <a:spcPct val="150000"/>
              </a:lnSpc>
              <a:buNone/>
            </a:pPr>
            <a:r>
              <a:rPr lang="en-US" altLang="zh-CN" sz="28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MatPlotLib</a:t>
            </a:r>
            <a:r>
              <a:rPr lang="zh-CN" altLang="en-US" sz="28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库中</a:t>
            </a:r>
            <a:r>
              <a:rPr lang="zh-CN" altLang="en-US" sz="2800" b="1" dirty="0">
                <a:solidFill>
                  <a:srgbClr val="0070C0"/>
                </a:solidFill>
                <a:latin typeface="Arial" panose="020B0604020202020204" pitchFamily="34" charset="0"/>
                <a:ea typeface="微软雅黑" panose="020B0503020204020204" pitchFamily="34" charset="-122"/>
                <a:cs typeface="Arial" panose="020B0604020202020204" pitchFamily="34" charset="0"/>
              </a:rPr>
              <a:t>主要的几个对</a:t>
            </a:r>
            <a:r>
              <a:rPr lang="zh-CN" altLang="en-US" sz="28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象</a:t>
            </a:r>
            <a:endParaRPr lang="en-US" altLang="zh-CN" sz="28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2.3 </a:t>
            </a:r>
            <a:r>
              <a:rPr lang="zh-CN" altLang="en-US" sz="2800" b="1" dirty="0">
                <a:solidFill>
                  <a:srgbClr val="0070C0"/>
                </a:solidFill>
                <a:latin typeface="微软雅黑" panose="020B0503020204020204" pitchFamily="34" charset="-122"/>
                <a:ea typeface="微软雅黑" panose="020B0503020204020204" pitchFamily="34" charset="-122"/>
              </a:rPr>
              <a:t>数据可视化</a:t>
            </a:r>
            <a:r>
              <a:rPr lang="en-US" altLang="zh-CN" sz="2800" b="1" dirty="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基于</a:t>
            </a:r>
            <a:r>
              <a:rPr lang="en-US" altLang="zh-CN" sz="2800" b="1" dirty="0">
                <a:solidFill>
                  <a:srgbClr val="0070C0"/>
                </a:solidFill>
                <a:latin typeface="微软雅黑" panose="020B0503020204020204" pitchFamily="34" charset="-122"/>
                <a:ea typeface="微软雅黑" panose="020B0503020204020204" pitchFamily="34" charset="-122"/>
              </a:rPr>
              <a:t>MatPlotLib</a:t>
            </a:r>
            <a:r>
              <a:rPr lang="zh-CN" altLang="en-US" sz="2800" b="1" dirty="0">
                <a:solidFill>
                  <a:srgbClr val="0070C0"/>
                </a:solidFill>
                <a:latin typeface="微软雅黑" panose="020B0503020204020204" pitchFamily="34" charset="-122"/>
                <a:ea typeface="微软雅黑" panose="020B0503020204020204" pitchFamily="34" charset="-122"/>
              </a:rPr>
              <a:t>库</a:t>
            </a:r>
          </a:p>
        </p:txBody>
      </p:sp>
      <p:sp>
        <p:nvSpPr>
          <p:cNvPr id="2" name="矩形 1"/>
          <p:cNvSpPr/>
          <p:nvPr/>
        </p:nvSpPr>
        <p:spPr>
          <a:xfrm>
            <a:off x="411481" y="3449674"/>
            <a:ext cx="8162545" cy="2796407"/>
          </a:xfrm>
          <a:prstGeom prst="rect">
            <a:avLst/>
          </a:prstGeom>
        </p:spPr>
        <p:txBody>
          <a:bodyPr wrap="square">
            <a:spAutoFit/>
          </a:bodyPr>
          <a:lstStyle/>
          <a:p>
            <a:pPr marL="342900" lvl="0" indent="-342900">
              <a:lnSpc>
                <a:spcPct val="150000"/>
              </a:lnSpc>
              <a:buFont typeface="Arial" panose="020B0604020202020204" pitchFamily="34" charset="0"/>
              <a:buChar char="•"/>
            </a:pP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整个图形即是一个</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Figure</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对象，即一个弹出的绘图的窗口，便是一个</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Figure</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p>
          <a:p>
            <a:pPr marL="342900" lvl="0" indent="-342900">
              <a:lnSpc>
                <a:spcPct val="150000"/>
              </a:lnSpc>
              <a:buFont typeface="Arial" panose="020B0604020202020204" pitchFamily="34" charset="0"/>
              <a:buChar char="•"/>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Figure</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对象至少包含一个子图，也就是</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Axes</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对象。</a:t>
            </a:r>
          </a:p>
          <a:p>
            <a:pPr marL="342900" lvl="0" indent="-342900">
              <a:lnSpc>
                <a:spcPct val="150000"/>
              </a:lnSpc>
              <a:buFont typeface="Arial" panose="020B0604020202020204" pitchFamily="34" charset="0"/>
              <a:buChar char="•"/>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Figure</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对象包含一些特殊的</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Artist</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对象，如</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title</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标题、图例</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legend</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8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绘图的一般步骤：</a:t>
            </a:r>
            <a:endParaRPr lang="en-US" altLang="zh-CN" sz="28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①</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用</a:t>
            </a:r>
            <a:r>
              <a:rPr lang="en-US" altLang="zh-CN"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figure()</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函数创建一个绘图对</a:t>
            </a: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象</a:t>
            </a:r>
            <a:endParaRPr lang="en-US" altLang="zh-CN"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②</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用数组或序列设置</a:t>
            </a:r>
            <a:r>
              <a:rPr lang="en-US" altLang="zh-CN"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x</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y</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坐标值</a:t>
            </a: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③ </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用</a:t>
            </a:r>
            <a:r>
              <a:rPr lang="en-US" altLang="zh-CN"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plot()</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函数在坐标系中绘制曲线、直线或</a:t>
            </a: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点；或</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者用其他函数绘制散点图、直方图等其他图</a:t>
            </a: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形。</a:t>
            </a:r>
            <a:endParaRPr lang="en-US" altLang="zh-CN"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MatPlotLib</a:t>
            </a:r>
            <a:r>
              <a:rPr lang="zh-CN" altLang="en-US" sz="2800" b="1" dirty="0" smtClean="0">
                <a:solidFill>
                  <a:srgbClr val="0070C0"/>
                </a:solidFill>
                <a:latin typeface="微软雅黑" panose="020B0503020204020204" pitchFamily="34" charset="-122"/>
                <a:ea typeface="微软雅黑" panose="020B0503020204020204" pitchFamily="34" charset="-122"/>
              </a:rPr>
              <a:t>绘</a:t>
            </a:r>
            <a:r>
              <a:rPr lang="zh-CN" altLang="en-US" sz="2800" b="1" dirty="0">
                <a:solidFill>
                  <a:srgbClr val="0070C0"/>
                </a:solidFill>
                <a:latin typeface="微软雅黑" panose="020B0503020204020204" pitchFamily="34" charset="-122"/>
                <a:ea typeface="微软雅黑" panose="020B0503020204020204" pitchFamily="34" charset="-122"/>
              </a:rPr>
              <a:t>图的一般步骤</a:t>
            </a:r>
          </a:p>
        </p:txBody>
      </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2.3.1</a:t>
            </a:r>
            <a:r>
              <a:rPr lang="zh-CN" altLang="en-US" sz="2800" b="1" dirty="0">
                <a:solidFill>
                  <a:srgbClr val="0070C0"/>
                </a:solidFill>
                <a:latin typeface="微软雅黑" panose="020B0503020204020204" pitchFamily="34" charset="-122"/>
                <a:ea typeface="微软雅黑" panose="020B0503020204020204" pitchFamily="34" charset="-122"/>
              </a:rPr>
              <a:t>绘制曲线</a:t>
            </a:r>
            <a:r>
              <a:rPr lang="zh-CN" altLang="en-US" sz="2800" b="1" dirty="0" smtClean="0">
                <a:solidFill>
                  <a:srgbClr val="0070C0"/>
                </a:solidFill>
                <a:latin typeface="微软雅黑" panose="020B0503020204020204" pitchFamily="34" charset="-122"/>
                <a:ea typeface="微软雅黑" panose="020B0503020204020204" pitchFamily="34" charset="-122"/>
              </a:rPr>
              <a:t>图</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238737" y="1710149"/>
            <a:ext cx="533910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800" dirty="0">
                <a:latin typeface="Times New Roman" panose="02020603050405020304" pitchFamily="18" charset="0"/>
                <a:cs typeface="Times New Roman" panose="02020603050405020304" pitchFamily="18" charset="0"/>
              </a:rPr>
              <a:t>import numpy as </a:t>
            </a:r>
            <a:r>
              <a:rPr lang="en-US" altLang="zh-CN" sz="2800" dirty="0" smtClean="0">
                <a:latin typeface="Times New Roman" panose="02020603050405020304" pitchFamily="18" charset="0"/>
                <a:cs typeface="Times New Roman" panose="02020603050405020304" pitchFamily="18" charset="0"/>
              </a:rPr>
              <a:t>np</a:t>
            </a:r>
            <a:endParaRPr lang="zh-CN" altLang="en-US"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import matplotlib.pyplot as </a:t>
            </a:r>
            <a:r>
              <a:rPr lang="en-US" altLang="zh-CN" sz="2800" dirty="0" smtClean="0">
                <a:latin typeface="Times New Roman" panose="02020603050405020304" pitchFamily="18" charset="0"/>
                <a:cs typeface="Times New Roman" panose="02020603050405020304" pitchFamily="18" charset="0"/>
              </a:rPr>
              <a:t>plt</a:t>
            </a:r>
          </a:p>
          <a:p>
            <a:r>
              <a:rPr lang="en-US" altLang="zh-CN" sz="2800" dirty="0" smtClean="0">
                <a:latin typeface="Times New Roman" panose="02020603050405020304" pitchFamily="18" charset="0"/>
                <a:cs typeface="Times New Roman" panose="02020603050405020304" pitchFamily="18" charset="0"/>
              </a:rPr>
              <a:t>plt.figure()</a:t>
            </a:r>
            <a:endParaRPr lang="zh-CN" altLang="en-US"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x=np.arange(-5,5,0.01)  </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值</a:t>
            </a:r>
          </a:p>
          <a:p>
            <a:r>
              <a:rPr lang="en-US" altLang="zh-CN" sz="2800" dirty="0">
                <a:latin typeface="Times New Roman" panose="02020603050405020304" pitchFamily="18" charset="0"/>
                <a:cs typeface="Times New Roman" panose="02020603050405020304" pitchFamily="18" charset="0"/>
              </a:rPr>
              <a:t>y=x*x     		</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y</a:t>
            </a:r>
            <a:r>
              <a:rPr lang="zh-CN" altLang="en-US" sz="2800" dirty="0">
                <a:latin typeface="Times New Roman" panose="02020603050405020304" pitchFamily="18" charset="0"/>
                <a:cs typeface="Times New Roman" panose="02020603050405020304" pitchFamily="18" charset="0"/>
              </a:rPr>
              <a:t>值</a:t>
            </a:r>
          </a:p>
          <a:p>
            <a:r>
              <a:rPr lang="en-US" altLang="zh-CN" sz="2800" dirty="0">
                <a:latin typeface="Times New Roman" panose="02020603050405020304" pitchFamily="18" charset="0"/>
                <a:cs typeface="Times New Roman" panose="02020603050405020304" pitchFamily="18" charset="0"/>
              </a:rPr>
              <a:t>plt.plot(x,y,'b--')  	</a:t>
            </a:r>
            <a:endParaRPr lang="zh-CN" altLang="en-US"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plt.show()  	</a:t>
            </a:r>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显示图</a:t>
            </a:r>
            <a:r>
              <a:rPr lang="zh-CN" altLang="en-US" sz="2800" dirty="0" smtClean="0">
                <a:latin typeface="Times New Roman" panose="02020603050405020304" pitchFamily="18" charset="0"/>
                <a:cs typeface="Times New Roman" panose="02020603050405020304" pitchFamily="18" charset="0"/>
              </a:rPr>
              <a:t>像</a:t>
            </a:r>
            <a:endParaRPr lang="en-US" altLang="zh-CN" sz="2800" dirty="0">
              <a:latin typeface="Times New Roman" panose="02020603050405020304" pitchFamily="18" charset="0"/>
              <a:cs typeface="Times New Roman" panose="02020603050405020304" pitchFamily="18" charset="0"/>
            </a:endParaRPr>
          </a:p>
        </p:txBody>
      </p:sp>
      <p:sp>
        <p:nvSpPr>
          <p:cNvPr id="7" name="矩形 6"/>
          <p:cNvSpPr/>
          <p:nvPr/>
        </p:nvSpPr>
        <p:spPr>
          <a:xfrm>
            <a:off x="384259" y="849242"/>
            <a:ext cx="4709944"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2-14]</a:t>
            </a:r>
            <a:r>
              <a:rPr lang="zh-CN" altLang="en-US" sz="2800" b="1" dirty="0">
                <a:solidFill>
                  <a:srgbClr val="0070C0"/>
                </a:solidFill>
                <a:latin typeface="微软雅黑" panose="020B0503020204020204" pitchFamily="34" charset="-122"/>
                <a:ea typeface="微软雅黑" panose="020B0503020204020204" pitchFamily="34" charset="-122"/>
              </a:rPr>
              <a:t>绘制</a:t>
            </a:r>
            <a:r>
              <a:rPr lang="en-US" altLang="zh-CN" sz="2800" b="1" dirty="0" smtClean="0">
                <a:solidFill>
                  <a:srgbClr val="0070C0"/>
                </a:solidFill>
                <a:latin typeface="微软雅黑" panose="020B0503020204020204" pitchFamily="34" charset="-122"/>
                <a:ea typeface="微软雅黑" panose="020B0503020204020204" pitchFamily="34" charset="-122"/>
              </a:rPr>
              <a:t>y=x</a:t>
            </a:r>
            <a:r>
              <a:rPr lang="en-US" altLang="zh-CN" sz="2800" b="1" baseline="30000" dirty="0" smtClean="0">
                <a:solidFill>
                  <a:srgbClr val="0070C0"/>
                </a:solidFill>
                <a:latin typeface="微软雅黑" panose="020B0503020204020204" pitchFamily="34" charset="-122"/>
                <a:ea typeface="微软雅黑" panose="020B0503020204020204" pitchFamily="34" charset="-122"/>
              </a:rPr>
              <a:t>2</a:t>
            </a:r>
            <a:r>
              <a:rPr lang="zh-CN" altLang="en-US" sz="2800" b="1" dirty="0" smtClean="0">
                <a:solidFill>
                  <a:srgbClr val="0070C0"/>
                </a:solidFill>
                <a:latin typeface="微软雅黑" panose="020B0503020204020204" pitchFamily="34" charset="-122"/>
                <a:ea typeface="微软雅黑" panose="020B0503020204020204" pitchFamily="34" charset="-122"/>
              </a:rPr>
              <a:t>的</a:t>
            </a:r>
            <a:r>
              <a:rPr lang="zh-CN" altLang="en-US" sz="2800" b="1" dirty="0">
                <a:solidFill>
                  <a:srgbClr val="0070C0"/>
                </a:solidFill>
                <a:latin typeface="微软雅黑" panose="020B0503020204020204" pitchFamily="34" charset="-122"/>
                <a:ea typeface="微软雅黑" panose="020B0503020204020204" pitchFamily="34" charset="-122"/>
              </a:rPr>
              <a:t>图形</a:t>
            </a: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8737" y="5430328"/>
            <a:ext cx="8679033" cy="887361"/>
            <a:chOff x="6339097" y="1573725"/>
            <a:chExt cx="3744416" cy="887823"/>
          </a:xfrm>
        </p:grpSpPr>
        <p:sp>
          <p:nvSpPr>
            <p:cNvPr id="11" name="圆角矩形 10"/>
            <p:cNvSpPr/>
            <p:nvPr/>
          </p:nvSpPr>
          <p:spPr>
            <a:xfrm>
              <a:off x="6339097" y="1573725"/>
              <a:ext cx="3744416" cy="8878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3" y="1599350"/>
              <a:ext cx="3683970" cy="862198"/>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plt.figure</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创建绘图对象，删除试试；</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plt.plot(x,y,‘b--’)</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前</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个参数是</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的值，第</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个参数</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表示</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蓝色虚线</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074" name="Picture 2" descr="h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962" y="1874520"/>
            <a:ext cx="3759889" cy="249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7867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274321" y="807720"/>
            <a:ext cx="8357616"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设置坐标值的方法</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zh-CN" sz="2400" dirty="0" smtClean="0">
                <a:solidFill>
                  <a:schemeClr val="tx1"/>
                </a:solidFill>
              </a:rPr>
              <a:t>二维坐标图是由很多点组成的，则可以用</a:t>
            </a:r>
            <a:r>
              <a:rPr lang="en-US" altLang="zh-CN" sz="2400" dirty="0" smtClean="0">
                <a:solidFill>
                  <a:schemeClr val="tx1"/>
                </a:solidFill>
              </a:rPr>
              <a:t>np.arange()</a:t>
            </a:r>
            <a:r>
              <a:rPr lang="zh-CN" altLang="zh-CN" sz="2400" dirty="0" smtClean="0">
                <a:solidFill>
                  <a:schemeClr val="tx1"/>
                </a:solidFill>
              </a:rPr>
              <a:t>函数生成一个一维数组，表示各个点的</a:t>
            </a:r>
            <a:r>
              <a:rPr lang="en-US" altLang="zh-CN" sz="2400" i="1" dirty="0" smtClean="0">
                <a:solidFill>
                  <a:schemeClr val="tx1"/>
                </a:solidFill>
              </a:rPr>
              <a:t>x</a:t>
            </a:r>
            <a:r>
              <a:rPr lang="zh-CN" altLang="zh-CN" sz="2400" dirty="0" smtClean="0">
                <a:solidFill>
                  <a:schemeClr val="tx1"/>
                </a:solidFill>
              </a:rPr>
              <a:t>坐标值，然后再用这些</a:t>
            </a:r>
            <a:r>
              <a:rPr lang="en-US" altLang="zh-CN" sz="2400" i="1" dirty="0" smtClean="0">
                <a:solidFill>
                  <a:schemeClr val="tx1"/>
                </a:solidFill>
              </a:rPr>
              <a:t>x</a:t>
            </a:r>
            <a:r>
              <a:rPr lang="zh-CN" altLang="zh-CN" sz="2400" dirty="0" smtClean="0">
                <a:solidFill>
                  <a:schemeClr val="tx1"/>
                </a:solidFill>
              </a:rPr>
              <a:t>坐标值计算</a:t>
            </a:r>
            <a:r>
              <a:rPr lang="en-US" altLang="zh-CN" sz="2400" i="1" dirty="0" smtClean="0">
                <a:solidFill>
                  <a:schemeClr val="tx1"/>
                </a:solidFill>
              </a:rPr>
              <a:t>y</a:t>
            </a:r>
            <a:r>
              <a:rPr lang="zh-CN" altLang="zh-CN" sz="2400" dirty="0" smtClean="0">
                <a:solidFill>
                  <a:schemeClr val="tx1"/>
                </a:solidFill>
              </a:rPr>
              <a:t>的坐标值。则</a:t>
            </a:r>
            <a:r>
              <a:rPr lang="en-US" altLang="zh-CN" sz="2400" dirty="0" smtClean="0">
                <a:solidFill>
                  <a:schemeClr val="tx1"/>
                </a:solidFill>
              </a:rPr>
              <a:t>plot</a:t>
            </a:r>
            <a:r>
              <a:rPr lang="zh-CN" altLang="zh-CN" sz="2400" dirty="0" smtClean="0">
                <a:solidFill>
                  <a:schemeClr val="tx1"/>
                </a:solidFill>
              </a:rPr>
              <a:t>会自动连接这些坐标点绘制出一个曲线图出来。</a:t>
            </a:r>
            <a:endParaRPr lang="en-US" altLang="zh-CN" sz="2200" dirty="0" smtClean="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2.3.1</a:t>
            </a:r>
            <a:r>
              <a:rPr lang="zh-CN" altLang="en-US" sz="2800" b="1" dirty="0">
                <a:solidFill>
                  <a:srgbClr val="0070C0"/>
                </a:solidFill>
                <a:latin typeface="微软雅黑" panose="020B0503020204020204" pitchFamily="34" charset="-122"/>
                <a:ea typeface="微软雅黑" panose="020B0503020204020204" pitchFamily="34" charset="-122"/>
              </a:rPr>
              <a:t>绘制曲线图</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Content Placeholder 2"/>
          <p:cNvSpPr txBox="1"/>
          <p:nvPr/>
        </p:nvSpPr>
        <p:spPr>
          <a:xfrm>
            <a:off x="4823417" y="3222053"/>
            <a:ext cx="3808520" cy="3300667"/>
          </a:xfrm>
          <a:prstGeom prst="rect">
            <a:avLst/>
          </a:prstGeom>
          <a:solidFill>
            <a:schemeClr val="accent1">
              <a:lumMod val="20000"/>
              <a:lumOff val="80000"/>
            </a:schemeClr>
          </a:solidFill>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这些坐标点的数量要足够多，如果坐标点太少，绘制出的曲线图就会不够精确，例如将步长设置为</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之后，即</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x=np.arange(-5,5,1)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绘制的图形</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如左图所示</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4098" name="Picture 2" descr="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54" y="3807756"/>
            <a:ext cx="4072446" cy="271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274321" y="868680"/>
            <a:ext cx="8357616"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用</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plot()</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函数在当前绘图对象中绘</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图</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400" dirty="0">
                <a:solidFill>
                  <a:schemeClr val="tx1"/>
                </a:solidFill>
              </a:rPr>
              <a:t>创建</a:t>
            </a:r>
            <a:r>
              <a:rPr lang="en-US" altLang="zh-CN" sz="2400" dirty="0">
                <a:solidFill>
                  <a:schemeClr val="tx1"/>
                </a:solidFill>
              </a:rPr>
              <a:t>figure</a:t>
            </a:r>
            <a:r>
              <a:rPr lang="zh-CN" altLang="en-US" sz="2400" dirty="0">
                <a:solidFill>
                  <a:schemeClr val="tx1"/>
                </a:solidFill>
              </a:rPr>
              <a:t>对象后，接下来调用</a:t>
            </a:r>
            <a:r>
              <a:rPr lang="en-US" altLang="zh-CN" sz="2400" dirty="0">
                <a:solidFill>
                  <a:schemeClr val="tx1"/>
                </a:solidFill>
              </a:rPr>
              <a:t>plot</a:t>
            </a:r>
            <a:r>
              <a:rPr lang="zh-CN" altLang="en-US" sz="2400" dirty="0">
                <a:solidFill>
                  <a:schemeClr val="tx1"/>
                </a:solidFill>
              </a:rPr>
              <a:t>函数就可在当前</a:t>
            </a:r>
            <a:r>
              <a:rPr lang="en-US" altLang="zh-CN" sz="2400" dirty="0">
                <a:solidFill>
                  <a:schemeClr val="tx1"/>
                </a:solidFill>
              </a:rPr>
              <a:t>figure</a:t>
            </a:r>
            <a:r>
              <a:rPr lang="zh-CN" altLang="en-US" sz="2400" dirty="0">
                <a:solidFill>
                  <a:schemeClr val="tx1"/>
                </a:solidFill>
              </a:rPr>
              <a:t>对象中绘图</a:t>
            </a:r>
            <a:r>
              <a:rPr lang="zh-CN" altLang="en-US" sz="2400" dirty="0" smtClean="0">
                <a:solidFill>
                  <a:schemeClr val="tx1"/>
                </a:solidFill>
              </a:rPr>
              <a:t>。</a:t>
            </a:r>
            <a:r>
              <a:rPr lang="en-US" altLang="zh-CN" sz="2400" dirty="0" smtClean="0">
                <a:solidFill>
                  <a:schemeClr val="tx1"/>
                </a:solidFill>
              </a:rPr>
              <a:t>plot()</a:t>
            </a:r>
            <a:r>
              <a:rPr lang="zh-CN" altLang="en-US" sz="2400" dirty="0" smtClean="0">
                <a:solidFill>
                  <a:schemeClr val="tx1"/>
                </a:solidFill>
              </a:rPr>
              <a:t>函</a:t>
            </a:r>
            <a:r>
              <a:rPr lang="zh-CN" altLang="en-US" sz="2400" dirty="0">
                <a:solidFill>
                  <a:schemeClr val="tx1"/>
                </a:solidFill>
              </a:rPr>
              <a:t>数实际上是在（</a:t>
            </a:r>
            <a:r>
              <a:rPr lang="en-US" altLang="zh-CN" sz="2400" dirty="0">
                <a:solidFill>
                  <a:schemeClr val="tx1"/>
                </a:solidFill>
              </a:rPr>
              <a:t>Axes</a:t>
            </a:r>
            <a:r>
              <a:rPr lang="zh-CN" altLang="en-US" sz="2400" dirty="0">
                <a:solidFill>
                  <a:schemeClr val="tx1"/>
                </a:solidFill>
              </a:rPr>
              <a:t>）子图对象上绘</a:t>
            </a:r>
            <a:r>
              <a:rPr lang="zh-CN" altLang="en-US" sz="2400" dirty="0" smtClean="0">
                <a:solidFill>
                  <a:schemeClr val="tx1"/>
                </a:solidFill>
              </a:rPr>
              <a:t>图</a:t>
            </a:r>
            <a:r>
              <a:rPr lang="zh-CN" altLang="zh-CN" sz="2400" dirty="0" smtClean="0">
                <a:solidFill>
                  <a:schemeClr val="tx1"/>
                </a:solidFill>
              </a:rPr>
              <a:t>。</a:t>
            </a:r>
            <a:r>
              <a:rPr lang="en-US" altLang="zh-CN" sz="2400" dirty="0" smtClean="0">
                <a:solidFill>
                  <a:schemeClr val="tx1"/>
                </a:solidFill>
              </a:rPr>
              <a:t>plot()</a:t>
            </a:r>
            <a:r>
              <a:rPr lang="zh-CN" altLang="en-US" sz="2400" dirty="0" smtClean="0">
                <a:solidFill>
                  <a:schemeClr val="tx1"/>
                </a:solidFill>
              </a:rPr>
              <a:t>函</a:t>
            </a:r>
            <a:r>
              <a:rPr lang="zh-CN" altLang="en-US" sz="2400" dirty="0">
                <a:solidFill>
                  <a:schemeClr val="tx1"/>
                </a:solidFill>
              </a:rPr>
              <a:t>数的第</a:t>
            </a:r>
            <a:r>
              <a:rPr lang="en-US" altLang="zh-CN" sz="2400" dirty="0">
                <a:solidFill>
                  <a:schemeClr val="tx1"/>
                </a:solidFill>
              </a:rPr>
              <a:t>3</a:t>
            </a:r>
            <a:r>
              <a:rPr lang="zh-CN" altLang="en-US" sz="2400" dirty="0">
                <a:solidFill>
                  <a:schemeClr val="tx1"/>
                </a:solidFill>
              </a:rPr>
              <a:t>个参数</a:t>
            </a:r>
            <a:r>
              <a:rPr lang="en-US" altLang="zh-CN" sz="2400" dirty="0">
                <a:solidFill>
                  <a:schemeClr val="tx1"/>
                </a:solidFill>
              </a:rPr>
              <a:t>'b--'</a:t>
            </a:r>
            <a:r>
              <a:rPr lang="zh-CN" altLang="en-US" sz="2400" dirty="0">
                <a:solidFill>
                  <a:schemeClr val="tx1"/>
                </a:solidFill>
              </a:rPr>
              <a:t>用来指定线条的颜色和线</a:t>
            </a:r>
            <a:r>
              <a:rPr lang="zh-CN" altLang="en-US" sz="2400" dirty="0" smtClean="0">
                <a:solidFill>
                  <a:schemeClr val="tx1"/>
                </a:solidFill>
              </a:rPr>
              <a:t>型</a:t>
            </a:r>
            <a:endParaRPr lang="en-US" altLang="zh-CN" sz="2400" dirty="0" smtClean="0">
              <a:solidFill>
                <a:schemeClr val="tx1"/>
              </a:solidFill>
            </a:endParaRPr>
          </a:p>
          <a:p>
            <a:pPr marL="0" indent="0" defTabSz="913765">
              <a:lnSpc>
                <a:spcPct val="150000"/>
              </a:lnSpc>
              <a:buNone/>
            </a:pPr>
            <a:r>
              <a:rPr lang="zh-CN" altLang="en-US"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颜色</a:t>
            </a:r>
            <a:endParaRPr lang="en-US" altLang="zh-CN"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0" defTabSz="913765">
              <a:lnSpc>
                <a:spcPct val="150000"/>
              </a:lnSpc>
              <a:buNone/>
            </a:pPr>
            <a:r>
              <a:rPr lang="zh-CN" altLang="en-US"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线形</a:t>
            </a:r>
            <a:endPar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0" defTabSz="913765">
              <a:lnSpc>
                <a:spcPct val="150000"/>
              </a:lnSpc>
              <a:buNone/>
            </a:pPr>
            <a:endParaRPr lang="en-US" altLang="zh-CN" sz="24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endParaRPr lang="en-US" altLang="zh-CN" sz="2200" dirty="0" smtClean="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2.3.1</a:t>
            </a:r>
            <a:r>
              <a:rPr lang="zh-CN" altLang="en-US" sz="2800" b="1" dirty="0">
                <a:solidFill>
                  <a:srgbClr val="0070C0"/>
                </a:solidFill>
                <a:latin typeface="微软雅黑" panose="020B0503020204020204" pitchFamily="34" charset="-122"/>
                <a:ea typeface="微软雅黑" panose="020B0503020204020204" pitchFamily="34" charset="-122"/>
              </a:rPr>
              <a:t>绘制曲线图</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2424643"/>
              </p:ext>
            </p:extLst>
          </p:nvPr>
        </p:nvGraphicFramePr>
        <p:xfrm>
          <a:off x="1366394" y="3212592"/>
          <a:ext cx="5411470" cy="731520"/>
        </p:xfrm>
        <a:graphic>
          <a:graphicData uri="http://schemas.openxmlformats.org/drawingml/2006/table">
            <a:tbl>
              <a:tblPr firstRow="1" firstCol="1" bandRow="1">
                <a:tableStyleId>{5C22544A-7EE6-4342-B048-85BDC9FD1C3A}</a:tableStyleId>
              </a:tblPr>
              <a:tblGrid>
                <a:gridCol w="676275"/>
                <a:gridCol w="676275"/>
                <a:gridCol w="676275"/>
                <a:gridCol w="676275"/>
                <a:gridCol w="823595"/>
                <a:gridCol w="528955"/>
                <a:gridCol w="676910"/>
                <a:gridCol w="676910"/>
              </a:tblGrid>
              <a:tr h="0">
                <a:tc>
                  <a:txBody>
                    <a:bodyPr/>
                    <a:lstStyle/>
                    <a:p>
                      <a:pPr algn="ctr">
                        <a:spcAft>
                          <a:spcPts val="0"/>
                        </a:spcAft>
                      </a:pPr>
                      <a:r>
                        <a:rPr lang="zh-CN" sz="2400" kern="100" dirty="0">
                          <a:solidFill>
                            <a:schemeClr val="accent1"/>
                          </a:solidFill>
                          <a:effectLst/>
                        </a:rPr>
                        <a:t>蓝</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绿</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红</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青</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dirty="0">
                          <a:solidFill>
                            <a:schemeClr val="accent1"/>
                          </a:solidFill>
                          <a:effectLst/>
                        </a:rPr>
                        <a:t>品红</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黄</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黑</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dirty="0">
                          <a:solidFill>
                            <a:schemeClr val="accent1"/>
                          </a:solidFill>
                          <a:effectLst/>
                        </a:rPr>
                        <a:t>白</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kern="100">
                          <a:solidFill>
                            <a:schemeClr val="tx1"/>
                          </a:solidFill>
                          <a:effectLst/>
                        </a:rPr>
                        <a:t>'b'</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'g'</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'r'</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'c'</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'm'</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'y'</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'k'</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dirty="0">
                          <a:solidFill>
                            <a:schemeClr val="tx1"/>
                          </a:solidFill>
                          <a:effectLst/>
                        </a:rPr>
                        <a:t>'w'</a:t>
                      </a:r>
                      <a:endParaRPr lang="zh-CN" sz="240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05162333"/>
              </p:ext>
            </p:extLst>
          </p:nvPr>
        </p:nvGraphicFramePr>
        <p:xfrm>
          <a:off x="578041" y="4550664"/>
          <a:ext cx="7750175" cy="1463040"/>
        </p:xfrm>
        <a:graphic>
          <a:graphicData uri="http://schemas.openxmlformats.org/drawingml/2006/table">
            <a:tbl>
              <a:tblPr firstRow="1" firstCol="1" bandRow="1">
                <a:tableStyleId>{5C22544A-7EE6-4342-B048-85BDC9FD1C3A}</a:tableStyleId>
              </a:tblPr>
              <a:tblGrid>
                <a:gridCol w="772795"/>
                <a:gridCol w="1094740"/>
                <a:gridCol w="1173480"/>
                <a:gridCol w="1371600"/>
                <a:gridCol w="1310640"/>
                <a:gridCol w="853440"/>
                <a:gridCol w="1173480"/>
              </a:tblGrid>
              <a:tr h="0">
                <a:tc>
                  <a:txBody>
                    <a:bodyPr/>
                    <a:lstStyle/>
                    <a:p>
                      <a:pPr algn="ctr">
                        <a:spcAft>
                          <a:spcPts val="0"/>
                        </a:spcAft>
                      </a:pPr>
                      <a:r>
                        <a:rPr lang="zh-CN" sz="2400" kern="100" dirty="0">
                          <a:solidFill>
                            <a:schemeClr val="accent1"/>
                          </a:solidFill>
                          <a:effectLst/>
                        </a:rPr>
                        <a:t>实线</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虚线</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点划线</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点线</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点标记</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星型</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dirty="0">
                          <a:solidFill>
                            <a:schemeClr val="accent1"/>
                          </a:solidFill>
                          <a:effectLst/>
                        </a:rPr>
                        <a:t>圆标记</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kern="100">
                          <a:solidFill>
                            <a:schemeClr val="tx1"/>
                          </a:solidFill>
                          <a:effectLst/>
                        </a:rPr>
                        <a:t>'-'</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'o'</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zh-CN" sz="2400" b="0" kern="100" dirty="0">
                          <a:solidFill>
                            <a:schemeClr val="accent1"/>
                          </a:solidFill>
                          <a:effectLst/>
                        </a:rPr>
                        <a:t>像素</a:t>
                      </a:r>
                      <a:endParaRPr lang="zh-CN" sz="2400" b="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正方形</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五边形</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六边形</a:t>
                      </a:r>
                      <a:r>
                        <a:rPr lang="en-US" sz="2400" kern="100">
                          <a:solidFill>
                            <a:schemeClr val="accent1"/>
                          </a:solidFill>
                          <a:effectLst/>
                        </a:rPr>
                        <a:t>1</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六边形</a:t>
                      </a:r>
                      <a:r>
                        <a:rPr lang="en-US" sz="2400" kern="100">
                          <a:solidFill>
                            <a:schemeClr val="accent1"/>
                          </a:solidFill>
                          <a:effectLst/>
                        </a:rPr>
                        <a:t>2</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加号</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dirty="0">
                          <a:solidFill>
                            <a:schemeClr val="accent1"/>
                          </a:solidFill>
                          <a:effectLst/>
                        </a:rPr>
                        <a:t>X</a:t>
                      </a:r>
                      <a:r>
                        <a:rPr lang="zh-CN" sz="2400" kern="100" dirty="0">
                          <a:solidFill>
                            <a:schemeClr val="accent1"/>
                          </a:solidFill>
                          <a:effectLst/>
                        </a:rPr>
                        <a:t>标记</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kern="100">
                          <a:solidFill>
                            <a:schemeClr val="tx1"/>
                          </a:solidFill>
                          <a:effectLst/>
                        </a:rPr>
                        <a:t>','</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's'</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'p'</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'h'</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'H'</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tx1"/>
                          </a:solidFill>
                          <a:effectLst/>
                        </a:rPr>
                        <a:t>'+'</a:t>
                      </a:r>
                      <a:endParaRPr lang="zh-CN" sz="24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dirty="0">
                          <a:solidFill>
                            <a:schemeClr val="tx1"/>
                          </a:solidFill>
                          <a:effectLst/>
                        </a:rPr>
                        <a:t>'x'</a:t>
                      </a:r>
                      <a:endParaRPr lang="zh-CN" sz="240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0094159"/>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在坐标图中绘制多个图</a:t>
            </a:r>
            <a:r>
              <a:rPr lang="zh-CN" altLang="en-US" sz="2800" b="1" dirty="0" smtClean="0">
                <a:solidFill>
                  <a:srgbClr val="0070C0"/>
                </a:solidFill>
                <a:latin typeface="微软雅黑" panose="020B0503020204020204" pitchFamily="34" charset="-122"/>
                <a:ea typeface="微软雅黑" panose="020B0503020204020204" pitchFamily="34" charset="-122"/>
              </a:rPr>
              <a:t>形</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254226" y="1413827"/>
            <a:ext cx="655830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matplotlib.pyplot as </a:t>
            </a:r>
            <a:r>
              <a:rPr lang="en-US" altLang="zh-CN" sz="2400" dirty="0" smtClean="0">
                <a:latin typeface="Times New Roman" panose="02020603050405020304" pitchFamily="18" charset="0"/>
                <a:cs typeface="Times New Roman" panose="02020603050405020304" pitchFamily="18" charset="0"/>
              </a:rPr>
              <a:t>plt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import numpy as np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plt.figure()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plt.xlabel('x</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plt.ylabel('y')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plt.title('Simple Diagram')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x=np.arange</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5,5,0.01)</a:t>
            </a:r>
            <a:endParaRPr lang="zh-CN" altLang="en-US"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y,y2=x*x,2*x+9     #</a:t>
            </a:r>
            <a:r>
              <a:rPr lang="zh-CN" altLang="en-US" sz="2400" dirty="0" smtClean="0">
                <a:latin typeface="Times New Roman" panose="02020603050405020304" pitchFamily="18" charset="0"/>
                <a:cs typeface="Times New Roman" panose="02020603050405020304" pitchFamily="18" charset="0"/>
              </a:rPr>
              <a:t>给</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y2</a:t>
            </a:r>
            <a:r>
              <a:rPr lang="zh-CN" altLang="en-US" sz="2400" dirty="0">
                <a:latin typeface="Times New Roman" panose="02020603050405020304" pitchFamily="18" charset="0"/>
                <a:cs typeface="Times New Roman" panose="02020603050405020304" pitchFamily="18" charset="0"/>
              </a:rPr>
              <a:t>赋值</a:t>
            </a:r>
          </a:p>
          <a:p>
            <a:r>
              <a:rPr lang="en-US" altLang="zh-CN" sz="2400" dirty="0">
                <a:latin typeface="Times New Roman" panose="02020603050405020304" pitchFamily="18" charset="0"/>
                <a:cs typeface="Times New Roman" panose="02020603050405020304" pitchFamily="18" charset="0"/>
              </a:rPr>
              <a:t>plt.plot(x,y,'b--',label="x^2")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plt.plot(x,y2</a:t>
            </a:r>
            <a:r>
              <a:rPr lang="en-US" altLang="zh-CN" sz="2400" dirty="0">
                <a:latin typeface="Times New Roman" panose="02020603050405020304" pitchFamily="18" charset="0"/>
                <a:cs typeface="Times New Roman" panose="02020603050405020304" pitchFamily="18" charset="0"/>
              </a:rPr>
              <a:t>,'r-.',label="2x+9</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plt.legend()	#</a:t>
            </a:r>
            <a:r>
              <a:rPr lang="zh-CN" altLang="en-US" sz="2400" dirty="0">
                <a:latin typeface="Times New Roman" panose="02020603050405020304" pitchFamily="18" charset="0"/>
                <a:cs typeface="Times New Roman" panose="02020603050405020304" pitchFamily="18" charset="0"/>
              </a:rPr>
              <a:t>显示图例</a:t>
            </a:r>
          </a:p>
          <a:p>
            <a:r>
              <a:rPr lang="en-US" altLang="zh-CN" sz="2400" dirty="0">
                <a:latin typeface="Times New Roman" panose="02020603050405020304" pitchFamily="18" charset="0"/>
                <a:cs typeface="Times New Roman" panose="02020603050405020304" pitchFamily="18" charset="0"/>
              </a:rPr>
              <a:t>plt.show() </a:t>
            </a:r>
          </a:p>
        </p:txBody>
      </p:sp>
      <p:sp>
        <p:nvSpPr>
          <p:cNvPr id="7" name="矩形 6"/>
          <p:cNvSpPr/>
          <p:nvPr/>
        </p:nvSpPr>
        <p:spPr>
          <a:xfrm>
            <a:off x="604425" y="869006"/>
            <a:ext cx="4156907"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2-15]</a:t>
            </a:r>
            <a:r>
              <a:rPr lang="zh-CN" altLang="en-US" sz="2800" b="1" dirty="0">
                <a:solidFill>
                  <a:srgbClr val="0070C0"/>
                </a:solidFill>
                <a:latin typeface="微软雅黑" panose="020B0503020204020204" pitchFamily="34" charset="-122"/>
                <a:ea typeface="微软雅黑" panose="020B0503020204020204" pitchFamily="34" charset="-122"/>
              </a:rPr>
              <a:t>绘</a:t>
            </a:r>
            <a:r>
              <a:rPr lang="zh-CN" altLang="en-US" sz="2800" b="1" dirty="0" smtClean="0">
                <a:solidFill>
                  <a:srgbClr val="0070C0"/>
                </a:solidFill>
                <a:latin typeface="微软雅黑" panose="020B0503020204020204" pitchFamily="34" charset="-122"/>
                <a:ea typeface="微软雅黑" panose="020B0503020204020204" pitchFamily="34" charset="-122"/>
              </a:rPr>
              <a:t>制多个图</a:t>
            </a:r>
            <a:r>
              <a:rPr lang="zh-CN" altLang="en-US" sz="2800" b="1" dirty="0">
                <a:solidFill>
                  <a:srgbClr val="0070C0"/>
                </a:solidFill>
                <a:latin typeface="微软雅黑" panose="020B0503020204020204" pitchFamily="34" charset="-122"/>
                <a:ea typeface="微软雅黑" panose="020B0503020204020204" pitchFamily="34" charset="-122"/>
              </a:rPr>
              <a:t>形</a:t>
            </a: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056010" y="5585901"/>
            <a:ext cx="6725942" cy="887361"/>
            <a:chOff x="6339097" y="1573725"/>
            <a:chExt cx="3744416" cy="887823"/>
          </a:xfrm>
        </p:grpSpPr>
        <p:sp>
          <p:nvSpPr>
            <p:cNvPr id="11" name="圆角矩形 10"/>
            <p:cNvSpPr/>
            <p:nvPr/>
          </p:nvSpPr>
          <p:spPr>
            <a:xfrm>
              <a:off x="6339097" y="1573725"/>
              <a:ext cx="3744416" cy="8878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3" y="1599350"/>
              <a:ext cx="3683970" cy="862198"/>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绘制多条曲线也</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可在</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一个</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plot()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数中传入多对</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值，例如</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plt.plot(x,y</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,'b--',x,y2,'r-</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6145" name="Picture 1" descr="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956" y="1727753"/>
            <a:ext cx="3925913" cy="282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544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2.1.1 </a:t>
            </a:r>
            <a:r>
              <a:rPr lang="zh-CN" altLang="en-US" sz="2800" b="1" dirty="0">
                <a:solidFill>
                  <a:srgbClr val="0070C0"/>
                </a:solidFill>
                <a:latin typeface="微软雅黑" panose="020B0503020204020204" pitchFamily="34" charset="-122"/>
                <a:ea typeface="微软雅黑" panose="020B0503020204020204" pitchFamily="34" charset="-122"/>
              </a:rPr>
              <a:t>一些简单的</a:t>
            </a:r>
            <a:r>
              <a:rPr lang="en-US" altLang="zh-CN" sz="2800" b="1" dirty="0">
                <a:solidFill>
                  <a:srgbClr val="0070C0"/>
                </a:solidFill>
                <a:latin typeface="微软雅黑" panose="020B0503020204020204" pitchFamily="34" charset="-122"/>
                <a:ea typeface="微软雅黑" panose="020B0503020204020204" pitchFamily="34" charset="-122"/>
              </a:rPr>
              <a:t>Python</a:t>
            </a:r>
            <a:r>
              <a:rPr lang="zh-CN" altLang="en-US" sz="2800" b="1" dirty="0">
                <a:solidFill>
                  <a:srgbClr val="0070C0"/>
                </a:solidFill>
                <a:latin typeface="微软雅黑" panose="020B0503020204020204" pitchFamily="34" charset="-122"/>
                <a:ea typeface="微软雅黑" panose="020B0503020204020204" pitchFamily="34" charset="-122"/>
              </a:rPr>
              <a:t>程序</a:t>
            </a:r>
          </a:p>
        </p:txBody>
      </p:sp>
      <p:sp>
        <p:nvSpPr>
          <p:cNvPr id="3" name="Text Box 2"/>
          <p:cNvSpPr txBox="1">
            <a:spLocks noChangeArrowheads="1"/>
          </p:cNvSpPr>
          <p:nvPr/>
        </p:nvSpPr>
        <p:spPr bwMode="auto">
          <a:xfrm>
            <a:off x="5842002" y="1865590"/>
            <a:ext cx="1710725" cy="2677656"/>
          </a:xfrm>
          <a:prstGeom prst="rect">
            <a:avLst/>
          </a:prstGeom>
          <a:solidFill>
            <a:schemeClr val="bg2"/>
          </a:solidFill>
          <a:ln>
            <a:noFill/>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0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1 1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2 2 2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3 3 3 3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4 4 4 4 4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5 5 5 5 5 5</a:t>
            </a:r>
            <a:endParaRPr kumimoji="0" lang="zh-CN" altLang="zh-CN" sz="5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4"/>
          <p:cNvSpPr>
            <a:spLocks noChangeArrowheads="1"/>
          </p:cNvSpPr>
          <p:nvPr/>
        </p:nvSpPr>
        <p:spPr bwMode="auto">
          <a:xfrm>
            <a:off x="609600" y="1849715"/>
            <a:ext cx="4206240"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for i in range(6):</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for j in range(-1,i):</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print(i,end=' ')</a:t>
            </a:r>
          </a:p>
          <a:p>
            <a:pPr marR="0" lvl="0" indent="0" algn="l" defTabSz="914400" rtl="0" eaLnBrk="0" fontAlgn="base" latinLnBrk="0" hangingPunct="0">
              <a:lnSpc>
                <a:spcPct val="100000"/>
              </a:lnSpc>
              <a:spcBef>
                <a:spcPct val="0"/>
              </a:spcBef>
              <a:spcAft>
                <a:spcPct val="0"/>
              </a:spcAft>
              <a:buClrTx/>
              <a:buSzTx/>
              <a:buFontTx/>
              <a:buNone/>
              <a:tabLst/>
            </a:pPr>
            <a:r>
              <a:rPr lang="en-US" altLang="zh-CN" sz="3200" dirty="0" smtClean="0">
                <a:latin typeface="Times New Roman" pitchFamily="18" charset="0"/>
                <a:cs typeface="Times New Roman" pitchFamily="18" charset="0"/>
              </a:rPr>
              <a:t>    print()</a:t>
            </a:r>
            <a:endPar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R="0" lvl="0" indent="0" algn="l" defTabSz="914400" rtl="0" eaLnBrk="0" fontAlgn="base" latinLnBrk="0" hangingPunct="0">
              <a:lnSpc>
                <a:spcPct val="100000"/>
              </a:lnSpc>
              <a:spcBef>
                <a:spcPct val="0"/>
              </a:spcBef>
              <a:spcAft>
                <a:spcPct val="0"/>
              </a:spcAft>
              <a:buClrTx/>
              <a:buSzTx/>
              <a:buFontTx/>
              <a:buNone/>
              <a:tabLst/>
            </a:pPr>
            <a:endParaRPr kumimoji="0" lang="en-US" altLang="zh-CN" sz="6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609600" y="1071324"/>
            <a:ext cx="3432350"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a:t>
            </a:r>
            <a:r>
              <a:rPr lang="zh-CN" altLang="zh-CN" sz="2800" b="1" dirty="0">
                <a:solidFill>
                  <a:srgbClr val="0070C0"/>
                </a:solidFill>
                <a:latin typeface="微软雅黑" panose="020B0503020204020204" pitchFamily="34" charset="-122"/>
                <a:ea typeface="微软雅黑" panose="020B0503020204020204" pitchFamily="34" charset="-122"/>
              </a:rPr>
              <a:t>序</a:t>
            </a:r>
            <a:r>
              <a:rPr lang="en-US" altLang="zh-CN" sz="2800" b="1" dirty="0">
                <a:solidFill>
                  <a:srgbClr val="0070C0"/>
                </a:solidFill>
                <a:latin typeface="微软雅黑" panose="020B0503020204020204" pitchFamily="34" charset="-122"/>
                <a:ea typeface="微软雅黑" panose="020B0503020204020204" pitchFamily="34" charset="-122"/>
              </a:rPr>
              <a:t>2-1]  </a:t>
            </a:r>
            <a:r>
              <a:rPr lang="zh-CN" altLang="zh-CN" sz="2800" b="1" dirty="0">
                <a:solidFill>
                  <a:srgbClr val="0070C0"/>
                </a:solidFill>
                <a:latin typeface="微软雅黑" panose="020B0503020204020204" pitchFamily="34" charset="-122"/>
                <a:ea typeface="微软雅黑" panose="020B0503020204020204" pitchFamily="34" charset="-122"/>
              </a:rPr>
              <a:t>画金字塔</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5732998" y="109108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609600" y="1996440"/>
            <a:ext cx="0" cy="2179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5840" y="2468880"/>
            <a:ext cx="0" cy="1402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32560" y="2914650"/>
            <a:ext cx="0" cy="5105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609600" y="4413994"/>
            <a:ext cx="3459941" cy="523196"/>
            <a:chOff x="6339097" y="1568270"/>
            <a:chExt cx="3744416" cy="523468"/>
          </a:xfrm>
        </p:grpSpPr>
        <p:sp>
          <p:nvSpPr>
            <p:cNvPr id="16" name="圆角矩形 15"/>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7" name="矩形 16"/>
            <p:cNvSpPr/>
            <p:nvPr/>
          </p:nvSpPr>
          <p:spPr>
            <a:xfrm>
              <a:off x="6723349" y="1568270"/>
              <a:ext cx="3196827" cy="523468"/>
            </a:xfrm>
            <a:prstGeom prst="rect">
              <a:avLst/>
            </a:prstGeom>
          </p:spPr>
          <p:txBody>
            <a:bodyPr wrap="square" lIns="121897" tIns="60948" rIns="121897" bIns="60948">
              <a:spAutoFit/>
            </a:bodyPr>
            <a:lstStyle/>
            <a:p>
              <a:pPr defTabSz="1218565">
                <a:defRPr/>
              </a:pPr>
              <a:r>
                <a:rPr lang="zh-CN" altLang="en-US" sz="26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缩进具有语法含义</a:t>
              </a:r>
              <a:endParaRPr lang="zh-CN"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8" name="组合 17"/>
          <p:cNvGrpSpPr/>
          <p:nvPr/>
        </p:nvGrpSpPr>
        <p:grpSpPr>
          <a:xfrm>
            <a:off x="609600" y="5191234"/>
            <a:ext cx="5791200" cy="523196"/>
            <a:chOff x="6339097" y="1568270"/>
            <a:chExt cx="3744416" cy="523468"/>
          </a:xfrm>
        </p:grpSpPr>
        <p:sp>
          <p:nvSpPr>
            <p:cNvPr id="19" name="圆角矩形 1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0" name="矩形 19"/>
            <p:cNvSpPr/>
            <p:nvPr/>
          </p:nvSpPr>
          <p:spPr>
            <a:xfrm>
              <a:off x="6467195" y="1568270"/>
              <a:ext cx="3452980" cy="523468"/>
            </a:xfrm>
            <a:prstGeom prst="rect">
              <a:avLst/>
            </a:prstGeom>
          </p:spPr>
          <p:txBody>
            <a:bodyPr wrap="square" lIns="121897" tIns="60948" rIns="121897" bIns="60948">
              <a:spAutoFit/>
            </a:bodyPr>
            <a:lstStyle/>
            <a:p>
              <a:pPr defTabSz="1218565">
                <a:defRPr/>
              </a:pPr>
              <a:r>
                <a:rPr lang="en-US" altLang="zh-CN" sz="26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range(6)</a:t>
              </a:r>
              <a:r>
                <a:rPr lang="zh-CN" altLang="en-US" sz="26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产生数字序列</a:t>
              </a:r>
              <a:r>
                <a:rPr lang="en-US" altLang="zh-CN" sz="26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0,1,2,3,4,5</a:t>
              </a:r>
              <a:endParaRPr lang="zh-CN"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1" name="组合 20"/>
          <p:cNvGrpSpPr/>
          <p:nvPr/>
        </p:nvGrpSpPr>
        <p:grpSpPr>
          <a:xfrm>
            <a:off x="609600" y="5968474"/>
            <a:ext cx="3962400" cy="923305"/>
            <a:chOff x="6339097" y="1568270"/>
            <a:chExt cx="3744416" cy="923785"/>
          </a:xfrm>
        </p:grpSpPr>
        <p:sp>
          <p:nvSpPr>
            <p:cNvPr id="22" name="圆角矩形 21"/>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3" name="矩形 22"/>
            <p:cNvSpPr/>
            <p:nvPr/>
          </p:nvSpPr>
          <p:spPr>
            <a:xfrm>
              <a:off x="6723349" y="1568270"/>
              <a:ext cx="3196827" cy="923785"/>
            </a:xfrm>
            <a:prstGeom prst="rect">
              <a:avLst/>
            </a:prstGeom>
          </p:spPr>
          <p:txBody>
            <a:bodyPr wrap="square" lIns="121897" tIns="60948" rIns="121897" bIns="60948">
              <a:spAutoFit/>
            </a:bodyPr>
            <a:lstStyle/>
            <a:p>
              <a:pPr defTabSz="1218565">
                <a:defRPr/>
              </a:pPr>
              <a:r>
                <a:rPr lang="en-US"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print</a:t>
              </a:r>
              <a:r>
                <a:rPr lang="en-US" altLang="zh-CN" sz="26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6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默认会换行</a:t>
              </a:r>
              <a:endParaRPr lang="zh-CN"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矩形 25"/>
          <p:cNvSpPr/>
          <p:nvPr/>
        </p:nvSpPr>
        <p:spPr>
          <a:xfrm>
            <a:off x="5925064" y="5613993"/>
            <a:ext cx="2857781" cy="1231106"/>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for i in range(6):</a:t>
            </a:r>
          </a:p>
          <a:p>
            <a:r>
              <a:rPr lang="en-US" altLang="zh-CN" sz="2800" dirty="0">
                <a:latin typeface="Times New Roman" panose="02020603050405020304" pitchFamily="18" charset="0"/>
                <a:cs typeface="Times New Roman" panose="02020603050405020304" pitchFamily="18" charset="0"/>
              </a:rPr>
              <a:t>    print("*  "*i)</a:t>
            </a:r>
            <a:r>
              <a:rPr lang="en-US" altLang="zh-CN" dirty="0"/>
              <a:t>	</a:t>
            </a:r>
          </a:p>
        </p:txBody>
      </p:sp>
    </p:spTree>
    <p:extLst>
      <p:ext uri="{BB962C8B-B14F-4D97-AF65-F5344CB8AC3E}">
        <p14:creationId xmlns:p14="http://schemas.microsoft.com/office/powerpoint/2010/main" val="4064128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设置</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plt</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对象的属性和方</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法</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plt.xlabel</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：设置</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x</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轴的标签，</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plt.ylabel()</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：设置</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y</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轴标签。</a:t>
            </a: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plt.title</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：设置图的标题。</a:t>
            </a: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plt.xlim</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设置</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x</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轴的起始坐</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标</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plt.ylim</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设置</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y</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轴的起始坐标。</a:t>
            </a:r>
          </a:p>
          <a:p>
            <a:pPr marL="0" indent="457200" defTabSz="913765">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plt.legend</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：显示图例，即图中表示每条曲线的标签和样式的矩形区</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域。</a:t>
            </a: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设置</a:t>
            </a:r>
            <a:r>
              <a:rPr lang="en-US" altLang="zh-CN" sz="2800" b="1" dirty="0">
                <a:solidFill>
                  <a:srgbClr val="0070C0"/>
                </a:solidFill>
                <a:latin typeface="微软雅黑" panose="020B0503020204020204" pitchFamily="34" charset="-122"/>
                <a:ea typeface="微软雅黑" panose="020B0503020204020204" pitchFamily="34" charset="-122"/>
              </a:rPr>
              <a:t>plt</a:t>
            </a:r>
            <a:r>
              <a:rPr lang="zh-CN" altLang="en-US" sz="2800" b="1" dirty="0">
                <a:solidFill>
                  <a:srgbClr val="0070C0"/>
                </a:solidFill>
                <a:latin typeface="微软雅黑" panose="020B0503020204020204" pitchFamily="34" charset="-122"/>
                <a:ea typeface="微软雅黑" panose="020B0503020204020204" pitchFamily="34" charset="-122"/>
              </a:rPr>
              <a:t>对象的属性和方法</a:t>
            </a:r>
          </a:p>
        </p:txBody>
      </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设置</a:t>
            </a:r>
            <a:r>
              <a:rPr lang="en-US" altLang="zh-CN" sz="2800" b="1" dirty="0">
                <a:solidFill>
                  <a:srgbClr val="0070C0"/>
                </a:solidFill>
                <a:latin typeface="微软雅黑" panose="020B0503020204020204" pitchFamily="34" charset="-122"/>
                <a:ea typeface="微软雅黑" panose="020B0503020204020204" pitchFamily="34" charset="-122"/>
              </a:rPr>
              <a:t>plt</a:t>
            </a:r>
            <a:r>
              <a:rPr lang="zh-CN" altLang="en-US" sz="2800" b="1" dirty="0">
                <a:solidFill>
                  <a:srgbClr val="0070C0"/>
                </a:solidFill>
                <a:latin typeface="微软雅黑" panose="020B0503020204020204" pitchFamily="34" charset="-122"/>
                <a:ea typeface="微软雅黑" panose="020B0503020204020204" pitchFamily="34" charset="-122"/>
              </a:rPr>
              <a:t>对象的属性和方法</a:t>
            </a:r>
          </a:p>
        </p:txBody>
      </p:sp>
      <p:sp>
        <p:nvSpPr>
          <p:cNvPr id="4" name="Rectangle 4"/>
          <p:cNvSpPr>
            <a:spLocks noChangeArrowheads="1"/>
          </p:cNvSpPr>
          <p:nvPr/>
        </p:nvSpPr>
        <p:spPr bwMode="auto">
          <a:xfrm>
            <a:off x="254226" y="1598492"/>
            <a:ext cx="655830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matplotlib.pyplot as </a:t>
            </a:r>
            <a:r>
              <a:rPr lang="en-US" altLang="zh-CN" sz="2400" dirty="0" smtClean="0">
                <a:latin typeface="Times New Roman" panose="02020603050405020304" pitchFamily="18" charset="0"/>
                <a:cs typeface="Times New Roman" panose="02020603050405020304" pitchFamily="18" charset="0"/>
              </a:rPr>
              <a:t>plt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import numpy as np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plt.figure()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a:t>
            </a:r>
            <a:r>
              <a:rPr lang="en-US" altLang="zh-CN" sz="2400" dirty="0">
                <a:solidFill>
                  <a:schemeClr val="accent1"/>
                </a:solidFill>
                <a:latin typeface="Times New Roman" panose="02020603050405020304" pitchFamily="18" charset="0"/>
                <a:cs typeface="Times New Roman" panose="02020603050405020304" pitchFamily="18" charset="0"/>
              </a:rPr>
              <a:t>xlim</a:t>
            </a:r>
            <a:r>
              <a:rPr lang="en-US" altLang="zh-CN" sz="2400" dirty="0">
                <a:latin typeface="Times New Roman" panose="02020603050405020304" pitchFamily="18" charset="0"/>
                <a:cs typeface="Times New Roman" panose="02020603050405020304" pitchFamily="18" charset="0"/>
              </a:rPr>
              <a:t>(-8,8)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a:t>
            </a:r>
            <a:r>
              <a:rPr lang="en-US" altLang="zh-CN" sz="2400" dirty="0">
                <a:solidFill>
                  <a:schemeClr val="accent1"/>
                </a:solidFill>
                <a:latin typeface="Times New Roman" panose="02020603050405020304" pitchFamily="18" charset="0"/>
                <a:cs typeface="Times New Roman" panose="02020603050405020304" pitchFamily="18" charset="0"/>
              </a:rPr>
              <a:t>ylim</a:t>
            </a:r>
            <a:r>
              <a:rPr lang="en-US" altLang="zh-CN" sz="2400" dirty="0">
                <a:latin typeface="Times New Roman" panose="02020603050405020304" pitchFamily="18" charset="0"/>
                <a:cs typeface="Times New Roman" panose="02020603050405020304" pitchFamily="18" charset="0"/>
              </a:rPr>
              <a:t>(0,10)</a:t>
            </a:r>
          </a:p>
          <a:p>
            <a:r>
              <a:rPr lang="en-US" altLang="zh-CN" sz="2400" dirty="0">
                <a:latin typeface="Times New Roman" panose="02020603050405020304" pitchFamily="18" charset="0"/>
                <a:cs typeface="Times New Roman" panose="02020603050405020304" pitchFamily="18" charset="0"/>
              </a:rPr>
              <a:t>plt.plot(x,y,'b--',</a:t>
            </a:r>
            <a:r>
              <a:rPr lang="en-US" altLang="zh-CN" sz="2400" dirty="0">
                <a:solidFill>
                  <a:schemeClr val="accent1"/>
                </a:solidFill>
                <a:latin typeface="Times New Roman" panose="02020603050405020304" pitchFamily="18" charset="0"/>
                <a:cs typeface="Times New Roman" panose="02020603050405020304" pitchFamily="18" charset="0"/>
              </a:rPr>
              <a:t>label</a:t>
            </a:r>
            <a:r>
              <a:rPr lang="en-US" altLang="zh-CN" sz="2400" dirty="0">
                <a:latin typeface="Times New Roman" panose="02020603050405020304" pitchFamily="18" charset="0"/>
                <a:cs typeface="Times New Roman" panose="02020603050405020304" pitchFamily="18" charset="0"/>
              </a:rPr>
              <a:t>="x^2")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plt.xlabel('x</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plt.ylabel</a:t>
            </a:r>
            <a:r>
              <a:rPr lang="en-US" altLang="zh-CN" sz="2400" dirty="0">
                <a:latin typeface="Times New Roman" panose="02020603050405020304" pitchFamily="18" charset="0"/>
                <a:cs typeface="Times New Roman" panose="02020603050405020304" pitchFamily="18" charset="0"/>
              </a:rPr>
              <a:t>('y')  </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轴</a:t>
            </a:r>
            <a:r>
              <a:rPr lang="zh-CN" altLang="en-US" sz="2400" dirty="0">
                <a:latin typeface="Times New Roman" panose="02020603050405020304" pitchFamily="18" charset="0"/>
                <a:cs typeface="Times New Roman" panose="02020603050405020304" pitchFamily="18" charset="0"/>
              </a:rPr>
              <a:t>标签</a:t>
            </a:r>
          </a:p>
          <a:p>
            <a:r>
              <a:rPr lang="en-US" altLang="zh-CN" sz="2400" dirty="0">
                <a:latin typeface="Times New Roman" panose="02020603050405020304" pitchFamily="18" charset="0"/>
                <a:cs typeface="Times New Roman" panose="02020603050405020304" pitchFamily="18" charset="0"/>
              </a:rPr>
              <a:t>plt.title('Simple Diagram') </a:t>
            </a:r>
          </a:p>
          <a:p>
            <a:r>
              <a:rPr lang="en-US" altLang="zh-CN" sz="2400" dirty="0" smtClean="0">
                <a:latin typeface="Times New Roman" panose="02020603050405020304" pitchFamily="18" charset="0"/>
                <a:cs typeface="Times New Roman" panose="02020603050405020304" pitchFamily="18" charset="0"/>
              </a:rPr>
              <a:t>plt.legend()	#</a:t>
            </a:r>
            <a:r>
              <a:rPr lang="zh-CN" altLang="en-US" sz="2400" dirty="0" smtClean="0">
                <a:latin typeface="Times New Roman" panose="02020603050405020304" pitchFamily="18" charset="0"/>
                <a:cs typeface="Times New Roman" panose="02020603050405020304" pitchFamily="18" charset="0"/>
              </a:rPr>
              <a:t>显示图例</a:t>
            </a:r>
          </a:p>
          <a:p>
            <a:r>
              <a:rPr lang="en-US" altLang="zh-CN" sz="2400" dirty="0" smtClean="0">
                <a:latin typeface="Times New Roman" panose="02020603050405020304" pitchFamily="18" charset="0"/>
                <a:cs typeface="Times New Roman" panose="02020603050405020304" pitchFamily="18" charset="0"/>
              </a:rPr>
              <a:t>plt.show</a:t>
            </a:r>
            <a:r>
              <a:rPr lang="en-US" altLang="zh-CN" sz="2400" dirty="0">
                <a:latin typeface="Times New Roman" panose="02020603050405020304" pitchFamily="18" charset="0"/>
                <a:cs typeface="Times New Roman" panose="02020603050405020304" pitchFamily="18" charset="0"/>
              </a:rPr>
              <a:t>() </a:t>
            </a:r>
          </a:p>
        </p:txBody>
      </p:sp>
      <p:sp>
        <p:nvSpPr>
          <p:cNvPr id="7" name="矩形 6"/>
          <p:cNvSpPr/>
          <p:nvPr/>
        </p:nvSpPr>
        <p:spPr>
          <a:xfrm>
            <a:off x="604425" y="869006"/>
            <a:ext cx="5593198"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2-16]</a:t>
            </a:r>
            <a:r>
              <a:rPr lang="zh-CN" altLang="en-US" sz="2800" b="1" dirty="0">
                <a:solidFill>
                  <a:srgbClr val="0070C0"/>
                </a:solidFill>
                <a:latin typeface="微软雅黑" panose="020B0503020204020204" pitchFamily="34" charset="-122"/>
                <a:ea typeface="微软雅黑" panose="020B0503020204020204" pitchFamily="34" charset="-122"/>
              </a:rPr>
              <a:t>设置坐标轴的起始范围</a:t>
            </a:r>
          </a:p>
        </p:txBody>
      </p:sp>
      <p:sp>
        <p:nvSpPr>
          <p:cNvPr id="8" name="矩形 7"/>
          <p:cNvSpPr/>
          <p:nvPr/>
        </p:nvSpPr>
        <p:spPr>
          <a:xfrm>
            <a:off x="6197623" y="1382372"/>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7170" name="Picture 2" descr="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785" y="1997864"/>
            <a:ext cx="4425167" cy="315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275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subplot()</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函数</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可绘</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制包含多个子图的图</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表</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subplot(numRows,numCols,plotNum)</a:t>
            </a:r>
          </a:p>
          <a:p>
            <a:pPr marL="0" indent="457200" defTabSz="913765">
              <a:lnSpc>
                <a:spcPct val="150000"/>
              </a:lnSpc>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subplot()</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会将整个绘图区域等分为</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numRows</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行</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×numCols</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列个子区域，然后按照从左至右、从上到下的顺序对每个子区域进行编号，左上的子区域编号为</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plotNum</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指定使用第几个子区</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域。</a:t>
            </a: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绘制多个子图</a:t>
            </a:r>
          </a:p>
        </p:txBody>
      </p:sp>
    </p:spTree>
    <p:extLst>
      <p:ext uri="{BB962C8B-B14F-4D97-AF65-F5344CB8AC3E}">
        <p14:creationId xmlns:p14="http://schemas.microsoft.com/office/powerpoint/2010/main" val="2282638547"/>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绘制多个子图</a:t>
            </a:r>
          </a:p>
        </p:txBody>
      </p:sp>
      <p:sp>
        <p:nvSpPr>
          <p:cNvPr id="4" name="Rectangle 4"/>
          <p:cNvSpPr>
            <a:spLocks noChangeArrowheads="1"/>
          </p:cNvSpPr>
          <p:nvPr/>
        </p:nvSpPr>
        <p:spPr bwMode="auto">
          <a:xfrm>
            <a:off x="299947" y="1468593"/>
            <a:ext cx="485117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matplotlib.pyplot as plt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import numpy as np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plt.figure()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ax1=plt.subplot(121)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ax2=plt.subplot(122</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x=np.arange</a:t>
            </a:r>
            <a:r>
              <a:rPr lang="en-US" altLang="zh-CN" sz="2400" dirty="0">
                <a:latin typeface="Times New Roman" panose="02020603050405020304" pitchFamily="18" charset="0"/>
                <a:cs typeface="Times New Roman" panose="02020603050405020304" pitchFamily="18" charset="0"/>
              </a:rPr>
              <a:t>(-5,5,0.01)  #x</a:t>
            </a:r>
            <a:r>
              <a:rPr lang="zh-CN" altLang="en-US" sz="2400" dirty="0">
                <a:latin typeface="Times New Roman" panose="02020603050405020304" pitchFamily="18" charset="0"/>
                <a:cs typeface="Times New Roman" panose="02020603050405020304" pitchFamily="18" charset="0"/>
              </a:rPr>
              <a:t>值</a:t>
            </a:r>
          </a:p>
          <a:p>
            <a:r>
              <a:rPr lang="en-US" altLang="zh-CN" sz="2400" dirty="0">
                <a:latin typeface="Times New Roman" panose="02020603050405020304" pitchFamily="18" charset="0"/>
                <a:cs typeface="Times New Roman" panose="02020603050405020304" pitchFamily="18" charset="0"/>
              </a:rPr>
              <a:t>y=x*x     #y</a:t>
            </a:r>
            <a:r>
              <a:rPr lang="zh-CN" altLang="en-US" sz="2400" dirty="0">
                <a:latin typeface="Times New Roman" panose="02020603050405020304" pitchFamily="18" charset="0"/>
                <a:cs typeface="Times New Roman" panose="02020603050405020304" pitchFamily="18" charset="0"/>
              </a:rPr>
              <a:t>值</a:t>
            </a:r>
          </a:p>
          <a:p>
            <a:r>
              <a:rPr lang="en-US" altLang="zh-CN" sz="2400" dirty="0">
                <a:latin typeface="Times New Roman" panose="02020603050405020304" pitchFamily="18" charset="0"/>
                <a:cs typeface="Times New Roman" panose="02020603050405020304" pitchFamily="18" charset="0"/>
              </a:rPr>
              <a:t>plt.sca(ax1)   #</a:t>
            </a:r>
            <a:r>
              <a:rPr lang="zh-CN" altLang="en-US" sz="2400" dirty="0">
                <a:latin typeface="Times New Roman" panose="02020603050405020304" pitchFamily="18" charset="0"/>
                <a:cs typeface="Times New Roman" panose="02020603050405020304" pitchFamily="18" charset="0"/>
              </a:rPr>
              <a:t>选择子图</a:t>
            </a:r>
            <a:r>
              <a:rPr lang="en-US" altLang="zh-CN" sz="2400" dirty="0">
                <a:latin typeface="Times New Roman" panose="02020603050405020304" pitchFamily="18" charset="0"/>
                <a:cs typeface="Times New Roman" panose="02020603050405020304" pitchFamily="18" charset="0"/>
              </a:rPr>
              <a:t>1</a:t>
            </a:r>
          </a:p>
          <a:p>
            <a:r>
              <a:rPr lang="en-US" altLang="zh-CN" sz="2400" dirty="0">
                <a:latin typeface="Times New Roman" panose="02020603050405020304" pitchFamily="18" charset="0"/>
                <a:cs typeface="Times New Roman" panose="02020603050405020304" pitchFamily="18" charset="0"/>
              </a:rPr>
              <a:t>plt.plot(x,y</a:t>
            </a:r>
            <a:r>
              <a:rPr lang="en-US" altLang="zh-CN" sz="2400" dirty="0" smtClean="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label</a:t>
            </a:r>
            <a:r>
              <a:rPr lang="en-US" altLang="zh-CN" sz="2400" dirty="0" smtClean="0">
                <a:latin typeface="Times New Roman" panose="02020603050405020304" pitchFamily="18" charset="0"/>
                <a:cs typeface="Times New Roman" panose="02020603050405020304" pitchFamily="18" charset="0"/>
              </a:rPr>
              <a:t>=“x^2</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x2=np.arange(-5,5,0.01)  #x</a:t>
            </a:r>
            <a:r>
              <a:rPr lang="zh-CN" altLang="en-US" sz="2400" dirty="0">
                <a:latin typeface="Times New Roman" panose="02020603050405020304" pitchFamily="18" charset="0"/>
                <a:cs typeface="Times New Roman" panose="02020603050405020304" pitchFamily="18" charset="0"/>
              </a:rPr>
              <a:t>值</a:t>
            </a:r>
          </a:p>
          <a:p>
            <a:r>
              <a:rPr lang="en-US" altLang="zh-CN" sz="2400" dirty="0">
                <a:latin typeface="Times New Roman" panose="02020603050405020304" pitchFamily="18" charset="0"/>
                <a:cs typeface="Times New Roman" panose="02020603050405020304" pitchFamily="18" charset="0"/>
              </a:rPr>
              <a:t>y2=2*x2+9</a:t>
            </a:r>
          </a:p>
          <a:p>
            <a:r>
              <a:rPr lang="en-US" altLang="zh-CN" sz="2400" dirty="0">
                <a:latin typeface="Times New Roman" panose="02020603050405020304" pitchFamily="18" charset="0"/>
                <a:cs typeface="Times New Roman" panose="02020603050405020304" pitchFamily="18" charset="0"/>
              </a:rPr>
              <a:t>plt.sca(ax2)  #</a:t>
            </a:r>
            <a:r>
              <a:rPr lang="zh-CN" altLang="en-US" sz="2400" dirty="0">
                <a:latin typeface="Times New Roman" panose="02020603050405020304" pitchFamily="18" charset="0"/>
                <a:cs typeface="Times New Roman" panose="02020603050405020304" pitchFamily="18" charset="0"/>
              </a:rPr>
              <a:t>选择子图</a:t>
            </a:r>
            <a:r>
              <a:rPr lang="en-US" altLang="zh-CN" sz="2400" dirty="0">
                <a:latin typeface="Times New Roman" panose="02020603050405020304" pitchFamily="18" charset="0"/>
                <a:cs typeface="Times New Roman" panose="02020603050405020304" pitchFamily="18" charset="0"/>
              </a:rPr>
              <a:t>2</a:t>
            </a:r>
          </a:p>
          <a:p>
            <a:r>
              <a:rPr lang="en-US" altLang="zh-CN" sz="2400" dirty="0">
                <a:latin typeface="Times New Roman" panose="02020603050405020304" pitchFamily="18" charset="0"/>
                <a:cs typeface="Times New Roman" panose="02020603050405020304" pitchFamily="18" charset="0"/>
              </a:rPr>
              <a:t>plt.plot(x2,y2,'r-.',label="2x+9</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plt.legend</a:t>
            </a:r>
            <a:r>
              <a:rPr lang="en-US" altLang="zh-CN" sz="2400" dirty="0" smtClean="0">
                <a:latin typeface="Times New Roman" panose="02020603050405020304" pitchFamily="18" charset="0"/>
                <a:cs typeface="Times New Roman" panose="02020603050405020304" pitchFamily="18" charset="0"/>
              </a:rPr>
              <a:t>();  plt.show()</a:t>
            </a:r>
            <a:endParaRPr lang="zh-CN" altLang="en-US" sz="2400" dirty="0">
              <a:latin typeface="Times New Roman" panose="02020603050405020304" pitchFamily="18" charset="0"/>
              <a:cs typeface="Times New Roman" panose="02020603050405020304" pitchFamily="18" charset="0"/>
            </a:endParaRPr>
          </a:p>
        </p:txBody>
      </p:sp>
      <p:sp>
        <p:nvSpPr>
          <p:cNvPr id="7" name="矩形 6"/>
          <p:cNvSpPr/>
          <p:nvPr/>
        </p:nvSpPr>
        <p:spPr>
          <a:xfrm>
            <a:off x="604425" y="852147"/>
            <a:ext cx="4264309"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2-17] </a:t>
            </a:r>
            <a:r>
              <a:rPr lang="zh-CN" altLang="en-US" sz="2800" b="1" dirty="0" smtClean="0">
                <a:solidFill>
                  <a:srgbClr val="0070C0"/>
                </a:solidFill>
                <a:latin typeface="微软雅黑" panose="020B0503020204020204" pitchFamily="34" charset="-122"/>
                <a:ea typeface="微软雅黑" panose="020B0503020204020204" pitchFamily="34" charset="-122"/>
              </a:rPr>
              <a:t>绘</a:t>
            </a:r>
            <a:r>
              <a:rPr lang="zh-CN" altLang="en-US" sz="2800" b="1" dirty="0">
                <a:solidFill>
                  <a:srgbClr val="0070C0"/>
                </a:solidFill>
                <a:latin typeface="微软雅黑" panose="020B0503020204020204" pitchFamily="34" charset="-122"/>
                <a:ea typeface="微软雅黑" panose="020B0503020204020204" pitchFamily="34" charset="-122"/>
              </a:rPr>
              <a:t>制多个子图</a:t>
            </a:r>
          </a:p>
        </p:txBody>
      </p:sp>
      <p:sp>
        <p:nvSpPr>
          <p:cNvPr id="8" name="矩形 7"/>
          <p:cNvSpPr/>
          <p:nvPr/>
        </p:nvSpPr>
        <p:spPr>
          <a:xfrm>
            <a:off x="6197623" y="1382372"/>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8194" name="Picture 2" descr="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0" y="2089321"/>
            <a:ext cx="4726178" cy="313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4582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79248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保存图像文件和输出设</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置</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savefig</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("tang.png",dpi=120)</a:t>
            </a:r>
          </a:p>
          <a:p>
            <a:pPr marL="0" indent="457200" defTabSz="913765">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plt.show()  #</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显示图像</a:t>
            </a:r>
          </a:p>
          <a:p>
            <a:pPr marL="0" indent="0" defTabSz="913765">
              <a:lnSpc>
                <a:spcPct val="150000"/>
              </a:lnSpc>
              <a:buNone/>
            </a:pP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交互式标注</a:t>
            </a:r>
            <a:endPar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plt.imshow(img)   	#</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显示图像</a:t>
            </a:r>
          </a:p>
          <a:p>
            <a:pPr marL="0" indent="457200" defTabSz="913765">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print('</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请单击图片中的物品</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p>
          <a:p>
            <a:pPr marL="0" indent="457200" defTabSz="913765">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x=plt.</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ginput(1</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等待用户单击</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次</a:t>
            </a:r>
          </a:p>
          <a:p>
            <a:pPr marL="0" indent="0" defTabSz="913765">
              <a:lnSpc>
                <a:spcPct val="150000"/>
              </a:lnSpc>
              <a:buNone/>
            </a:pPr>
            <a:r>
              <a:rPr lang="zh-CN"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在图表中显示中文和负号</a:t>
            </a:r>
            <a:endPar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41325">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plt.rcParams[‘font.sans-serif’]=[‘SimSun’]   #</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显示中文</a:t>
            </a:r>
            <a:endPar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41325">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plt.rcParams[‘axes.unicode_minus’]=False  #</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显示</a:t>
            </a:r>
            <a:r>
              <a:rPr lang="zh-CN"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负号</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其他设置</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pyplot</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模块中绘制基础图表的函</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数</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2.3.2</a:t>
            </a:r>
            <a:r>
              <a:rPr lang="zh-CN" altLang="en-US" sz="2800" b="1" dirty="0">
                <a:solidFill>
                  <a:srgbClr val="0070C0"/>
                </a:solidFill>
                <a:latin typeface="微软雅黑" panose="020B0503020204020204" pitchFamily="34" charset="-122"/>
                <a:ea typeface="微软雅黑" panose="020B0503020204020204" pitchFamily="34" charset="-122"/>
              </a:rPr>
              <a:t>绘制散点图等其他图</a:t>
            </a:r>
            <a:r>
              <a:rPr lang="zh-CN" altLang="en-US" sz="2800" b="1" dirty="0" smtClean="0">
                <a:solidFill>
                  <a:srgbClr val="0070C0"/>
                </a:solidFill>
                <a:latin typeface="微软雅黑" panose="020B0503020204020204" pitchFamily="34" charset="-122"/>
                <a:ea typeface="微软雅黑" panose="020B0503020204020204" pitchFamily="34" charset="-122"/>
              </a:rPr>
              <a:t>形</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540968177"/>
              </p:ext>
            </p:extLst>
          </p:nvPr>
        </p:nvGraphicFramePr>
        <p:xfrm>
          <a:off x="539940" y="1703832"/>
          <a:ext cx="8064120" cy="4270248"/>
        </p:xfrm>
        <a:graphic>
          <a:graphicData uri="http://schemas.openxmlformats.org/drawingml/2006/table">
            <a:tbl>
              <a:tblPr firstRow="1" firstCol="1">
                <a:tableStyleId>{5C22544A-7EE6-4342-B048-85BDC9FD1C3A}</a:tableStyleId>
              </a:tblPr>
              <a:tblGrid>
                <a:gridCol w="3757740"/>
                <a:gridCol w="4306380"/>
              </a:tblGrid>
              <a:tr h="429768">
                <a:tc>
                  <a:txBody>
                    <a:bodyPr/>
                    <a:lstStyle/>
                    <a:p>
                      <a:pPr algn="ctr">
                        <a:spcAft>
                          <a:spcPts val="0"/>
                        </a:spcAft>
                      </a:pPr>
                      <a:r>
                        <a:rPr lang="zh-CN" sz="2000" kern="100" dirty="0">
                          <a:solidFill>
                            <a:schemeClr val="tx1"/>
                          </a:solidFill>
                          <a:effectLst/>
                        </a:rPr>
                        <a:t>函数</a:t>
                      </a:r>
                      <a:endParaRPr lang="zh-CN" sz="200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spcAft>
                          <a:spcPts val="0"/>
                        </a:spcAft>
                      </a:pPr>
                      <a:r>
                        <a:rPr lang="zh-CN" sz="2000" kern="100" dirty="0">
                          <a:solidFill>
                            <a:schemeClr val="tx1"/>
                          </a:solidFill>
                          <a:effectLst/>
                        </a:rPr>
                        <a:t>功能</a:t>
                      </a:r>
                      <a:endParaRPr lang="zh-CN" sz="200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0">
                <a:tc>
                  <a:txBody>
                    <a:bodyPr/>
                    <a:lstStyle/>
                    <a:p>
                      <a:pPr algn="just">
                        <a:spcAft>
                          <a:spcPts val="0"/>
                        </a:spcAft>
                      </a:pPr>
                      <a:r>
                        <a:rPr lang="en-US" sz="2800" b="0" kern="100" dirty="0">
                          <a:solidFill>
                            <a:schemeClr val="tx1"/>
                          </a:solidFill>
                          <a:effectLst/>
                        </a:rPr>
                        <a:t>plt.</a:t>
                      </a:r>
                      <a:r>
                        <a:rPr lang="en-US" sz="2800" b="0" kern="100" dirty="0">
                          <a:solidFill>
                            <a:schemeClr val="accent1"/>
                          </a:solidFill>
                          <a:effectLst/>
                        </a:rPr>
                        <a:t>scatter</a:t>
                      </a:r>
                      <a:r>
                        <a:rPr lang="en-US" sz="2800" b="0" kern="100" dirty="0">
                          <a:solidFill>
                            <a:schemeClr val="tx1"/>
                          </a:solidFill>
                          <a:effectLst/>
                        </a:rPr>
                        <a:t>(x,y)</a:t>
                      </a:r>
                      <a:endParaRPr lang="zh-CN" sz="2800" b="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a:solidFill>
                            <a:schemeClr val="tx1"/>
                          </a:solidFill>
                          <a:effectLst/>
                        </a:rPr>
                        <a:t>绘制散点图（</a:t>
                      </a:r>
                      <a:r>
                        <a:rPr lang="en-US" sz="2000" kern="100">
                          <a:solidFill>
                            <a:schemeClr val="tx1"/>
                          </a:solidFill>
                          <a:effectLst/>
                        </a:rPr>
                        <a:t>x,y</a:t>
                      </a:r>
                      <a:r>
                        <a:rPr lang="zh-CN" sz="2000" kern="100">
                          <a:solidFill>
                            <a:schemeClr val="tx1"/>
                          </a:solidFill>
                          <a:effectLst/>
                        </a:rPr>
                        <a:t>必须是长度相同的序列或数组）</a:t>
                      </a:r>
                      <a:endParaRPr lang="zh-CN" sz="20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400" b="0" kern="100" dirty="0">
                          <a:solidFill>
                            <a:schemeClr val="tx1"/>
                          </a:solidFill>
                          <a:effectLst/>
                        </a:rPr>
                        <a:t>plt.</a:t>
                      </a:r>
                      <a:r>
                        <a:rPr lang="en-US" sz="2400" b="0" kern="100" dirty="0">
                          <a:solidFill>
                            <a:schemeClr val="accent1"/>
                          </a:solidFill>
                          <a:effectLst/>
                        </a:rPr>
                        <a:t>hist</a:t>
                      </a:r>
                      <a:r>
                        <a:rPr lang="en-US" sz="2400" b="0" kern="100" dirty="0">
                          <a:solidFill>
                            <a:schemeClr val="tx1"/>
                          </a:solidFill>
                          <a:effectLst/>
                        </a:rPr>
                        <a:t>(x,bins,normed)</a:t>
                      </a:r>
                      <a:endParaRPr lang="zh-CN" sz="2400" b="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dirty="0">
                          <a:solidFill>
                            <a:schemeClr val="tx1"/>
                          </a:solidFill>
                          <a:effectLst/>
                        </a:rPr>
                        <a:t>绘制直方图</a:t>
                      </a:r>
                      <a:endParaRPr lang="zh-CN" sz="200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000" b="0" kern="100">
                          <a:solidFill>
                            <a:schemeClr val="tx1"/>
                          </a:solidFill>
                          <a:effectLst/>
                        </a:rPr>
                        <a:t>plt.bar(left,height,width,bottom)</a:t>
                      </a:r>
                      <a:endParaRPr lang="zh-CN" sz="2000" b="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a:solidFill>
                            <a:schemeClr val="tx1"/>
                          </a:solidFill>
                          <a:effectLst/>
                        </a:rPr>
                        <a:t>绘制条形图</a:t>
                      </a:r>
                      <a:endParaRPr lang="zh-CN" sz="20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000" b="0" kern="100">
                          <a:solidFill>
                            <a:schemeClr val="tx1"/>
                          </a:solidFill>
                          <a:effectLst/>
                        </a:rPr>
                        <a:t>plt.barh(bottom,width,height,left)</a:t>
                      </a:r>
                      <a:endParaRPr lang="zh-CN" sz="2000" b="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a:solidFill>
                            <a:schemeClr val="tx1"/>
                          </a:solidFill>
                          <a:effectLst/>
                        </a:rPr>
                        <a:t>绘制横向条形图</a:t>
                      </a:r>
                      <a:endParaRPr lang="zh-CN" sz="20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000" b="0" kern="100" dirty="0">
                          <a:solidFill>
                            <a:schemeClr val="tx1"/>
                          </a:solidFill>
                          <a:effectLst/>
                        </a:rPr>
                        <a:t>plt.boxplot(data,notch,position)</a:t>
                      </a:r>
                      <a:endParaRPr lang="zh-CN" sz="2000" b="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a:solidFill>
                            <a:schemeClr val="tx1"/>
                          </a:solidFill>
                          <a:effectLst/>
                        </a:rPr>
                        <a:t>绘制箱型图</a:t>
                      </a:r>
                      <a:endParaRPr lang="zh-CN" sz="20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000" b="0" kern="100">
                          <a:solidFill>
                            <a:schemeClr val="tx1"/>
                          </a:solidFill>
                          <a:effectLst/>
                        </a:rPr>
                        <a:t>plt.psd(x,NFFT,pad_to,Fs2)</a:t>
                      </a:r>
                      <a:endParaRPr lang="zh-CN" sz="2000" b="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a:solidFill>
                            <a:schemeClr val="tx1"/>
                          </a:solidFill>
                          <a:effectLst/>
                        </a:rPr>
                        <a:t>绘制功率谱密度图</a:t>
                      </a:r>
                      <a:endParaRPr lang="zh-CN" sz="20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000" b="0" kern="100">
                          <a:solidFill>
                            <a:schemeClr val="tx1"/>
                          </a:solidFill>
                          <a:effectLst/>
                        </a:rPr>
                        <a:t>plt.specgram(x,NFFT,pad_to,F)</a:t>
                      </a:r>
                      <a:endParaRPr lang="zh-CN" sz="2000" b="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dirty="0">
                          <a:solidFill>
                            <a:schemeClr val="tx1"/>
                          </a:solidFill>
                          <a:effectLst/>
                        </a:rPr>
                        <a:t>绘制谱图，即音频文件</a:t>
                      </a:r>
                      <a:r>
                        <a:rPr lang="zh-CN" sz="2000" kern="100" dirty="0" smtClean="0">
                          <a:solidFill>
                            <a:schemeClr val="tx1"/>
                          </a:solidFill>
                          <a:effectLst/>
                        </a:rPr>
                        <a:t>的波</a:t>
                      </a:r>
                      <a:r>
                        <a:rPr lang="zh-CN" sz="2000" kern="100" dirty="0">
                          <a:solidFill>
                            <a:schemeClr val="tx1"/>
                          </a:solidFill>
                          <a:effectLst/>
                        </a:rPr>
                        <a:t>形图</a:t>
                      </a:r>
                      <a:endParaRPr lang="zh-CN" sz="200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400" b="0" kern="100" dirty="0">
                          <a:solidFill>
                            <a:schemeClr val="tx1"/>
                          </a:solidFill>
                          <a:effectLst/>
                        </a:rPr>
                        <a:t>plt.</a:t>
                      </a:r>
                      <a:r>
                        <a:rPr lang="en-US" sz="2400" b="0" kern="100" dirty="0">
                          <a:solidFill>
                            <a:schemeClr val="accent1"/>
                          </a:solidFill>
                          <a:effectLst/>
                        </a:rPr>
                        <a:t>polar</a:t>
                      </a:r>
                      <a:r>
                        <a:rPr lang="en-US" sz="2400" b="0" kern="100" dirty="0">
                          <a:solidFill>
                            <a:schemeClr val="tx1"/>
                          </a:solidFill>
                          <a:effectLst/>
                        </a:rPr>
                        <a:t>(theta,r)</a:t>
                      </a:r>
                      <a:endParaRPr lang="zh-CN" sz="2400" b="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a:solidFill>
                            <a:schemeClr val="tx1"/>
                          </a:solidFill>
                          <a:effectLst/>
                        </a:rPr>
                        <a:t>绘制极坐标图</a:t>
                      </a:r>
                      <a:endParaRPr lang="zh-CN" sz="20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400" b="0" kern="100" dirty="0">
                          <a:solidFill>
                            <a:schemeClr val="tx1"/>
                          </a:solidFill>
                          <a:effectLst/>
                        </a:rPr>
                        <a:t>plt.</a:t>
                      </a:r>
                      <a:r>
                        <a:rPr lang="en-US" sz="2400" b="0" kern="100" dirty="0">
                          <a:solidFill>
                            <a:schemeClr val="accent1"/>
                          </a:solidFill>
                          <a:effectLst/>
                        </a:rPr>
                        <a:t>pie</a:t>
                      </a:r>
                      <a:r>
                        <a:rPr lang="en-US" sz="2400" b="0" kern="100" dirty="0">
                          <a:solidFill>
                            <a:schemeClr val="tx1"/>
                          </a:solidFill>
                          <a:effectLst/>
                        </a:rPr>
                        <a:t>(data,explode)</a:t>
                      </a:r>
                      <a:endParaRPr lang="zh-CN" sz="2400" b="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a:solidFill>
                            <a:schemeClr val="tx1"/>
                          </a:solidFill>
                          <a:effectLst/>
                        </a:rPr>
                        <a:t>绘制饼图</a:t>
                      </a:r>
                      <a:endParaRPr lang="zh-CN" sz="20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000" b="0" kern="100">
                          <a:solidFill>
                            <a:schemeClr val="tx1"/>
                          </a:solidFill>
                          <a:effectLst/>
                        </a:rPr>
                        <a:t>plt.step(x,y,where)</a:t>
                      </a:r>
                      <a:endParaRPr lang="zh-CN" sz="2000" b="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a:solidFill>
                            <a:schemeClr val="tx1"/>
                          </a:solidFill>
                          <a:effectLst/>
                        </a:rPr>
                        <a:t>绘制步阶图</a:t>
                      </a:r>
                      <a:endParaRPr lang="zh-CN" sz="2000" kern="1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just">
                        <a:spcAft>
                          <a:spcPts val="0"/>
                        </a:spcAft>
                      </a:pPr>
                      <a:r>
                        <a:rPr lang="en-US" sz="2000" b="0" kern="100" dirty="0">
                          <a:solidFill>
                            <a:schemeClr val="tx1"/>
                          </a:solidFill>
                          <a:effectLst/>
                        </a:rPr>
                        <a:t>plt.contour(X,Y,Z,N)</a:t>
                      </a:r>
                      <a:endParaRPr lang="zh-CN" sz="2000" b="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000" kern="100" dirty="0">
                          <a:solidFill>
                            <a:schemeClr val="tx1"/>
                          </a:solidFill>
                          <a:effectLst/>
                        </a:rPr>
                        <a:t>绘制等值图</a:t>
                      </a:r>
                      <a:endParaRPr lang="zh-CN" sz="2000" kern="1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绘制散点图</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254227" y="1607422"/>
            <a:ext cx="497309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matplotlib.pyplot as plt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plt.figure()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x=[2,1,2,3,4,5</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y=[1,2,2,5,4,3]</a:t>
            </a:r>
          </a:p>
          <a:p>
            <a:r>
              <a:rPr lang="en-US" altLang="zh-CN" sz="2400" dirty="0">
                <a:latin typeface="Times New Roman" panose="02020603050405020304" pitchFamily="18" charset="0"/>
                <a:cs typeface="Times New Roman" panose="02020603050405020304" pitchFamily="18" charset="0"/>
              </a:rPr>
              <a:t>plt.scatter(x,y,s=60,c='r',marker='o</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plt.show() </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604425" y="869006"/>
            <a:ext cx="3797835"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2-19]</a:t>
            </a:r>
            <a:r>
              <a:rPr lang="zh-CN" altLang="en-US" sz="2800" b="1" dirty="0">
                <a:solidFill>
                  <a:srgbClr val="0070C0"/>
                </a:solidFill>
                <a:latin typeface="微软雅黑" panose="020B0503020204020204" pitchFamily="34" charset="-122"/>
                <a:ea typeface="微软雅黑" panose="020B0503020204020204" pitchFamily="34" charset="-122"/>
              </a:rPr>
              <a:t>绘</a:t>
            </a:r>
            <a:r>
              <a:rPr lang="zh-CN" altLang="en-US" sz="2800" b="1" dirty="0" smtClean="0">
                <a:solidFill>
                  <a:srgbClr val="0070C0"/>
                </a:solidFill>
                <a:latin typeface="微软雅黑" panose="020B0503020204020204" pitchFamily="34" charset="-122"/>
                <a:ea typeface="微软雅黑" panose="020B0503020204020204" pitchFamily="34" charset="-122"/>
              </a:rPr>
              <a:t>制散点图</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32583" y="4427661"/>
            <a:ext cx="8345657" cy="632019"/>
            <a:chOff x="6339097" y="1573726"/>
            <a:chExt cx="3744417" cy="887823"/>
          </a:xfrm>
        </p:grpSpPr>
        <p:sp>
          <p:nvSpPr>
            <p:cNvPr id="11" name="圆角矩形 10"/>
            <p:cNvSpPr/>
            <p:nvPr/>
          </p:nvSpPr>
          <p:spPr>
            <a:xfrm>
              <a:off x="6339097" y="1573726"/>
              <a:ext cx="3744416" cy="8878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4" y="1599350"/>
              <a:ext cx="3683970" cy="862198"/>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散点图需要两组数据分别表示所有点的</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坐标值和</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坐标值</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2050" name="Picture 2" descr="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320" y="1542405"/>
            <a:ext cx="3714865" cy="243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p:cNvGrpSpPr/>
          <p:nvPr/>
        </p:nvGrpSpPr>
        <p:grpSpPr>
          <a:xfrm>
            <a:off x="432583" y="5344287"/>
            <a:ext cx="8345657" cy="1234440"/>
            <a:chOff x="6339097" y="1573725"/>
            <a:chExt cx="3744417" cy="1236161"/>
          </a:xfrm>
        </p:grpSpPr>
        <p:sp>
          <p:nvSpPr>
            <p:cNvPr id="14" name="圆角矩形 13"/>
            <p:cNvSpPr/>
            <p:nvPr/>
          </p:nvSpPr>
          <p:spPr>
            <a:xfrm>
              <a:off x="6339097" y="1573725"/>
              <a:ext cx="3744416" cy="8878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5" name="矩形 14"/>
            <p:cNvSpPr/>
            <p:nvPr/>
          </p:nvSpPr>
          <p:spPr>
            <a:xfrm>
              <a:off x="6399544" y="1599350"/>
              <a:ext cx="3683970" cy="1210536"/>
            </a:xfrm>
            <a:prstGeom prst="rect">
              <a:avLst/>
            </a:prstGeom>
          </p:spPr>
          <p:txBody>
            <a:bodyPr wrap="square" lIns="121897" tIns="60948" rIns="121897" bIns="60948">
              <a:spAutoFit/>
            </a:bodyPr>
            <a:lstStyle/>
            <a:p>
              <a:pPr defTabSz="1218565">
                <a:defRPr/>
              </a:pP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plot()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函数也能画散点图，只要它的</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个参数</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是点</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型（而不是线型</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4541149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绘制直</a:t>
            </a:r>
            <a:r>
              <a:rPr lang="zh-CN" altLang="en-US" sz="2800" b="1" dirty="0">
                <a:solidFill>
                  <a:srgbClr val="0070C0"/>
                </a:solidFill>
                <a:latin typeface="微软雅黑" panose="020B0503020204020204" pitchFamily="34" charset="-122"/>
                <a:ea typeface="微软雅黑" panose="020B0503020204020204" pitchFamily="34" charset="-122"/>
              </a:rPr>
              <a:t>方图</a:t>
            </a:r>
          </a:p>
        </p:txBody>
      </p:sp>
      <p:sp>
        <p:nvSpPr>
          <p:cNvPr id="4" name="Rectangle 4"/>
          <p:cNvSpPr>
            <a:spLocks noChangeArrowheads="1"/>
          </p:cNvSpPr>
          <p:nvPr/>
        </p:nvSpPr>
        <p:spPr bwMode="auto">
          <a:xfrm>
            <a:off x="254227" y="1531222"/>
            <a:ext cx="58417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matplotlib.pyplot as </a:t>
            </a:r>
            <a:r>
              <a:rPr lang="en-US" altLang="zh-CN" sz="2400" dirty="0" smtClean="0">
                <a:latin typeface="Times New Roman" panose="02020603050405020304" pitchFamily="18" charset="0"/>
                <a:cs typeface="Times New Roman" panose="02020603050405020304" pitchFamily="18" charset="0"/>
              </a:rPr>
              <a:t>plt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import numpy as </a:t>
            </a:r>
            <a:r>
              <a:rPr lang="en-US" altLang="zh-CN" sz="2400" dirty="0" smtClean="0">
                <a:latin typeface="Times New Roman" panose="02020603050405020304" pitchFamily="18" charset="0"/>
                <a:cs typeface="Times New Roman" panose="02020603050405020304" pitchFamily="18" charset="0"/>
              </a:rPr>
              <a:t>np</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mu,sigma=100,20</a:t>
            </a:r>
          </a:p>
          <a:p>
            <a:r>
              <a:rPr lang="en-US" altLang="zh-CN" sz="2400" dirty="0">
                <a:latin typeface="Times New Roman" panose="02020603050405020304" pitchFamily="18" charset="0"/>
                <a:cs typeface="Times New Roman" panose="02020603050405020304" pitchFamily="18" charset="0"/>
              </a:rPr>
              <a:t>x=mu+sigma*np.random.randn(20000)</a:t>
            </a:r>
          </a:p>
          <a:p>
            <a:r>
              <a:rPr lang="en-US" altLang="zh-CN" sz="2400" dirty="0">
                <a:latin typeface="Times New Roman" panose="02020603050405020304" pitchFamily="18" charset="0"/>
                <a:cs typeface="Times New Roman" panose="02020603050405020304" pitchFamily="18" charset="0"/>
              </a:rPr>
              <a:t>plt.hist(x,bins=100,color='r',normed=True)</a:t>
            </a:r>
          </a:p>
          <a:p>
            <a:r>
              <a:rPr lang="en-US" altLang="zh-CN" sz="2400" dirty="0">
                <a:latin typeface="Times New Roman" panose="02020603050405020304" pitchFamily="18" charset="0"/>
                <a:cs typeface="Times New Roman" panose="02020603050405020304" pitchFamily="18" charset="0"/>
              </a:rPr>
              <a:t>plt.show</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604425" y="869006"/>
            <a:ext cx="3905236"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2-20] </a:t>
            </a:r>
            <a:r>
              <a:rPr lang="zh-CN" altLang="en-US" sz="2800" b="1" dirty="0" smtClean="0">
                <a:solidFill>
                  <a:srgbClr val="0070C0"/>
                </a:solidFill>
                <a:latin typeface="微软雅黑" panose="020B0503020204020204" pitchFamily="34" charset="-122"/>
                <a:ea typeface="微软雅黑" panose="020B0503020204020204" pitchFamily="34" charset="-122"/>
              </a:rPr>
              <a:t>绘</a:t>
            </a:r>
            <a:r>
              <a:rPr lang="zh-CN" altLang="en-US" sz="2800" b="1" dirty="0">
                <a:solidFill>
                  <a:srgbClr val="0070C0"/>
                </a:solidFill>
                <a:latin typeface="微软雅黑" panose="020B0503020204020204" pitchFamily="34" charset="-122"/>
                <a:ea typeface="微软雅黑" panose="020B0503020204020204" pitchFamily="34" charset="-122"/>
              </a:rPr>
              <a:t>制直方图</a:t>
            </a:r>
          </a:p>
        </p:txBody>
      </p:sp>
      <p:sp>
        <p:nvSpPr>
          <p:cNvPr id="8" name="矩形 7"/>
          <p:cNvSpPr/>
          <p:nvPr/>
        </p:nvSpPr>
        <p:spPr>
          <a:xfrm>
            <a:off x="6096001" y="331632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49670" y="4209453"/>
            <a:ext cx="4084331" cy="887361"/>
            <a:chOff x="6339097" y="1573725"/>
            <a:chExt cx="3744416" cy="887823"/>
          </a:xfrm>
        </p:grpSpPr>
        <p:sp>
          <p:nvSpPr>
            <p:cNvPr id="11" name="圆角矩形 10"/>
            <p:cNvSpPr/>
            <p:nvPr/>
          </p:nvSpPr>
          <p:spPr>
            <a:xfrm>
              <a:off x="6339097" y="1573725"/>
              <a:ext cx="3744416" cy="8878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3" y="1599350"/>
              <a:ext cx="3683970" cy="862198"/>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直方图</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横</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轴表示数据类型，纵轴表示分布情</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况</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074" name="Picture 2" descr="6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161" y="3788648"/>
            <a:ext cx="4194068" cy="267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p:cNvGrpSpPr/>
          <p:nvPr/>
        </p:nvGrpSpPr>
        <p:grpSpPr>
          <a:xfrm>
            <a:off x="149671" y="5318968"/>
            <a:ext cx="4559490" cy="887361"/>
            <a:chOff x="6339097" y="1573725"/>
            <a:chExt cx="3744416" cy="887823"/>
          </a:xfrm>
        </p:grpSpPr>
        <p:sp>
          <p:nvSpPr>
            <p:cNvPr id="14" name="圆角矩形 13"/>
            <p:cNvSpPr/>
            <p:nvPr/>
          </p:nvSpPr>
          <p:spPr>
            <a:xfrm>
              <a:off x="6339097" y="1573725"/>
              <a:ext cx="3744416" cy="8878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5" name="矩形 14"/>
            <p:cNvSpPr/>
            <p:nvPr/>
          </p:nvSpPr>
          <p:spPr>
            <a:xfrm>
              <a:off x="6399543" y="1599350"/>
              <a:ext cx="3683970" cy="862198"/>
            </a:xfrm>
            <a:prstGeom prst="rect">
              <a:avLst/>
            </a:prstGeom>
          </p:spPr>
          <p:txBody>
            <a:bodyPr wrap="square" lIns="121897" tIns="60948" rIns="121897" bIns="60948">
              <a:spAutoFit/>
            </a:bodyPr>
            <a:lstStyle/>
            <a:p>
              <a:pPr defTabSz="1218565">
                <a:defRPr/>
              </a:pP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bins</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指定直方的个数</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,normed</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指定每</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个条状图的占比例比</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454114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绘制饼状图</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254226" y="1578756"/>
            <a:ext cx="520169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matplotlib.pyplot as plt</a:t>
            </a:r>
          </a:p>
          <a:p>
            <a:r>
              <a:rPr lang="en-US" altLang="zh-CN" sz="2400" dirty="0">
                <a:latin typeface="Times New Roman" panose="02020603050405020304" pitchFamily="18" charset="0"/>
                <a:cs typeface="Times New Roman" panose="02020603050405020304" pitchFamily="18" charset="0"/>
              </a:rPr>
              <a:t>labels = 'Frogs', 'Hogs' ,'Dogs' ,'Logs'</a:t>
            </a:r>
          </a:p>
          <a:p>
            <a:r>
              <a:rPr lang="en-US" altLang="zh-CN" sz="2400" dirty="0">
                <a:latin typeface="Times New Roman" panose="02020603050405020304" pitchFamily="18" charset="0"/>
                <a:cs typeface="Times New Roman" panose="02020603050405020304" pitchFamily="18" charset="0"/>
              </a:rPr>
              <a:t>sizes = [15, 30, 45, 10]</a:t>
            </a:r>
          </a:p>
          <a:p>
            <a:r>
              <a:rPr lang="en-US" altLang="zh-CN" sz="2400" dirty="0">
                <a:latin typeface="Times New Roman" panose="02020603050405020304" pitchFamily="18" charset="0"/>
                <a:cs typeface="Times New Roman" panose="02020603050405020304" pitchFamily="18" charset="0"/>
              </a:rPr>
              <a:t>explode = (0, 0.1, 0, 0)</a:t>
            </a:r>
          </a:p>
          <a:p>
            <a:r>
              <a:rPr lang="en-US" altLang="zh-CN" sz="2400" dirty="0">
                <a:latin typeface="Times New Roman" panose="02020603050405020304" pitchFamily="18" charset="0"/>
                <a:cs typeface="Times New Roman" panose="02020603050405020304" pitchFamily="18" charset="0"/>
              </a:rPr>
              <a:t>plt.pie(sizes, explode=explode, labels=labels, autopct='%1.1f%%', shadow=False, startangle=90)</a:t>
            </a:r>
          </a:p>
          <a:p>
            <a:r>
              <a:rPr lang="en-US" altLang="zh-CN" sz="2400" dirty="0">
                <a:latin typeface="Times New Roman" panose="02020603050405020304" pitchFamily="18" charset="0"/>
                <a:cs typeface="Times New Roman" panose="02020603050405020304" pitchFamily="18" charset="0"/>
              </a:rPr>
              <a:t>plt.show</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604425" y="869006"/>
            <a:ext cx="3797835"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2-21]</a:t>
            </a:r>
            <a:r>
              <a:rPr lang="zh-CN" altLang="en-US" sz="2800" b="1" dirty="0">
                <a:solidFill>
                  <a:srgbClr val="0070C0"/>
                </a:solidFill>
                <a:latin typeface="微软雅黑" panose="020B0503020204020204" pitchFamily="34" charset="-122"/>
                <a:ea typeface="微软雅黑" panose="020B0503020204020204" pitchFamily="34" charset="-122"/>
              </a:rPr>
              <a:t>绘制饼状图</a:t>
            </a: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69300" y="5006723"/>
            <a:ext cx="8453464" cy="1058797"/>
            <a:chOff x="6339097" y="1540915"/>
            <a:chExt cx="3744416" cy="1232798"/>
          </a:xfrm>
        </p:grpSpPr>
        <p:sp>
          <p:nvSpPr>
            <p:cNvPr id="14" name="圆角矩形 13"/>
            <p:cNvSpPr/>
            <p:nvPr/>
          </p:nvSpPr>
          <p:spPr>
            <a:xfrm>
              <a:off x="6339097" y="1573725"/>
              <a:ext cx="3744416" cy="1040287"/>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5" name="矩形 14"/>
            <p:cNvSpPr/>
            <p:nvPr/>
          </p:nvSpPr>
          <p:spPr>
            <a:xfrm>
              <a:off x="6371511" y="1540915"/>
              <a:ext cx="3683970" cy="1232798"/>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labels</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设</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置数</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据的标签；</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sizes</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设置</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每块</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所</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占比例，</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explode </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设</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置某一块或多块突出来显</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示。</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shadow</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设置阴影，</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098" name="Picture 2" descr="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570" y="1606824"/>
            <a:ext cx="3709670" cy="293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426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绘制条状图</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279852" y="1392226"/>
            <a:ext cx="779249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numpy as np</a:t>
            </a:r>
          </a:p>
          <a:p>
            <a:r>
              <a:rPr lang="en-US" altLang="zh-CN" sz="2400" dirty="0">
                <a:latin typeface="Times New Roman" panose="02020603050405020304" pitchFamily="18" charset="0"/>
                <a:cs typeface="Times New Roman" panose="02020603050405020304" pitchFamily="18" charset="0"/>
              </a:rPr>
              <a:t>import matplotlib.pyplot as plt</a:t>
            </a:r>
          </a:p>
          <a:p>
            <a:r>
              <a:rPr lang="en-US" altLang="zh-CN" sz="2400" dirty="0">
                <a:latin typeface="Times New Roman" panose="02020603050405020304" pitchFamily="18" charset="0"/>
                <a:cs typeface="Times New Roman" panose="02020603050405020304" pitchFamily="18" charset="0"/>
              </a:rPr>
              <a:t>y = [15, 30, 25, 10,20,34,33,18]</a:t>
            </a:r>
          </a:p>
          <a:p>
            <a:r>
              <a:rPr lang="en-US" altLang="zh-CN" sz="2400" dirty="0">
                <a:latin typeface="Times New Roman" panose="02020603050405020304" pitchFamily="18" charset="0"/>
                <a:cs typeface="Times New Roman" panose="02020603050405020304" pitchFamily="18" charset="0"/>
              </a:rPr>
              <a:t>x=np.arange(8)  #0-7</a:t>
            </a:r>
            <a:r>
              <a:rPr lang="zh-CN" altLang="en-US" sz="2400" dirty="0">
                <a:latin typeface="Times New Roman" panose="02020603050405020304" pitchFamily="18" charset="0"/>
                <a:cs typeface="Times New Roman" panose="02020603050405020304" pitchFamily="18" charset="0"/>
              </a:rPr>
              <a:t>个条形</a:t>
            </a:r>
          </a:p>
          <a:p>
            <a:r>
              <a:rPr lang="en-US" altLang="zh-CN" sz="2400" dirty="0">
                <a:latin typeface="Times New Roman" panose="02020603050405020304" pitchFamily="18" charset="0"/>
                <a:cs typeface="Times New Roman" panose="02020603050405020304" pitchFamily="18" charset="0"/>
              </a:rPr>
              <a:t>plt.bar(x, y, color='r', width=0.5)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plt.plot(x, y, "b", marker</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for x1, yy in zip(x, y):	</a:t>
            </a: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plt.text(x1, yy + 1, str(yy), ha='center', va='bottom')</a:t>
            </a:r>
          </a:p>
          <a:p>
            <a:r>
              <a:rPr lang="en-US" altLang="zh-CN" sz="2400" dirty="0">
                <a:latin typeface="Times New Roman" panose="02020603050405020304" pitchFamily="18" charset="0"/>
                <a:cs typeface="Times New Roman" panose="02020603050405020304" pitchFamily="18" charset="0"/>
              </a:rPr>
              <a:t>plt.show()</a:t>
            </a:r>
          </a:p>
          <a:p>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604425" y="869006"/>
            <a:ext cx="3797835"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2-22]</a:t>
            </a:r>
            <a:r>
              <a:rPr lang="zh-CN" altLang="en-US" sz="2800" b="1" dirty="0">
                <a:solidFill>
                  <a:srgbClr val="0070C0"/>
                </a:solidFill>
                <a:latin typeface="微软雅黑" panose="020B0503020204020204" pitchFamily="34" charset="-122"/>
                <a:ea typeface="微软雅黑" panose="020B0503020204020204" pitchFamily="34" charset="-122"/>
              </a:rPr>
              <a:t>绘</a:t>
            </a:r>
            <a:r>
              <a:rPr lang="zh-CN" altLang="en-US" sz="2800" b="1" dirty="0" smtClean="0">
                <a:solidFill>
                  <a:srgbClr val="0070C0"/>
                </a:solidFill>
                <a:latin typeface="微软雅黑" panose="020B0503020204020204" pitchFamily="34" charset="-122"/>
                <a:ea typeface="微软雅黑" panose="020B0503020204020204" pitchFamily="34" charset="-122"/>
              </a:rPr>
              <a:t>制条状图</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69300" y="5006723"/>
            <a:ext cx="7703046" cy="921637"/>
            <a:chOff x="6339097" y="1540915"/>
            <a:chExt cx="3744416" cy="1073097"/>
          </a:xfrm>
        </p:grpSpPr>
        <p:sp>
          <p:nvSpPr>
            <p:cNvPr id="14" name="圆角矩形 13"/>
            <p:cNvSpPr/>
            <p:nvPr/>
          </p:nvSpPr>
          <p:spPr>
            <a:xfrm>
              <a:off x="6339097" y="1573725"/>
              <a:ext cx="3744416" cy="1040287"/>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5" name="矩形 14"/>
            <p:cNvSpPr/>
            <p:nvPr/>
          </p:nvSpPr>
          <p:spPr>
            <a:xfrm>
              <a:off x="6371511" y="1540915"/>
              <a:ext cx="3683970" cy="1003368"/>
            </a:xfrm>
            <a:prstGeom prst="rect">
              <a:avLst/>
            </a:prstGeom>
          </p:spPr>
          <p:txBody>
            <a:bodyPr wrap="square" lIns="121897" tIns="60948" rIns="121897" bIns="60948">
              <a:spAutoFit/>
            </a:bodyPr>
            <a:lstStyle/>
            <a:p>
              <a:pPr defTabSz="1218565">
                <a:defRPr/>
              </a:pP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width=0.5</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使条状和间隙各占一半</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宽，设置参数</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orientation =‘horizontal’</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可绘</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制水平方向条形图</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5122" name="Picture 2" descr="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278" y="1392225"/>
            <a:ext cx="3745200" cy="25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736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2.1.1 </a:t>
            </a:r>
            <a:r>
              <a:rPr lang="zh-CN" altLang="en-US" sz="2800" b="1" dirty="0">
                <a:solidFill>
                  <a:srgbClr val="0070C0"/>
                </a:solidFill>
                <a:latin typeface="微软雅黑" panose="020B0503020204020204" pitchFamily="34" charset="-122"/>
                <a:ea typeface="微软雅黑" panose="020B0503020204020204" pitchFamily="34" charset="-122"/>
              </a:rPr>
              <a:t>一些简单的</a:t>
            </a:r>
            <a:r>
              <a:rPr lang="en-US" altLang="zh-CN" sz="2800" b="1" dirty="0">
                <a:solidFill>
                  <a:srgbClr val="0070C0"/>
                </a:solidFill>
                <a:latin typeface="微软雅黑" panose="020B0503020204020204" pitchFamily="34" charset="-122"/>
                <a:ea typeface="微软雅黑" panose="020B0503020204020204" pitchFamily="34" charset="-122"/>
              </a:rPr>
              <a:t>Python</a:t>
            </a:r>
            <a:r>
              <a:rPr lang="zh-CN" altLang="en-US" sz="2800" b="1" dirty="0">
                <a:solidFill>
                  <a:srgbClr val="0070C0"/>
                </a:solidFill>
                <a:latin typeface="微软雅黑" panose="020B0503020204020204" pitchFamily="34" charset="-122"/>
                <a:ea typeface="微软雅黑" panose="020B0503020204020204" pitchFamily="34" charset="-122"/>
              </a:rPr>
              <a:t>程序</a:t>
            </a:r>
          </a:p>
        </p:txBody>
      </p:sp>
      <p:sp>
        <p:nvSpPr>
          <p:cNvPr id="4" name="Rectangle 4"/>
          <p:cNvSpPr>
            <a:spLocks noChangeArrowheads="1"/>
          </p:cNvSpPr>
          <p:nvPr/>
        </p:nvSpPr>
        <p:spPr bwMode="auto">
          <a:xfrm>
            <a:off x="609601" y="1982229"/>
            <a:ext cx="461771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indent="0"/>
            <a:r>
              <a:rPr lang="en-US" altLang="zh-CN" sz="2800" dirty="0">
                <a:latin typeface="Times New Roman" pitchFamily="18" charset="0"/>
                <a:cs typeface="Times New Roman" pitchFamily="18" charset="0"/>
              </a:rPr>
              <a:t>a=int(input</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输入正</a:t>
            </a:r>
            <a:r>
              <a:rPr lang="zh-CN" altLang="en-US" sz="2800" dirty="0">
                <a:latin typeface="Times New Roman" pitchFamily="18" charset="0"/>
                <a:cs typeface="Times New Roman" pitchFamily="18" charset="0"/>
              </a:rPr>
              <a:t>整</a:t>
            </a:r>
            <a:r>
              <a:rPr lang="zh-CN" altLang="en-US" sz="2800" dirty="0" smtClean="0">
                <a:latin typeface="Times New Roman" pitchFamily="18" charset="0"/>
                <a:cs typeface="Times New Roman" pitchFamily="18" charset="0"/>
              </a:rPr>
              <a:t>数</a:t>
            </a:r>
            <a:r>
              <a:rPr lang="en-US" altLang="zh-CN" sz="2800" dirty="0" smtClean="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pPr lvl="0" indent="0"/>
            <a:r>
              <a:rPr lang="en-US" altLang="zh-CN" sz="2800" dirty="0">
                <a:latin typeface="Times New Roman" pitchFamily="18" charset="0"/>
                <a:cs typeface="Times New Roman" pitchFamily="18" charset="0"/>
              </a:rPr>
              <a:t>if a&gt;6:</a:t>
            </a:r>
          </a:p>
          <a:p>
            <a:pPr lvl="0" indent="0"/>
            <a:r>
              <a:rPr lang="en-US" altLang="zh-CN" sz="2800" dirty="0">
                <a:latin typeface="Times New Roman" pitchFamily="18" charset="0"/>
                <a:cs typeface="Times New Roman" pitchFamily="18" charset="0"/>
              </a:rPr>
              <a:t>    print(a,"</a:t>
            </a:r>
            <a:r>
              <a:rPr lang="zh-CN" altLang="en-US" sz="2800" dirty="0">
                <a:latin typeface="Times New Roman" pitchFamily="18" charset="0"/>
                <a:cs typeface="Times New Roman" pitchFamily="18" charset="0"/>
              </a:rPr>
              <a:t>大于</a:t>
            </a:r>
            <a:r>
              <a:rPr lang="en-US" altLang="zh-CN" sz="2800" dirty="0">
                <a:latin typeface="Times New Roman" pitchFamily="18" charset="0"/>
                <a:cs typeface="Times New Roman" pitchFamily="18" charset="0"/>
              </a:rPr>
              <a:t>6")</a:t>
            </a:r>
          </a:p>
          <a:p>
            <a:pPr lvl="0" indent="0"/>
            <a:r>
              <a:rPr lang="en-US" altLang="zh-CN" sz="2800" dirty="0">
                <a:latin typeface="Times New Roman" pitchFamily="18" charset="0"/>
                <a:cs typeface="Times New Roman" pitchFamily="18" charset="0"/>
              </a:rPr>
              <a:t>elif a==6:</a:t>
            </a:r>
          </a:p>
          <a:p>
            <a:pPr lvl="0" indent="0"/>
            <a:r>
              <a:rPr lang="en-US" altLang="zh-CN" sz="2800" dirty="0">
                <a:latin typeface="Times New Roman" pitchFamily="18" charset="0"/>
                <a:cs typeface="Times New Roman" pitchFamily="18" charset="0"/>
              </a:rPr>
              <a:t>    print(a,"</a:t>
            </a:r>
            <a:r>
              <a:rPr lang="zh-CN" altLang="en-US" sz="2800" dirty="0">
                <a:latin typeface="Times New Roman" pitchFamily="18" charset="0"/>
                <a:cs typeface="Times New Roman" pitchFamily="18" charset="0"/>
              </a:rPr>
              <a:t>等于</a:t>
            </a:r>
            <a:r>
              <a:rPr lang="en-US" altLang="zh-CN" sz="2800" dirty="0">
                <a:latin typeface="Times New Roman" pitchFamily="18" charset="0"/>
                <a:cs typeface="Times New Roman" pitchFamily="18" charset="0"/>
              </a:rPr>
              <a:t>6")    </a:t>
            </a:r>
          </a:p>
          <a:p>
            <a:pPr lvl="0" indent="0"/>
            <a:r>
              <a:rPr lang="en-US" altLang="zh-CN" sz="2800" dirty="0">
                <a:latin typeface="Times New Roman" pitchFamily="18" charset="0"/>
                <a:cs typeface="Times New Roman" pitchFamily="18" charset="0"/>
              </a:rPr>
              <a:t>else:</a:t>
            </a:r>
          </a:p>
          <a:p>
            <a:pPr lvl="0" indent="0"/>
            <a:r>
              <a:rPr lang="en-US" altLang="zh-CN" sz="2800" dirty="0">
                <a:latin typeface="Times New Roman" pitchFamily="18" charset="0"/>
                <a:cs typeface="Times New Roman" pitchFamily="18" charset="0"/>
              </a:rPr>
              <a:t>    print(a,"</a:t>
            </a:r>
            <a:r>
              <a:rPr lang="zh-CN" altLang="en-US" sz="2800" dirty="0">
                <a:latin typeface="Times New Roman" pitchFamily="18" charset="0"/>
                <a:cs typeface="Times New Roman" pitchFamily="18" charset="0"/>
              </a:rPr>
              <a:t>小于</a:t>
            </a:r>
            <a:r>
              <a:rPr lang="en-US" altLang="zh-CN" sz="2800" dirty="0">
                <a:latin typeface="Times New Roman" pitchFamily="18" charset="0"/>
                <a:cs typeface="Times New Roman" pitchFamily="18" charset="0"/>
              </a:rPr>
              <a:t>6</a:t>
            </a:r>
            <a:r>
              <a:rPr lang="en-US" altLang="zh-CN" sz="2800" dirty="0" smtClean="0">
                <a:latin typeface="Times New Roman" pitchFamily="18" charset="0"/>
                <a:cs typeface="Times New Roman" pitchFamily="18" charset="0"/>
              </a:rPr>
              <a:t>")</a:t>
            </a:r>
            <a:endParaRPr kumimoji="0" lang="en-US" altLang="zh-CN"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R="0" lvl="0" indent="0" algn="l" defTabSz="914400" rtl="0" eaLnBrk="0" fontAlgn="base" latinLnBrk="0" hangingPunct="0">
              <a:lnSpc>
                <a:spcPct val="100000"/>
              </a:lnSpc>
              <a:spcBef>
                <a:spcPct val="0"/>
              </a:spcBef>
              <a:spcAft>
                <a:spcPct val="0"/>
              </a:spcAft>
              <a:buClrTx/>
              <a:buSzTx/>
              <a:buFontTx/>
              <a:buNone/>
              <a:tabLst/>
            </a:pPr>
            <a:endParaRPr kumimoji="0" lang="en-US" altLang="zh-CN" sz="6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609600" y="1071324"/>
            <a:ext cx="3791423"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a:t>
            </a:r>
            <a:r>
              <a:rPr lang="zh-CN" altLang="zh-CN" sz="2800" b="1" dirty="0">
                <a:solidFill>
                  <a:srgbClr val="0070C0"/>
                </a:solidFill>
                <a:latin typeface="微软雅黑" panose="020B0503020204020204" pitchFamily="34" charset="-122"/>
                <a:ea typeface="微软雅黑" panose="020B0503020204020204" pitchFamily="34" charset="-122"/>
              </a:rPr>
              <a:t>序</a:t>
            </a:r>
            <a:r>
              <a:rPr lang="en-US" altLang="zh-CN" sz="2800" b="1" dirty="0" smtClean="0">
                <a:solidFill>
                  <a:srgbClr val="0070C0"/>
                </a:solidFill>
                <a:latin typeface="微软雅黑" panose="020B0503020204020204" pitchFamily="34" charset="-122"/>
                <a:ea typeface="微软雅黑" panose="020B0503020204020204" pitchFamily="34" charset="-122"/>
              </a:rPr>
              <a:t>2-2]  </a:t>
            </a:r>
            <a:r>
              <a:rPr lang="zh-CN" altLang="en-US" sz="2800" b="1" dirty="0" smtClean="0">
                <a:solidFill>
                  <a:srgbClr val="0070C0"/>
                </a:solidFill>
                <a:latin typeface="微软雅黑" panose="020B0503020204020204" pitchFamily="34" charset="-122"/>
                <a:ea typeface="微软雅黑" panose="020B0503020204020204" pitchFamily="34" charset="-122"/>
              </a:rPr>
              <a:t>输入并判断</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5732998" y="109108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609600" y="1996440"/>
            <a:ext cx="0" cy="3246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5840" y="2895600"/>
            <a:ext cx="0" cy="234696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628116" y="4449468"/>
            <a:ext cx="5058681" cy="542942"/>
            <a:chOff x="8200493" y="145705"/>
            <a:chExt cx="3288667" cy="543224"/>
          </a:xfrm>
        </p:grpSpPr>
        <p:sp>
          <p:nvSpPr>
            <p:cNvPr id="16" name="圆角矩形 15"/>
            <p:cNvSpPr/>
            <p:nvPr/>
          </p:nvSpPr>
          <p:spPr>
            <a:xfrm>
              <a:off x="8200493" y="145705"/>
              <a:ext cx="328866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7" name="矩形 16"/>
            <p:cNvSpPr/>
            <p:nvPr/>
          </p:nvSpPr>
          <p:spPr>
            <a:xfrm>
              <a:off x="8246412" y="165461"/>
              <a:ext cx="3196827" cy="523468"/>
            </a:xfrm>
            <a:prstGeom prst="rect">
              <a:avLst/>
            </a:prstGeom>
          </p:spPr>
          <p:txBody>
            <a:bodyPr wrap="square" lIns="121897" tIns="60948" rIns="121897" bIns="60948">
              <a:spAutoFit/>
            </a:bodyPr>
            <a:lstStyle/>
            <a:p>
              <a:pPr defTabSz="1218565">
                <a:defRPr/>
              </a:pPr>
              <a:r>
                <a:rPr lang="en-US" altLang="zh-CN" sz="26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26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函数用来接收用户输入</a:t>
              </a:r>
              <a:endParaRPr lang="zh-CN"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8" name="组合 17"/>
          <p:cNvGrpSpPr/>
          <p:nvPr/>
        </p:nvGrpSpPr>
        <p:grpSpPr>
          <a:xfrm>
            <a:off x="4937757" y="5248013"/>
            <a:ext cx="3749040" cy="523196"/>
            <a:chOff x="6339097" y="1568270"/>
            <a:chExt cx="4098710" cy="523468"/>
          </a:xfrm>
        </p:grpSpPr>
        <p:sp>
          <p:nvSpPr>
            <p:cNvPr id="19" name="圆角矩形 18"/>
            <p:cNvSpPr/>
            <p:nvPr/>
          </p:nvSpPr>
          <p:spPr>
            <a:xfrm>
              <a:off x="6339097" y="1573726"/>
              <a:ext cx="409871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0" name="矩形 19"/>
            <p:cNvSpPr/>
            <p:nvPr/>
          </p:nvSpPr>
          <p:spPr>
            <a:xfrm>
              <a:off x="6467195" y="1568270"/>
              <a:ext cx="3893386" cy="523468"/>
            </a:xfrm>
            <a:prstGeom prst="rect">
              <a:avLst/>
            </a:prstGeom>
          </p:spPr>
          <p:txBody>
            <a:bodyPr wrap="square" lIns="121897" tIns="60948" rIns="121897" bIns="60948">
              <a:spAutoFit/>
            </a:bodyPr>
            <a:lstStyle/>
            <a:p>
              <a:pPr defTabSz="1218565">
                <a:defRPr/>
              </a:pPr>
              <a:r>
                <a:rPr lang="en-US"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en-US"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是强制类型转换</a:t>
              </a:r>
              <a:endParaRPr lang="zh-CN"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1" name="组合 20"/>
          <p:cNvGrpSpPr/>
          <p:nvPr/>
        </p:nvGrpSpPr>
        <p:grpSpPr>
          <a:xfrm>
            <a:off x="2179318" y="5986027"/>
            <a:ext cx="6634335" cy="527061"/>
            <a:chOff x="9525015" y="2186676"/>
            <a:chExt cx="3817409" cy="527335"/>
          </a:xfrm>
        </p:grpSpPr>
        <p:sp>
          <p:nvSpPr>
            <p:cNvPr id="22" name="圆角矩形 21"/>
            <p:cNvSpPr/>
            <p:nvPr/>
          </p:nvSpPr>
          <p:spPr>
            <a:xfrm>
              <a:off x="9525015" y="2202507"/>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3" name="矩形 22"/>
            <p:cNvSpPr/>
            <p:nvPr/>
          </p:nvSpPr>
          <p:spPr>
            <a:xfrm>
              <a:off x="9554163" y="2186676"/>
              <a:ext cx="3788261" cy="523468"/>
            </a:xfrm>
            <a:prstGeom prst="rect">
              <a:avLst/>
            </a:prstGeom>
          </p:spPr>
          <p:txBody>
            <a:bodyPr wrap="square" lIns="121897" tIns="60948" rIns="121897" bIns="60948">
              <a:spAutoFit/>
            </a:bodyPr>
            <a:lstStyle/>
            <a:p>
              <a:pPr defTabSz="1218565">
                <a:defRPr/>
              </a:pPr>
              <a:r>
                <a:rPr lang="zh-CN" altLang="en-US"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字符串常量用双引号</a:t>
              </a:r>
              <a:r>
                <a:rPr lang="en-US"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或单引号</a:t>
              </a:r>
              <a:r>
                <a:rPr lang="en-US" altLang="zh-CN"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6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括起来</a:t>
              </a:r>
            </a:p>
          </p:txBody>
        </p:sp>
      </p:grpSp>
      <p:sp>
        <p:nvSpPr>
          <p:cNvPr id="24" name="Text Box 2"/>
          <p:cNvSpPr txBox="1">
            <a:spLocks noChangeArrowheads="1"/>
          </p:cNvSpPr>
          <p:nvPr/>
        </p:nvSpPr>
        <p:spPr bwMode="auto">
          <a:xfrm>
            <a:off x="5626721" y="1996440"/>
            <a:ext cx="2518638" cy="954107"/>
          </a:xfrm>
          <a:prstGeom prst="rect">
            <a:avLst/>
          </a:prstGeom>
          <a:solidFill>
            <a:schemeClr val="bg2"/>
          </a:solidFill>
          <a:ln>
            <a:noFill/>
          </a:ln>
        </p:spPr>
        <p:txBody>
          <a:bodyPr vert="horz" wrap="none" lIns="91440" tIns="45720" rIns="91440" bIns="45720" numCol="1" anchor="t" anchorCtr="0" compatLnSpc="1">
            <a:prstTxWarp prst="textNoShape">
              <a:avLst/>
            </a:prstTxWarp>
            <a:spAutoFit/>
          </a:bodyPr>
          <a:lstStyle/>
          <a:p>
            <a:pPr lvl="0" algn="just" fontAlgn="base">
              <a:spcBef>
                <a:spcPct val="0"/>
              </a:spcBef>
              <a:spcAft>
                <a:spcPct val="0"/>
              </a:spcAft>
            </a:pPr>
            <a:r>
              <a:rPr lang="zh-CN" altLang="en-US" sz="2800" dirty="0">
                <a:latin typeface="Times New Roman" pitchFamily="18" charset="0"/>
                <a:cs typeface="Times New Roman" pitchFamily="18" charset="0"/>
              </a:rPr>
              <a:t>输入正整数</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5</a:t>
            </a:r>
          </a:p>
          <a:p>
            <a:pPr lvl="0" algn="just" fontAlgn="base">
              <a:spcBef>
                <a:spcPct val="0"/>
              </a:spcBef>
              <a:spcAft>
                <a:spcPct val="0"/>
              </a:spcAft>
            </a:pPr>
            <a:r>
              <a:rPr lang="zh-CN" altLang="en-US" sz="2800" dirty="0">
                <a:latin typeface="Times New Roman" pitchFamily="18" charset="0"/>
                <a:ea typeface="宋体" pitchFamily="2" charset="-122"/>
                <a:cs typeface="Times New Roman" pitchFamily="18" charset="0"/>
              </a:rPr>
              <a:t>小</a:t>
            </a:r>
            <a:r>
              <a:rPr lang="zh-CN" altLang="en-US" sz="2800" dirty="0" smtClean="0">
                <a:latin typeface="Times New Roman" pitchFamily="18" charset="0"/>
                <a:ea typeface="宋体" pitchFamily="2" charset="-122"/>
                <a:cs typeface="Times New Roman" pitchFamily="18" charset="0"/>
              </a:rPr>
              <a:t>于</a:t>
            </a:r>
            <a:r>
              <a:rPr lang="en-US" altLang="zh-CN" sz="2800" dirty="0" smtClean="0">
                <a:latin typeface="Times New Roman" pitchFamily="18" charset="0"/>
                <a:ea typeface="宋体" pitchFamily="2" charset="-122"/>
                <a:cs typeface="Times New Roman" pitchFamily="18" charset="0"/>
              </a:rPr>
              <a:t>6</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p>
        </p:txBody>
      </p:sp>
    </p:spTree>
    <p:extLst>
      <p:ext uri="{BB962C8B-B14F-4D97-AF65-F5344CB8AC3E}">
        <p14:creationId xmlns:p14="http://schemas.microsoft.com/office/powerpoint/2010/main" val="365682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绘制极坐</a:t>
            </a:r>
            <a:r>
              <a:rPr lang="zh-CN" altLang="en-US" sz="2800" b="1" dirty="0" smtClean="0">
                <a:solidFill>
                  <a:srgbClr val="0070C0"/>
                </a:solidFill>
                <a:latin typeface="微软雅黑" panose="020B0503020204020204" pitchFamily="34" charset="-122"/>
                <a:ea typeface="微软雅黑" panose="020B0503020204020204" pitchFamily="34" charset="-122"/>
              </a:rPr>
              <a:t>标图</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211202" y="1242742"/>
            <a:ext cx="571715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numpy as np</a:t>
            </a:r>
          </a:p>
          <a:p>
            <a:r>
              <a:rPr lang="en-US" altLang="zh-CN" sz="2400" dirty="0">
                <a:latin typeface="Times New Roman" panose="02020603050405020304" pitchFamily="18" charset="0"/>
                <a:cs typeface="Times New Roman" panose="02020603050405020304" pitchFamily="18" charset="0"/>
              </a:rPr>
              <a:t>import matplotlib.pyplot as plt</a:t>
            </a:r>
          </a:p>
          <a:p>
            <a:r>
              <a:rPr lang="en-US" altLang="zh-CN" sz="2400" dirty="0">
                <a:latin typeface="Times New Roman" panose="02020603050405020304" pitchFamily="18" charset="0"/>
                <a:cs typeface="Times New Roman" panose="02020603050405020304" pitchFamily="18" charset="0"/>
              </a:rPr>
              <a:t>N = 20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theta = np.linspace(0.0, 2 * np.pi, N, endpoint=False)</a:t>
            </a:r>
          </a:p>
          <a:p>
            <a:r>
              <a:rPr lang="en-US" altLang="zh-CN" sz="2400" dirty="0">
                <a:latin typeface="Times New Roman" panose="02020603050405020304" pitchFamily="18" charset="0"/>
                <a:cs typeface="Times New Roman" panose="02020603050405020304" pitchFamily="18" charset="0"/>
              </a:rPr>
              <a:t>radii = 10 * np.random.rand(N)</a:t>
            </a:r>
          </a:p>
          <a:p>
            <a:r>
              <a:rPr lang="en-US" altLang="zh-CN" sz="2400" dirty="0">
                <a:latin typeface="Times New Roman" panose="02020603050405020304" pitchFamily="18" charset="0"/>
                <a:cs typeface="Times New Roman" panose="02020603050405020304" pitchFamily="18" charset="0"/>
              </a:rPr>
              <a:t>width = np.pi / 4 * np.random.rand(N)</a:t>
            </a:r>
          </a:p>
          <a:p>
            <a:r>
              <a:rPr lang="en-US" altLang="zh-CN" sz="2400" dirty="0">
                <a:latin typeface="Times New Roman" panose="02020603050405020304" pitchFamily="18" charset="0"/>
                <a:cs typeface="Times New Roman" panose="02020603050405020304" pitchFamily="18" charset="0"/>
              </a:rPr>
              <a:t>ax = plt.subplot(111, projection='polar')</a:t>
            </a:r>
          </a:p>
          <a:p>
            <a:r>
              <a:rPr lang="en-US" altLang="zh-CN" sz="2400" dirty="0">
                <a:latin typeface="Times New Roman" panose="02020603050405020304" pitchFamily="18" charset="0"/>
                <a:cs typeface="Times New Roman" panose="02020603050405020304" pitchFamily="18" charset="0"/>
              </a:rPr>
              <a:t>bars = ax.bar(theta, radii, width = width, bottom = 0.0)</a:t>
            </a:r>
          </a:p>
          <a:p>
            <a:r>
              <a:rPr lang="en-US" altLang="zh-CN" sz="2400" dirty="0">
                <a:latin typeface="Times New Roman" panose="02020603050405020304" pitchFamily="18" charset="0"/>
                <a:cs typeface="Times New Roman" panose="02020603050405020304" pitchFamily="18" charset="0"/>
              </a:rPr>
              <a:t>for r, bar in zip(radii, bars):</a:t>
            </a:r>
          </a:p>
          <a:p>
            <a:r>
              <a:rPr lang="en-US" altLang="zh-CN" sz="2400" dirty="0">
                <a:latin typeface="Times New Roman" panose="02020603050405020304" pitchFamily="18" charset="0"/>
                <a:cs typeface="Times New Roman" panose="02020603050405020304" pitchFamily="18" charset="0"/>
              </a:rPr>
              <a:t>    bar.set_facecolor(plt.cm.viridis(r / 10.))	</a:t>
            </a: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bar.set_alpha(0.5)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plt.show()</a:t>
            </a:r>
          </a:p>
          <a:p>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7" name="矩形 6"/>
          <p:cNvSpPr/>
          <p:nvPr/>
        </p:nvSpPr>
        <p:spPr>
          <a:xfrm>
            <a:off x="604425" y="869006"/>
            <a:ext cx="4156907"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2-23]</a:t>
            </a:r>
            <a:r>
              <a:rPr lang="zh-CN" altLang="en-US" sz="2800" b="1" dirty="0">
                <a:solidFill>
                  <a:srgbClr val="0070C0"/>
                </a:solidFill>
                <a:latin typeface="微软雅黑" panose="020B0503020204020204" pitchFamily="34" charset="-122"/>
                <a:ea typeface="微软雅黑" panose="020B0503020204020204" pitchFamily="34" charset="-122"/>
              </a:rPr>
              <a:t>绘</a:t>
            </a:r>
            <a:r>
              <a:rPr lang="zh-CN" altLang="en-US" sz="2800" b="1" dirty="0" smtClean="0">
                <a:solidFill>
                  <a:srgbClr val="0070C0"/>
                </a:solidFill>
                <a:latin typeface="微软雅黑" panose="020B0503020204020204" pitchFamily="34" charset="-122"/>
                <a:ea typeface="微软雅黑" panose="020B0503020204020204" pitchFamily="34" charset="-122"/>
              </a:rPr>
              <a:t>制极坐标图</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6146" name="Picture 2" descr="8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1627493"/>
            <a:ext cx="3169920" cy="309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736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893405" y="146721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1</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4700499" y="1467217"/>
            <a:ext cx="3459941" cy="511238"/>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0" name="矩形 69"/>
            <p:cNvSpPr/>
            <p:nvPr/>
          </p:nvSpPr>
          <p:spPr>
            <a:xfrm>
              <a:off x="6723349" y="1614014"/>
              <a:ext cx="3196827" cy="431087"/>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程序入门</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3893405" y="2303235"/>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2</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4682598" y="2303235"/>
            <a:ext cx="3806082" cy="511238"/>
            <a:chOff x="6315199" y="2410178"/>
            <a:chExt cx="4097814"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4" name="矩形 73"/>
            <p:cNvSpPr/>
            <p:nvPr/>
          </p:nvSpPr>
          <p:spPr>
            <a:xfrm>
              <a:off x="6747247" y="2450466"/>
              <a:ext cx="3665766"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数据分析工</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具</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3893405" y="3188627"/>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3</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4700500" y="3188625"/>
            <a:ext cx="3459941" cy="511238"/>
            <a:chOff x="6339097" y="3296031"/>
            <a:chExt cx="3744417"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8" name="矩形 77"/>
            <p:cNvSpPr/>
            <p:nvPr/>
          </p:nvSpPr>
          <p:spPr>
            <a:xfrm>
              <a:off x="6513399" y="3336319"/>
              <a:ext cx="3570115"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MatPlotLib</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库数据可视化</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3893405" y="407303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4</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4700499" y="4073036"/>
            <a:ext cx="3459941" cy="511237"/>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82" name="矩形 81"/>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SciPy</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科学计算</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04800" y="2219405"/>
            <a:ext cx="3426106" cy="1600329"/>
          </a:xfrm>
          <a:prstGeom prst="rect">
            <a:avLst/>
          </a:prstGeom>
          <a:noFill/>
        </p:spPr>
        <p:txBody>
          <a:bodyPr wrap="square" lIns="121817" tIns="60906" rIns="121817" bIns="60906">
            <a:spAutoFit/>
          </a:bodyPr>
          <a:lstStyle/>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主  要</a:t>
            </a:r>
            <a:endParaRPr lang="en-US" altLang="zh-CN" sz="4800" b="1" spc="200" dirty="0" smtClean="0">
              <a:solidFill>
                <a:srgbClr val="0070C0"/>
              </a:solidFill>
              <a:latin typeface="微软雅黑" panose="020B0503020204020204" pitchFamily="34" charset="-122"/>
              <a:ea typeface="微软雅黑" panose="020B0503020204020204" pitchFamily="34" charset="-122"/>
            </a:endParaRPr>
          </a:p>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内  容</a:t>
            </a:r>
            <a:endParaRPr lang="zh-CN" altLang="en-US" sz="3200" b="1" spc="200" dirty="0">
              <a:solidFill>
                <a:srgbClr val="0070C0"/>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3095261" y="4011744"/>
            <a:ext cx="575764" cy="695523"/>
          </a:xfrm>
          <a:prstGeom prst="downArrow">
            <a:avLst/>
          </a:prstGeom>
          <a:solidFill>
            <a:srgbClr val="F5A609"/>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25" name="圆角矩形 24"/>
          <p:cNvSpPr/>
          <p:nvPr/>
        </p:nvSpPr>
        <p:spPr>
          <a:xfrm>
            <a:off x="3894878" y="500267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smtClean="0">
                <a:solidFill>
                  <a:prstClr val="white"/>
                </a:solidFill>
                <a:latin typeface="Calibri" panose="020F0502020204030204"/>
                <a:ea typeface="Arial Unicode MS" panose="020B0604020202020204" pitchFamily="34" charset="-122"/>
                <a:cs typeface="Arial Unicode MS" panose="020B0604020202020204" pitchFamily="34" charset="-122"/>
              </a:rPr>
              <a:t>5</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4701972" y="5002676"/>
            <a:ext cx="3459941" cy="511237"/>
            <a:chOff x="6339097" y="4180903"/>
            <a:chExt cx="3744416" cy="511504"/>
          </a:xfrm>
        </p:grpSpPr>
        <p:sp>
          <p:nvSpPr>
            <p:cNvPr id="27" name="圆角矩形 26"/>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8" name="矩形 27"/>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机器学习</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9131005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80">
                                          <p:stCondLst>
                                            <p:cond delay="0"/>
                                          </p:stCondLst>
                                        </p:cTn>
                                        <p:tgtEl>
                                          <p:spTgt spid="88"/>
                                        </p:tgtEl>
                                      </p:cBhvr>
                                    </p:animEffect>
                                    <p:anim calcmode="lin" valueType="num">
                                      <p:cBhvr>
                                        <p:cTn id="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3" dur="26">
                                          <p:stCondLst>
                                            <p:cond delay="650"/>
                                          </p:stCondLst>
                                        </p:cTn>
                                        <p:tgtEl>
                                          <p:spTgt spid="88"/>
                                        </p:tgtEl>
                                      </p:cBhvr>
                                      <p:to x="100000" y="60000"/>
                                    </p:animScale>
                                    <p:animScale>
                                      <p:cBhvr>
                                        <p:cTn id="14" dur="166" decel="50000">
                                          <p:stCondLst>
                                            <p:cond delay="676"/>
                                          </p:stCondLst>
                                        </p:cTn>
                                        <p:tgtEl>
                                          <p:spTgt spid="88"/>
                                        </p:tgtEl>
                                      </p:cBhvr>
                                      <p:to x="100000" y="100000"/>
                                    </p:animScale>
                                    <p:animScale>
                                      <p:cBhvr>
                                        <p:cTn id="15" dur="26">
                                          <p:stCondLst>
                                            <p:cond delay="1312"/>
                                          </p:stCondLst>
                                        </p:cTn>
                                        <p:tgtEl>
                                          <p:spTgt spid="88"/>
                                        </p:tgtEl>
                                      </p:cBhvr>
                                      <p:to x="100000" y="80000"/>
                                    </p:animScale>
                                    <p:animScale>
                                      <p:cBhvr>
                                        <p:cTn id="16" dur="166" decel="50000">
                                          <p:stCondLst>
                                            <p:cond delay="1338"/>
                                          </p:stCondLst>
                                        </p:cTn>
                                        <p:tgtEl>
                                          <p:spTgt spid="88"/>
                                        </p:tgtEl>
                                      </p:cBhvr>
                                      <p:to x="100000" y="100000"/>
                                    </p:animScale>
                                    <p:animScale>
                                      <p:cBhvr>
                                        <p:cTn id="17" dur="26">
                                          <p:stCondLst>
                                            <p:cond delay="1642"/>
                                          </p:stCondLst>
                                        </p:cTn>
                                        <p:tgtEl>
                                          <p:spTgt spid="88"/>
                                        </p:tgtEl>
                                      </p:cBhvr>
                                      <p:to x="100000" y="90000"/>
                                    </p:animScale>
                                    <p:animScale>
                                      <p:cBhvr>
                                        <p:cTn id="18" dur="166" decel="50000">
                                          <p:stCondLst>
                                            <p:cond delay="1668"/>
                                          </p:stCondLst>
                                        </p:cTn>
                                        <p:tgtEl>
                                          <p:spTgt spid="88"/>
                                        </p:tgtEl>
                                      </p:cBhvr>
                                      <p:to x="100000" y="100000"/>
                                    </p:animScale>
                                    <p:animScale>
                                      <p:cBhvr>
                                        <p:cTn id="19" dur="26">
                                          <p:stCondLst>
                                            <p:cond delay="1808"/>
                                          </p:stCondLst>
                                        </p:cTn>
                                        <p:tgtEl>
                                          <p:spTgt spid="88"/>
                                        </p:tgtEl>
                                      </p:cBhvr>
                                      <p:to x="100000" y="95000"/>
                                    </p:animScale>
                                    <p:animScale>
                                      <p:cBhvr>
                                        <p:cTn id="20" dur="166" decel="50000">
                                          <p:stCondLst>
                                            <p:cond delay="1834"/>
                                          </p:stCondLst>
                                        </p:cTn>
                                        <p:tgtEl>
                                          <p:spTgt spid="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SciPy</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库是</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Python</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的一个高级科学计算库</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，它依赖于</a:t>
            </a:r>
            <a:r>
              <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Numpy</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库运</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行，并且它一般都是操控</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Numpy</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的数组来进行科学计算、统计分析</a:t>
            </a:r>
            <a:r>
              <a:rPr lang="zh-CN"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2.4 SciPy</a:t>
            </a:r>
            <a:r>
              <a:rPr lang="zh-CN" altLang="en-US" sz="2800" b="1" dirty="0">
                <a:solidFill>
                  <a:srgbClr val="0070C0"/>
                </a:solidFill>
                <a:latin typeface="微软雅黑" panose="020B0503020204020204" pitchFamily="34" charset="-122"/>
                <a:ea typeface="微软雅黑" panose="020B0503020204020204" pitchFamily="34" charset="-122"/>
              </a:rPr>
              <a:t>库</a:t>
            </a:r>
          </a:p>
        </p:txBody>
      </p:sp>
      <p:graphicFrame>
        <p:nvGraphicFramePr>
          <p:cNvPr id="2" name="表格 1"/>
          <p:cNvGraphicFramePr>
            <a:graphicFrameLocks noGrp="1"/>
          </p:cNvGraphicFramePr>
          <p:nvPr>
            <p:extLst>
              <p:ext uri="{D42A27DB-BD31-4B8C-83A1-F6EECF244321}">
                <p14:modId xmlns:p14="http://schemas.microsoft.com/office/powerpoint/2010/main" val="3142466835"/>
              </p:ext>
            </p:extLst>
          </p:nvPr>
        </p:nvGraphicFramePr>
        <p:xfrm>
          <a:off x="411481" y="2941320"/>
          <a:ext cx="8170800" cy="2971800"/>
        </p:xfrm>
        <a:graphic>
          <a:graphicData uri="http://schemas.openxmlformats.org/drawingml/2006/table">
            <a:tbl>
              <a:tblPr firstRow="1" firstCol="1" bandRow="1">
                <a:tableStyleId>{5C22544A-7EE6-4342-B048-85BDC9FD1C3A}</a:tableStyleId>
              </a:tblPr>
              <a:tblGrid>
                <a:gridCol w="1699895"/>
                <a:gridCol w="2384547"/>
                <a:gridCol w="1212093"/>
                <a:gridCol w="2874265"/>
              </a:tblGrid>
              <a:tr h="411480">
                <a:tc>
                  <a:txBody>
                    <a:bodyPr/>
                    <a:lstStyle/>
                    <a:p>
                      <a:pPr algn="ctr">
                        <a:spcAft>
                          <a:spcPts val="0"/>
                        </a:spcAft>
                      </a:pPr>
                      <a:r>
                        <a:rPr lang="zh-CN" sz="2400" kern="100" dirty="0">
                          <a:solidFill>
                            <a:schemeClr val="accent1"/>
                          </a:solidFill>
                          <a:effectLst/>
                        </a:rPr>
                        <a:t>子模块</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功能</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子模块</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功能</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b="0" kern="100">
                          <a:solidFill>
                            <a:schemeClr val="accent1"/>
                          </a:solidFill>
                          <a:effectLst/>
                        </a:rPr>
                        <a:t>constans</a:t>
                      </a:r>
                      <a:endParaRPr lang="zh-CN" sz="2400" b="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物理和数学函数</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accent1"/>
                          </a:solidFill>
                          <a:effectLst/>
                        </a:rPr>
                        <a:t>cluster</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聚类算法</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b="0" kern="100" dirty="0">
                          <a:solidFill>
                            <a:schemeClr val="accent1"/>
                          </a:solidFill>
                          <a:effectLst/>
                        </a:rPr>
                        <a:t>interpolate</a:t>
                      </a:r>
                      <a:endParaRPr lang="zh-CN" sz="2400" b="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dirty="0">
                          <a:solidFill>
                            <a:schemeClr val="accent1"/>
                          </a:solidFill>
                          <a:effectLst/>
                        </a:rPr>
                        <a:t>拟合和平滑曲线</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accent1"/>
                          </a:solidFill>
                          <a:effectLst/>
                        </a:rPr>
                        <a:t>linalg</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线性代数</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b="0" kern="100">
                          <a:solidFill>
                            <a:schemeClr val="accent1"/>
                          </a:solidFill>
                          <a:effectLst/>
                        </a:rPr>
                        <a:t>io</a:t>
                      </a:r>
                      <a:endParaRPr lang="zh-CN" sz="2400" b="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输入和输出</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accent1"/>
                          </a:solidFill>
                          <a:effectLst/>
                        </a:rPr>
                        <a:t>ndimage</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accent1"/>
                          </a:solidFill>
                          <a:effectLst/>
                        </a:rPr>
                        <a:t>N</a:t>
                      </a:r>
                      <a:r>
                        <a:rPr lang="zh-CN" sz="2400" kern="100">
                          <a:solidFill>
                            <a:schemeClr val="accent1"/>
                          </a:solidFill>
                          <a:effectLst/>
                        </a:rPr>
                        <a:t>维图像处理</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b="0" kern="100">
                          <a:solidFill>
                            <a:schemeClr val="accent1"/>
                          </a:solidFill>
                          <a:effectLst/>
                        </a:rPr>
                        <a:t>maxentropy</a:t>
                      </a:r>
                      <a:endParaRPr lang="zh-CN" sz="2400" b="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最大熵模型</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accent1"/>
                          </a:solidFill>
                          <a:effectLst/>
                        </a:rPr>
                        <a:t>optimize</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求最优化解</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b="0" kern="100">
                          <a:solidFill>
                            <a:schemeClr val="accent1"/>
                          </a:solidFill>
                          <a:effectLst/>
                        </a:rPr>
                        <a:t>odr</a:t>
                      </a:r>
                      <a:endParaRPr lang="zh-CN" sz="2400" b="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正交距离回归</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accent1"/>
                          </a:solidFill>
                          <a:effectLst/>
                        </a:rPr>
                        <a:t>sparse</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r>
                        <a:rPr lang="zh-CN" sz="2400" kern="100" dirty="0">
                          <a:solidFill>
                            <a:schemeClr val="accent1"/>
                          </a:solidFill>
                          <a:effectLst/>
                        </a:rPr>
                        <a:t>稀疏矩阵以及相关程序</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spcAft>
                          <a:spcPts val="0"/>
                        </a:spcAft>
                      </a:pPr>
                      <a:r>
                        <a:rPr lang="en-US" sz="2400" b="0" kern="100" dirty="0">
                          <a:solidFill>
                            <a:schemeClr val="accent1"/>
                          </a:solidFill>
                          <a:effectLst/>
                        </a:rPr>
                        <a:t>signal</a:t>
                      </a:r>
                      <a:endParaRPr lang="zh-CN" sz="2400" b="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a:solidFill>
                            <a:schemeClr val="accent1"/>
                          </a:solidFill>
                          <a:effectLst/>
                        </a:rPr>
                        <a:t>信号处理</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400" kern="100">
                          <a:solidFill>
                            <a:schemeClr val="accent1"/>
                          </a:solidFill>
                          <a:effectLst/>
                        </a:rPr>
                        <a:t>special</a:t>
                      </a:r>
                      <a:endParaRPr lang="zh-CN" sz="2400" kern="10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kern="100" dirty="0">
                          <a:solidFill>
                            <a:schemeClr val="accent1"/>
                          </a:solidFill>
                          <a:effectLst/>
                        </a:rPr>
                        <a:t>特殊函数</a:t>
                      </a:r>
                      <a:endParaRPr lang="zh-CN" sz="2400" kern="100" dirty="0">
                        <a:solidFill>
                          <a:schemeClr val="accent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求解最优化问题</a:t>
            </a:r>
          </a:p>
        </p:txBody>
      </p:sp>
      <p:sp>
        <p:nvSpPr>
          <p:cNvPr id="4" name="Rectangle 4"/>
          <p:cNvSpPr>
            <a:spLocks noChangeArrowheads="1"/>
          </p:cNvSpPr>
          <p:nvPr/>
        </p:nvSpPr>
        <p:spPr bwMode="auto">
          <a:xfrm>
            <a:off x="299945" y="1517885"/>
            <a:ext cx="80668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numpy as np</a:t>
            </a:r>
          </a:p>
          <a:p>
            <a:r>
              <a:rPr lang="en-US" altLang="zh-CN" sz="2400" dirty="0">
                <a:latin typeface="Times New Roman" panose="02020603050405020304" pitchFamily="18" charset="0"/>
                <a:cs typeface="Times New Roman" panose="02020603050405020304" pitchFamily="18" charset="0"/>
              </a:rPr>
              <a:t>from matplotlib import pyplot as plt</a:t>
            </a:r>
          </a:p>
          <a:p>
            <a:r>
              <a:rPr lang="en-US" altLang="zh-CN" sz="2400" dirty="0">
                <a:latin typeface="Times New Roman" panose="02020603050405020304" pitchFamily="18" charset="0"/>
                <a:cs typeface="Times New Roman" panose="02020603050405020304" pitchFamily="18" charset="0"/>
              </a:rPr>
              <a:t>from scipy import </a:t>
            </a:r>
            <a:r>
              <a:rPr lang="en-US" altLang="zh-CN" sz="2400" dirty="0">
                <a:solidFill>
                  <a:schemeClr val="accent1"/>
                </a:solidFill>
                <a:latin typeface="Times New Roman" panose="02020603050405020304" pitchFamily="18" charset="0"/>
                <a:cs typeface="Times New Roman" panose="02020603050405020304" pitchFamily="18" charset="0"/>
              </a:rPr>
              <a:t>optimize</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x=np.linspace(-5,3,100) 	</a:t>
            </a:r>
          </a:p>
          <a:p>
            <a:r>
              <a:rPr lang="en-US" altLang="zh-CN" sz="2400" dirty="0">
                <a:latin typeface="Times New Roman" panose="02020603050405020304" pitchFamily="18" charset="0"/>
                <a:cs typeface="Times New Roman" panose="02020603050405020304" pitchFamily="18" charset="0"/>
              </a:rPr>
              <a:t>def f(x):</a:t>
            </a:r>
          </a:p>
          <a:p>
            <a:r>
              <a:rPr lang="en-US" altLang="zh-CN" sz="2400" dirty="0">
                <a:latin typeface="Times New Roman" panose="02020603050405020304" pitchFamily="18" charset="0"/>
                <a:cs typeface="Times New Roman" panose="02020603050405020304" pitchFamily="18" charset="0"/>
              </a:rPr>
              <a:t>    return 4*x**3+(x-2)**2+x**4</a:t>
            </a:r>
          </a:p>
          <a:p>
            <a:r>
              <a:rPr lang="en-US" altLang="zh-CN" sz="2400" dirty="0">
                <a:latin typeface="Times New Roman" panose="02020603050405020304" pitchFamily="18" charset="0"/>
                <a:cs typeface="Times New Roman" panose="02020603050405020304" pitchFamily="18" charset="0"/>
              </a:rPr>
              <a:t>x_min_local=optimize</a:t>
            </a:r>
            <a:r>
              <a:rPr lang="en-US" altLang="zh-CN" sz="2400" dirty="0">
                <a:solidFill>
                  <a:schemeClr val="accent1"/>
                </a:solidFill>
                <a:latin typeface="Times New Roman" panose="02020603050405020304" pitchFamily="18" charset="0"/>
                <a:cs typeface="Times New Roman" panose="02020603050405020304" pitchFamily="18" charset="0"/>
              </a:rPr>
              <a:t>.fmin_bfgs</a:t>
            </a:r>
            <a:r>
              <a:rPr lang="en-US" altLang="zh-CN" sz="2400" dirty="0">
                <a:latin typeface="Times New Roman" panose="02020603050405020304" pitchFamily="18" charset="0"/>
                <a:cs typeface="Times New Roman" panose="02020603050405020304" pitchFamily="18" charset="0"/>
              </a:rPr>
              <a:t>(f,2)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print('f(x)</a:t>
            </a:r>
            <a:r>
              <a:rPr lang="zh-CN" altLang="en-US" sz="2400" dirty="0">
                <a:latin typeface="Times New Roman" panose="02020603050405020304" pitchFamily="18" charset="0"/>
                <a:cs typeface="Times New Roman" panose="02020603050405020304" pitchFamily="18" charset="0"/>
              </a:rPr>
              <a:t>极小值点</a:t>
            </a:r>
            <a:r>
              <a:rPr lang="en-US" altLang="zh-CN" sz="2400" dirty="0">
                <a:latin typeface="Times New Roman" panose="02020603050405020304" pitchFamily="18" charset="0"/>
                <a:cs typeface="Times New Roman" panose="02020603050405020304" pitchFamily="18" charset="0"/>
              </a:rPr>
              <a:t>:',x_min_local)</a:t>
            </a:r>
          </a:p>
          <a:p>
            <a:r>
              <a:rPr lang="en-US" altLang="zh-CN" sz="2400" dirty="0">
                <a:latin typeface="Times New Roman" panose="02020603050405020304" pitchFamily="18" charset="0"/>
                <a:cs typeface="Times New Roman" panose="02020603050405020304" pitchFamily="18" charset="0"/>
              </a:rPr>
              <a:t>x_max_global=optimize.fminbound(f,-10,10)</a:t>
            </a:r>
          </a:p>
          <a:p>
            <a:r>
              <a:rPr lang="en-US" altLang="zh-CN" sz="2400" dirty="0">
                <a:latin typeface="Times New Roman" panose="02020603050405020304" pitchFamily="18" charset="0"/>
                <a:cs typeface="Times New Roman" panose="02020603050405020304" pitchFamily="18" charset="0"/>
              </a:rPr>
              <a:t>print('</a:t>
            </a:r>
            <a:r>
              <a:rPr lang="zh-CN" altLang="en-US" sz="2400" dirty="0">
                <a:latin typeface="Times New Roman" panose="02020603050405020304" pitchFamily="18" charset="0"/>
                <a:cs typeface="Times New Roman" panose="02020603050405020304" pitchFamily="18" charset="0"/>
              </a:rPr>
              <a:t>取得极小值时的</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值</a:t>
            </a:r>
            <a:r>
              <a:rPr lang="en-US" altLang="zh-CN" sz="2400" dirty="0">
                <a:latin typeface="Times New Roman" panose="02020603050405020304" pitchFamily="18" charset="0"/>
                <a:cs typeface="Times New Roman" panose="02020603050405020304" pitchFamily="18" charset="0"/>
              </a:rPr>
              <a:t>:',x_max_global)</a:t>
            </a:r>
          </a:p>
          <a:p>
            <a:r>
              <a:rPr lang="en-US" altLang="zh-CN" sz="2400" dirty="0">
                <a:latin typeface="Times New Roman" panose="02020603050405020304" pitchFamily="18" charset="0"/>
                <a:cs typeface="Times New Roman" panose="02020603050405020304" pitchFamily="18" charset="0"/>
              </a:rPr>
              <a:t>plt.plot(x,f(x))</a:t>
            </a:r>
          </a:p>
          <a:p>
            <a:r>
              <a:rPr lang="en-US" altLang="zh-CN" sz="2400" dirty="0">
                <a:latin typeface="Times New Roman" panose="02020603050405020304" pitchFamily="18" charset="0"/>
                <a:cs typeface="Times New Roman" panose="02020603050405020304" pitchFamily="18" charset="0"/>
              </a:rPr>
              <a:t>plt.show()</a:t>
            </a:r>
          </a:p>
        </p:txBody>
      </p:sp>
      <p:sp>
        <p:nvSpPr>
          <p:cNvPr id="7" name="矩形 6"/>
          <p:cNvSpPr/>
          <p:nvPr/>
        </p:nvSpPr>
        <p:spPr>
          <a:xfrm>
            <a:off x="467265" y="862919"/>
            <a:ext cx="6655989"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2-24]</a:t>
            </a:r>
            <a:r>
              <a:rPr lang="zh-CN" altLang="en-US" sz="2800" b="1" dirty="0">
                <a:solidFill>
                  <a:srgbClr val="0070C0"/>
                </a:solidFill>
                <a:latin typeface="微软雅黑" panose="020B0503020204020204" pitchFamily="34" charset="-122"/>
                <a:ea typeface="微软雅黑" panose="020B0503020204020204" pitchFamily="34" charset="-122"/>
              </a:rPr>
              <a:t>求函数</a:t>
            </a:r>
            <a:r>
              <a:rPr lang="en-US" altLang="zh-CN" sz="2800" b="1" dirty="0">
                <a:solidFill>
                  <a:srgbClr val="0070C0"/>
                </a:solidFill>
                <a:latin typeface="微软雅黑" panose="020B0503020204020204" pitchFamily="34" charset="-122"/>
                <a:ea typeface="微软雅黑" panose="020B0503020204020204" pitchFamily="34" charset="-122"/>
              </a:rPr>
              <a:t>4x</a:t>
            </a:r>
            <a:r>
              <a:rPr lang="en-US" altLang="zh-CN" sz="2800" b="1" baseline="30000" dirty="0">
                <a:solidFill>
                  <a:srgbClr val="0070C0"/>
                </a:solidFill>
                <a:latin typeface="微软雅黑" panose="020B0503020204020204" pitchFamily="34" charset="-122"/>
                <a:ea typeface="微软雅黑" panose="020B0503020204020204" pitchFamily="34" charset="-122"/>
              </a:rPr>
              <a:t>3</a:t>
            </a:r>
            <a:r>
              <a:rPr lang="en-US" altLang="zh-CN" sz="2800" b="1" dirty="0">
                <a:solidFill>
                  <a:srgbClr val="0070C0"/>
                </a:solidFill>
                <a:latin typeface="微软雅黑" panose="020B0503020204020204" pitchFamily="34" charset="-122"/>
                <a:ea typeface="微软雅黑" panose="020B0503020204020204" pitchFamily="34" charset="-122"/>
              </a:rPr>
              <a:t>+(x-2)</a:t>
            </a:r>
            <a:r>
              <a:rPr lang="en-US" altLang="zh-CN" sz="2800" b="1" baseline="30000" dirty="0">
                <a:solidFill>
                  <a:srgbClr val="0070C0"/>
                </a:solidFill>
                <a:latin typeface="微软雅黑" panose="020B0503020204020204" pitchFamily="34" charset="-122"/>
                <a:ea typeface="微软雅黑" panose="020B0503020204020204" pitchFamily="34" charset="-122"/>
              </a:rPr>
              <a:t>2</a:t>
            </a:r>
            <a:r>
              <a:rPr lang="en-US" altLang="zh-CN" sz="2800" b="1" dirty="0">
                <a:solidFill>
                  <a:srgbClr val="0070C0"/>
                </a:solidFill>
                <a:latin typeface="微软雅黑" panose="020B0503020204020204" pitchFamily="34" charset="-122"/>
                <a:ea typeface="微软雅黑" panose="020B0503020204020204" pitchFamily="34" charset="-122"/>
              </a:rPr>
              <a:t>+x</a:t>
            </a:r>
            <a:r>
              <a:rPr lang="en-US" altLang="zh-CN" sz="2800" b="1" baseline="30000" dirty="0">
                <a:solidFill>
                  <a:srgbClr val="0070C0"/>
                </a:solidFill>
                <a:latin typeface="微软雅黑" panose="020B0503020204020204" pitchFamily="34" charset="-122"/>
                <a:ea typeface="微软雅黑" panose="020B0503020204020204" pitchFamily="34" charset="-122"/>
              </a:rPr>
              <a:t>4</a:t>
            </a:r>
            <a:r>
              <a:rPr lang="zh-CN" altLang="en-US" sz="2800" b="1" dirty="0" smtClean="0">
                <a:solidFill>
                  <a:srgbClr val="0070C0"/>
                </a:solidFill>
                <a:latin typeface="微软雅黑" panose="020B0503020204020204" pitchFamily="34" charset="-122"/>
                <a:ea typeface="微软雅黑" panose="020B0503020204020204" pitchFamily="34" charset="-122"/>
              </a:rPr>
              <a:t>的极值</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6197623" y="1643982"/>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3" name="Picture 2" descr="及值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880" y="2254455"/>
            <a:ext cx="3349800" cy="222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124200" y="5626701"/>
            <a:ext cx="5745480" cy="830997"/>
          </a:xfrm>
          <a:prstGeom prst="rect">
            <a:avLst/>
          </a:prstGeom>
          <a:solidFill>
            <a:schemeClr val="bg2"/>
          </a:solidFill>
        </p:spPr>
        <p:txBody>
          <a:bodyPr wrap="square">
            <a:spAutoFit/>
          </a:bodyPr>
          <a:lstStyle/>
          <a:p>
            <a:r>
              <a:rPr lang="en-US" altLang="zh-CN" sz="2400" dirty="0"/>
              <a:t>f(x)</a:t>
            </a:r>
            <a:r>
              <a:rPr lang="zh-CN" altLang="zh-CN" sz="2400" dirty="0"/>
              <a:t>极小值点</a:t>
            </a:r>
            <a:r>
              <a:rPr lang="en-US" altLang="zh-CN" sz="2400" dirty="0"/>
              <a:t>: [0.46961766]</a:t>
            </a:r>
            <a:endParaRPr lang="zh-CN" altLang="zh-CN" sz="2400" dirty="0"/>
          </a:p>
          <a:p>
            <a:r>
              <a:rPr lang="zh-CN" altLang="zh-CN" sz="2400" dirty="0"/>
              <a:t>取得极小值时的</a:t>
            </a:r>
            <a:r>
              <a:rPr lang="en-US" altLang="zh-CN" sz="2400" dirty="0"/>
              <a:t>x</a:t>
            </a:r>
            <a:r>
              <a:rPr lang="zh-CN" altLang="zh-CN" sz="2400" dirty="0"/>
              <a:t>值</a:t>
            </a:r>
            <a:r>
              <a:rPr lang="en-US" altLang="zh-CN" sz="2400" dirty="0"/>
              <a:t>: -2.6729805844842622</a:t>
            </a:r>
            <a:endParaRPr lang="zh-CN" altLang="en-US" sz="2400" dirty="0"/>
          </a:p>
        </p:txBody>
      </p:sp>
    </p:spTree>
    <p:extLst>
      <p:ext uri="{BB962C8B-B14F-4D97-AF65-F5344CB8AC3E}">
        <p14:creationId xmlns:p14="http://schemas.microsoft.com/office/powerpoint/2010/main" val="17199987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图像高斯模糊处理</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lvl="0" indent="457200" defTabSz="913765">
              <a:lnSpc>
                <a:spcPct val="150000"/>
              </a:lnSpc>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SciPy</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中的</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ndimage</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模块用来实现图像处理功能，其中用来做图像滤波操作的是</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scipy.ndimage.filters </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模</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块。</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lvl="0" indent="457200" defTabSz="913765">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图像的高斯模糊是经典的图像卷积例子。本质上，图像模糊就是将（灰度）图像</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I</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和一个高斯核进行卷积操</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作</a:t>
            </a:r>
            <a:r>
              <a:rPr lang="zh-CN"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lvl="0" indent="457200" defTabSz="913765">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高斯模糊通常是其他图像处理操作的一部分，比如图像插值操作、兴趣点计算以及很多其他应用，因此具有重要应用价</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值</a:t>
            </a:r>
            <a:r>
              <a:rPr lang="zh-CN"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图像模糊处理</a:t>
            </a:r>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3082" y="109709"/>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图像模糊处理</a:t>
            </a:r>
          </a:p>
        </p:txBody>
      </p:sp>
      <p:sp>
        <p:nvSpPr>
          <p:cNvPr id="4" name="Rectangle 4"/>
          <p:cNvSpPr>
            <a:spLocks noChangeArrowheads="1"/>
          </p:cNvSpPr>
          <p:nvPr/>
        </p:nvSpPr>
        <p:spPr bwMode="auto">
          <a:xfrm>
            <a:off x="299945" y="1101047"/>
            <a:ext cx="806681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from PIL import Image</a:t>
            </a:r>
          </a:p>
          <a:p>
            <a:r>
              <a:rPr lang="en-US" altLang="zh-CN" sz="2400" dirty="0">
                <a:latin typeface="Times New Roman" panose="02020603050405020304" pitchFamily="18" charset="0"/>
                <a:cs typeface="Times New Roman" panose="02020603050405020304" pitchFamily="18" charset="0"/>
              </a:rPr>
              <a:t>import numpy as np</a:t>
            </a:r>
          </a:p>
          <a:p>
            <a:r>
              <a:rPr lang="en-US" altLang="zh-CN" sz="2400" dirty="0">
                <a:latin typeface="Times New Roman" panose="02020603050405020304" pitchFamily="18" charset="0"/>
                <a:cs typeface="Times New Roman" panose="02020603050405020304" pitchFamily="18" charset="0"/>
              </a:rPr>
              <a:t>from scipy.ndimage import filters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import </a:t>
            </a:r>
            <a:r>
              <a:rPr lang="en-US" altLang="zh-CN" sz="2400" dirty="0">
                <a:latin typeface="Times New Roman" panose="02020603050405020304" pitchFamily="18" charset="0"/>
                <a:cs typeface="Times New Roman" panose="02020603050405020304" pitchFamily="18" charset="0"/>
              </a:rPr>
              <a:t>matplotlib.pyplot as plt </a:t>
            </a:r>
          </a:p>
          <a:p>
            <a:r>
              <a:rPr lang="en-US" altLang="zh-CN" sz="2400" dirty="0">
                <a:latin typeface="Times New Roman" panose="02020603050405020304" pitchFamily="18" charset="0"/>
                <a:cs typeface="Times New Roman" panose="02020603050405020304" pitchFamily="18" charset="0"/>
              </a:rPr>
              <a:t>im = np.array(Image.open('D:\\wfz.jpg'))</a:t>
            </a:r>
          </a:p>
          <a:p>
            <a:r>
              <a:rPr lang="en-US" altLang="zh-CN" sz="2400" dirty="0" smtClean="0">
                <a:latin typeface="Times New Roman" panose="02020603050405020304" pitchFamily="18" charset="0"/>
                <a:cs typeface="Times New Roman" panose="02020603050405020304" pitchFamily="18" charset="0"/>
              </a:rPr>
              <a:t>plt.subplot(141)</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plt.imshow(im)</a:t>
            </a:r>
          </a:p>
          <a:p>
            <a:r>
              <a:rPr lang="en-US" altLang="zh-CN" sz="2400" dirty="0">
                <a:latin typeface="Times New Roman" panose="02020603050405020304" pitchFamily="18" charset="0"/>
                <a:cs typeface="Times New Roman" panose="02020603050405020304" pitchFamily="18" charset="0"/>
              </a:rPr>
              <a:t>for sigma in (2, 5, 10):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im_blur </a:t>
            </a:r>
            <a:r>
              <a:rPr lang="en-US" altLang="zh-CN" sz="2400" dirty="0">
                <a:latin typeface="Times New Roman" panose="02020603050405020304" pitchFamily="18" charset="0"/>
                <a:cs typeface="Times New Roman" panose="02020603050405020304" pitchFamily="18" charset="0"/>
              </a:rPr>
              <a:t>= np.zeros(im.shape, dtype=np.uint8)</a:t>
            </a:r>
          </a:p>
          <a:p>
            <a:r>
              <a:rPr lang="en-US" altLang="zh-CN" sz="2400" dirty="0">
                <a:latin typeface="Times New Roman" panose="02020603050405020304" pitchFamily="18" charset="0"/>
                <a:cs typeface="Times New Roman" panose="02020603050405020304" pitchFamily="18" charset="0"/>
              </a:rPr>
              <a:t>    for i in range(3</a:t>
            </a:r>
            <a:r>
              <a:rPr lang="en-US" altLang="zh-CN" sz="2400" dirty="0" smtClean="0">
                <a:latin typeface="Times New Roman" panose="02020603050405020304" pitchFamily="18" charset="0"/>
                <a:cs typeface="Times New Roman" panose="02020603050405020304" pitchFamily="18" charset="0"/>
              </a:rPr>
              <a:t>):</a:t>
            </a:r>
            <a:endParaRPr lang="zh-CN" altLang="en-US"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im_blur[:,:,i] = filters.gaussian_filter(im[:,:,i], sigma)</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index += 1</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plt.subplot(141)</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plt.imshow(im_blur)</a:t>
            </a:r>
          </a:p>
          <a:p>
            <a:r>
              <a:rPr lang="en-US" altLang="zh-CN" sz="2400" dirty="0">
                <a:latin typeface="Times New Roman" panose="02020603050405020304" pitchFamily="18" charset="0"/>
                <a:cs typeface="Times New Roman" panose="02020603050405020304" pitchFamily="18" charset="0"/>
              </a:rPr>
              <a:t>plt.show()</a:t>
            </a:r>
          </a:p>
        </p:txBody>
      </p:sp>
      <p:sp>
        <p:nvSpPr>
          <p:cNvPr id="7" name="矩形 6"/>
          <p:cNvSpPr/>
          <p:nvPr/>
        </p:nvSpPr>
        <p:spPr>
          <a:xfrm>
            <a:off x="467265" y="702277"/>
            <a:ext cx="7747634"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2-25]</a:t>
            </a:r>
            <a:r>
              <a:rPr lang="zh-CN" altLang="en-US" sz="2800" b="1" dirty="0" smtClean="0">
                <a:solidFill>
                  <a:srgbClr val="0070C0"/>
                </a:solidFill>
                <a:latin typeface="微软雅黑" panose="020B0503020204020204" pitchFamily="34" charset="-122"/>
                <a:ea typeface="微软雅黑" panose="020B0503020204020204" pitchFamily="34" charset="-122"/>
              </a:rPr>
              <a:t>快</a:t>
            </a:r>
            <a:r>
              <a:rPr lang="zh-CN" altLang="en-US" sz="2800" b="1" dirty="0">
                <a:solidFill>
                  <a:srgbClr val="0070C0"/>
                </a:solidFill>
                <a:latin typeface="微软雅黑" panose="020B0503020204020204" pitchFamily="34" charset="-122"/>
                <a:ea typeface="微软雅黑" panose="020B0503020204020204" pitchFamily="34" charset="-122"/>
              </a:rPr>
              <a:t>速一维分</a:t>
            </a:r>
            <a:r>
              <a:rPr lang="zh-CN" altLang="en-US" sz="2800" b="1" dirty="0" smtClean="0">
                <a:solidFill>
                  <a:srgbClr val="0070C0"/>
                </a:solidFill>
                <a:latin typeface="微软雅黑" panose="020B0503020204020204" pitchFamily="34" charset="-122"/>
                <a:ea typeface="微软雅黑" panose="020B0503020204020204" pitchFamily="34" charset="-122"/>
              </a:rPr>
              <a:t>离计</a:t>
            </a:r>
            <a:r>
              <a:rPr lang="zh-CN" altLang="en-US" sz="2800" b="1" dirty="0">
                <a:solidFill>
                  <a:srgbClr val="0070C0"/>
                </a:solidFill>
                <a:latin typeface="微软雅黑" panose="020B0503020204020204" pitchFamily="34" charset="-122"/>
                <a:ea typeface="微软雅黑" panose="020B0503020204020204" pitchFamily="34" charset="-122"/>
              </a:rPr>
              <a:t>算卷积实现高斯模糊</a:t>
            </a:r>
          </a:p>
        </p:txBody>
      </p:sp>
      <p:sp>
        <p:nvSpPr>
          <p:cNvPr id="8" name="矩形 7"/>
          <p:cNvSpPr/>
          <p:nvPr/>
        </p:nvSpPr>
        <p:spPr>
          <a:xfrm>
            <a:off x="6745801" y="4265262"/>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9218" name="Picture 2" descr="46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14" y="5176202"/>
            <a:ext cx="4317266" cy="152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36166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893405" y="146721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1</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4700499" y="1467217"/>
            <a:ext cx="3459941" cy="511238"/>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0" name="矩形 69"/>
            <p:cNvSpPr/>
            <p:nvPr/>
          </p:nvSpPr>
          <p:spPr>
            <a:xfrm>
              <a:off x="6723349" y="1614014"/>
              <a:ext cx="3196827" cy="431087"/>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程序入门</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3893405" y="2303235"/>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2</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4682598" y="2303235"/>
            <a:ext cx="3806082" cy="511238"/>
            <a:chOff x="6315199" y="2410178"/>
            <a:chExt cx="4097814"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4" name="矩形 73"/>
            <p:cNvSpPr/>
            <p:nvPr/>
          </p:nvSpPr>
          <p:spPr>
            <a:xfrm>
              <a:off x="6747247" y="2450466"/>
              <a:ext cx="3665766"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数据分析工</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具</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3893405" y="3188627"/>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3</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4700500" y="3188625"/>
            <a:ext cx="3459941" cy="511238"/>
            <a:chOff x="6339097" y="3296031"/>
            <a:chExt cx="3744417"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8" name="矩形 77"/>
            <p:cNvSpPr/>
            <p:nvPr/>
          </p:nvSpPr>
          <p:spPr>
            <a:xfrm>
              <a:off x="6513399" y="3336319"/>
              <a:ext cx="3570115" cy="431087"/>
            </a:xfrm>
            <a:prstGeom prst="rect">
              <a:avLst/>
            </a:prstGeom>
          </p:spPr>
          <p:txBody>
            <a:bodyPr wrap="square" lIns="121897" tIns="60948" rIns="121897" bIns="60948">
              <a:spAutoFit/>
            </a:bodyPr>
            <a:lstStyle/>
            <a:p>
              <a:pPr defTabSz="1218565">
                <a:defRPr/>
              </a:pPr>
              <a:r>
                <a:rPr lang="en-US"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MatPlotLib</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库数据可视化</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3893405" y="407303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a:solidFill>
                  <a:prstClr val="white"/>
                </a:solidFill>
                <a:latin typeface="Calibri" panose="020F0502020204030204"/>
                <a:ea typeface="Arial Unicode MS" panose="020B0604020202020204" pitchFamily="34" charset="-122"/>
                <a:cs typeface="Arial Unicode MS" panose="020B0604020202020204" pitchFamily="34" charset="-122"/>
              </a:rPr>
              <a:t>4</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4700499" y="4073036"/>
            <a:ext cx="3459941" cy="511237"/>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82" name="矩形 81"/>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SciPy</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科学计算</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04800" y="2219405"/>
            <a:ext cx="3426106" cy="1600329"/>
          </a:xfrm>
          <a:prstGeom prst="rect">
            <a:avLst/>
          </a:prstGeom>
          <a:noFill/>
        </p:spPr>
        <p:txBody>
          <a:bodyPr wrap="square" lIns="121817" tIns="60906" rIns="121817" bIns="60906">
            <a:spAutoFit/>
          </a:bodyPr>
          <a:lstStyle/>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主  要</a:t>
            </a:r>
            <a:endParaRPr lang="en-US" altLang="zh-CN" sz="4800" b="1" spc="200" dirty="0" smtClean="0">
              <a:solidFill>
                <a:srgbClr val="0070C0"/>
              </a:solidFill>
              <a:latin typeface="微软雅黑" panose="020B0503020204020204" pitchFamily="34" charset="-122"/>
              <a:ea typeface="微软雅黑" panose="020B0503020204020204" pitchFamily="34" charset="-122"/>
            </a:endParaRPr>
          </a:p>
          <a:p>
            <a:pPr algn="ctr" defTabSz="1218565">
              <a:defRPr/>
            </a:pPr>
            <a:r>
              <a:rPr lang="zh-CN" altLang="en-US" sz="4800" b="1" spc="200" dirty="0" smtClean="0">
                <a:solidFill>
                  <a:srgbClr val="0070C0"/>
                </a:solidFill>
                <a:latin typeface="微软雅黑" panose="020B0503020204020204" pitchFamily="34" charset="-122"/>
                <a:ea typeface="微软雅黑" panose="020B0503020204020204" pitchFamily="34" charset="-122"/>
              </a:rPr>
              <a:t>内  容</a:t>
            </a:r>
            <a:endParaRPr lang="zh-CN" altLang="en-US" sz="3200" b="1" spc="200" dirty="0">
              <a:solidFill>
                <a:srgbClr val="0070C0"/>
              </a:solidFill>
              <a:latin typeface="微软雅黑" panose="020B0503020204020204" pitchFamily="34" charset="-122"/>
              <a:ea typeface="微软雅黑" panose="020B0503020204020204" pitchFamily="34" charset="-122"/>
            </a:endParaRPr>
          </a:p>
        </p:txBody>
      </p:sp>
      <p:sp>
        <p:nvSpPr>
          <p:cNvPr id="88" name="下箭头 87"/>
          <p:cNvSpPr/>
          <p:nvPr/>
        </p:nvSpPr>
        <p:spPr>
          <a:xfrm rot="16200000">
            <a:off x="3181425" y="4910532"/>
            <a:ext cx="575764" cy="695523"/>
          </a:xfrm>
          <a:prstGeom prst="downArrow">
            <a:avLst/>
          </a:prstGeom>
          <a:solidFill>
            <a:srgbClr val="F5A609"/>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25" name="圆角矩形 24"/>
          <p:cNvSpPr/>
          <p:nvPr/>
        </p:nvSpPr>
        <p:spPr>
          <a:xfrm>
            <a:off x="3894878" y="5002678"/>
            <a:ext cx="525109"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9" tIns="60914" rIns="121829" bIns="60914" anchor="ctr"/>
          <a:lstStyle/>
          <a:p>
            <a:pPr algn="ctr" defTabSz="1218565">
              <a:defRPr/>
            </a:pPr>
            <a:r>
              <a:rPr lang="en-US" altLang="zh-CN" sz="3600" dirty="0" smtClean="0">
                <a:solidFill>
                  <a:prstClr val="white"/>
                </a:solidFill>
                <a:latin typeface="Calibri" panose="020F0502020204030204"/>
                <a:ea typeface="Arial Unicode MS" panose="020B0604020202020204" pitchFamily="34" charset="-122"/>
                <a:cs typeface="Arial Unicode MS" panose="020B0604020202020204" pitchFamily="34" charset="-122"/>
              </a:rPr>
              <a:t>5</a:t>
            </a: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4701972" y="5002676"/>
            <a:ext cx="3459941" cy="511237"/>
            <a:chOff x="6339097" y="4180903"/>
            <a:chExt cx="3744416" cy="511504"/>
          </a:xfrm>
        </p:grpSpPr>
        <p:sp>
          <p:nvSpPr>
            <p:cNvPr id="27" name="圆角矩形 26"/>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8" name="矩形 27"/>
            <p:cNvSpPr/>
            <p:nvPr/>
          </p:nvSpPr>
          <p:spPr>
            <a:xfrm>
              <a:off x="6723348" y="4221882"/>
              <a:ext cx="3196829" cy="431088"/>
            </a:xfrm>
            <a:prstGeom prst="rect">
              <a:avLst/>
            </a:prstGeom>
          </p:spPr>
          <p:txBody>
            <a:bodyPr wrap="square" lIns="121897" tIns="60948" rIns="121897" bIns="60948">
              <a:spAutoFit/>
            </a:bodyPr>
            <a:lstStyle/>
            <a:p>
              <a:pPr defTabSz="1218565">
                <a:defRPr/>
              </a:pP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库</a:t>
              </a:r>
              <a:r>
                <a:rPr lang="en-US" altLang="zh-CN"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机器学习</a:t>
              </a:r>
              <a:endParaRPr lang="zh-CN" altLang="zh-CN" sz="20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6402503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80">
                                          <p:stCondLst>
                                            <p:cond delay="0"/>
                                          </p:stCondLst>
                                        </p:cTn>
                                        <p:tgtEl>
                                          <p:spTgt spid="88"/>
                                        </p:tgtEl>
                                      </p:cBhvr>
                                    </p:animEffect>
                                    <p:anim calcmode="lin" valueType="num">
                                      <p:cBhvr>
                                        <p:cTn id="8"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3" dur="26">
                                          <p:stCondLst>
                                            <p:cond delay="650"/>
                                          </p:stCondLst>
                                        </p:cTn>
                                        <p:tgtEl>
                                          <p:spTgt spid="88"/>
                                        </p:tgtEl>
                                      </p:cBhvr>
                                      <p:to x="100000" y="60000"/>
                                    </p:animScale>
                                    <p:animScale>
                                      <p:cBhvr>
                                        <p:cTn id="14" dur="166" decel="50000">
                                          <p:stCondLst>
                                            <p:cond delay="676"/>
                                          </p:stCondLst>
                                        </p:cTn>
                                        <p:tgtEl>
                                          <p:spTgt spid="88"/>
                                        </p:tgtEl>
                                      </p:cBhvr>
                                      <p:to x="100000" y="100000"/>
                                    </p:animScale>
                                    <p:animScale>
                                      <p:cBhvr>
                                        <p:cTn id="15" dur="26">
                                          <p:stCondLst>
                                            <p:cond delay="1312"/>
                                          </p:stCondLst>
                                        </p:cTn>
                                        <p:tgtEl>
                                          <p:spTgt spid="88"/>
                                        </p:tgtEl>
                                      </p:cBhvr>
                                      <p:to x="100000" y="80000"/>
                                    </p:animScale>
                                    <p:animScale>
                                      <p:cBhvr>
                                        <p:cTn id="16" dur="166" decel="50000">
                                          <p:stCondLst>
                                            <p:cond delay="1338"/>
                                          </p:stCondLst>
                                        </p:cTn>
                                        <p:tgtEl>
                                          <p:spTgt spid="88"/>
                                        </p:tgtEl>
                                      </p:cBhvr>
                                      <p:to x="100000" y="100000"/>
                                    </p:animScale>
                                    <p:animScale>
                                      <p:cBhvr>
                                        <p:cTn id="17" dur="26">
                                          <p:stCondLst>
                                            <p:cond delay="1642"/>
                                          </p:stCondLst>
                                        </p:cTn>
                                        <p:tgtEl>
                                          <p:spTgt spid="88"/>
                                        </p:tgtEl>
                                      </p:cBhvr>
                                      <p:to x="100000" y="90000"/>
                                    </p:animScale>
                                    <p:animScale>
                                      <p:cBhvr>
                                        <p:cTn id="18" dur="166" decel="50000">
                                          <p:stCondLst>
                                            <p:cond delay="1668"/>
                                          </p:stCondLst>
                                        </p:cTn>
                                        <p:tgtEl>
                                          <p:spTgt spid="88"/>
                                        </p:tgtEl>
                                      </p:cBhvr>
                                      <p:to x="100000" y="100000"/>
                                    </p:animScale>
                                    <p:animScale>
                                      <p:cBhvr>
                                        <p:cTn id="19" dur="26">
                                          <p:stCondLst>
                                            <p:cond delay="1808"/>
                                          </p:stCondLst>
                                        </p:cTn>
                                        <p:tgtEl>
                                          <p:spTgt spid="88"/>
                                        </p:tgtEl>
                                      </p:cBhvr>
                                      <p:to x="100000" y="95000"/>
                                    </p:animScale>
                                    <p:animScale>
                                      <p:cBhvr>
                                        <p:cTn id="20" dur="166" decel="50000">
                                          <p:stCondLst>
                                            <p:cond delay="1834"/>
                                          </p:stCondLst>
                                        </p:cTn>
                                        <p:tgtEl>
                                          <p:spTgt spid="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 y="2407920"/>
            <a:ext cx="3139440" cy="6248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20000"/>
                  <a:lumOff val="80000"/>
                </a:schemeClr>
              </a:solidFill>
            </a:endParaRPr>
          </a:p>
        </p:txBody>
      </p:sp>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机器学习的思</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想</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机器学习：从经验（实践）中学习</a:t>
            </a:r>
          </a:p>
          <a:p>
            <a:pPr marL="0" indent="457200" defTabSz="913765">
              <a:lnSpc>
                <a:spcPct val="150000"/>
              </a:lnSpc>
              <a:buNone/>
            </a:pPr>
            <a:r>
              <a:rPr lang="zh-CN" altLang="en-US"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吃一堑，长一智</a:t>
            </a:r>
          </a:p>
          <a:p>
            <a:pPr marL="0" indent="457200" defTabSz="913765">
              <a:lnSpc>
                <a:spcPct val="150000"/>
              </a:lnSpc>
              <a:buNone/>
            </a:pPr>
            <a:r>
              <a:rPr lang="zh-CN" altLang="en-US"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从大量事例中学习</a:t>
            </a:r>
            <a:r>
              <a:rPr lang="en-US" altLang="zh-CN"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en-US"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吃十堑，长一智</a:t>
            </a:r>
            <a:r>
              <a:rPr lang="zh-CN" altLang="zh-CN"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600" dirty="0" smtClean="0">
                <a:solidFill>
                  <a:srgbClr val="C00000"/>
                </a:solidFill>
                <a:latin typeface="Arial" panose="020B0604020202020204" pitchFamily="34" charset="0"/>
                <a:ea typeface="微软雅黑" panose="020B0503020204020204" pitchFamily="34" charset="-122"/>
                <a:cs typeface="Arial" panose="020B0604020202020204" pitchFamily="34" charset="0"/>
              </a:rPr>
              <a:t>机</a:t>
            </a:r>
            <a:r>
              <a:rPr lang="zh-CN" altLang="en-US" sz="2600" dirty="0">
                <a:solidFill>
                  <a:srgbClr val="C00000"/>
                </a:solidFill>
                <a:latin typeface="Arial" panose="020B0604020202020204" pitchFamily="34" charset="0"/>
                <a:ea typeface="微软雅黑" panose="020B0503020204020204" pitchFamily="34" charset="-122"/>
                <a:cs typeface="Arial" panose="020B0604020202020204" pitchFamily="34" charset="0"/>
              </a:rPr>
              <a:t>器学习的定义</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：如果一个程序可以在任务</a:t>
            </a:r>
            <a:r>
              <a:rPr lang="en-US" altLang="zh-CN"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上，随着经验</a:t>
            </a:r>
            <a:r>
              <a:rPr lang="en-US" altLang="zh-CN"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E</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的增加，效果</a:t>
            </a:r>
            <a:r>
              <a:rPr lang="en-US" altLang="zh-CN"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a:t>
            </a: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也随之增加，则称这个程序可以从经验中学习</a:t>
            </a: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2.5.1 </a:t>
            </a:r>
            <a:r>
              <a:rPr lang="zh-CN" altLang="en-US" sz="2800" b="1" dirty="0">
                <a:solidFill>
                  <a:srgbClr val="0070C0"/>
                </a:solidFill>
                <a:latin typeface="微软雅黑" panose="020B0503020204020204" pitchFamily="34" charset="-122"/>
                <a:ea typeface="微软雅黑" panose="020B0503020204020204" pitchFamily="34" charset="-122"/>
              </a:rPr>
              <a:t>机器学习的概念和方法</a:t>
            </a:r>
          </a:p>
        </p:txBody>
      </p:sp>
    </p:spTree>
    <p:extLst>
      <p:ext uri="{BB962C8B-B14F-4D97-AF65-F5344CB8AC3E}">
        <p14:creationId xmlns:p14="http://schemas.microsoft.com/office/powerpoint/2010/main" val="34678213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fad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3" end="3"/>
                                            </p:txEl>
                                          </p:spTgt>
                                        </p:tgtEl>
                                        <p:attrNameLst>
                                          <p:attrName>style.visibility</p:attrName>
                                        </p:attrNameLst>
                                      </p:cBhvr>
                                      <p:to>
                                        <p:strVal val="visible"/>
                                      </p:to>
                                    </p:set>
                                    <p:animEffect transition="in" filter="fade">
                                      <p:cBhvr>
                                        <p:cTn id="12" dur="500"/>
                                        <p:tgtEl>
                                          <p:spTgt spid="2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4" end="4"/>
                                            </p:txEl>
                                          </p:spTgt>
                                        </p:tgtEl>
                                        <p:attrNameLst>
                                          <p:attrName>style.visibility</p:attrName>
                                        </p:attrNameLst>
                                      </p:cBhvr>
                                      <p:to>
                                        <p:strVal val="visible"/>
                                      </p:to>
                                    </p:set>
                                    <p:animEffect transition="in" filter="fade">
                                      <p:cBhvr>
                                        <p:cTn id="1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从事例中学习</a:t>
            </a:r>
            <a:r>
              <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“事例”即“样本”</a:t>
            </a:r>
            <a:endPar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r>
              <a:rPr lang="zh-CN" altLang="en-US" sz="2400" b="1" dirty="0">
                <a:solidFill>
                  <a:srgbClr val="C00000"/>
                </a:solidFill>
              </a:rPr>
              <a:t>统计学</a:t>
            </a:r>
            <a:r>
              <a:rPr lang="zh-CN" altLang="en-US" sz="2400" b="1" dirty="0">
                <a:solidFill>
                  <a:schemeClr val="accent1"/>
                </a:solidFill>
              </a:rPr>
              <a:t>：由样本的统计量估计总体的参</a:t>
            </a:r>
            <a:r>
              <a:rPr lang="zh-CN" altLang="en-US" sz="2400" b="1" dirty="0" smtClean="0">
                <a:solidFill>
                  <a:schemeClr val="accent1"/>
                </a:solidFill>
              </a:rPr>
              <a:t>数</a:t>
            </a:r>
            <a:endParaRPr lang="zh-CN" altLang="en-US" sz="2400" b="1" dirty="0">
              <a:solidFill>
                <a:schemeClr val="accent1"/>
              </a:solidFill>
            </a:endParaRPr>
          </a:p>
          <a:p>
            <a:r>
              <a:rPr lang="zh-CN" altLang="en-US" sz="2400" b="1" dirty="0">
                <a:solidFill>
                  <a:srgbClr val="C00000"/>
                </a:solidFill>
              </a:rPr>
              <a:t>机器学习</a:t>
            </a:r>
            <a:r>
              <a:rPr lang="zh-CN" altLang="en-US" sz="2400" b="1" dirty="0">
                <a:solidFill>
                  <a:schemeClr val="accent1"/>
                </a:solidFill>
              </a:rPr>
              <a:t>：利用训练集进行建模和参数估计，利用测试集进行模型测</a:t>
            </a:r>
            <a:r>
              <a:rPr lang="zh-CN" altLang="en-US" sz="2400" b="1" dirty="0" smtClean="0">
                <a:solidFill>
                  <a:schemeClr val="accent1"/>
                </a:solidFill>
              </a:rPr>
              <a:t>试</a:t>
            </a:r>
            <a:endParaRPr lang="zh-CN" altLang="en-US" sz="2400" b="1" dirty="0">
              <a:solidFill>
                <a:schemeClr val="accent1"/>
              </a:solidFill>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2.5.1 </a:t>
            </a:r>
            <a:r>
              <a:rPr lang="zh-CN" altLang="en-US" sz="2800" b="1" dirty="0">
                <a:solidFill>
                  <a:srgbClr val="0070C0"/>
                </a:solidFill>
                <a:latin typeface="微软雅黑" panose="020B0503020204020204" pitchFamily="34" charset="-122"/>
                <a:ea typeface="微软雅黑" panose="020B0503020204020204" pitchFamily="34" charset="-122"/>
              </a:rPr>
              <a:t>机器学习的概念和方法</a:t>
            </a:r>
          </a:p>
        </p:txBody>
      </p:sp>
      <p:grpSp>
        <p:nvGrpSpPr>
          <p:cNvPr id="2" name="组合 1"/>
          <p:cNvGrpSpPr/>
          <p:nvPr/>
        </p:nvGrpSpPr>
        <p:grpSpPr>
          <a:xfrm>
            <a:off x="3965417" y="3175000"/>
            <a:ext cx="4504689" cy="3517207"/>
            <a:chOff x="844551" y="1539240"/>
            <a:chExt cx="4504689" cy="3517207"/>
          </a:xfrm>
        </p:grpSpPr>
        <p:sp>
          <p:nvSpPr>
            <p:cNvPr id="4" name="Oval 4"/>
            <p:cNvSpPr>
              <a:spLocks noChangeArrowheads="1"/>
            </p:cNvSpPr>
            <p:nvPr/>
          </p:nvSpPr>
          <p:spPr bwMode="auto">
            <a:xfrm>
              <a:off x="844551" y="1539240"/>
              <a:ext cx="4504689" cy="228266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dirty="0"/>
            </a:p>
            <a:p>
              <a:pPr algn="ctr"/>
              <a:r>
                <a:rPr lang="zh-CN" altLang="en-US" sz="3200" b="1" dirty="0"/>
                <a:t>总</a:t>
              </a:r>
              <a:r>
                <a:rPr lang="zh-CN" altLang="en-US" sz="3200" b="1" dirty="0" smtClean="0"/>
                <a:t>体</a:t>
              </a:r>
              <a:endParaRPr lang="en-US" altLang="zh-CN" sz="3200" b="1" dirty="0" smtClean="0"/>
            </a:p>
            <a:p>
              <a:pPr algn="ctr"/>
              <a:endParaRPr lang="zh-CN" altLang="en-US" sz="3200" b="1" dirty="0"/>
            </a:p>
            <a:p>
              <a:pPr algn="ctr"/>
              <a:endParaRPr lang="zh-CN" altLang="en-US" sz="3200" b="1" dirty="0"/>
            </a:p>
            <a:p>
              <a:pPr algn="ctr"/>
              <a:endParaRPr lang="zh-CN" altLang="en-US" sz="3200" b="1" dirty="0"/>
            </a:p>
            <a:p>
              <a:pPr algn="ctr"/>
              <a:endParaRPr lang="zh-CN" altLang="en-US" sz="3200" b="1" dirty="0"/>
            </a:p>
          </p:txBody>
        </p:sp>
        <p:sp>
          <p:nvSpPr>
            <p:cNvPr id="5" name="Oval 5"/>
            <p:cNvSpPr>
              <a:spLocks noChangeArrowheads="1"/>
            </p:cNvSpPr>
            <p:nvPr/>
          </p:nvSpPr>
          <p:spPr bwMode="auto">
            <a:xfrm>
              <a:off x="1849439" y="2349208"/>
              <a:ext cx="2708275" cy="11423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t>样本</a:t>
              </a:r>
            </a:p>
          </p:txBody>
        </p:sp>
        <p:sp>
          <p:nvSpPr>
            <p:cNvPr id="6" name="Line 6"/>
            <p:cNvSpPr>
              <a:spLocks noChangeShapeType="1"/>
            </p:cNvSpPr>
            <p:nvPr/>
          </p:nvSpPr>
          <p:spPr bwMode="auto">
            <a:xfrm flipH="1">
              <a:off x="1965959" y="3175000"/>
              <a:ext cx="928689" cy="9749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a:off x="3513139" y="3197537"/>
              <a:ext cx="815021" cy="97499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Oval 9"/>
            <p:cNvSpPr>
              <a:spLocks noChangeArrowheads="1"/>
            </p:cNvSpPr>
            <p:nvPr/>
          </p:nvSpPr>
          <p:spPr bwMode="auto">
            <a:xfrm>
              <a:off x="3722984" y="4172527"/>
              <a:ext cx="1626256" cy="675900"/>
            </a:xfrm>
            <a:prstGeom prst="ellipse">
              <a:avLst/>
            </a:prstGeom>
            <a:solidFill>
              <a:schemeClr val="accent2">
                <a:lumMod val="20000"/>
                <a:lumOff val="80000"/>
              </a:schemeClr>
            </a:solidFill>
            <a:ln w="9525">
              <a:solidFill>
                <a:schemeClr val="tx1"/>
              </a:solidFill>
              <a:round/>
              <a:headEnd/>
              <a:tailEnd/>
            </a:ln>
            <a:effectLst/>
            <a:extLst/>
          </p:spPr>
          <p:txBody>
            <a:bodyPr wrap="none" anchor="ctr"/>
            <a:lstStyle/>
            <a:p>
              <a:pPr algn="ctr"/>
              <a:r>
                <a:rPr lang="zh-CN" altLang="en-US" sz="2800" b="1"/>
                <a:t>测试集</a:t>
              </a:r>
            </a:p>
          </p:txBody>
        </p:sp>
        <p:sp>
          <p:nvSpPr>
            <p:cNvPr id="9" name="Oval 9"/>
            <p:cNvSpPr>
              <a:spLocks noChangeArrowheads="1"/>
            </p:cNvSpPr>
            <p:nvPr/>
          </p:nvSpPr>
          <p:spPr bwMode="auto">
            <a:xfrm>
              <a:off x="1206182" y="4123574"/>
              <a:ext cx="2244548" cy="932873"/>
            </a:xfrm>
            <a:prstGeom prst="ellipse">
              <a:avLst/>
            </a:prstGeom>
            <a:solidFill>
              <a:schemeClr val="tx2">
                <a:lumMod val="20000"/>
                <a:lumOff val="80000"/>
              </a:schemeClr>
            </a:solidFill>
            <a:ln w="9525">
              <a:solidFill>
                <a:schemeClr val="tx1"/>
              </a:solidFill>
              <a:round/>
              <a:headEnd/>
              <a:tailEnd/>
            </a:ln>
            <a:effectLst/>
            <a:extLst/>
          </p:spPr>
          <p:txBody>
            <a:bodyPr wrap="none" anchor="ctr"/>
            <a:lstStyle/>
            <a:p>
              <a:pPr algn="ctr"/>
              <a:r>
                <a:rPr lang="zh-CN" altLang="en-US" sz="2800" b="1" dirty="0" smtClean="0"/>
                <a:t>训练集</a:t>
              </a:r>
              <a:endParaRPr lang="zh-CN" altLang="en-US" sz="2800" b="1" dirty="0"/>
            </a:p>
          </p:txBody>
        </p:sp>
      </p:grpSp>
    </p:spTree>
    <p:extLst>
      <p:ext uri="{BB962C8B-B14F-4D97-AF65-F5344CB8AC3E}">
        <p14:creationId xmlns:p14="http://schemas.microsoft.com/office/powerpoint/2010/main" val="501739145"/>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323852" y="1079502"/>
            <a:ext cx="8361363" cy="5192713"/>
          </a:xfrm>
          <a:prstGeom prst="rect">
            <a:avLst/>
          </a:prstGeom>
        </p:spPr>
        <p:txBody>
          <a:bodyPr/>
          <a:lstStyle/>
          <a:p>
            <a:r>
              <a:rPr lang="zh-CN" altLang="en-US" sz="2800" b="1" dirty="0" smtClean="0"/>
              <a:t>问题：让机器自动识别一个物品是</a:t>
            </a:r>
            <a:r>
              <a:rPr lang="zh-CN" altLang="en-US" sz="2800" b="1" dirty="0" smtClean="0">
                <a:solidFill>
                  <a:srgbClr val="FF0000"/>
                </a:solidFill>
              </a:rPr>
              <a:t>筷子</a:t>
            </a:r>
            <a:r>
              <a:rPr lang="en-US" altLang="zh-CN" sz="2800" b="1" dirty="0" smtClean="0"/>
              <a:t>or</a:t>
            </a:r>
            <a:r>
              <a:rPr lang="zh-CN" altLang="en-US" sz="2800" b="1" dirty="0" smtClean="0">
                <a:solidFill>
                  <a:srgbClr val="FF0000"/>
                </a:solidFill>
              </a:rPr>
              <a:t>牙签</a:t>
            </a:r>
            <a:r>
              <a:rPr lang="zh-CN" altLang="en-US" sz="2800" b="1" dirty="0" smtClean="0"/>
              <a:t>。</a:t>
            </a:r>
            <a:r>
              <a:rPr lang="en-US" altLang="zh-CN" sz="2800" b="1" dirty="0" smtClean="0"/>
              <a:t>(</a:t>
            </a:r>
            <a:r>
              <a:rPr lang="zh-CN" altLang="en-US" sz="2800" b="1" dirty="0" smtClean="0"/>
              <a:t>注</a:t>
            </a:r>
            <a:r>
              <a:rPr lang="en-US" altLang="zh-CN" sz="2800" b="1" dirty="0" smtClean="0"/>
              <a:t>: </a:t>
            </a:r>
            <a:r>
              <a:rPr lang="zh-CN" altLang="en-US" sz="2800" b="1" dirty="0" smtClean="0"/>
              <a:t>机器开始并没有筷子和牙签的任何知识</a:t>
            </a:r>
            <a:r>
              <a:rPr lang="en-US" altLang="zh-CN" sz="2800" b="1" dirty="0" smtClean="0"/>
              <a:t>)</a:t>
            </a:r>
            <a:endParaRPr lang="zh-CN" altLang="en-US" sz="2800" b="1" dirty="0" smtClean="0"/>
          </a:p>
          <a:p>
            <a:r>
              <a:rPr lang="zh-CN" altLang="en-US" sz="2800" b="1" dirty="0" smtClean="0"/>
              <a:t>第一步：收集一些筷子和牙签的样本。</a:t>
            </a:r>
            <a:endParaRPr lang="en-US" altLang="zh-CN" sz="2800" b="1" dirty="0" smtClean="0"/>
          </a:p>
          <a:p>
            <a:endParaRPr lang="en-US" altLang="zh-CN" sz="2800" b="1" dirty="0"/>
          </a:p>
          <a:p>
            <a:endParaRPr lang="en-US" altLang="zh-CN" sz="2800" b="1" dirty="0" smtClean="0"/>
          </a:p>
          <a:p>
            <a:endParaRPr lang="en-US" altLang="zh-CN" sz="2800" b="1" dirty="0"/>
          </a:p>
          <a:p>
            <a:endParaRPr lang="en-US" altLang="zh-CN" sz="2800" b="1" dirty="0" smtClean="0"/>
          </a:p>
          <a:p>
            <a:endParaRPr lang="en-US" altLang="zh-CN" sz="2800" b="1" dirty="0"/>
          </a:p>
          <a:p>
            <a:endParaRPr lang="en-US" altLang="zh-CN" sz="2800" b="1" dirty="0" smtClean="0"/>
          </a:p>
          <a:p>
            <a:r>
              <a:rPr lang="zh-CN" altLang="en-US" sz="2800" b="1" dirty="0" smtClean="0"/>
              <a:t>第二步：特征选择，选择</a:t>
            </a:r>
            <a:r>
              <a:rPr lang="zh-CN" altLang="en-US" sz="2800" b="1" dirty="0" smtClean="0">
                <a:solidFill>
                  <a:srgbClr val="FF0000"/>
                </a:solidFill>
              </a:rPr>
              <a:t>有区分度</a:t>
            </a:r>
            <a:r>
              <a:rPr lang="zh-CN" altLang="en-US" sz="2800" b="1" dirty="0" smtClean="0"/>
              <a:t>的特征</a:t>
            </a:r>
            <a:endParaRPr lang="zh-CN" altLang="en-US" b="1" dirty="0" smtClean="0"/>
          </a:p>
        </p:txBody>
      </p:sp>
      <p:sp>
        <p:nvSpPr>
          <p:cNvPr id="9" name="文本框 2"/>
          <p:cNvSpPr txBox="1"/>
          <p:nvPr/>
        </p:nvSpPr>
        <p:spPr>
          <a:xfrm>
            <a:off x="31750" y="174726"/>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机器学习的过程举例</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55844663"/>
              </p:ext>
            </p:extLst>
          </p:nvPr>
        </p:nvGraphicFramePr>
        <p:xfrm>
          <a:off x="1002349" y="2596139"/>
          <a:ext cx="5471795" cy="2743200"/>
        </p:xfrm>
        <a:graphic>
          <a:graphicData uri="http://schemas.openxmlformats.org/drawingml/2006/table">
            <a:tbl>
              <a:tblPr>
                <a:tableStyleId>{5C22544A-7EE6-4342-B048-85BDC9FD1C3A}</a:tableStyleId>
              </a:tblPr>
              <a:tblGrid>
                <a:gridCol w="594995"/>
                <a:gridCol w="1219200"/>
                <a:gridCol w="1219200"/>
                <a:gridCol w="1219200"/>
                <a:gridCol w="12192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1" dirty="0" smtClean="0">
                          <a:solidFill>
                            <a:srgbClr val="FF0000"/>
                          </a:solidFill>
                        </a:rPr>
                        <a:t>长度</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1" dirty="0" smtClean="0">
                          <a:solidFill>
                            <a:srgbClr val="FF0000"/>
                          </a:solidFill>
                        </a:rPr>
                        <a:t>质量</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t>材质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1" dirty="0" smtClean="0">
                          <a:solidFill>
                            <a:schemeClr val="accent1"/>
                          </a:solidFill>
                        </a:rPr>
                        <a:t>类别</a:t>
                      </a:r>
                      <a:endParaRPr lang="zh-CN" altLang="en-US" b="1"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25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t>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t>筷子</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en-US" dirty="0" smtClean="0"/>
                        <a:t>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en-US" dirty="0" smtClean="0"/>
                        <a:t>筷子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t>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en-US" dirty="0" smtClean="0"/>
                        <a:t>筷子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en-US" dirty="0" smtClean="0"/>
                        <a:t>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t>牙签</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0.08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en-US" dirty="0" smtClean="0"/>
                        <a:t>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t>牙签</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4" name="直接连接符 3"/>
          <p:cNvCxnSpPr/>
          <p:nvPr/>
        </p:nvCxnSpPr>
        <p:spPr>
          <a:xfrm>
            <a:off x="4634230" y="2667000"/>
            <a:ext cx="0" cy="2590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4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Effect transition="in" filter="fade">
                                      <p:cBhvr>
                                        <p:cTn id="7" dur="500"/>
                                        <p:tgtEl>
                                          <p:spTgt spid="7885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8851">
                                            <p:txEl>
                                              <p:pRg st="8" end="8"/>
                                            </p:txEl>
                                          </p:spTgt>
                                        </p:tgtEl>
                                        <p:attrNameLst>
                                          <p:attrName>style.visibility</p:attrName>
                                        </p:attrNameLst>
                                      </p:cBhvr>
                                      <p:to>
                                        <p:strVal val="visible"/>
                                      </p:to>
                                    </p:set>
                                    <p:animEffect transition="in" filter="fade">
                                      <p:cBhvr>
                                        <p:cTn id="16" dur="500"/>
                                        <p:tgtEl>
                                          <p:spTgt spid="78851">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2.1.1 </a:t>
            </a:r>
            <a:r>
              <a:rPr lang="zh-CN" altLang="en-US" sz="2800" b="1" dirty="0">
                <a:solidFill>
                  <a:srgbClr val="0070C0"/>
                </a:solidFill>
                <a:latin typeface="微软雅黑" panose="020B0503020204020204" pitchFamily="34" charset="-122"/>
                <a:ea typeface="微软雅黑" panose="020B0503020204020204" pitchFamily="34" charset="-122"/>
              </a:rPr>
              <a:t>一些简单的</a:t>
            </a:r>
            <a:r>
              <a:rPr lang="en-US" altLang="zh-CN" sz="2800" b="1" dirty="0">
                <a:solidFill>
                  <a:srgbClr val="0070C0"/>
                </a:solidFill>
                <a:latin typeface="微软雅黑" panose="020B0503020204020204" pitchFamily="34" charset="-122"/>
                <a:ea typeface="微软雅黑" panose="020B0503020204020204" pitchFamily="34" charset="-122"/>
              </a:rPr>
              <a:t>Python</a:t>
            </a:r>
            <a:r>
              <a:rPr lang="zh-CN" altLang="en-US" sz="2800" b="1" dirty="0">
                <a:solidFill>
                  <a:srgbClr val="0070C0"/>
                </a:solidFill>
                <a:latin typeface="微软雅黑" panose="020B0503020204020204" pitchFamily="34" charset="-122"/>
                <a:ea typeface="微软雅黑" panose="020B0503020204020204" pitchFamily="34" charset="-122"/>
              </a:rPr>
              <a:t>程序</a:t>
            </a:r>
          </a:p>
        </p:txBody>
      </p:sp>
      <p:sp>
        <p:nvSpPr>
          <p:cNvPr id="3" name="Text Box 2"/>
          <p:cNvSpPr txBox="1">
            <a:spLocks noChangeArrowheads="1"/>
          </p:cNvSpPr>
          <p:nvPr/>
        </p:nvSpPr>
        <p:spPr bwMode="auto">
          <a:xfrm>
            <a:off x="5464167" y="1855530"/>
            <a:ext cx="3153427" cy="1569660"/>
          </a:xfrm>
          <a:prstGeom prst="rect">
            <a:avLst/>
          </a:prstGeom>
          <a:solidFill>
            <a:schemeClr val="bg2"/>
          </a:solidFill>
          <a:ln>
            <a:noFill/>
          </a:ln>
        </p:spPr>
        <p:txBody>
          <a:bodyPr vert="horz" wrap="none" lIns="91440" tIns="45720" rIns="91440" bIns="45720" numCol="1" anchor="t" anchorCtr="0" compatLnSpc="1">
            <a:prstTxWarp prst="textNoShape">
              <a:avLst/>
            </a:prstTxWarp>
            <a:spAutoFit/>
          </a:bodyPr>
          <a:lstStyle/>
          <a:p>
            <a:r>
              <a:rPr lang="zh-CN" altLang="zh-CN" sz="2400" dirty="0"/>
              <a:t>小鸡</a:t>
            </a:r>
            <a:r>
              <a:rPr lang="en-US" altLang="zh-CN" sz="2400" dirty="0"/>
              <a:t> 75 </a:t>
            </a:r>
            <a:r>
              <a:rPr lang="zh-CN" altLang="zh-CN" sz="2400" dirty="0"/>
              <a:t>母鸡</a:t>
            </a:r>
            <a:r>
              <a:rPr lang="en-US" altLang="zh-CN" sz="2400" dirty="0"/>
              <a:t> 25 </a:t>
            </a:r>
            <a:r>
              <a:rPr lang="zh-CN" altLang="zh-CN" sz="2400" dirty="0"/>
              <a:t>公鸡</a:t>
            </a:r>
            <a:r>
              <a:rPr lang="en-US" altLang="zh-CN" sz="2400" dirty="0"/>
              <a:t> 0</a:t>
            </a:r>
            <a:endParaRPr lang="zh-CN" altLang="zh-CN" sz="2400" dirty="0"/>
          </a:p>
          <a:p>
            <a:r>
              <a:rPr lang="zh-CN" altLang="zh-CN" sz="2400" dirty="0"/>
              <a:t>小鸡</a:t>
            </a:r>
            <a:r>
              <a:rPr lang="en-US" altLang="zh-CN" sz="2400" dirty="0"/>
              <a:t> 78 </a:t>
            </a:r>
            <a:r>
              <a:rPr lang="zh-CN" altLang="zh-CN" sz="2400" dirty="0"/>
              <a:t>母鸡</a:t>
            </a:r>
            <a:r>
              <a:rPr lang="en-US" altLang="zh-CN" sz="2400" dirty="0"/>
              <a:t> 18 </a:t>
            </a:r>
            <a:r>
              <a:rPr lang="zh-CN" altLang="zh-CN" sz="2400" dirty="0"/>
              <a:t>公鸡</a:t>
            </a:r>
            <a:r>
              <a:rPr lang="en-US" altLang="zh-CN" sz="2400" dirty="0"/>
              <a:t> 4</a:t>
            </a:r>
            <a:endParaRPr lang="zh-CN" altLang="zh-CN" sz="2400" dirty="0"/>
          </a:p>
          <a:p>
            <a:r>
              <a:rPr lang="zh-CN" altLang="zh-CN" sz="2400" dirty="0"/>
              <a:t>小鸡</a:t>
            </a:r>
            <a:r>
              <a:rPr lang="en-US" altLang="zh-CN" sz="2400" dirty="0"/>
              <a:t> 81 </a:t>
            </a:r>
            <a:r>
              <a:rPr lang="zh-CN" altLang="zh-CN" sz="2400" dirty="0"/>
              <a:t>母鸡</a:t>
            </a:r>
            <a:r>
              <a:rPr lang="en-US" altLang="zh-CN" sz="2400" dirty="0"/>
              <a:t> 11 </a:t>
            </a:r>
            <a:r>
              <a:rPr lang="zh-CN" altLang="zh-CN" sz="2400" dirty="0"/>
              <a:t>公鸡</a:t>
            </a:r>
            <a:r>
              <a:rPr lang="en-US" altLang="zh-CN" sz="2400" dirty="0"/>
              <a:t> 8</a:t>
            </a:r>
            <a:endParaRPr lang="zh-CN" altLang="zh-CN" sz="2400" dirty="0"/>
          </a:p>
          <a:p>
            <a:r>
              <a:rPr lang="zh-CN" altLang="zh-CN" sz="2400" dirty="0"/>
              <a:t>小鸡</a:t>
            </a:r>
            <a:r>
              <a:rPr lang="en-US" altLang="zh-CN" sz="2400" dirty="0"/>
              <a:t> 84 </a:t>
            </a:r>
            <a:r>
              <a:rPr lang="zh-CN" altLang="zh-CN" sz="2400" dirty="0"/>
              <a:t>母鸡</a:t>
            </a:r>
            <a:r>
              <a:rPr lang="en-US" altLang="zh-CN" sz="2400" dirty="0"/>
              <a:t> 4 </a:t>
            </a:r>
            <a:r>
              <a:rPr lang="zh-CN" altLang="zh-CN" sz="2400" dirty="0"/>
              <a:t>公鸡</a:t>
            </a:r>
            <a:r>
              <a:rPr lang="en-US" altLang="zh-CN" sz="2400" dirty="0"/>
              <a:t> 12</a:t>
            </a:r>
            <a:endParaRPr lang="zh-CN" altLang="zh-CN" sz="2400" dirty="0"/>
          </a:p>
        </p:txBody>
      </p:sp>
      <p:sp>
        <p:nvSpPr>
          <p:cNvPr id="4" name="Rectangle 4"/>
          <p:cNvSpPr>
            <a:spLocks noChangeArrowheads="1"/>
          </p:cNvSpPr>
          <p:nvPr/>
        </p:nvSpPr>
        <p:spPr bwMode="auto">
          <a:xfrm>
            <a:off x="356977" y="1630014"/>
            <a:ext cx="668390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indent="0"/>
            <a:r>
              <a:rPr lang="en-US" altLang="zh-CN" sz="2600" dirty="0">
                <a:latin typeface="Times New Roman" pitchFamily="18" charset="0"/>
                <a:cs typeface="Times New Roman" pitchFamily="18" charset="0"/>
              </a:rPr>
              <a:t>xj = 1      # xj</a:t>
            </a:r>
            <a:r>
              <a:rPr lang="zh-CN" altLang="en-US" sz="2600" dirty="0">
                <a:latin typeface="Times New Roman" pitchFamily="18" charset="0"/>
                <a:cs typeface="Times New Roman" pitchFamily="18" charset="0"/>
              </a:rPr>
              <a:t>代表小鸡</a:t>
            </a:r>
          </a:p>
          <a:p>
            <a:pPr lvl="0" indent="0"/>
            <a:r>
              <a:rPr lang="en-US" altLang="zh-CN" sz="2600" dirty="0">
                <a:latin typeface="Times New Roman" pitchFamily="18" charset="0"/>
                <a:cs typeface="Times New Roman" pitchFamily="18" charset="0"/>
              </a:rPr>
              <a:t>while xj &lt;= 100:</a:t>
            </a:r>
          </a:p>
          <a:p>
            <a:pPr lvl="0" indent="0"/>
            <a:r>
              <a:rPr lang="en-US" altLang="zh-CN" sz="2600" dirty="0">
                <a:latin typeface="Times New Roman" pitchFamily="18" charset="0"/>
                <a:cs typeface="Times New Roman" pitchFamily="18" charset="0"/>
              </a:rPr>
              <a:t>    mj = 1   # mj</a:t>
            </a:r>
            <a:r>
              <a:rPr lang="zh-CN" altLang="en-US" sz="2600" dirty="0">
                <a:latin typeface="Times New Roman" pitchFamily="18" charset="0"/>
                <a:cs typeface="Times New Roman" pitchFamily="18" charset="0"/>
              </a:rPr>
              <a:t>代表母鸡</a:t>
            </a:r>
          </a:p>
          <a:p>
            <a:pPr lvl="0" indent="0"/>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while mj &lt;= 100:</a:t>
            </a:r>
          </a:p>
          <a:p>
            <a:pPr lvl="0" indent="0"/>
            <a:r>
              <a:rPr lang="en-US" altLang="zh-CN" sz="2600" dirty="0">
                <a:latin typeface="Times New Roman" pitchFamily="18" charset="0"/>
                <a:cs typeface="Times New Roman" pitchFamily="18" charset="0"/>
              </a:rPr>
              <a:t>        gj = 100-xj-mj</a:t>
            </a:r>
          </a:p>
          <a:p>
            <a:pPr lvl="0" indent="0"/>
            <a:r>
              <a:rPr lang="en-US" altLang="zh-CN" sz="2600" dirty="0">
                <a:latin typeface="Times New Roman" pitchFamily="18" charset="0"/>
                <a:cs typeface="Times New Roman" pitchFamily="18" charset="0"/>
              </a:rPr>
              <a:t>        if xj/3 + mj *3 + gj * 5 == 100 and gj&gt;=0:</a:t>
            </a:r>
          </a:p>
          <a:p>
            <a:pPr lvl="0" indent="0"/>
            <a:r>
              <a:rPr lang="en-US" altLang="zh-CN" sz="2600" dirty="0">
                <a:latin typeface="Times New Roman" pitchFamily="18" charset="0"/>
                <a:cs typeface="Times New Roman" pitchFamily="18" charset="0"/>
              </a:rPr>
              <a:t>            print('</a:t>
            </a:r>
            <a:r>
              <a:rPr lang="zh-CN" altLang="en-US" sz="2600" dirty="0">
                <a:latin typeface="Times New Roman" pitchFamily="18" charset="0"/>
                <a:cs typeface="Times New Roman" pitchFamily="18" charset="0"/>
              </a:rPr>
              <a:t>小鸡</a:t>
            </a:r>
            <a:r>
              <a:rPr lang="en-US" altLang="zh-CN" sz="2600" dirty="0">
                <a:latin typeface="Times New Roman" pitchFamily="18" charset="0"/>
                <a:cs typeface="Times New Roman" pitchFamily="18" charset="0"/>
              </a:rPr>
              <a:t>', xj, '</a:t>
            </a:r>
            <a:r>
              <a:rPr lang="zh-CN" altLang="en-US" sz="2600" dirty="0">
                <a:latin typeface="Times New Roman" pitchFamily="18" charset="0"/>
                <a:cs typeface="Times New Roman" pitchFamily="18" charset="0"/>
              </a:rPr>
              <a:t>母鸡</a:t>
            </a:r>
            <a:r>
              <a:rPr lang="en-US" altLang="zh-CN" sz="2600" dirty="0">
                <a:latin typeface="Times New Roman" pitchFamily="18" charset="0"/>
                <a:cs typeface="Times New Roman" pitchFamily="18" charset="0"/>
              </a:rPr>
              <a:t>', mj, '</a:t>
            </a:r>
            <a:r>
              <a:rPr lang="zh-CN" altLang="en-US" sz="2600" dirty="0">
                <a:latin typeface="Times New Roman" pitchFamily="18" charset="0"/>
                <a:cs typeface="Times New Roman" pitchFamily="18" charset="0"/>
              </a:rPr>
              <a:t>公鸡</a:t>
            </a:r>
            <a:r>
              <a:rPr lang="en-US" altLang="zh-CN" sz="2600" dirty="0">
                <a:latin typeface="Times New Roman" pitchFamily="18" charset="0"/>
                <a:cs typeface="Times New Roman" pitchFamily="18" charset="0"/>
              </a:rPr>
              <a:t>', gj)</a:t>
            </a:r>
          </a:p>
          <a:p>
            <a:pPr lvl="0" indent="0"/>
            <a:r>
              <a:rPr lang="en-US" altLang="zh-CN" sz="2600" dirty="0">
                <a:latin typeface="Times New Roman" pitchFamily="18" charset="0"/>
                <a:cs typeface="Times New Roman" pitchFamily="18" charset="0"/>
              </a:rPr>
              <a:t>        mj += 1</a:t>
            </a:r>
          </a:p>
          <a:p>
            <a:pPr lvl="0" indent="0"/>
            <a:r>
              <a:rPr lang="en-US" altLang="zh-CN" sz="2600" dirty="0">
                <a:latin typeface="Times New Roman" pitchFamily="18" charset="0"/>
                <a:cs typeface="Times New Roman" pitchFamily="18" charset="0"/>
              </a:rPr>
              <a:t>    xj += 1</a:t>
            </a:r>
          </a:p>
          <a:p>
            <a:pPr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endParaRPr>
          </a:p>
        </p:txBody>
      </p:sp>
      <p:sp>
        <p:nvSpPr>
          <p:cNvPr id="7" name="矩形 6"/>
          <p:cNvSpPr/>
          <p:nvPr/>
        </p:nvSpPr>
        <p:spPr>
          <a:xfrm>
            <a:off x="609600" y="1071324"/>
            <a:ext cx="3684022"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a:t>
            </a:r>
            <a:r>
              <a:rPr lang="zh-CN" altLang="zh-CN" sz="2800" b="1" dirty="0">
                <a:solidFill>
                  <a:srgbClr val="0070C0"/>
                </a:solidFill>
                <a:latin typeface="微软雅黑" panose="020B0503020204020204" pitchFamily="34" charset="-122"/>
                <a:ea typeface="微软雅黑" panose="020B0503020204020204" pitchFamily="34" charset="-122"/>
              </a:rPr>
              <a:t>序</a:t>
            </a:r>
            <a:r>
              <a:rPr lang="en-US" altLang="zh-CN" sz="2800" b="1" dirty="0" smtClean="0">
                <a:solidFill>
                  <a:srgbClr val="0070C0"/>
                </a:solidFill>
                <a:latin typeface="微软雅黑" panose="020B0503020204020204" pitchFamily="34" charset="-122"/>
                <a:ea typeface="微软雅黑" panose="020B0503020204020204" pitchFamily="34" charset="-122"/>
              </a:rPr>
              <a:t>2-3] </a:t>
            </a:r>
            <a:r>
              <a:rPr lang="zh-CN" altLang="en-US" sz="2800" b="1" dirty="0" smtClean="0">
                <a:solidFill>
                  <a:srgbClr val="0070C0"/>
                </a:solidFill>
                <a:latin typeface="微软雅黑" panose="020B0503020204020204" pitchFamily="34" charset="-122"/>
                <a:ea typeface="微软雅黑" panose="020B0503020204020204" pitchFamily="34" charset="-122"/>
              </a:rPr>
              <a:t>百</a:t>
            </a:r>
            <a:r>
              <a:rPr lang="zh-CN" altLang="en-US" sz="2800" b="1" dirty="0">
                <a:solidFill>
                  <a:srgbClr val="0070C0"/>
                </a:solidFill>
                <a:latin typeface="微软雅黑" panose="020B0503020204020204" pitchFamily="34" charset="-122"/>
                <a:ea typeface="微软雅黑" panose="020B0503020204020204" pitchFamily="34" charset="-122"/>
              </a:rPr>
              <a:t>钱买百鸡</a:t>
            </a:r>
          </a:p>
        </p:txBody>
      </p:sp>
      <p:sp>
        <p:nvSpPr>
          <p:cNvPr id="8" name="矩形 7"/>
          <p:cNvSpPr/>
          <p:nvPr/>
        </p:nvSpPr>
        <p:spPr>
          <a:xfrm>
            <a:off x="5732998" y="109108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95987" y="5311693"/>
            <a:ext cx="8367013" cy="887361"/>
            <a:chOff x="6339097" y="1573726"/>
            <a:chExt cx="3744416" cy="887823"/>
          </a:xfrm>
        </p:grpSpPr>
        <p:sp>
          <p:nvSpPr>
            <p:cNvPr id="22" name="圆角矩形 21"/>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3" name="矩形 22"/>
            <p:cNvSpPr/>
            <p:nvPr/>
          </p:nvSpPr>
          <p:spPr>
            <a:xfrm>
              <a:off x="6399543" y="1599350"/>
              <a:ext cx="3683970" cy="862199"/>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单行注释符是“</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号</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多</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行注释符是一对三引号，</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4" name="组合 23"/>
          <p:cNvGrpSpPr/>
          <p:nvPr/>
        </p:nvGrpSpPr>
        <p:grpSpPr>
          <a:xfrm>
            <a:off x="395987" y="5970638"/>
            <a:ext cx="8367013" cy="518028"/>
            <a:chOff x="6339097" y="1573726"/>
            <a:chExt cx="3744416" cy="518298"/>
          </a:xfrm>
        </p:grpSpPr>
        <p:sp>
          <p:nvSpPr>
            <p:cNvPr id="25" name="圆角矩形 2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492674"/>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只有</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循环，而没有</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Do…while…</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循环</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656820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323852" y="1079502"/>
            <a:ext cx="3943347" cy="5580378"/>
          </a:xfrm>
          <a:prstGeom prst="rect">
            <a:avLst/>
          </a:prstGeom>
        </p:spPr>
        <p:txBody>
          <a:bodyPr/>
          <a:lstStyle/>
          <a:p>
            <a:r>
              <a:rPr lang="zh-CN" altLang="en-US" sz="2800" b="1" dirty="0" smtClean="0"/>
              <a:t>第三步：训练模型。</a:t>
            </a:r>
            <a:endParaRPr lang="en-US" altLang="zh-CN" sz="2800" b="1" dirty="0" smtClean="0"/>
          </a:p>
          <a:p>
            <a:r>
              <a:rPr lang="zh-CN" altLang="en-US" sz="2400" b="1" dirty="0"/>
              <a:t>训练</a:t>
            </a:r>
            <a:r>
              <a:rPr lang="zh-CN" altLang="en-US" sz="2400" dirty="0"/>
              <a:t>（</a:t>
            </a:r>
            <a:r>
              <a:rPr lang="en-US" altLang="zh-CN" sz="2400" dirty="0"/>
              <a:t>training</a:t>
            </a:r>
            <a:r>
              <a:rPr lang="zh-CN" altLang="en-US" sz="2400" dirty="0"/>
              <a:t>）：从数据中学得模型的过程称为</a:t>
            </a:r>
            <a:r>
              <a:rPr lang="zh-CN" altLang="en-US" sz="2400" b="1" dirty="0"/>
              <a:t>学习</a:t>
            </a:r>
            <a:r>
              <a:rPr lang="zh-CN" altLang="en-US" sz="2400" dirty="0"/>
              <a:t>（</a:t>
            </a:r>
            <a:r>
              <a:rPr lang="en-US" altLang="zh-CN" sz="2400" dirty="0"/>
              <a:t>learning</a:t>
            </a:r>
            <a:r>
              <a:rPr lang="zh-CN" altLang="en-US" sz="2400" dirty="0"/>
              <a:t>）或</a:t>
            </a:r>
            <a:r>
              <a:rPr lang="zh-CN" altLang="en-US" sz="2400" b="1" dirty="0"/>
              <a:t>训练</a:t>
            </a:r>
            <a:r>
              <a:rPr lang="zh-CN" altLang="en-US" sz="2400" dirty="0"/>
              <a:t>（</a:t>
            </a:r>
            <a:r>
              <a:rPr lang="en-US" altLang="zh-CN" sz="2400" dirty="0"/>
              <a:t>training</a:t>
            </a:r>
            <a:r>
              <a:rPr lang="zh-CN" altLang="en-US" sz="2400" dirty="0"/>
              <a:t>），这个过程通过执行某个学习算法来完成。</a:t>
            </a:r>
          </a:p>
          <a:p>
            <a:r>
              <a:rPr lang="zh-CN" altLang="en-US" sz="2400" dirty="0"/>
              <a:t>训练过程中使用的数据称为</a:t>
            </a:r>
            <a:r>
              <a:rPr lang="zh-CN" altLang="en-US" sz="2400" b="1" dirty="0"/>
              <a:t>训练数据</a:t>
            </a:r>
            <a:r>
              <a:rPr lang="zh-CN" altLang="en-US" sz="2400" dirty="0"/>
              <a:t>（</a:t>
            </a:r>
            <a:r>
              <a:rPr lang="en-US" altLang="zh-CN" sz="2400" dirty="0"/>
              <a:t>training data</a:t>
            </a:r>
            <a:r>
              <a:rPr lang="zh-CN" altLang="en-US" sz="2400" dirty="0"/>
              <a:t>），其中每个样本称为一个</a:t>
            </a:r>
            <a:r>
              <a:rPr lang="zh-CN" altLang="en-US" sz="2400" b="1" dirty="0"/>
              <a:t>训练样本</a:t>
            </a:r>
            <a:r>
              <a:rPr lang="zh-CN" altLang="en-US" sz="2400" dirty="0"/>
              <a:t>（</a:t>
            </a:r>
            <a:r>
              <a:rPr lang="en-US" altLang="zh-CN" sz="2400" dirty="0"/>
              <a:t>training sample</a:t>
            </a:r>
            <a:r>
              <a:rPr lang="zh-CN" altLang="en-US" sz="2400" dirty="0"/>
              <a:t>），训练样本组成的集合称为</a:t>
            </a:r>
            <a:r>
              <a:rPr lang="zh-CN" altLang="en-US" sz="2400" b="1" dirty="0"/>
              <a:t>训练集</a:t>
            </a:r>
            <a:r>
              <a:rPr lang="zh-CN" altLang="en-US" sz="2400" dirty="0"/>
              <a:t>（</a:t>
            </a:r>
            <a:r>
              <a:rPr lang="en-US" altLang="zh-CN" sz="2400" dirty="0"/>
              <a:t>training set</a:t>
            </a:r>
            <a:r>
              <a:rPr lang="zh-CN" altLang="en-US" sz="2400" dirty="0"/>
              <a:t>）。</a:t>
            </a:r>
          </a:p>
          <a:p>
            <a:endParaRPr lang="zh-CN" altLang="en-US" sz="2400" b="1" dirty="0" smtClean="0"/>
          </a:p>
        </p:txBody>
      </p:sp>
      <p:sp>
        <p:nvSpPr>
          <p:cNvPr id="9" name="文本框 2"/>
          <p:cNvSpPr txBox="1"/>
          <p:nvPr/>
        </p:nvSpPr>
        <p:spPr>
          <a:xfrm>
            <a:off x="31750" y="174726"/>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机器学习的过程举</a:t>
            </a:r>
            <a:r>
              <a:rPr lang="zh-CN" altLang="en-US" sz="2800" b="1" dirty="0" smtClean="0">
                <a:solidFill>
                  <a:srgbClr val="0070C0"/>
                </a:solidFill>
                <a:latin typeface="微软雅黑" panose="020B0503020204020204" pitchFamily="34" charset="-122"/>
                <a:ea typeface="微软雅黑" panose="020B0503020204020204" pitchFamily="34" charset="-122"/>
              </a:rPr>
              <a:t>例</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4968240" y="4297680"/>
            <a:ext cx="388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4968240" y="1173480"/>
            <a:ext cx="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242560" y="3749040"/>
            <a:ext cx="106680" cy="106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806440" y="3977640"/>
            <a:ext cx="106680" cy="106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501640" y="3855720"/>
            <a:ext cx="106680" cy="106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56860" y="4084320"/>
            <a:ext cx="106680" cy="106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650480" y="2011680"/>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985760" y="1752600"/>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879080" y="2225040"/>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092440" y="2468880"/>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135880" y="1554480"/>
            <a:ext cx="2956560" cy="263652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85760" y="4372094"/>
            <a:ext cx="731520" cy="369332"/>
          </a:xfrm>
          <a:prstGeom prst="rect">
            <a:avLst/>
          </a:prstGeom>
          <a:noFill/>
        </p:spPr>
        <p:txBody>
          <a:bodyPr wrap="square" rtlCol="0">
            <a:spAutoFit/>
          </a:bodyPr>
          <a:lstStyle/>
          <a:p>
            <a:r>
              <a:rPr lang="zh-CN" altLang="en-US" dirty="0">
                <a:solidFill>
                  <a:srgbClr val="FF0000"/>
                </a:solidFill>
              </a:rPr>
              <a:t>质量</a:t>
            </a:r>
          </a:p>
        </p:txBody>
      </p:sp>
      <p:sp>
        <p:nvSpPr>
          <p:cNvPr id="24" name="TextBox 23"/>
          <p:cNvSpPr txBox="1"/>
          <p:nvPr/>
        </p:nvSpPr>
        <p:spPr>
          <a:xfrm>
            <a:off x="4297680" y="1352788"/>
            <a:ext cx="998220" cy="369332"/>
          </a:xfrm>
          <a:prstGeom prst="rect">
            <a:avLst/>
          </a:prstGeom>
          <a:noFill/>
        </p:spPr>
        <p:txBody>
          <a:bodyPr wrap="square" rtlCol="0">
            <a:spAutoFit/>
          </a:bodyPr>
          <a:lstStyle/>
          <a:p>
            <a:r>
              <a:rPr lang="zh-CN" altLang="en-US" dirty="0" smtClean="0">
                <a:solidFill>
                  <a:srgbClr val="FF0000"/>
                </a:solidFill>
              </a:rPr>
              <a:t>长度</a:t>
            </a:r>
            <a:endParaRPr lang="zh-CN" altLang="en-US" dirty="0">
              <a:solidFill>
                <a:srgbClr val="FF0000"/>
              </a:solidFill>
            </a:endParaRPr>
          </a:p>
        </p:txBody>
      </p:sp>
      <p:sp>
        <p:nvSpPr>
          <p:cNvPr id="11" name="TextBox 10"/>
          <p:cNvSpPr txBox="1"/>
          <p:nvPr/>
        </p:nvSpPr>
        <p:spPr>
          <a:xfrm rot="2460639">
            <a:off x="6263640" y="2872740"/>
            <a:ext cx="193548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ax+by+c=0</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614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323852" y="1079502"/>
            <a:ext cx="3943347" cy="5580378"/>
          </a:xfrm>
          <a:prstGeom prst="rect">
            <a:avLst/>
          </a:prstGeom>
        </p:spPr>
        <p:txBody>
          <a:bodyPr/>
          <a:lstStyle/>
          <a:p>
            <a:r>
              <a:rPr lang="zh-CN" altLang="en-US" sz="2800" b="1" dirty="0" smtClean="0"/>
              <a:t>第</a:t>
            </a:r>
            <a:r>
              <a:rPr lang="zh-CN" altLang="en-US" sz="2800" b="1" dirty="0"/>
              <a:t>四</a:t>
            </a:r>
            <a:r>
              <a:rPr lang="zh-CN" altLang="en-US" sz="2800" b="1" dirty="0" smtClean="0"/>
              <a:t>步：预测新实例</a:t>
            </a:r>
            <a:endParaRPr lang="en-US" altLang="zh-CN" sz="2800" b="1" dirty="0" smtClean="0"/>
          </a:p>
          <a:p>
            <a:r>
              <a:rPr lang="zh-CN" altLang="en-US" sz="2400" dirty="0"/>
              <a:t>学得模型后，使用其进行预测的过程称为</a:t>
            </a:r>
            <a:r>
              <a:rPr lang="zh-CN" altLang="en-US" sz="2400" b="1" dirty="0"/>
              <a:t>测试</a:t>
            </a:r>
            <a:r>
              <a:rPr lang="zh-CN" altLang="en-US" sz="2400" dirty="0"/>
              <a:t>（</a:t>
            </a:r>
            <a:r>
              <a:rPr lang="en-US" altLang="zh-CN" sz="2400" dirty="0"/>
              <a:t>testing</a:t>
            </a:r>
            <a:r>
              <a:rPr lang="zh-CN" altLang="en-US" sz="2400" dirty="0"/>
              <a:t>），被预测的样本称为</a:t>
            </a:r>
            <a:r>
              <a:rPr lang="zh-CN" altLang="en-US" sz="2400" b="1" dirty="0"/>
              <a:t>测</a:t>
            </a:r>
            <a:r>
              <a:rPr lang="zh-CN" altLang="en-US" sz="2400" b="1" dirty="0" smtClean="0"/>
              <a:t>试集</a:t>
            </a:r>
            <a:r>
              <a:rPr lang="zh-CN" altLang="en-US" sz="2400" dirty="0" smtClean="0"/>
              <a:t>（</a:t>
            </a:r>
            <a:r>
              <a:rPr lang="en-US" altLang="zh-CN" sz="2400" dirty="0"/>
              <a:t>testing sample</a:t>
            </a:r>
            <a:r>
              <a:rPr lang="zh-CN" altLang="en-US" sz="2400" dirty="0" smtClean="0"/>
              <a:t>）</a:t>
            </a:r>
            <a:endParaRPr lang="en-US" altLang="zh-CN" sz="2400" dirty="0" smtClean="0"/>
          </a:p>
          <a:p>
            <a:endParaRPr lang="en-US" altLang="zh-CN" sz="2400" b="1" dirty="0"/>
          </a:p>
          <a:p>
            <a:r>
              <a:rPr lang="zh-CN" altLang="en-US" sz="2400" b="1" dirty="0"/>
              <a:t>泛化能力</a:t>
            </a:r>
            <a:r>
              <a:rPr lang="zh-CN" altLang="en-US" sz="2400" dirty="0"/>
              <a:t>（</a:t>
            </a:r>
            <a:r>
              <a:rPr lang="en-US" altLang="zh-CN" sz="2400" dirty="0"/>
              <a:t>generalization</a:t>
            </a:r>
            <a:r>
              <a:rPr lang="zh-CN" altLang="en-US" sz="2400" dirty="0"/>
              <a:t>）：学得模型适用于新样本的能力。</a:t>
            </a:r>
            <a:endParaRPr lang="zh-CN" altLang="en-US" sz="2400" b="1" dirty="0" smtClean="0"/>
          </a:p>
        </p:txBody>
      </p:sp>
      <p:sp>
        <p:nvSpPr>
          <p:cNvPr id="9" name="文本框 2"/>
          <p:cNvSpPr txBox="1"/>
          <p:nvPr/>
        </p:nvSpPr>
        <p:spPr>
          <a:xfrm>
            <a:off x="31750" y="174726"/>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机器学习的过程举</a:t>
            </a:r>
            <a:r>
              <a:rPr lang="zh-CN" altLang="en-US" sz="2800" b="1" dirty="0" smtClean="0">
                <a:solidFill>
                  <a:srgbClr val="0070C0"/>
                </a:solidFill>
                <a:latin typeface="微软雅黑" panose="020B0503020204020204" pitchFamily="34" charset="-122"/>
                <a:ea typeface="微软雅黑" panose="020B0503020204020204" pitchFamily="34" charset="-122"/>
              </a:rPr>
              <a:t>例</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4775200" y="5063252"/>
            <a:ext cx="388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4775200" y="1939052"/>
            <a:ext cx="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049520" y="4514612"/>
            <a:ext cx="106680" cy="106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13400" y="4743212"/>
            <a:ext cx="106680" cy="106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08600" y="4621292"/>
            <a:ext cx="106680" cy="106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163820" y="4849892"/>
            <a:ext cx="106680" cy="106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457440" y="2777252"/>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792720" y="2518172"/>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686040" y="2990612"/>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899400" y="3234452"/>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942840" y="2320052"/>
            <a:ext cx="2956560" cy="263652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92720" y="5137666"/>
            <a:ext cx="731520" cy="369332"/>
          </a:xfrm>
          <a:prstGeom prst="rect">
            <a:avLst/>
          </a:prstGeom>
          <a:noFill/>
        </p:spPr>
        <p:txBody>
          <a:bodyPr wrap="square" rtlCol="0">
            <a:spAutoFit/>
          </a:bodyPr>
          <a:lstStyle/>
          <a:p>
            <a:r>
              <a:rPr lang="zh-CN" altLang="en-US" dirty="0">
                <a:solidFill>
                  <a:srgbClr val="FF0000"/>
                </a:solidFill>
              </a:rPr>
              <a:t>质量</a:t>
            </a:r>
          </a:p>
        </p:txBody>
      </p:sp>
      <p:sp>
        <p:nvSpPr>
          <p:cNvPr id="24" name="TextBox 23"/>
          <p:cNvSpPr txBox="1"/>
          <p:nvPr/>
        </p:nvSpPr>
        <p:spPr>
          <a:xfrm>
            <a:off x="4104640" y="2118360"/>
            <a:ext cx="998220" cy="369332"/>
          </a:xfrm>
          <a:prstGeom prst="rect">
            <a:avLst/>
          </a:prstGeom>
          <a:noFill/>
        </p:spPr>
        <p:txBody>
          <a:bodyPr wrap="square" rtlCol="0">
            <a:spAutoFit/>
          </a:bodyPr>
          <a:lstStyle/>
          <a:p>
            <a:r>
              <a:rPr lang="zh-CN" altLang="en-US" dirty="0" smtClean="0">
                <a:solidFill>
                  <a:srgbClr val="FF0000"/>
                </a:solidFill>
              </a:rPr>
              <a:t>长度</a:t>
            </a:r>
            <a:endParaRPr lang="zh-CN" altLang="en-US" dirty="0">
              <a:solidFill>
                <a:srgbClr val="FF0000"/>
              </a:solidFill>
            </a:endParaRPr>
          </a:p>
        </p:txBody>
      </p:sp>
      <p:cxnSp>
        <p:nvCxnSpPr>
          <p:cNvPr id="4" name="直接连接符 3"/>
          <p:cNvCxnSpPr/>
          <p:nvPr/>
        </p:nvCxnSpPr>
        <p:spPr>
          <a:xfrm flipH="1">
            <a:off x="6725442" y="2655332"/>
            <a:ext cx="179071" cy="2057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6740682" y="2678192"/>
            <a:ext cx="16288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38040" y="1127760"/>
            <a:ext cx="3886200" cy="646331"/>
          </a:xfrm>
          <a:prstGeom prst="rect">
            <a:avLst/>
          </a:prstGeom>
          <a:solidFill>
            <a:schemeClr val="accent2">
              <a:lumMod val="20000"/>
              <a:lumOff val="80000"/>
            </a:schemeClr>
          </a:solidFill>
        </p:spPr>
        <p:txBody>
          <a:bodyPr wrap="square" rtlCol="0">
            <a:spAutoFit/>
          </a:bodyPr>
          <a:lstStyle/>
          <a:p>
            <a:r>
              <a:rPr lang="zh-CN" altLang="en-US" sz="3600" dirty="0"/>
              <a:t>模</a:t>
            </a:r>
            <a:r>
              <a:rPr lang="zh-CN" altLang="en-US" sz="3600" dirty="0" smtClean="0"/>
              <a:t>型：</a:t>
            </a:r>
            <a:r>
              <a:rPr lang="en-US" altLang="zh-CN" sz="3600" dirty="0" smtClean="0"/>
              <a:t>2x+3y-5=0</a:t>
            </a:r>
            <a:endParaRPr lang="zh-CN" altLang="en-US" sz="3600" dirty="0"/>
          </a:p>
        </p:txBody>
      </p:sp>
    </p:spTree>
    <p:extLst>
      <p:ext uri="{BB962C8B-B14F-4D97-AF65-F5344CB8AC3E}">
        <p14:creationId xmlns:p14="http://schemas.microsoft.com/office/powerpoint/2010/main" val="38988662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06908" y="103632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机器学习</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的步骤</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8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收集相关样本</a:t>
            </a:r>
            <a:endParaRPr lang="zh-CN" altLang="en-US"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8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提取特征</a:t>
            </a:r>
            <a:endParaRPr lang="en-US" altLang="zh-CN" sz="28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8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将特征转换为数据（数据标准化）</a:t>
            </a:r>
            <a:endParaRPr lang="en-US" altLang="zh-CN" sz="28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训练模型</a:t>
            </a:r>
            <a:endParaRPr lang="en-US" altLang="zh-CN"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使</a:t>
            </a:r>
            <a:r>
              <a:rPr lang="zh-CN" altLang="en-US" sz="26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用模型预测新实例</a:t>
            </a:r>
            <a:endParaRPr lang="zh-CN" altLang="en-US" sz="26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机</a:t>
            </a:r>
            <a:r>
              <a:rPr lang="zh-CN" altLang="en-US" sz="2800" b="1" dirty="0">
                <a:solidFill>
                  <a:srgbClr val="0070C0"/>
                </a:solidFill>
                <a:latin typeface="微软雅黑" panose="020B0503020204020204" pitchFamily="34" charset="-122"/>
                <a:ea typeface="微软雅黑" panose="020B0503020204020204" pitchFamily="34" charset="-122"/>
              </a:rPr>
              <a:t>器学习</a:t>
            </a:r>
            <a:r>
              <a:rPr lang="zh-CN" altLang="en-US" sz="2800" b="1" dirty="0" smtClean="0">
                <a:solidFill>
                  <a:srgbClr val="0070C0"/>
                </a:solidFill>
                <a:latin typeface="微软雅黑" panose="020B0503020204020204" pitchFamily="34" charset="-122"/>
                <a:ea typeface="微软雅黑" panose="020B0503020204020204" pitchFamily="34" charset="-122"/>
              </a:rPr>
              <a:t>的</a:t>
            </a:r>
            <a:r>
              <a:rPr lang="zh-CN" altLang="en-US" sz="2800" b="1" dirty="0">
                <a:solidFill>
                  <a:srgbClr val="0070C0"/>
                </a:solidFill>
                <a:latin typeface="微软雅黑" panose="020B0503020204020204" pitchFamily="34" charset="-122"/>
                <a:ea typeface="微软雅黑" panose="020B0503020204020204" pitchFamily="34" charset="-122"/>
              </a:rPr>
              <a:t>步</a:t>
            </a:r>
            <a:r>
              <a:rPr lang="zh-CN" altLang="en-US" sz="2800" b="1" dirty="0" smtClean="0">
                <a:solidFill>
                  <a:srgbClr val="0070C0"/>
                </a:solidFill>
                <a:latin typeface="微软雅黑" panose="020B0503020204020204" pitchFamily="34" charset="-122"/>
                <a:ea typeface="微软雅黑" panose="020B0503020204020204" pitchFamily="34" charset="-122"/>
              </a:rPr>
              <a:t>骤总结</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0817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animEffect transition="in" filter="fade">
                                      <p:cBhvr>
                                        <p:cTn id="11" dur="500"/>
                                        <p:tgtEl>
                                          <p:spTgt spid="2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fade">
                                      <p:cBhvr>
                                        <p:cTn id="16" dur="500"/>
                                        <p:tgtEl>
                                          <p:spTgt spid="2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Effect transition="in" filter="fade">
                                      <p:cBhvr>
                                        <p:cTn id="21" dur="500"/>
                                        <p:tgtEl>
                                          <p:spTgt spid="2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xEl>
                                              <p:pRg st="5" end="5"/>
                                            </p:txEl>
                                          </p:spTgt>
                                        </p:tgtEl>
                                        <p:attrNameLst>
                                          <p:attrName>style.visibility</p:attrName>
                                        </p:attrNameLst>
                                      </p:cBhvr>
                                      <p:to>
                                        <p:strVal val="visible"/>
                                      </p:to>
                                    </p:set>
                                    <p:animEffect transition="in" filter="fade">
                                      <p:cBhvr>
                                        <p:cTn id="26"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训练集</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、验证</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集，测试集</a:t>
            </a:r>
            <a:endPar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样本</a:t>
            </a:r>
            <a:r>
              <a:rPr lang="zh-CN"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分</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为训练数据和测试数据。</a:t>
            </a:r>
            <a:r>
              <a:rPr lang="zh-CN"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测试数据即</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为测试集，是需要应用模型进行预测的那部分数据，是机器学习所有工作的最终服务对象。为了防止训练出来的模型只对训练数据</a:t>
            </a:r>
            <a:r>
              <a:rPr lang="zh-CN"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有效，</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一般将训练数据又分为训练集和验证集，训练集用来训练模型，而验证集一般只用来验证模型的有效性，不参与模型训练</a:t>
            </a:r>
            <a:r>
              <a:rPr lang="zh-CN"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2.5.2 </a:t>
            </a:r>
            <a:r>
              <a:rPr lang="zh-CN" altLang="en-US" sz="2800" b="1" dirty="0">
                <a:solidFill>
                  <a:srgbClr val="0070C0"/>
                </a:solidFill>
                <a:latin typeface="微软雅黑" panose="020B0503020204020204" pitchFamily="34" charset="-122"/>
                <a:ea typeface="微软雅黑" panose="020B0503020204020204" pitchFamily="34" charset="-122"/>
              </a:rPr>
              <a:t>样本及样本的划分</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797" y="1534883"/>
            <a:ext cx="4945223" cy="241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8814628"/>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1</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train_test_split</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函数划</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分样本</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defTabSz="913765">
              <a:lnSpc>
                <a:spcPct val="150000"/>
              </a:lnSpc>
              <a:buNone/>
            </a:pPr>
            <a:r>
              <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from </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sklearn.model_selection import train_test_split </a:t>
            </a:r>
          </a:p>
          <a:p>
            <a:pPr marL="0" indent="457200" defTabSz="913765">
              <a:lnSpc>
                <a:spcPct val="150000"/>
              </a:lnSpc>
              <a:buNone/>
            </a:pPr>
            <a:r>
              <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Xtrain</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Xtest, Ytrain, Ytest = </a:t>
            </a:r>
            <a:r>
              <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train_test_split(X,y, test_size=0.3,random_state=420)</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划分样本</a:t>
            </a:r>
            <a:r>
              <a:rPr lang="zh-CN" altLang="en-US" sz="2800" b="1" dirty="0" smtClean="0">
                <a:solidFill>
                  <a:srgbClr val="0070C0"/>
                </a:solidFill>
                <a:latin typeface="微软雅黑" panose="020B0503020204020204" pitchFamily="34" charset="-122"/>
                <a:ea typeface="微软雅黑" panose="020B0503020204020204" pitchFamily="34" charset="-122"/>
              </a:rPr>
              <a:t>的函数</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51538" y="5457938"/>
            <a:ext cx="8433382" cy="887361"/>
            <a:chOff x="6339097" y="1573726"/>
            <a:chExt cx="3744416" cy="887823"/>
          </a:xfrm>
        </p:grpSpPr>
        <p:sp>
          <p:nvSpPr>
            <p:cNvPr id="6" name="圆角矩形 5"/>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7" name="矩形 6"/>
            <p:cNvSpPr/>
            <p:nvPr/>
          </p:nvSpPr>
          <p:spPr>
            <a:xfrm>
              <a:off x="6399543" y="1599350"/>
              <a:ext cx="3683970" cy="862199"/>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train_test_split</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函数返回</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个值（实际是一个元组）</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 name="组合 7"/>
          <p:cNvGrpSpPr/>
          <p:nvPr/>
        </p:nvGrpSpPr>
        <p:grpSpPr>
          <a:xfrm>
            <a:off x="411481" y="4779369"/>
            <a:ext cx="5455919" cy="887361"/>
            <a:chOff x="6339097" y="1573726"/>
            <a:chExt cx="3744416" cy="887823"/>
          </a:xfrm>
        </p:grpSpPr>
        <p:sp>
          <p:nvSpPr>
            <p:cNvPr id="9" name="圆角矩形 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0" name="矩形 9"/>
            <p:cNvSpPr/>
            <p:nvPr/>
          </p:nvSpPr>
          <p:spPr>
            <a:xfrm>
              <a:off x="6399543" y="1599350"/>
              <a:ext cx="3683970" cy="862199"/>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test_size</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设置测试集所占的比例</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537655940"/>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713326"/>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2</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k</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折交叉验</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证</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划分样本的方法</a:t>
            </a:r>
          </a:p>
        </p:txBody>
      </p:sp>
      <p:sp>
        <p:nvSpPr>
          <p:cNvPr id="7" name="矩形 6"/>
          <p:cNvSpPr/>
          <p:nvPr/>
        </p:nvSpPr>
        <p:spPr>
          <a:xfrm>
            <a:off x="542566" y="6184588"/>
            <a:ext cx="8297242" cy="861750"/>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train_test_split</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函数返回</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个值（实际是一个元组）</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p:cNvGrpSpPr/>
          <p:nvPr/>
        </p:nvGrpSpPr>
        <p:grpSpPr>
          <a:xfrm>
            <a:off x="372821" y="5449520"/>
            <a:ext cx="8181584" cy="1256694"/>
            <a:chOff x="6339097" y="1573725"/>
            <a:chExt cx="3744416" cy="1257349"/>
          </a:xfrm>
        </p:grpSpPr>
        <p:sp>
          <p:nvSpPr>
            <p:cNvPr id="9" name="圆角矩形 8"/>
            <p:cNvSpPr/>
            <p:nvPr/>
          </p:nvSpPr>
          <p:spPr>
            <a:xfrm>
              <a:off x="6339097" y="1573725"/>
              <a:ext cx="3744416" cy="96702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0" name="矩形 9"/>
            <p:cNvSpPr/>
            <p:nvPr/>
          </p:nvSpPr>
          <p:spPr>
            <a:xfrm>
              <a:off x="6399543" y="1599350"/>
              <a:ext cx="3683970" cy="1231724"/>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适</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用于小样本集的情</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况，将样本划分为 </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个子集，每个子集均做一次测试集，其余的作为训练集。</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Rectangle 6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542566" y="1340406"/>
            <a:ext cx="7639685" cy="3925640"/>
            <a:chOff x="2808" y="5963"/>
            <a:chExt cx="6860" cy="3526"/>
          </a:xfrm>
        </p:grpSpPr>
        <p:sp>
          <p:nvSpPr>
            <p:cNvPr id="4" name="AutoShape 66"/>
            <p:cNvSpPr>
              <a:spLocks noChangeAspect="1" noChangeArrowheads="1" noTextEdit="1"/>
            </p:cNvSpPr>
            <p:nvPr/>
          </p:nvSpPr>
          <p:spPr bwMode="auto">
            <a:xfrm>
              <a:off x="2808" y="5963"/>
              <a:ext cx="6860" cy="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1" name="Rectangle 65"/>
            <p:cNvSpPr>
              <a:spLocks noChangeArrowheads="1"/>
            </p:cNvSpPr>
            <p:nvPr/>
          </p:nvSpPr>
          <p:spPr bwMode="auto">
            <a:xfrm>
              <a:off x="3860" y="5963"/>
              <a:ext cx="3403" cy="348"/>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样本集</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Rectangle 64"/>
            <p:cNvSpPr>
              <a:spLocks noChangeArrowheads="1"/>
            </p:cNvSpPr>
            <p:nvPr/>
          </p:nvSpPr>
          <p:spPr bwMode="auto">
            <a:xfrm>
              <a:off x="3860" y="6889"/>
              <a:ext cx="3403" cy="347"/>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63"/>
            <p:cNvSpPr>
              <a:spLocks noChangeArrowheads="1"/>
            </p:cNvSpPr>
            <p:nvPr/>
          </p:nvSpPr>
          <p:spPr bwMode="auto">
            <a:xfrm>
              <a:off x="3860" y="688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 name="Rectangle 62"/>
            <p:cNvSpPr>
              <a:spLocks noChangeArrowheads="1"/>
            </p:cNvSpPr>
            <p:nvPr/>
          </p:nvSpPr>
          <p:spPr bwMode="auto">
            <a:xfrm>
              <a:off x="4200" y="688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5" name="Rectangle 61"/>
            <p:cNvSpPr>
              <a:spLocks noChangeArrowheads="1"/>
            </p:cNvSpPr>
            <p:nvPr/>
          </p:nvSpPr>
          <p:spPr bwMode="auto">
            <a:xfrm>
              <a:off x="4540" y="688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6" name="Rectangle 60"/>
            <p:cNvSpPr>
              <a:spLocks noChangeArrowheads="1"/>
            </p:cNvSpPr>
            <p:nvPr/>
          </p:nvSpPr>
          <p:spPr bwMode="auto">
            <a:xfrm>
              <a:off x="4880" y="688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7" name="Rectangle 59"/>
            <p:cNvSpPr>
              <a:spLocks noChangeArrowheads="1"/>
            </p:cNvSpPr>
            <p:nvPr/>
          </p:nvSpPr>
          <p:spPr bwMode="auto">
            <a:xfrm>
              <a:off x="5220" y="688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8" name="Rectangle 58"/>
            <p:cNvSpPr>
              <a:spLocks noChangeArrowheads="1"/>
            </p:cNvSpPr>
            <p:nvPr/>
          </p:nvSpPr>
          <p:spPr bwMode="auto">
            <a:xfrm>
              <a:off x="5560" y="6889"/>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9" name="Rectangle 57"/>
            <p:cNvSpPr>
              <a:spLocks noChangeArrowheads="1"/>
            </p:cNvSpPr>
            <p:nvPr/>
          </p:nvSpPr>
          <p:spPr bwMode="auto">
            <a:xfrm>
              <a:off x="5901" y="688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1" name="Rectangle 56"/>
            <p:cNvSpPr>
              <a:spLocks noChangeArrowheads="1"/>
            </p:cNvSpPr>
            <p:nvPr/>
          </p:nvSpPr>
          <p:spPr bwMode="auto">
            <a:xfrm>
              <a:off x="6241" y="6889"/>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2" name="Rectangle 55"/>
            <p:cNvSpPr>
              <a:spLocks noChangeArrowheads="1"/>
            </p:cNvSpPr>
            <p:nvPr/>
          </p:nvSpPr>
          <p:spPr bwMode="auto">
            <a:xfrm>
              <a:off x="6582" y="688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3" name="Rectangle 54"/>
            <p:cNvSpPr>
              <a:spLocks noChangeArrowheads="1"/>
            </p:cNvSpPr>
            <p:nvPr/>
          </p:nvSpPr>
          <p:spPr bwMode="auto">
            <a:xfrm>
              <a:off x="6922" y="6889"/>
              <a:ext cx="341" cy="347"/>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4" name="Rectangle 53"/>
            <p:cNvSpPr>
              <a:spLocks noChangeArrowheads="1"/>
            </p:cNvSpPr>
            <p:nvPr/>
          </p:nvSpPr>
          <p:spPr bwMode="auto">
            <a:xfrm>
              <a:off x="3860" y="7573"/>
              <a:ext cx="3403" cy="347"/>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5" name="Rectangle 52"/>
            <p:cNvSpPr>
              <a:spLocks noChangeArrowheads="1"/>
            </p:cNvSpPr>
            <p:nvPr/>
          </p:nvSpPr>
          <p:spPr bwMode="auto">
            <a:xfrm>
              <a:off x="3860" y="7573"/>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6" name="Rectangle 51"/>
            <p:cNvSpPr>
              <a:spLocks noChangeArrowheads="1"/>
            </p:cNvSpPr>
            <p:nvPr/>
          </p:nvSpPr>
          <p:spPr bwMode="auto">
            <a:xfrm>
              <a:off x="4200" y="7573"/>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7" name="Rectangle 50"/>
            <p:cNvSpPr>
              <a:spLocks noChangeArrowheads="1"/>
            </p:cNvSpPr>
            <p:nvPr/>
          </p:nvSpPr>
          <p:spPr bwMode="auto">
            <a:xfrm>
              <a:off x="4540" y="7573"/>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8" name="Rectangle 49"/>
            <p:cNvSpPr>
              <a:spLocks noChangeArrowheads="1"/>
            </p:cNvSpPr>
            <p:nvPr/>
          </p:nvSpPr>
          <p:spPr bwMode="auto">
            <a:xfrm>
              <a:off x="4880" y="7573"/>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9" name="Rectangle 48"/>
            <p:cNvSpPr>
              <a:spLocks noChangeArrowheads="1"/>
            </p:cNvSpPr>
            <p:nvPr/>
          </p:nvSpPr>
          <p:spPr bwMode="auto">
            <a:xfrm>
              <a:off x="5220" y="7573"/>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0" name="Rectangle 47"/>
            <p:cNvSpPr>
              <a:spLocks noChangeArrowheads="1"/>
            </p:cNvSpPr>
            <p:nvPr/>
          </p:nvSpPr>
          <p:spPr bwMode="auto">
            <a:xfrm>
              <a:off x="5560" y="7573"/>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1" name="Rectangle 46"/>
            <p:cNvSpPr>
              <a:spLocks noChangeArrowheads="1"/>
            </p:cNvSpPr>
            <p:nvPr/>
          </p:nvSpPr>
          <p:spPr bwMode="auto">
            <a:xfrm>
              <a:off x="5901" y="7573"/>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 name="Rectangle 45"/>
            <p:cNvSpPr>
              <a:spLocks noChangeArrowheads="1"/>
            </p:cNvSpPr>
            <p:nvPr/>
          </p:nvSpPr>
          <p:spPr bwMode="auto">
            <a:xfrm>
              <a:off x="6241" y="7573"/>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3" name="Rectangle 44"/>
            <p:cNvSpPr>
              <a:spLocks noChangeArrowheads="1"/>
            </p:cNvSpPr>
            <p:nvPr/>
          </p:nvSpPr>
          <p:spPr bwMode="auto">
            <a:xfrm>
              <a:off x="6582" y="7573"/>
              <a:ext cx="340" cy="347"/>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4" name="Rectangle 43"/>
            <p:cNvSpPr>
              <a:spLocks noChangeArrowheads="1"/>
            </p:cNvSpPr>
            <p:nvPr/>
          </p:nvSpPr>
          <p:spPr bwMode="auto">
            <a:xfrm>
              <a:off x="6922" y="7573"/>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5" name="Rectangle 42"/>
            <p:cNvSpPr>
              <a:spLocks noChangeArrowheads="1"/>
            </p:cNvSpPr>
            <p:nvPr/>
          </p:nvSpPr>
          <p:spPr bwMode="auto">
            <a:xfrm>
              <a:off x="3860" y="8257"/>
              <a:ext cx="3403" cy="347"/>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6" name="Rectangle 41"/>
            <p:cNvSpPr>
              <a:spLocks noChangeArrowheads="1"/>
            </p:cNvSpPr>
            <p:nvPr/>
          </p:nvSpPr>
          <p:spPr bwMode="auto">
            <a:xfrm>
              <a:off x="3860" y="8257"/>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7" name="Rectangle 40"/>
            <p:cNvSpPr>
              <a:spLocks noChangeArrowheads="1"/>
            </p:cNvSpPr>
            <p:nvPr/>
          </p:nvSpPr>
          <p:spPr bwMode="auto">
            <a:xfrm>
              <a:off x="4200" y="8257"/>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8" name="Rectangle 39"/>
            <p:cNvSpPr>
              <a:spLocks noChangeArrowheads="1"/>
            </p:cNvSpPr>
            <p:nvPr/>
          </p:nvSpPr>
          <p:spPr bwMode="auto">
            <a:xfrm>
              <a:off x="4540" y="8257"/>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9" name="Rectangle 38"/>
            <p:cNvSpPr>
              <a:spLocks noChangeArrowheads="1"/>
            </p:cNvSpPr>
            <p:nvPr/>
          </p:nvSpPr>
          <p:spPr bwMode="auto">
            <a:xfrm>
              <a:off x="4880" y="8257"/>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40" name="Rectangle 37"/>
            <p:cNvSpPr>
              <a:spLocks noChangeArrowheads="1"/>
            </p:cNvSpPr>
            <p:nvPr/>
          </p:nvSpPr>
          <p:spPr bwMode="auto">
            <a:xfrm>
              <a:off x="5220" y="8257"/>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42" name="Rectangle 36"/>
            <p:cNvSpPr>
              <a:spLocks noChangeArrowheads="1"/>
            </p:cNvSpPr>
            <p:nvPr/>
          </p:nvSpPr>
          <p:spPr bwMode="auto">
            <a:xfrm>
              <a:off x="5560" y="8257"/>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43" name="Rectangle 35"/>
            <p:cNvSpPr>
              <a:spLocks noChangeArrowheads="1"/>
            </p:cNvSpPr>
            <p:nvPr/>
          </p:nvSpPr>
          <p:spPr bwMode="auto">
            <a:xfrm>
              <a:off x="5901" y="8257"/>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44" name="Rectangle 34"/>
            <p:cNvSpPr>
              <a:spLocks noChangeArrowheads="1"/>
            </p:cNvSpPr>
            <p:nvPr/>
          </p:nvSpPr>
          <p:spPr bwMode="auto">
            <a:xfrm>
              <a:off x="6241" y="8257"/>
              <a:ext cx="341" cy="347"/>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45" name="Rectangle 33"/>
            <p:cNvSpPr>
              <a:spLocks noChangeArrowheads="1"/>
            </p:cNvSpPr>
            <p:nvPr/>
          </p:nvSpPr>
          <p:spPr bwMode="auto">
            <a:xfrm>
              <a:off x="6582" y="8257"/>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46" name="Rectangle 32"/>
            <p:cNvSpPr>
              <a:spLocks noChangeArrowheads="1"/>
            </p:cNvSpPr>
            <p:nvPr/>
          </p:nvSpPr>
          <p:spPr bwMode="auto">
            <a:xfrm>
              <a:off x="6922" y="8257"/>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47" name="Rectangle 31"/>
            <p:cNvSpPr>
              <a:spLocks noChangeArrowheads="1"/>
            </p:cNvSpPr>
            <p:nvPr/>
          </p:nvSpPr>
          <p:spPr bwMode="auto">
            <a:xfrm>
              <a:off x="3860" y="9049"/>
              <a:ext cx="3403" cy="347"/>
            </a:xfrm>
            <a:prstGeom prst="rect">
              <a:avLst/>
            </a:prstGeom>
            <a:solidFill>
              <a:srgbClr val="FFFFFF"/>
            </a:solidFill>
            <a:ln w="9525">
              <a:solidFill>
                <a:srgbClr val="000000"/>
              </a:solidFill>
              <a:miter lim="800000"/>
              <a:headEnd/>
              <a:tailEnd/>
            </a:ln>
          </p:spPr>
          <p:txBody>
            <a:bodyPr vert="horz" wrap="square" lIns="91440" tIns="10800" rIns="91440" bIns="108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8" name="Rectangle 30"/>
            <p:cNvSpPr>
              <a:spLocks noChangeArrowheads="1"/>
            </p:cNvSpPr>
            <p:nvPr/>
          </p:nvSpPr>
          <p:spPr bwMode="auto">
            <a:xfrm>
              <a:off x="3860" y="9049"/>
              <a:ext cx="340" cy="347"/>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49" name="Rectangle 29"/>
            <p:cNvSpPr>
              <a:spLocks noChangeArrowheads="1"/>
            </p:cNvSpPr>
            <p:nvPr/>
          </p:nvSpPr>
          <p:spPr bwMode="auto">
            <a:xfrm>
              <a:off x="4200" y="904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0" name="Rectangle 28"/>
            <p:cNvSpPr>
              <a:spLocks noChangeArrowheads="1"/>
            </p:cNvSpPr>
            <p:nvPr/>
          </p:nvSpPr>
          <p:spPr bwMode="auto">
            <a:xfrm>
              <a:off x="4540" y="904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1" name="Rectangle 27"/>
            <p:cNvSpPr>
              <a:spLocks noChangeArrowheads="1"/>
            </p:cNvSpPr>
            <p:nvPr/>
          </p:nvSpPr>
          <p:spPr bwMode="auto">
            <a:xfrm>
              <a:off x="4880" y="904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2" name="Rectangle 26"/>
            <p:cNvSpPr>
              <a:spLocks noChangeArrowheads="1"/>
            </p:cNvSpPr>
            <p:nvPr/>
          </p:nvSpPr>
          <p:spPr bwMode="auto">
            <a:xfrm>
              <a:off x="5220" y="904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3" name="Rectangle 25"/>
            <p:cNvSpPr>
              <a:spLocks noChangeArrowheads="1"/>
            </p:cNvSpPr>
            <p:nvPr/>
          </p:nvSpPr>
          <p:spPr bwMode="auto">
            <a:xfrm>
              <a:off x="5560" y="9049"/>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4" name="Rectangle 24"/>
            <p:cNvSpPr>
              <a:spLocks noChangeArrowheads="1"/>
            </p:cNvSpPr>
            <p:nvPr/>
          </p:nvSpPr>
          <p:spPr bwMode="auto">
            <a:xfrm>
              <a:off x="5901" y="904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5" name="Rectangle 23"/>
            <p:cNvSpPr>
              <a:spLocks noChangeArrowheads="1"/>
            </p:cNvSpPr>
            <p:nvPr/>
          </p:nvSpPr>
          <p:spPr bwMode="auto">
            <a:xfrm>
              <a:off x="6241" y="9049"/>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6" name="Rectangle 22"/>
            <p:cNvSpPr>
              <a:spLocks noChangeArrowheads="1"/>
            </p:cNvSpPr>
            <p:nvPr/>
          </p:nvSpPr>
          <p:spPr bwMode="auto">
            <a:xfrm>
              <a:off x="6582" y="9049"/>
              <a:ext cx="340"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7" name="Rectangle 21"/>
            <p:cNvSpPr>
              <a:spLocks noChangeArrowheads="1"/>
            </p:cNvSpPr>
            <p:nvPr/>
          </p:nvSpPr>
          <p:spPr bwMode="auto">
            <a:xfrm>
              <a:off x="6922" y="9049"/>
              <a:ext cx="341" cy="3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58" name="AutoShape 20"/>
            <p:cNvSpPr>
              <a:spLocks/>
            </p:cNvSpPr>
            <p:nvPr/>
          </p:nvSpPr>
          <p:spPr bwMode="auto">
            <a:xfrm rot="5400000">
              <a:off x="5288" y="5255"/>
              <a:ext cx="206" cy="3062"/>
            </a:xfrm>
            <a:prstGeom prst="leftBrace">
              <a:avLst>
                <a:gd name="adj1" fmla="val 123867"/>
                <a:gd name="adj2" fmla="val 49278"/>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59" name="Text Box 19"/>
            <p:cNvSpPr txBox="1">
              <a:spLocks noChangeArrowheads="1"/>
            </p:cNvSpPr>
            <p:nvPr/>
          </p:nvSpPr>
          <p:spPr bwMode="auto">
            <a:xfrm>
              <a:off x="4682" y="6407"/>
              <a:ext cx="161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Training folds</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0" name="Text Box 18"/>
            <p:cNvSpPr txBox="1">
              <a:spLocks noChangeArrowheads="1"/>
            </p:cNvSpPr>
            <p:nvPr/>
          </p:nvSpPr>
          <p:spPr bwMode="auto">
            <a:xfrm>
              <a:off x="6769" y="6311"/>
              <a:ext cx="131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Test folds</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1" name="AutoShape 17"/>
            <p:cNvSpPr>
              <a:spLocks noChangeShapeType="1"/>
            </p:cNvSpPr>
            <p:nvPr/>
          </p:nvSpPr>
          <p:spPr bwMode="auto">
            <a:xfrm flipH="1">
              <a:off x="7093" y="6587"/>
              <a:ext cx="187" cy="30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62" name="Text Box 16"/>
            <p:cNvSpPr txBox="1">
              <a:spLocks noChangeArrowheads="1"/>
            </p:cNvSpPr>
            <p:nvPr/>
          </p:nvSpPr>
          <p:spPr bwMode="auto">
            <a:xfrm>
              <a:off x="4981" y="8712"/>
              <a:ext cx="51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Calibri" pitchFamily="34" charset="0"/>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3" name="AutoShape 15"/>
            <p:cNvSpPr>
              <a:spLocks noChangeArrowheads="1"/>
            </p:cNvSpPr>
            <p:nvPr/>
          </p:nvSpPr>
          <p:spPr bwMode="auto">
            <a:xfrm>
              <a:off x="7280" y="7020"/>
              <a:ext cx="316" cy="143"/>
            </a:xfrm>
            <a:prstGeom prst="rightArrow">
              <a:avLst>
                <a:gd name="adj1" fmla="val 50000"/>
                <a:gd name="adj2" fmla="val 5524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64" name="Text Box 14"/>
            <p:cNvSpPr txBox="1">
              <a:spLocks noChangeArrowheads="1"/>
            </p:cNvSpPr>
            <p:nvPr/>
          </p:nvSpPr>
          <p:spPr bwMode="auto">
            <a:xfrm>
              <a:off x="7500" y="6924"/>
              <a:ext cx="5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5" name="AutoShape 13"/>
            <p:cNvSpPr>
              <a:spLocks noChangeArrowheads="1"/>
            </p:cNvSpPr>
            <p:nvPr/>
          </p:nvSpPr>
          <p:spPr bwMode="auto">
            <a:xfrm>
              <a:off x="7280" y="7680"/>
              <a:ext cx="316" cy="143"/>
            </a:xfrm>
            <a:prstGeom prst="rightArrow">
              <a:avLst>
                <a:gd name="adj1" fmla="val 50000"/>
                <a:gd name="adj2" fmla="val 5524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66" name="Text Box 12"/>
            <p:cNvSpPr txBox="1">
              <a:spLocks noChangeArrowheads="1"/>
            </p:cNvSpPr>
            <p:nvPr/>
          </p:nvSpPr>
          <p:spPr bwMode="auto">
            <a:xfrm>
              <a:off x="7500" y="7584"/>
              <a:ext cx="5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 name="AutoShape 11"/>
            <p:cNvSpPr>
              <a:spLocks noChangeArrowheads="1"/>
            </p:cNvSpPr>
            <p:nvPr/>
          </p:nvSpPr>
          <p:spPr bwMode="auto">
            <a:xfrm>
              <a:off x="7287" y="8353"/>
              <a:ext cx="316" cy="143"/>
            </a:xfrm>
            <a:prstGeom prst="rightArrow">
              <a:avLst>
                <a:gd name="adj1" fmla="val 50000"/>
                <a:gd name="adj2" fmla="val 5524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68" name="Text Box 10"/>
            <p:cNvSpPr txBox="1">
              <a:spLocks noChangeArrowheads="1"/>
            </p:cNvSpPr>
            <p:nvPr/>
          </p:nvSpPr>
          <p:spPr bwMode="auto">
            <a:xfrm>
              <a:off x="7507" y="8257"/>
              <a:ext cx="5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9" name="AutoShape 9"/>
            <p:cNvSpPr>
              <a:spLocks noChangeArrowheads="1"/>
            </p:cNvSpPr>
            <p:nvPr/>
          </p:nvSpPr>
          <p:spPr bwMode="auto">
            <a:xfrm>
              <a:off x="7292" y="9156"/>
              <a:ext cx="316" cy="143"/>
            </a:xfrm>
            <a:prstGeom prst="rightArrow">
              <a:avLst>
                <a:gd name="adj1" fmla="val 50000"/>
                <a:gd name="adj2" fmla="val 5524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70" name="Text Box 8"/>
            <p:cNvSpPr txBox="1">
              <a:spLocks noChangeArrowheads="1"/>
            </p:cNvSpPr>
            <p:nvPr/>
          </p:nvSpPr>
          <p:spPr bwMode="auto">
            <a:xfrm>
              <a:off x="7512" y="9060"/>
              <a:ext cx="5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1" name="Text Box 7"/>
            <p:cNvSpPr txBox="1">
              <a:spLocks noChangeArrowheads="1"/>
            </p:cNvSpPr>
            <p:nvPr/>
          </p:nvSpPr>
          <p:spPr bwMode="auto">
            <a:xfrm>
              <a:off x="2868" y="6960"/>
              <a:ext cx="99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Calibri" pitchFamily="34" charset="0"/>
                </a:rPr>
                <a:t>次迭代</a:t>
              </a:r>
              <a:endParaRPr kumimoji="0" lang="zh-CN" altLang="en-US"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 name="Text Box 6"/>
            <p:cNvSpPr txBox="1">
              <a:spLocks noChangeArrowheads="1"/>
            </p:cNvSpPr>
            <p:nvPr/>
          </p:nvSpPr>
          <p:spPr bwMode="auto">
            <a:xfrm>
              <a:off x="2868" y="7584"/>
              <a:ext cx="99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Calibri" pitchFamily="34" charset="0"/>
                </a:rPr>
                <a:t>次迭代</a:t>
              </a:r>
              <a:endParaRPr kumimoji="0" lang="zh-CN" altLang="en-US"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3" name="Text Box 5"/>
            <p:cNvSpPr txBox="1">
              <a:spLocks noChangeArrowheads="1"/>
            </p:cNvSpPr>
            <p:nvPr/>
          </p:nvSpPr>
          <p:spPr bwMode="auto">
            <a:xfrm>
              <a:off x="2868" y="8328"/>
              <a:ext cx="99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Calibri" pitchFamily="34" charset="0"/>
                </a:rPr>
                <a:t>次迭代</a:t>
              </a:r>
              <a:endParaRPr kumimoji="0" lang="zh-CN" altLang="en-US"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4" name="Text Box 4"/>
            <p:cNvSpPr txBox="1">
              <a:spLocks noChangeArrowheads="1"/>
            </p:cNvSpPr>
            <p:nvPr/>
          </p:nvSpPr>
          <p:spPr bwMode="auto">
            <a:xfrm>
              <a:off x="2808" y="9120"/>
              <a:ext cx="122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次迭代</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5" name="AutoShape 3"/>
            <p:cNvSpPr>
              <a:spLocks/>
            </p:cNvSpPr>
            <p:nvPr/>
          </p:nvSpPr>
          <p:spPr bwMode="auto">
            <a:xfrm>
              <a:off x="7991" y="6683"/>
              <a:ext cx="397" cy="2713"/>
            </a:xfrm>
            <a:prstGeom prst="rightBrace">
              <a:avLst>
                <a:gd name="adj1" fmla="val 5694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graphicFrame>
          <p:nvGraphicFramePr>
            <p:cNvPr id="76" name="对象 75"/>
            <p:cNvGraphicFramePr>
              <a:graphicFrameLocks noChangeAspect="1"/>
            </p:cNvGraphicFramePr>
            <p:nvPr/>
          </p:nvGraphicFramePr>
          <p:xfrm>
            <a:off x="8388" y="7708"/>
            <a:ext cx="1280" cy="680"/>
          </p:xfrm>
          <a:graphic>
            <a:graphicData uri="http://schemas.openxmlformats.org/presentationml/2006/ole">
              <mc:AlternateContent xmlns:mc="http://schemas.openxmlformats.org/markup-compatibility/2006">
                <mc:Choice xmlns:v="urn:schemas-microsoft-com:vml" Requires="v">
                  <p:oleObj spid="_x0000_s2159" name="Equation" r:id="rId4" imgW="812447" imgH="431613" progId="Equation.DSMT4">
                    <p:embed/>
                  </p:oleObj>
                </mc:Choice>
                <mc:Fallback>
                  <p:oleObj name="Equation" r:id="rId4" imgW="812447" imgH="431613"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8" y="7708"/>
                          <a:ext cx="1280" cy="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34428490"/>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713326"/>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765">
              <a:lnSpc>
                <a:spcPct val="150000"/>
              </a:lnSpc>
              <a:buNone/>
            </a:pP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2</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k</a:t>
            </a:r>
            <a:r>
              <a:rPr lang="zh-CN" altLang="en-US"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折交叉验证</a:t>
            </a:r>
            <a:r>
              <a:rPr lang="en-US" altLang="zh-CN" sz="2600" b="1" dirty="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zh-CN" altLang="en-US"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续</a:t>
            </a:r>
            <a:r>
              <a:rPr lang="en-US" altLang="zh-CN" sz="26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划分样本的方法</a:t>
            </a:r>
          </a:p>
        </p:txBody>
      </p:sp>
      <p:sp>
        <p:nvSpPr>
          <p:cNvPr id="7" name="矩形 6"/>
          <p:cNvSpPr/>
          <p:nvPr/>
        </p:nvSpPr>
        <p:spPr>
          <a:xfrm>
            <a:off x="542566" y="6184588"/>
            <a:ext cx="8297242" cy="861750"/>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train_test_split</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函数返回</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个值（实际是一个元组）</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6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72821" y="2003196"/>
            <a:ext cx="8533907" cy="1292662"/>
          </a:xfrm>
          <a:prstGeom prst="rect">
            <a:avLst/>
          </a:prstGeom>
        </p:spPr>
        <p:txBody>
          <a:bodyPr wrap="square">
            <a:spAutoFit/>
          </a:bodyPr>
          <a:lstStyle/>
          <a:p>
            <a:r>
              <a:rPr lang="en-US" altLang="zh-CN" sz="2600" dirty="0">
                <a:latin typeface="Times New Roman" panose="02020603050405020304" pitchFamily="18" charset="0"/>
                <a:cs typeface="Times New Roman" panose="02020603050405020304" pitchFamily="18" charset="0"/>
              </a:rPr>
              <a:t>from sklearn.model_selection import cross_val_predict</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 predicted = </a:t>
            </a:r>
            <a:r>
              <a:rPr lang="en-US" altLang="zh-CN" sz="2600" dirty="0">
                <a:solidFill>
                  <a:schemeClr val="accent1"/>
                </a:solidFill>
                <a:latin typeface="Times New Roman" panose="02020603050405020304" pitchFamily="18" charset="0"/>
                <a:cs typeface="Times New Roman" panose="02020603050405020304" pitchFamily="18" charset="0"/>
              </a:rPr>
              <a:t>cross_val_predict</a:t>
            </a:r>
            <a:r>
              <a:rPr lang="en-US" altLang="zh-CN" sz="2600" dirty="0">
                <a:latin typeface="Times New Roman" panose="02020603050405020304" pitchFamily="18" charset="0"/>
                <a:cs typeface="Times New Roman" panose="02020603050405020304" pitchFamily="18" charset="0"/>
              </a:rPr>
              <a:t>(clf, iris.data, iris.target, cv=10)</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 metrics.accuracy_score(iris.target, predicted</a:t>
            </a:r>
            <a:r>
              <a:rPr lang="en-US" altLang="zh-CN" sz="2600" dirty="0" smtClean="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p:txBody>
      </p:sp>
      <p:sp>
        <p:nvSpPr>
          <p:cNvPr id="6" name="矩形 5"/>
          <p:cNvSpPr/>
          <p:nvPr/>
        </p:nvSpPr>
        <p:spPr>
          <a:xfrm>
            <a:off x="656673" y="1506974"/>
            <a:ext cx="4704493" cy="461665"/>
          </a:xfrm>
          <a:prstGeom prst="rect">
            <a:avLst/>
          </a:prstGeom>
          <a:solidFill>
            <a:schemeClr val="bg2"/>
          </a:solidFill>
        </p:spPr>
        <p:txBody>
          <a:bodyPr wrap="none">
            <a:spAutoFit/>
          </a:bodyPr>
          <a:lstStyle/>
          <a:p>
            <a:r>
              <a:rPr lang="zh-CN" altLang="zh-CN" sz="2400" dirty="0"/>
              <a:t>交叉验</a:t>
            </a:r>
            <a:r>
              <a:rPr lang="zh-CN" altLang="zh-CN" sz="2400" dirty="0" smtClean="0"/>
              <a:t>证函</a:t>
            </a:r>
            <a:r>
              <a:rPr lang="zh-CN" altLang="zh-CN" sz="2400" dirty="0"/>
              <a:t>数：</a:t>
            </a:r>
            <a:r>
              <a:rPr lang="en-US" altLang="zh-CN" sz="2400" dirty="0"/>
              <a:t>cross_val_predict()</a:t>
            </a:r>
            <a:endParaRPr lang="zh-CN" altLang="en-US" sz="2400" dirty="0"/>
          </a:p>
        </p:txBody>
      </p:sp>
      <p:sp>
        <p:nvSpPr>
          <p:cNvPr id="77" name="矩形 76"/>
          <p:cNvSpPr/>
          <p:nvPr/>
        </p:nvSpPr>
        <p:spPr>
          <a:xfrm>
            <a:off x="372820" y="3746694"/>
            <a:ext cx="8368845" cy="2308324"/>
          </a:xfrm>
          <a:prstGeom prst="rect">
            <a:avLst/>
          </a:prstGeom>
          <a:solidFill>
            <a:schemeClr val="bg2"/>
          </a:solidFill>
        </p:spPr>
        <p:txBody>
          <a:bodyPr wrap="square">
            <a:spAutoFit/>
          </a:bodyPr>
          <a:lstStyle/>
          <a:p>
            <a:r>
              <a:rPr lang="zh-CN" altLang="en-US" sz="2400" dirty="0" smtClean="0"/>
              <a:t>交叉验证的好处：</a:t>
            </a:r>
            <a:endParaRPr lang="en-US" altLang="zh-CN" sz="2400" dirty="0" smtClean="0"/>
          </a:p>
          <a:p>
            <a:r>
              <a:rPr lang="en-US" altLang="zh-CN" sz="2400" dirty="0" smtClean="0"/>
              <a:t>1</a:t>
            </a:r>
            <a:r>
              <a:rPr lang="zh-CN" altLang="zh-CN" sz="2400" dirty="0"/>
              <a:t>）验证结果更加稳</a:t>
            </a:r>
            <a:r>
              <a:rPr lang="zh-CN" altLang="zh-CN" sz="2400" dirty="0" smtClean="0"/>
              <a:t>定</a:t>
            </a:r>
            <a:r>
              <a:rPr lang="zh-CN" altLang="en-US" sz="2400" dirty="0" smtClean="0"/>
              <a:t>，尤其是</a:t>
            </a:r>
            <a:r>
              <a:rPr lang="zh-CN" altLang="zh-CN" sz="2400" dirty="0" smtClean="0"/>
              <a:t>在</a:t>
            </a:r>
            <a:r>
              <a:rPr lang="zh-CN" altLang="zh-CN" sz="2400" dirty="0"/>
              <a:t>小数据集</a:t>
            </a:r>
            <a:r>
              <a:rPr lang="zh-CN" altLang="zh-CN" sz="2400" dirty="0" smtClean="0"/>
              <a:t>中。</a:t>
            </a:r>
            <a:endParaRPr lang="zh-CN" altLang="zh-CN" sz="2400" dirty="0"/>
          </a:p>
          <a:p>
            <a:r>
              <a:rPr lang="en-US" altLang="zh-CN" sz="2400" dirty="0"/>
              <a:t>2</a:t>
            </a:r>
            <a:r>
              <a:rPr lang="zh-CN" altLang="zh-CN" sz="2400" dirty="0"/>
              <a:t>）能够查看数据分布对于模型效果的影响，通过查看每份的验证结果，可以得到该数据集分布对模型的影响。</a:t>
            </a:r>
          </a:p>
          <a:p>
            <a:r>
              <a:rPr lang="en-US" altLang="zh-CN" sz="2400" dirty="0"/>
              <a:t>3</a:t>
            </a:r>
            <a:r>
              <a:rPr lang="zh-CN" altLang="zh-CN" sz="2400" dirty="0"/>
              <a:t>）更好地利用训练数据，如果是</a:t>
            </a:r>
            <a:r>
              <a:rPr lang="en-US" altLang="zh-CN" sz="2400" dirty="0"/>
              <a:t>5</a:t>
            </a:r>
            <a:r>
              <a:rPr lang="zh-CN" altLang="zh-CN" sz="2400" dirty="0"/>
              <a:t>折交叉验证，那么训练量占了</a:t>
            </a:r>
            <a:r>
              <a:rPr lang="en-US" altLang="zh-CN" sz="2400" dirty="0"/>
              <a:t>80%</a:t>
            </a:r>
            <a:endParaRPr lang="zh-CN" altLang="en-US" sz="2400" dirty="0"/>
          </a:p>
        </p:txBody>
      </p:sp>
    </p:spTree>
    <p:extLst>
      <p:ext uri="{BB962C8B-B14F-4D97-AF65-F5344CB8AC3E}">
        <p14:creationId xmlns:p14="http://schemas.microsoft.com/office/powerpoint/2010/main" val="810518390"/>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323852" y="1079502"/>
            <a:ext cx="8361363" cy="5192713"/>
          </a:xfrm>
          <a:prstGeom prst="rect">
            <a:avLst/>
          </a:prstGeom>
        </p:spPr>
        <p:txBody>
          <a:bodyPr/>
          <a:lstStyle/>
          <a:p>
            <a:r>
              <a:rPr lang="zh-CN" altLang="en-US" sz="2800" b="1" dirty="0" smtClean="0"/>
              <a:t>统计学中：样本是用来估计总体的参数</a:t>
            </a:r>
          </a:p>
          <a:p>
            <a:r>
              <a:rPr lang="zh-CN" altLang="en-US" sz="2800" b="1" dirty="0" smtClean="0"/>
              <a:t>机器学习中：样本是用来训练模型和估计模型参数的。</a:t>
            </a:r>
          </a:p>
          <a:p>
            <a:r>
              <a:rPr lang="zh-CN" altLang="en-US" sz="2800" b="1" dirty="0" smtClean="0"/>
              <a:t>对于</a:t>
            </a:r>
            <a:r>
              <a:rPr lang="zh-CN" altLang="en-US" sz="3200" b="1" dirty="0" smtClean="0">
                <a:solidFill>
                  <a:srgbClr val="FF5050"/>
                </a:solidFill>
              </a:rPr>
              <a:t>参数估计</a:t>
            </a:r>
            <a:r>
              <a:rPr lang="zh-CN" altLang="en-US" sz="2800" b="1" dirty="0" smtClean="0"/>
              <a:t>来说</a:t>
            </a:r>
            <a:r>
              <a:rPr lang="zh-CN" altLang="en-US" b="1" dirty="0" smtClean="0"/>
              <a:t>：</a:t>
            </a:r>
          </a:p>
        </p:txBody>
      </p:sp>
      <p:sp>
        <p:nvSpPr>
          <p:cNvPr id="78852" name="Text Box 4"/>
          <p:cNvSpPr txBox="1">
            <a:spLocks noChangeArrowheads="1"/>
          </p:cNvSpPr>
          <p:nvPr/>
        </p:nvSpPr>
        <p:spPr bwMode="auto">
          <a:xfrm>
            <a:off x="930275" y="4678364"/>
            <a:ext cx="20177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3200" b="1"/>
              <a:t>参数</a:t>
            </a:r>
          </a:p>
        </p:txBody>
      </p:sp>
      <p:sp>
        <p:nvSpPr>
          <p:cNvPr id="78853" name="Line 5"/>
          <p:cNvSpPr>
            <a:spLocks noChangeShapeType="1"/>
          </p:cNvSpPr>
          <p:nvPr/>
        </p:nvSpPr>
        <p:spPr bwMode="auto">
          <a:xfrm flipV="1">
            <a:off x="2947988" y="3886201"/>
            <a:ext cx="1655762"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4" name="Line 6"/>
          <p:cNvSpPr>
            <a:spLocks noChangeShapeType="1"/>
          </p:cNvSpPr>
          <p:nvPr/>
        </p:nvSpPr>
        <p:spPr bwMode="auto">
          <a:xfrm>
            <a:off x="2947988" y="5181602"/>
            <a:ext cx="17272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5" name="Text Box 7"/>
          <p:cNvSpPr txBox="1">
            <a:spLocks noChangeArrowheads="1"/>
          </p:cNvSpPr>
          <p:nvPr/>
        </p:nvSpPr>
        <p:spPr bwMode="auto">
          <a:xfrm>
            <a:off x="4748215" y="3525839"/>
            <a:ext cx="35274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3200" b="1"/>
              <a:t>总体的均值、方差</a:t>
            </a:r>
          </a:p>
        </p:txBody>
      </p:sp>
      <p:sp>
        <p:nvSpPr>
          <p:cNvPr id="78856" name="Text Box 8"/>
          <p:cNvSpPr txBox="1">
            <a:spLocks noChangeArrowheads="1"/>
          </p:cNvSpPr>
          <p:nvPr/>
        </p:nvSpPr>
        <p:spPr bwMode="auto">
          <a:xfrm>
            <a:off x="4748215" y="5470525"/>
            <a:ext cx="35274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3200" b="1"/>
              <a:t>模型的参数，如</a:t>
            </a:r>
            <a:r>
              <a:rPr lang="en-US" altLang="zh-CN" sz="3200" b="1"/>
              <a:t>ANN</a:t>
            </a:r>
            <a:r>
              <a:rPr lang="zh-CN" altLang="en-US" sz="3200" b="1"/>
              <a:t>中节点的权重</a:t>
            </a:r>
          </a:p>
        </p:txBody>
      </p:sp>
      <p:sp>
        <p:nvSpPr>
          <p:cNvPr id="9" name="文本框 2"/>
          <p:cNvSpPr txBox="1"/>
          <p:nvPr/>
        </p:nvSpPr>
        <p:spPr>
          <a:xfrm>
            <a:off x="0" y="174726"/>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2.5.2</a:t>
            </a:r>
            <a:r>
              <a:rPr lang="zh-CN" altLang="en-US" sz="2800" b="1" dirty="0" smtClean="0">
                <a:solidFill>
                  <a:srgbClr val="0070C0"/>
                </a:solidFill>
                <a:latin typeface="微软雅黑" panose="020B0503020204020204" pitchFamily="34" charset="-122"/>
                <a:ea typeface="微软雅黑" panose="020B0503020204020204" pitchFamily="34" charset="-122"/>
              </a:rPr>
              <a:t>样本和参数估计</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rot="20020318">
            <a:off x="2992898" y="3879781"/>
            <a:ext cx="1107996" cy="461665"/>
          </a:xfrm>
          <a:prstGeom prst="rect">
            <a:avLst/>
          </a:prstGeom>
          <a:noFill/>
        </p:spPr>
        <p:txBody>
          <a:bodyPr wrap="none" rtlCol="0">
            <a:spAutoFit/>
          </a:bodyPr>
          <a:lstStyle/>
          <a:p>
            <a:r>
              <a:rPr lang="zh-CN" altLang="en-US" sz="2400" dirty="0" smtClean="0"/>
              <a:t>统计学</a:t>
            </a:r>
            <a:endParaRPr lang="zh-CN" altLang="en-US" sz="2400" dirty="0"/>
          </a:p>
        </p:txBody>
      </p:sp>
      <p:sp>
        <p:nvSpPr>
          <p:cNvPr id="10" name="TextBox 9"/>
          <p:cNvSpPr txBox="1"/>
          <p:nvPr/>
        </p:nvSpPr>
        <p:spPr>
          <a:xfrm rot="1098513">
            <a:off x="2839010" y="5527032"/>
            <a:ext cx="1415772" cy="461665"/>
          </a:xfrm>
          <a:prstGeom prst="rect">
            <a:avLst/>
          </a:prstGeom>
          <a:noFill/>
        </p:spPr>
        <p:txBody>
          <a:bodyPr wrap="none" rtlCol="0">
            <a:spAutoFit/>
          </a:bodyPr>
          <a:lstStyle/>
          <a:p>
            <a:r>
              <a:rPr lang="zh-CN" altLang="en-US" sz="2400" dirty="0" smtClean="0"/>
              <a:t>机器学习</a:t>
            </a:r>
            <a:endParaRPr lang="zh-CN" altLang="en-US" sz="2400" dirty="0"/>
          </a:p>
        </p:txBody>
      </p:sp>
    </p:spTree>
    <p:extLst>
      <p:ext uri="{BB962C8B-B14F-4D97-AF65-F5344CB8AC3E}">
        <p14:creationId xmlns:p14="http://schemas.microsoft.com/office/powerpoint/2010/main" val="18238845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2" y="681693"/>
            <a:ext cx="3208646"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欠拟合、过拟合示例</a:t>
            </a:r>
            <a:endParaRPr lang="en-US" altLang="zh-CN"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模型在训练样本上产生的误差叫训练误差（</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training </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error</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。在</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测试样本上产生的误差叫测试误差（</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test error</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buNone/>
            </a:pPr>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欠拟合、过拟合与泛化能力</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68</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3619345" y="830317"/>
            <a:ext cx="2555539" cy="1830346"/>
          </a:xfrm>
          <a:prstGeom prst="rect">
            <a:avLst/>
          </a:prstGeom>
        </p:spPr>
      </p:pic>
      <p:pic>
        <p:nvPicPr>
          <p:cNvPr id="12" name="图片 11"/>
          <p:cNvPicPr/>
          <p:nvPr/>
        </p:nvPicPr>
        <p:blipFill>
          <a:blip r:embed="rId4">
            <a:extLst>
              <a:ext uri="{28A0092B-C50C-407E-A947-70E740481C1C}">
                <a14:useLocalDpi xmlns:a14="http://schemas.microsoft.com/office/drawing/2010/main" val="0"/>
              </a:ext>
            </a:extLst>
          </a:blip>
          <a:stretch>
            <a:fillRect/>
          </a:stretch>
        </p:blipFill>
        <p:spPr>
          <a:xfrm>
            <a:off x="3620127" y="3032555"/>
            <a:ext cx="2559523" cy="1834452"/>
          </a:xfrm>
          <a:prstGeom prst="rect">
            <a:avLst/>
          </a:prstGeom>
        </p:spPr>
      </p:pic>
      <p:pic>
        <p:nvPicPr>
          <p:cNvPr id="13" name="图片 12"/>
          <p:cNvPicPr/>
          <p:nvPr/>
        </p:nvPicPr>
        <p:blipFill>
          <a:blip r:embed="rId5">
            <a:extLst>
              <a:ext uri="{28A0092B-C50C-407E-A947-70E740481C1C}">
                <a14:useLocalDpi xmlns:a14="http://schemas.microsoft.com/office/drawing/2010/main" val="0"/>
              </a:ext>
            </a:extLst>
          </a:blip>
          <a:stretch>
            <a:fillRect/>
          </a:stretch>
        </p:blipFill>
        <p:spPr>
          <a:xfrm>
            <a:off x="6542437" y="3032555"/>
            <a:ext cx="2559523" cy="1834452"/>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566230645"/>
              </p:ext>
            </p:extLst>
          </p:nvPr>
        </p:nvGraphicFramePr>
        <p:xfrm>
          <a:off x="87399" y="5285530"/>
          <a:ext cx="8993541" cy="1097280"/>
        </p:xfrm>
        <a:graphic>
          <a:graphicData uri="http://schemas.openxmlformats.org/drawingml/2006/table">
            <a:tbl>
              <a:tblPr firstRow="1" firstCol="1" bandRow="1">
                <a:tableStyleId>{0E3FDE45-AF77-4B5C-9715-49D594BDF05E}</a:tableStyleId>
              </a:tblPr>
              <a:tblGrid>
                <a:gridCol w="1141115"/>
                <a:gridCol w="2133549"/>
                <a:gridCol w="1949807"/>
                <a:gridCol w="1884535"/>
                <a:gridCol w="1884535"/>
              </a:tblGrid>
              <a:tr h="0">
                <a:tc>
                  <a:txBody>
                    <a:bodyPr/>
                    <a:lstStyle/>
                    <a:p>
                      <a:pPr algn="ctr">
                        <a:spcAft>
                          <a:spcPts val="0"/>
                        </a:spcAft>
                      </a:pPr>
                      <a:r>
                        <a:rPr lang="en-US" sz="1800" kern="100" dirty="0">
                          <a:effectLst/>
                        </a:rPr>
                        <a:t> </a:t>
                      </a:r>
                      <a:endParaRPr lang="zh-CN" sz="2400" kern="100" dirty="0">
                        <a:effectLst/>
                        <a:latin typeface="Times New Roman"/>
                        <a:ea typeface="宋体"/>
                      </a:endParaRPr>
                    </a:p>
                  </a:txBody>
                  <a:tcPr marL="68580" marR="68580" marT="0" marB="0"/>
                </a:tc>
                <a:tc>
                  <a:txBody>
                    <a:bodyPr/>
                    <a:lstStyle/>
                    <a:p>
                      <a:pPr algn="ctr">
                        <a:spcAft>
                          <a:spcPts val="0"/>
                        </a:spcAft>
                      </a:pPr>
                      <a:r>
                        <a:rPr lang="zh-CN" sz="1800" kern="100">
                          <a:effectLst/>
                        </a:rPr>
                        <a:t>线性回归模型</a:t>
                      </a:r>
                      <a:endParaRPr lang="zh-CN" sz="2400" kern="100">
                        <a:effectLst/>
                        <a:latin typeface="Times New Roman"/>
                        <a:ea typeface="宋体"/>
                      </a:endParaRPr>
                    </a:p>
                  </a:txBody>
                  <a:tcPr marL="68580" marR="68580" marT="0" marB="0"/>
                </a:tc>
                <a:tc>
                  <a:txBody>
                    <a:bodyPr/>
                    <a:lstStyle/>
                    <a:p>
                      <a:pPr algn="ctr">
                        <a:spcAft>
                          <a:spcPts val="0"/>
                        </a:spcAft>
                      </a:pPr>
                      <a:r>
                        <a:rPr lang="zh-CN" sz="1800" kern="100">
                          <a:effectLst/>
                        </a:rPr>
                        <a:t>三次多项式模型</a:t>
                      </a:r>
                      <a:endParaRPr lang="zh-CN" sz="2400" kern="100">
                        <a:effectLst/>
                        <a:latin typeface="Times New Roman"/>
                        <a:ea typeface="宋体"/>
                      </a:endParaRPr>
                    </a:p>
                  </a:txBody>
                  <a:tcPr marL="68580" marR="68580" marT="0" marB="0"/>
                </a:tc>
                <a:tc>
                  <a:txBody>
                    <a:bodyPr/>
                    <a:lstStyle/>
                    <a:p>
                      <a:pPr algn="ctr">
                        <a:spcAft>
                          <a:spcPts val="0"/>
                        </a:spcAft>
                      </a:pPr>
                      <a:r>
                        <a:rPr lang="zh-CN" sz="1800" kern="100">
                          <a:effectLst/>
                        </a:rPr>
                        <a:t>五次多项式模型</a:t>
                      </a:r>
                      <a:endParaRPr lang="zh-CN" sz="2400" kern="100">
                        <a:effectLst/>
                        <a:latin typeface="Times New Roman"/>
                        <a:ea typeface="宋体"/>
                      </a:endParaRPr>
                    </a:p>
                  </a:txBody>
                  <a:tcPr marL="68580" marR="68580" marT="0" marB="0"/>
                </a:tc>
                <a:tc>
                  <a:txBody>
                    <a:bodyPr/>
                    <a:lstStyle/>
                    <a:p>
                      <a:pPr algn="ctr">
                        <a:spcAft>
                          <a:spcPts val="0"/>
                        </a:spcAft>
                      </a:pPr>
                      <a:r>
                        <a:rPr lang="zh-CN" sz="1800" kern="100">
                          <a:effectLst/>
                        </a:rPr>
                        <a:t>九次多项式模型</a:t>
                      </a:r>
                      <a:endParaRPr lang="zh-CN" sz="2400" kern="100">
                        <a:effectLst/>
                        <a:latin typeface="Times New Roman"/>
                        <a:ea typeface="宋体"/>
                      </a:endParaRPr>
                    </a:p>
                  </a:txBody>
                  <a:tcPr marL="68580" marR="68580" marT="0" marB="0"/>
                </a:tc>
              </a:tr>
              <a:tr h="0">
                <a:tc>
                  <a:txBody>
                    <a:bodyPr/>
                    <a:lstStyle/>
                    <a:p>
                      <a:pPr algn="ctr">
                        <a:spcAft>
                          <a:spcPts val="0"/>
                        </a:spcAft>
                      </a:pPr>
                      <a:r>
                        <a:rPr lang="zh-CN" sz="1800" kern="100">
                          <a:effectLst/>
                        </a:rPr>
                        <a:t>训练误差</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2019</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534</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209</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4</a:t>
                      </a:r>
                      <a:endParaRPr lang="zh-CN" sz="2400" kern="100">
                        <a:effectLst/>
                        <a:latin typeface="Times New Roman"/>
                        <a:ea typeface="宋体"/>
                      </a:endParaRPr>
                    </a:p>
                  </a:txBody>
                  <a:tcPr marL="68580" marR="68580" marT="0" marB="0"/>
                </a:tc>
              </a:tr>
              <a:tr h="0">
                <a:tc>
                  <a:txBody>
                    <a:bodyPr/>
                    <a:lstStyle/>
                    <a:p>
                      <a:pPr algn="ctr">
                        <a:spcAft>
                          <a:spcPts val="0"/>
                        </a:spcAft>
                      </a:pPr>
                      <a:r>
                        <a:rPr lang="zh-CN" sz="1800" kern="100">
                          <a:effectLst/>
                        </a:rPr>
                        <a:t>测试误差</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578</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247</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1232</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38492</a:t>
                      </a:r>
                      <a:endParaRPr lang="zh-CN" sz="2400" kern="100">
                        <a:effectLst/>
                        <a:latin typeface="Times New Roman"/>
                        <a:ea typeface="宋体"/>
                      </a:endParaRPr>
                    </a:p>
                  </a:txBody>
                  <a:tcPr marL="68580" marR="68580" marT="0" marB="0"/>
                </a:tc>
              </a:tr>
              <a:tr h="0">
                <a:tc>
                  <a:txBody>
                    <a:bodyPr/>
                    <a:lstStyle/>
                    <a:p>
                      <a:pPr algn="ctr">
                        <a:spcAft>
                          <a:spcPts val="0"/>
                        </a:spcAft>
                      </a:pPr>
                      <a:r>
                        <a:rPr lang="zh-CN" sz="1800" kern="100">
                          <a:effectLst/>
                        </a:rPr>
                        <a:t>和</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a:effectLst/>
                        </a:rPr>
                        <a:t>2597</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dirty="0">
                          <a:effectLst/>
                        </a:rPr>
                        <a:t>781</a:t>
                      </a:r>
                      <a:endParaRPr lang="zh-CN" sz="2400" kern="100" dirty="0">
                        <a:effectLst/>
                        <a:latin typeface="Times New Roman"/>
                        <a:ea typeface="宋体"/>
                      </a:endParaRPr>
                    </a:p>
                  </a:txBody>
                  <a:tcPr marL="68580" marR="68580" marT="0" marB="0"/>
                </a:tc>
                <a:tc>
                  <a:txBody>
                    <a:bodyPr/>
                    <a:lstStyle/>
                    <a:p>
                      <a:pPr algn="ctr">
                        <a:spcAft>
                          <a:spcPts val="0"/>
                        </a:spcAft>
                      </a:pPr>
                      <a:r>
                        <a:rPr lang="en-US" sz="1800" kern="100">
                          <a:effectLst/>
                        </a:rPr>
                        <a:t>1441</a:t>
                      </a:r>
                      <a:endParaRPr lang="zh-CN" sz="2400" kern="100">
                        <a:effectLst/>
                        <a:latin typeface="Times New Roman"/>
                        <a:ea typeface="宋体"/>
                      </a:endParaRPr>
                    </a:p>
                  </a:txBody>
                  <a:tcPr marL="68580" marR="68580" marT="0" marB="0"/>
                </a:tc>
                <a:tc>
                  <a:txBody>
                    <a:bodyPr/>
                    <a:lstStyle/>
                    <a:p>
                      <a:pPr algn="ctr">
                        <a:spcAft>
                          <a:spcPts val="0"/>
                        </a:spcAft>
                      </a:pPr>
                      <a:r>
                        <a:rPr lang="en-US" sz="1800" kern="100" dirty="0" smtClean="0">
                          <a:effectLst/>
                        </a:rPr>
                        <a:t>38496</a:t>
                      </a:r>
                      <a:endParaRPr lang="zh-CN" sz="2400" kern="100" dirty="0">
                        <a:effectLst/>
                        <a:latin typeface="Times New Roman"/>
                        <a:ea typeface="宋体"/>
                      </a:endParaRPr>
                    </a:p>
                  </a:txBody>
                  <a:tcPr marL="68580" marR="68580" marT="0" marB="0"/>
                </a:tc>
              </a:tr>
            </a:tbl>
          </a:graphicData>
        </a:graphic>
      </p:graphicFrame>
      <p:pic>
        <p:nvPicPr>
          <p:cNvPr id="130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2852" y="830317"/>
            <a:ext cx="2631869" cy="183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335740"/>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4818065"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泛化能力与模型复杂度</a:t>
            </a:r>
            <a:endParaRPr lang="en-US" altLang="zh-CN"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衡量模型好坏的是测试误差，它标志了模型对未知新实例的预测能力，因此一般追求的是</a:t>
            </a:r>
            <a:r>
              <a:rPr lang="zh-CN" altLang="en-US" sz="2200" dirty="0">
                <a:solidFill>
                  <a:srgbClr val="FF0000"/>
                </a:solidFill>
                <a:latin typeface="Arial" panose="020B0604020202020204" pitchFamily="34" charset="0"/>
                <a:ea typeface="微软雅黑" panose="020B0503020204020204" pitchFamily="34" charset="-122"/>
                <a:cs typeface="Arial" panose="020B0604020202020204" pitchFamily="34" charset="0"/>
              </a:rPr>
              <a:t>测试误差最小</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的那个模型。</a:t>
            </a:r>
            <a:r>
              <a:rPr lang="zh-CN" altLang="en-US" sz="2200" dirty="0">
                <a:solidFill>
                  <a:srgbClr val="FF0000"/>
                </a:solidFill>
                <a:latin typeface="Arial" panose="020B0604020202020204" pitchFamily="34" charset="0"/>
                <a:ea typeface="微软雅黑" panose="020B0503020204020204" pitchFamily="34" charset="-122"/>
                <a:cs typeface="Arial" panose="020B0604020202020204" pitchFamily="34" charset="0"/>
              </a:rPr>
              <a:t>模型对新实例的预测能力称为泛化</a:t>
            </a:r>
            <a:r>
              <a:rPr lang="zh-CN" altLang="en-US"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能力</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模型在新实例上的误差称为泛化</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误差。</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buNone/>
            </a:pP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能够求解问题的模型往往不只一个</a:t>
            </a:r>
            <a:r>
              <a:rPr lang="zh-CN"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。一般来说</a:t>
            </a:r>
            <a:r>
              <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，只有合适复杂程度的模型才能最好地反映出训练集中蕴含的规律，取得最好的泛化能力。</a:t>
            </a: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欠拟合、过拟合与泛化能力</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69</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393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821" y="1862137"/>
            <a:ext cx="39624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4307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2.1.1 </a:t>
            </a:r>
            <a:r>
              <a:rPr lang="zh-CN" altLang="en-US" sz="2800" b="1" dirty="0">
                <a:solidFill>
                  <a:srgbClr val="0070C0"/>
                </a:solidFill>
                <a:latin typeface="微软雅黑" panose="020B0503020204020204" pitchFamily="34" charset="-122"/>
                <a:ea typeface="微软雅黑" panose="020B0503020204020204" pitchFamily="34" charset="-122"/>
              </a:rPr>
              <a:t>一些简单的</a:t>
            </a:r>
            <a:r>
              <a:rPr lang="en-US" altLang="zh-CN" sz="2800" b="1" dirty="0">
                <a:solidFill>
                  <a:srgbClr val="0070C0"/>
                </a:solidFill>
                <a:latin typeface="微软雅黑" panose="020B0503020204020204" pitchFamily="34" charset="-122"/>
                <a:ea typeface="微软雅黑" panose="020B0503020204020204" pitchFamily="34" charset="-122"/>
              </a:rPr>
              <a:t>Python</a:t>
            </a:r>
            <a:r>
              <a:rPr lang="zh-CN" altLang="en-US" sz="2800" b="1" dirty="0">
                <a:solidFill>
                  <a:srgbClr val="0070C0"/>
                </a:solidFill>
                <a:latin typeface="微软雅黑" panose="020B0503020204020204" pitchFamily="34" charset="-122"/>
                <a:ea typeface="微软雅黑" panose="020B0503020204020204" pitchFamily="34" charset="-122"/>
              </a:rPr>
              <a:t>程序</a:t>
            </a:r>
          </a:p>
        </p:txBody>
      </p:sp>
      <p:sp>
        <p:nvSpPr>
          <p:cNvPr id="3" name="Text Box 2"/>
          <p:cNvSpPr txBox="1">
            <a:spLocks noChangeArrowheads="1"/>
          </p:cNvSpPr>
          <p:nvPr/>
        </p:nvSpPr>
        <p:spPr bwMode="auto">
          <a:xfrm>
            <a:off x="5974080" y="1882260"/>
            <a:ext cx="1401346" cy="1569660"/>
          </a:xfrm>
          <a:prstGeom prst="rect">
            <a:avLst/>
          </a:prstGeom>
          <a:solidFill>
            <a:schemeClr val="bg2"/>
          </a:solidFill>
          <a:ln>
            <a:noFill/>
          </a:ln>
        </p:spPr>
        <p:txBody>
          <a:bodyPr vert="horz" wrap="none" lIns="91440" tIns="45720" rIns="91440" bIns="45720" numCol="1" anchor="t" anchorCtr="0" compatLnSpc="1">
            <a:prstTxWarp prst="textNoShape">
              <a:avLst/>
            </a:prstTxWarp>
            <a:spAutoFit/>
          </a:bodyPr>
          <a:lstStyle/>
          <a:p>
            <a:r>
              <a:rPr lang="zh-CN" altLang="en-US" sz="2400" dirty="0"/>
              <a:t>还剩 </a:t>
            </a:r>
            <a:r>
              <a:rPr lang="en-US" altLang="zh-CN" sz="2400" dirty="0"/>
              <a:t>3 </a:t>
            </a:r>
            <a:r>
              <a:rPr lang="zh-CN" altLang="en-US" sz="2400" dirty="0"/>
              <a:t>秒</a:t>
            </a:r>
          </a:p>
          <a:p>
            <a:r>
              <a:rPr lang="zh-CN" altLang="en-US" sz="2400" dirty="0"/>
              <a:t>还剩 </a:t>
            </a:r>
            <a:r>
              <a:rPr lang="en-US" altLang="zh-CN" sz="2400" dirty="0"/>
              <a:t>2 </a:t>
            </a:r>
            <a:r>
              <a:rPr lang="zh-CN" altLang="en-US" sz="2400" dirty="0"/>
              <a:t>秒</a:t>
            </a:r>
          </a:p>
          <a:p>
            <a:r>
              <a:rPr lang="zh-CN" altLang="en-US" sz="2400" dirty="0"/>
              <a:t>还剩 </a:t>
            </a:r>
            <a:r>
              <a:rPr lang="en-US" altLang="zh-CN" sz="2400" dirty="0"/>
              <a:t>1 </a:t>
            </a:r>
            <a:r>
              <a:rPr lang="zh-CN" altLang="en-US" sz="2400" dirty="0"/>
              <a:t>秒</a:t>
            </a:r>
          </a:p>
          <a:p>
            <a:r>
              <a:rPr lang="zh-CN" altLang="en-US" sz="2400" dirty="0"/>
              <a:t> 发射</a:t>
            </a:r>
            <a:r>
              <a:rPr lang="zh-CN" altLang="en-US" sz="2400" dirty="0" smtClean="0"/>
              <a:t>！</a:t>
            </a:r>
            <a:endParaRPr lang="zh-CN" altLang="zh-CN" sz="2400" dirty="0"/>
          </a:p>
        </p:txBody>
      </p:sp>
      <p:sp>
        <p:nvSpPr>
          <p:cNvPr id="4" name="Rectangle 4"/>
          <p:cNvSpPr>
            <a:spLocks noChangeArrowheads="1"/>
          </p:cNvSpPr>
          <p:nvPr/>
        </p:nvSpPr>
        <p:spPr bwMode="auto">
          <a:xfrm>
            <a:off x="531055" y="1614308"/>
            <a:ext cx="544302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indent="0"/>
            <a:r>
              <a:rPr lang="en-US" altLang="zh-CN" sz="2600" dirty="0">
                <a:latin typeface="Times New Roman" pitchFamily="18" charset="0"/>
                <a:cs typeface="Times New Roman" pitchFamily="18" charset="0"/>
              </a:rPr>
              <a:t>import time</a:t>
            </a:r>
          </a:p>
          <a:p>
            <a:pPr lvl="0" indent="0"/>
            <a:r>
              <a:rPr lang="en-US" altLang="zh-CN" sz="2600" dirty="0">
                <a:latin typeface="Times New Roman" pitchFamily="18" charset="0"/>
                <a:cs typeface="Times New Roman" pitchFamily="18" charset="0"/>
              </a:rPr>
              <a:t>count = 0</a:t>
            </a:r>
          </a:p>
          <a:p>
            <a:pPr lvl="0" indent="0"/>
            <a:r>
              <a:rPr lang="en-US" altLang="zh-CN" sz="2600" dirty="0">
                <a:latin typeface="Times New Roman" pitchFamily="18" charset="0"/>
                <a:cs typeface="Times New Roman" pitchFamily="18" charset="0"/>
              </a:rPr>
              <a:t>while count &lt; 3:	</a:t>
            </a:r>
            <a:endParaRPr lang="zh-CN" altLang="en-US" sz="2600" dirty="0">
              <a:latin typeface="Times New Roman" pitchFamily="18" charset="0"/>
              <a:cs typeface="Times New Roman" pitchFamily="18" charset="0"/>
            </a:endParaRPr>
          </a:p>
          <a:p>
            <a:pPr lvl="0" indent="0"/>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print ("</a:t>
            </a:r>
            <a:r>
              <a:rPr lang="zh-CN" altLang="en-US" sz="2600" dirty="0">
                <a:latin typeface="Times New Roman" pitchFamily="18" charset="0"/>
                <a:cs typeface="Times New Roman" pitchFamily="18" charset="0"/>
              </a:rPr>
              <a:t>还剩 </a:t>
            </a:r>
            <a:r>
              <a:rPr lang="en-US" altLang="zh-CN" sz="2600" dirty="0">
                <a:latin typeface="Times New Roman" pitchFamily="18" charset="0"/>
                <a:cs typeface="Times New Roman" pitchFamily="18" charset="0"/>
              </a:rPr>
              <a:t>%d </a:t>
            </a:r>
            <a:r>
              <a:rPr lang="zh-CN" altLang="en-US" sz="2600" dirty="0">
                <a:latin typeface="Times New Roman" pitchFamily="18" charset="0"/>
                <a:cs typeface="Times New Roman" pitchFamily="18" charset="0"/>
              </a:rPr>
              <a:t>秒</a:t>
            </a:r>
            <a:r>
              <a:rPr lang="en-US" altLang="zh-CN" sz="2600" dirty="0">
                <a:latin typeface="Times New Roman" pitchFamily="18" charset="0"/>
                <a:cs typeface="Times New Roman" pitchFamily="18" charset="0"/>
              </a:rPr>
              <a:t>"%(3-count)) </a:t>
            </a:r>
            <a:endParaRPr lang="zh-CN" altLang="en-US" sz="2600" dirty="0">
              <a:latin typeface="Times New Roman" pitchFamily="18" charset="0"/>
              <a:cs typeface="Times New Roman" pitchFamily="18" charset="0"/>
            </a:endParaRPr>
          </a:p>
          <a:p>
            <a:pPr lvl="0" indent="0"/>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count = count + 1</a:t>
            </a:r>
          </a:p>
          <a:p>
            <a:pPr lvl="0" indent="0"/>
            <a:r>
              <a:rPr lang="en-US" altLang="zh-CN" sz="2600" dirty="0">
                <a:latin typeface="Times New Roman" pitchFamily="18" charset="0"/>
                <a:cs typeface="Times New Roman" pitchFamily="18" charset="0"/>
              </a:rPr>
              <a:t>   time.sleep(1)   #</a:t>
            </a:r>
            <a:r>
              <a:rPr lang="zh-CN" altLang="en-US" sz="2600" dirty="0">
                <a:latin typeface="Times New Roman" pitchFamily="18" charset="0"/>
                <a:cs typeface="Times New Roman" pitchFamily="18" charset="0"/>
              </a:rPr>
              <a:t>延时</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秒</a:t>
            </a:r>
          </a:p>
          <a:p>
            <a:pPr lvl="0" indent="0"/>
            <a:r>
              <a:rPr lang="en-US" altLang="zh-CN" sz="2600" dirty="0">
                <a:latin typeface="Times New Roman" pitchFamily="18" charset="0"/>
                <a:cs typeface="Times New Roman" pitchFamily="18" charset="0"/>
              </a:rPr>
              <a:t>else:</a:t>
            </a:r>
          </a:p>
          <a:p>
            <a:pPr lvl="0" indent="0"/>
            <a:r>
              <a:rPr lang="en-US" altLang="zh-CN" sz="2600" dirty="0">
                <a:latin typeface="Times New Roman" pitchFamily="18" charset="0"/>
                <a:cs typeface="Times New Roman" pitchFamily="18" charset="0"/>
              </a:rPr>
              <a:t>   print (" </a:t>
            </a:r>
            <a:r>
              <a:rPr lang="zh-CN" altLang="en-US" sz="2600" dirty="0">
                <a:latin typeface="Times New Roman" pitchFamily="18" charset="0"/>
                <a:cs typeface="Times New Roman" pitchFamily="18" charset="0"/>
              </a:rPr>
              <a:t>发射！</a:t>
            </a:r>
            <a:r>
              <a:rPr lang="en-US" altLang="zh-CN" sz="2600" dirty="0" smtClean="0">
                <a:latin typeface="Times New Roman" pitchFamily="18" charset="0"/>
                <a:cs typeface="Times New Roman" pitchFamily="18" charset="0"/>
              </a:rPr>
              <a:t>")</a:t>
            </a:r>
            <a:endParaRPr kumimoji="0" lang="en-US" altLang="zh-CN" sz="2400" b="0" i="0" u="none" strike="noStrike" cap="none" normalizeH="0" baseline="0" dirty="0" smtClean="0">
              <a:ln>
                <a:noFill/>
              </a:ln>
              <a:solidFill>
                <a:schemeClr val="tx1"/>
              </a:solidFill>
              <a:effectLst/>
            </a:endParaRPr>
          </a:p>
        </p:txBody>
      </p:sp>
      <p:sp>
        <p:nvSpPr>
          <p:cNvPr id="7" name="矩形 6"/>
          <p:cNvSpPr/>
          <p:nvPr/>
        </p:nvSpPr>
        <p:spPr>
          <a:xfrm>
            <a:off x="609600" y="1071324"/>
            <a:ext cx="3684022"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zh-CN" sz="2800" b="1" dirty="0" smtClean="0">
                <a:solidFill>
                  <a:srgbClr val="0070C0"/>
                </a:solidFill>
                <a:latin typeface="微软雅黑" panose="020B0503020204020204" pitchFamily="34" charset="-122"/>
                <a:ea typeface="微软雅黑" panose="020B0503020204020204" pitchFamily="34" charset="-122"/>
              </a:rPr>
              <a:t>程</a:t>
            </a:r>
            <a:r>
              <a:rPr lang="zh-CN" altLang="zh-CN" sz="2800" b="1" dirty="0">
                <a:solidFill>
                  <a:srgbClr val="0070C0"/>
                </a:solidFill>
                <a:latin typeface="微软雅黑" panose="020B0503020204020204" pitchFamily="34" charset="-122"/>
                <a:ea typeface="微软雅黑" panose="020B0503020204020204" pitchFamily="34" charset="-122"/>
              </a:rPr>
              <a:t>序</a:t>
            </a:r>
            <a:r>
              <a:rPr lang="en-US" altLang="zh-CN" sz="2800" b="1" dirty="0" smtClean="0">
                <a:solidFill>
                  <a:srgbClr val="0070C0"/>
                </a:solidFill>
                <a:latin typeface="微软雅黑" panose="020B0503020204020204" pitchFamily="34" charset="-122"/>
                <a:ea typeface="微软雅黑" panose="020B0503020204020204" pitchFamily="34" charset="-122"/>
              </a:rPr>
              <a:t>2-4] </a:t>
            </a:r>
            <a:r>
              <a:rPr lang="zh-CN" altLang="en-US" sz="2800" b="1" dirty="0" smtClean="0">
                <a:solidFill>
                  <a:srgbClr val="0070C0"/>
                </a:solidFill>
                <a:latin typeface="微软雅黑" panose="020B0503020204020204" pitchFamily="34" charset="-122"/>
                <a:ea typeface="微软雅黑" panose="020B0503020204020204" pitchFamily="34" charset="-122"/>
              </a:rPr>
              <a:t>倒计时程序</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5732998" y="1091088"/>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95986" y="4907517"/>
            <a:ext cx="8260333" cy="923772"/>
            <a:chOff x="6339097" y="1573726"/>
            <a:chExt cx="3744416" cy="511504"/>
          </a:xfrm>
        </p:grpSpPr>
        <p:sp>
          <p:nvSpPr>
            <p:cNvPr id="22" name="圆角矩形 21"/>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3" name="矩形 22"/>
            <p:cNvSpPr/>
            <p:nvPr/>
          </p:nvSpPr>
          <p:spPr>
            <a:xfrm>
              <a:off x="6399543" y="1599350"/>
              <a:ext cx="3683970" cy="477162"/>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也支持格式化输出，</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表示输出整数，</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表示字符串，</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表示浮点数，格式字符串与值之间用</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号连</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接</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4" name="组合 23"/>
          <p:cNvGrpSpPr/>
          <p:nvPr/>
        </p:nvGrpSpPr>
        <p:grpSpPr>
          <a:xfrm>
            <a:off x="395987" y="5970638"/>
            <a:ext cx="8367013" cy="518028"/>
            <a:chOff x="6339097" y="1573726"/>
            <a:chExt cx="3744416" cy="518298"/>
          </a:xfrm>
        </p:grpSpPr>
        <p:sp>
          <p:nvSpPr>
            <p:cNvPr id="25" name="圆角矩形 2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27" name="矩形 26"/>
            <p:cNvSpPr/>
            <p:nvPr/>
          </p:nvSpPr>
          <p:spPr>
            <a:xfrm>
              <a:off x="6399543" y="1599350"/>
              <a:ext cx="3683970" cy="492674"/>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import</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语句用于导入模块，导入模块时还可给模块取别名</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7636193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4684501"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训练集、验证集、测试集</a:t>
            </a:r>
            <a:endParaRPr lang="en-US" altLang="zh-CN"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有监督机器学习是从已有的样本中学习规律，并用来预测未知样本。它是基于这样一个假设：已有样本和未知样本中蕴含了的相同规律</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。同样</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将已有的样本划分为训练集和验证集，也是基于这样的假设，即训练集蕴含的规律与验证集中蕴含的规律也是一致的，因此，可以用训练集来训练模型，用验证集来验证模型，达到希望的效果后，再用来预测测试集</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泛化能力评估方法</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70</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495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982" y="1281941"/>
            <a:ext cx="402907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194791"/>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2" y="681693"/>
            <a:ext cx="8311278"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训练集、验证集的要求</a:t>
            </a:r>
            <a:endParaRPr lang="en-US" altLang="zh-CN"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首先，训练集的数据要尽可能充分且分布平衡，并符合一定的清洁度要求（即噪声不能过多）。不充分或者分布不平衡的样本集，可能不会训练出一个完整的模型。其次，验证集的样本也需要符合一定的平衡分布和清洁度要求，否则将无法验证出一个真实的模型。此外，训练模型和验证模型的样本不能</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相同。</a:t>
            </a:r>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泛化能力评估方法</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71</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5998"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2" y="4486275"/>
            <a:ext cx="41148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00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7071" y="4486275"/>
            <a:ext cx="42291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284667"/>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2" y="681693"/>
            <a:ext cx="8311278" cy="5773971"/>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保持法、</a:t>
            </a:r>
            <a:r>
              <a:rPr lang="en-US" altLang="zh-CN"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K-</a:t>
            </a:r>
            <a:r>
              <a:rPr lang="zh-CN" altLang="en-US"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折交叉验证</a:t>
            </a:r>
            <a:endParaRPr lang="en-US" altLang="zh-CN" sz="2400" b="1" dirty="0" smtClean="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将训练数据划分为训练集和验证集的方法称为保持法（</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holdout method</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），一般保留已知样本的</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20%</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到</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30%</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作为验证集</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457200">
              <a:lnSpc>
                <a:spcPct val="150000"/>
              </a:lnSpc>
              <a:buNone/>
            </a:pP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K-</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折交叉验证是将总样本集随机地划分为</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K</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个互不相交的子集。对于每个子集，将所有其它样本集作为训练集训练出模型，将该子集作为验证集，并记录验证集每一个样本的预测结果。每个子集都这样处理完后，所有样本都有一个预测值。然后与真实值进行比对，从而评估模型的效果。这个方法将每一个样本都用来进行了验证，其评估的准确性一般要高于保持法</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泛化能力评估方法</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灯片编号占位符 1"/>
          <p:cNvSpPr txBox="1">
            <a:spLocks/>
          </p:cNvSpPr>
          <p:nvPr/>
        </p:nvSpPr>
        <p:spPr>
          <a:xfrm>
            <a:off x="6791621" y="6464141"/>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600" smtClean="0"/>
              <a:pPr algn="r"/>
              <a:t>72</a:t>
            </a:fld>
            <a:endParaRPr lang="zh-CN" altLang="en-US" sz="16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27443870"/>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在</a:t>
            </a: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Sklearn</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中，要获得或创建样本数据，有</a:t>
            </a: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种方法：</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lvl="1" defTabSz="913765">
              <a:lnSpc>
                <a:spcPct val="150000"/>
              </a:lnSpc>
            </a:pP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导</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入</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Sklearn</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自带的样本数据集</a:t>
            </a:r>
            <a:endPar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lvl="1" defTabSz="913765">
              <a:lnSpc>
                <a:spcPct val="150000"/>
              </a:lnSpc>
            </a:pP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利用</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Sklearn</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生成随机的数据</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集</a:t>
            </a:r>
            <a:endPar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lvl="1" defTabSz="913765">
              <a:lnSpc>
                <a:spcPct val="150000"/>
              </a:lnSpc>
            </a:pP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读入自己创建的数据集</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2.5.3 </a:t>
            </a:r>
            <a:r>
              <a:rPr lang="zh-CN" altLang="en-US" sz="2800" b="1" dirty="0">
                <a:solidFill>
                  <a:srgbClr val="0070C0"/>
                </a:solidFill>
                <a:latin typeface="微软雅黑" panose="020B0503020204020204" pitchFamily="34" charset="-122"/>
                <a:ea typeface="微软雅黑" panose="020B0503020204020204" pitchFamily="34" charset="-122"/>
              </a:rPr>
              <a:t>导入或创建数据</a:t>
            </a:r>
            <a:r>
              <a:rPr lang="zh-CN" altLang="en-US" sz="2800" b="1" dirty="0" smtClean="0">
                <a:solidFill>
                  <a:srgbClr val="0070C0"/>
                </a:solidFill>
                <a:latin typeface="微软雅黑" panose="020B0503020204020204" pitchFamily="34" charset="-122"/>
                <a:ea typeface="微软雅黑" panose="020B0503020204020204" pitchFamily="34" charset="-122"/>
              </a:rPr>
              <a:t>集</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2089338"/>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Sklearn</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datasets</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模型</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中提供的样本数据集：</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1. </a:t>
            </a:r>
            <a:r>
              <a:rPr lang="zh-CN" altLang="en-US" sz="2800" b="1" dirty="0" smtClean="0">
                <a:solidFill>
                  <a:srgbClr val="0070C0"/>
                </a:solidFill>
                <a:latin typeface="微软雅黑" panose="020B0503020204020204" pitchFamily="34" charset="-122"/>
                <a:ea typeface="微软雅黑" panose="020B0503020204020204" pitchFamily="34" charset="-122"/>
              </a:rPr>
              <a:t>导</a:t>
            </a:r>
            <a:r>
              <a:rPr lang="zh-CN" altLang="en-US" sz="2800" b="1" dirty="0">
                <a:solidFill>
                  <a:srgbClr val="0070C0"/>
                </a:solidFill>
                <a:latin typeface="微软雅黑" panose="020B0503020204020204" pitchFamily="34" charset="-122"/>
                <a:ea typeface="微软雅黑" panose="020B0503020204020204" pitchFamily="34" charset="-122"/>
              </a:rPr>
              <a:t>入</a:t>
            </a:r>
            <a:r>
              <a:rPr lang="en-US" altLang="zh-CN" sz="2800" b="1" dirty="0">
                <a:solidFill>
                  <a:srgbClr val="0070C0"/>
                </a:solidFill>
                <a:latin typeface="微软雅黑" panose="020B0503020204020204" pitchFamily="34" charset="-122"/>
                <a:ea typeface="微软雅黑" panose="020B0503020204020204" pitchFamily="34" charset="-122"/>
              </a:rPr>
              <a:t>Sklearn</a:t>
            </a:r>
            <a:r>
              <a:rPr lang="zh-CN" altLang="en-US" sz="2800" b="1" dirty="0">
                <a:solidFill>
                  <a:srgbClr val="0070C0"/>
                </a:solidFill>
                <a:latin typeface="微软雅黑" panose="020B0503020204020204" pitchFamily="34" charset="-122"/>
                <a:ea typeface="微软雅黑" panose="020B0503020204020204" pitchFamily="34" charset="-122"/>
              </a:rPr>
              <a:t>自带的样本数据集</a:t>
            </a:r>
          </a:p>
        </p:txBody>
      </p:sp>
      <p:graphicFrame>
        <p:nvGraphicFramePr>
          <p:cNvPr id="2" name="表格 1"/>
          <p:cNvGraphicFramePr>
            <a:graphicFrameLocks noGrp="1"/>
          </p:cNvGraphicFramePr>
          <p:nvPr>
            <p:extLst>
              <p:ext uri="{D42A27DB-BD31-4B8C-83A1-F6EECF244321}">
                <p14:modId xmlns:p14="http://schemas.microsoft.com/office/powerpoint/2010/main" val="2942876046"/>
              </p:ext>
            </p:extLst>
          </p:nvPr>
        </p:nvGraphicFramePr>
        <p:xfrm>
          <a:off x="480505" y="1338072"/>
          <a:ext cx="8192135" cy="5120640"/>
        </p:xfrm>
        <a:graphic>
          <a:graphicData uri="http://schemas.openxmlformats.org/drawingml/2006/table">
            <a:tbl>
              <a:tblPr firstRow="1" firstCol="1" bandRow="1">
                <a:tableStyleId>{5C22544A-7EE6-4342-B048-85BDC9FD1C3A}</a:tableStyleId>
              </a:tblPr>
              <a:tblGrid>
                <a:gridCol w="2597975"/>
                <a:gridCol w="2743200"/>
                <a:gridCol w="792480"/>
                <a:gridCol w="1554480"/>
                <a:gridCol w="504000"/>
              </a:tblGrid>
              <a:tr h="0">
                <a:tc>
                  <a:txBody>
                    <a:bodyPr/>
                    <a:lstStyle/>
                    <a:p>
                      <a:pPr algn="just">
                        <a:spcAft>
                          <a:spcPts val="0"/>
                        </a:spcAft>
                      </a:pPr>
                      <a:r>
                        <a:rPr lang="zh-CN" sz="2400" kern="100" dirty="0">
                          <a:effectLst/>
                        </a:rPr>
                        <a:t>数据集名称</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zh-CN" sz="2400" kern="100">
                          <a:effectLst/>
                        </a:rPr>
                        <a:t>调用函数</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dirty="0">
                          <a:effectLst/>
                        </a:rPr>
                        <a:t>适</a:t>
                      </a:r>
                      <a:r>
                        <a:rPr lang="zh-CN" sz="2400" kern="100" dirty="0" smtClean="0">
                          <a:effectLst/>
                        </a:rPr>
                        <a:t>用</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数据规模</a:t>
                      </a:r>
                      <a:endParaRPr lang="zh-CN" sz="2400" kern="100">
                        <a:effectLst/>
                        <a:latin typeface="Calibri"/>
                        <a:ea typeface="宋体"/>
                        <a:cs typeface="Times New Roman"/>
                      </a:endParaRPr>
                    </a:p>
                  </a:txBody>
                  <a:tcPr marL="68580" marR="68580" marT="0" marB="0"/>
                </a:tc>
                <a:tc>
                  <a:txBody>
                    <a:bodyPr/>
                    <a:lstStyle/>
                    <a:p>
                      <a:pPr algn="just">
                        <a:spcAft>
                          <a:spcPts val="0"/>
                        </a:spcAft>
                      </a:pPr>
                      <a:endParaRPr lang="zh-CN" sz="2400" kern="100" dirty="0">
                        <a:effectLst/>
                        <a:latin typeface="Calibri"/>
                        <a:ea typeface="宋体"/>
                        <a:cs typeface="Times New Roman"/>
                      </a:endParaRPr>
                    </a:p>
                  </a:txBody>
                  <a:tcPr marL="68580" marR="68580" marT="0" marB="0"/>
                </a:tc>
              </a:tr>
              <a:tr h="0">
                <a:tc>
                  <a:txBody>
                    <a:bodyPr/>
                    <a:lstStyle/>
                    <a:p>
                      <a:pPr algn="just">
                        <a:spcAft>
                          <a:spcPts val="0"/>
                        </a:spcAft>
                      </a:pPr>
                      <a:r>
                        <a:rPr lang="zh-CN" sz="2400" kern="100">
                          <a:effectLst/>
                        </a:rPr>
                        <a:t>波士顿房价数据集</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load_boston()</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dirty="0">
                          <a:effectLst/>
                        </a:rPr>
                        <a:t>回归</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506</a:t>
                      </a:r>
                      <a:r>
                        <a:rPr lang="zh-CN" sz="2400" kern="100" dirty="0">
                          <a:effectLst/>
                        </a:rPr>
                        <a:t>行</a:t>
                      </a:r>
                      <a:r>
                        <a:rPr lang="en-US" sz="2400" kern="100" dirty="0">
                          <a:effectLst/>
                        </a:rPr>
                        <a:t>*</a:t>
                      </a:r>
                      <a:r>
                        <a:rPr lang="en-US" sz="2400" kern="100" dirty="0" smtClean="0">
                          <a:effectLst/>
                        </a:rPr>
                        <a:t>13</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小</a:t>
                      </a:r>
                      <a:endParaRPr lang="zh-CN" sz="2400" kern="100">
                        <a:effectLst/>
                        <a:latin typeface="Calibri"/>
                        <a:ea typeface="宋体"/>
                        <a:cs typeface="Times New Roman"/>
                      </a:endParaRPr>
                    </a:p>
                  </a:txBody>
                  <a:tcPr marL="68580" marR="68580" marT="0" marB="0"/>
                </a:tc>
              </a:tr>
              <a:tr h="0">
                <a:tc>
                  <a:txBody>
                    <a:bodyPr/>
                    <a:lstStyle/>
                    <a:p>
                      <a:pPr algn="just">
                        <a:spcAft>
                          <a:spcPts val="0"/>
                        </a:spcAft>
                      </a:pPr>
                      <a:r>
                        <a:rPr lang="zh-CN" sz="2400" kern="100">
                          <a:effectLst/>
                        </a:rPr>
                        <a:t>鸢尾花数据集</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load_iris()</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分类</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150*4</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小</a:t>
                      </a:r>
                      <a:endParaRPr lang="zh-CN" sz="2400" kern="100">
                        <a:effectLst/>
                        <a:latin typeface="Calibri"/>
                        <a:ea typeface="宋体"/>
                        <a:cs typeface="Times New Roman"/>
                      </a:endParaRPr>
                    </a:p>
                  </a:txBody>
                  <a:tcPr marL="68580" marR="68580" marT="0" marB="0"/>
                </a:tc>
              </a:tr>
              <a:tr h="0">
                <a:tc>
                  <a:txBody>
                    <a:bodyPr/>
                    <a:lstStyle/>
                    <a:p>
                      <a:pPr algn="just">
                        <a:spcAft>
                          <a:spcPts val="0"/>
                        </a:spcAft>
                      </a:pPr>
                      <a:r>
                        <a:rPr lang="zh-CN" sz="2400" kern="100">
                          <a:effectLst/>
                        </a:rPr>
                        <a:t>糖尿病数据集</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load_diabetes()</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回归</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442*10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小</a:t>
                      </a:r>
                      <a:endParaRPr lang="zh-CN" sz="2400" kern="100">
                        <a:effectLst/>
                        <a:latin typeface="Calibri"/>
                        <a:ea typeface="宋体"/>
                        <a:cs typeface="Times New Roman"/>
                      </a:endParaRPr>
                    </a:p>
                  </a:txBody>
                  <a:tcPr marL="68580" marR="68580" marT="0" marB="0"/>
                </a:tc>
              </a:tr>
              <a:tr h="0">
                <a:tc>
                  <a:txBody>
                    <a:bodyPr/>
                    <a:lstStyle/>
                    <a:p>
                      <a:pPr algn="just">
                        <a:spcAft>
                          <a:spcPts val="0"/>
                        </a:spcAft>
                      </a:pPr>
                      <a:r>
                        <a:rPr lang="zh-CN" sz="2400" kern="100">
                          <a:effectLst/>
                        </a:rPr>
                        <a:t>体能训练数据集</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load_linnerud()</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r>
              <a:tr h="0">
                <a:tc>
                  <a:txBody>
                    <a:bodyPr/>
                    <a:lstStyle/>
                    <a:p>
                      <a:pPr algn="just">
                        <a:spcAft>
                          <a:spcPts val="0"/>
                        </a:spcAft>
                      </a:pPr>
                      <a:r>
                        <a:rPr lang="zh-CN" sz="2400" kern="100">
                          <a:effectLst/>
                        </a:rPr>
                        <a:t>手写数字图像数据集</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load_digits()</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分类</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5620*64</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小</a:t>
                      </a:r>
                      <a:endParaRPr lang="zh-CN" sz="2400" kern="100">
                        <a:effectLst/>
                        <a:latin typeface="Calibri"/>
                        <a:ea typeface="宋体"/>
                        <a:cs typeface="Times New Roman"/>
                      </a:endParaRPr>
                    </a:p>
                  </a:txBody>
                  <a:tcPr marL="68580" marR="68580" marT="0" marB="0"/>
                </a:tc>
              </a:tr>
              <a:tr h="0">
                <a:tc>
                  <a:txBody>
                    <a:bodyPr/>
                    <a:lstStyle/>
                    <a:p>
                      <a:pPr algn="just">
                        <a:spcAft>
                          <a:spcPts val="0"/>
                        </a:spcAft>
                      </a:pPr>
                      <a:r>
                        <a:rPr lang="zh-CN" sz="2400" kern="100" dirty="0" smtClean="0">
                          <a:effectLst/>
                        </a:rPr>
                        <a:t>脸</a:t>
                      </a:r>
                      <a:r>
                        <a:rPr lang="zh-CN" sz="2400" kern="100" dirty="0">
                          <a:effectLst/>
                        </a:rPr>
                        <a:t>部图像数据集</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en-US" sz="2400" kern="100">
                          <a:effectLst/>
                        </a:rPr>
                        <a:t>fetch_olivetti_faces()</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降维</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400*64*64</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大</a:t>
                      </a:r>
                      <a:endParaRPr lang="zh-CN" sz="2400" kern="100">
                        <a:effectLst/>
                        <a:latin typeface="Calibri"/>
                        <a:ea typeface="宋体"/>
                        <a:cs typeface="Times New Roman"/>
                      </a:endParaRPr>
                    </a:p>
                  </a:txBody>
                  <a:tcPr marL="68580" marR="68580" marT="0" marB="0"/>
                </a:tc>
              </a:tr>
              <a:tr h="0">
                <a:tc>
                  <a:txBody>
                    <a:bodyPr/>
                    <a:lstStyle/>
                    <a:p>
                      <a:pPr algn="just">
                        <a:spcAft>
                          <a:spcPts val="0"/>
                        </a:spcAft>
                      </a:pPr>
                      <a:r>
                        <a:rPr lang="zh-CN" sz="2400" kern="100">
                          <a:effectLst/>
                        </a:rPr>
                        <a:t>新闻分类数据集</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fetch_20newsgroups()</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分类</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大</a:t>
                      </a:r>
                      <a:endParaRPr lang="zh-CN" sz="2400" kern="100">
                        <a:effectLst/>
                        <a:latin typeface="Calibri"/>
                        <a:ea typeface="宋体"/>
                        <a:cs typeface="Times New Roman"/>
                      </a:endParaRPr>
                    </a:p>
                  </a:txBody>
                  <a:tcPr marL="68580" marR="68580" marT="0" marB="0"/>
                </a:tc>
              </a:tr>
              <a:tr h="0">
                <a:tc>
                  <a:txBody>
                    <a:bodyPr/>
                    <a:lstStyle/>
                    <a:p>
                      <a:pPr algn="just">
                        <a:spcAft>
                          <a:spcPts val="0"/>
                        </a:spcAft>
                      </a:pPr>
                      <a:r>
                        <a:rPr lang="zh-CN" sz="2400" kern="100" dirty="0">
                          <a:effectLst/>
                        </a:rPr>
                        <a:t>带标</a:t>
                      </a:r>
                      <a:r>
                        <a:rPr lang="zh-CN" sz="2400" kern="100" dirty="0" smtClean="0">
                          <a:effectLst/>
                        </a:rPr>
                        <a:t>签人</a:t>
                      </a:r>
                      <a:r>
                        <a:rPr lang="zh-CN" sz="2400" kern="100" dirty="0">
                          <a:effectLst/>
                        </a:rPr>
                        <a:t>脸数据集</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en-US" sz="2400" kern="100">
                          <a:effectLst/>
                        </a:rPr>
                        <a:t>fetch_lfw_people()</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分类、降维</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 </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大</a:t>
                      </a:r>
                      <a:endParaRPr lang="zh-CN" sz="2400" kern="100">
                        <a:effectLst/>
                        <a:latin typeface="Calibri"/>
                        <a:ea typeface="宋体"/>
                        <a:cs typeface="Times New Roman"/>
                      </a:endParaRPr>
                    </a:p>
                  </a:txBody>
                  <a:tcPr marL="68580" marR="68580" marT="0" marB="0"/>
                </a:tc>
              </a:tr>
              <a:tr h="0">
                <a:tc>
                  <a:txBody>
                    <a:bodyPr/>
                    <a:lstStyle/>
                    <a:p>
                      <a:pPr algn="just">
                        <a:spcAft>
                          <a:spcPts val="0"/>
                        </a:spcAft>
                      </a:pPr>
                      <a:r>
                        <a:rPr lang="zh-CN" sz="2400" kern="100" dirty="0">
                          <a:effectLst/>
                        </a:rPr>
                        <a:t>路透社新闻语料数据集</a:t>
                      </a:r>
                      <a:endParaRPr lang="zh-CN" sz="2400" kern="100" dirty="0">
                        <a:effectLst/>
                        <a:latin typeface="Calibri"/>
                        <a:ea typeface="宋体"/>
                        <a:cs typeface="Times New Roman"/>
                      </a:endParaRPr>
                    </a:p>
                  </a:txBody>
                  <a:tcPr marL="68580" marR="68580" marT="0" marB="0"/>
                </a:tc>
                <a:tc>
                  <a:txBody>
                    <a:bodyPr/>
                    <a:lstStyle/>
                    <a:p>
                      <a:pPr algn="just">
                        <a:spcAft>
                          <a:spcPts val="0"/>
                        </a:spcAft>
                      </a:pPr>
                      <a:r>
                        <a:rPr lang="en-US" sz="2400" kern="100">
                          <a:effectLst/>
                        </a:rPr>
                        <a:t>fetch_rcv1()</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分类</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804414*47236</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dirty="0">
                          <a:effectLst/>
                        </a:rPr>
                        <a:t>大</a:t>
                      </a:r>
                      <a:endParaRPr lang="zh-CN" sz="2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090517388"/>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导</a:t>
            </a:r>
            <a:r>
              <a:rPr lang="zh-CN" altLang="en-US" sz="2800" b="1" dirty="0" smtClean="0">
                <a:solidFill>
                  <a:srgbClr val="0070C0"/>
                </a:solidFill>
                <a:latin typeface="微软雅黑" panose="020B0503020204020204" pitchFamily="34" charset="-122"/>
                <a:ea typeface="微软雅黑" panose="020B0503020204020204" pitchFamily="34" charset="-122"/>
              </a:rPr>
              <a:t>入</a:t>
            </a:r>
            <a:r>
              <a:rPr lang="en-US" altLang="zh-CN" sz="2800" b="1" dirty="0" smtClean="0">
                <a:solidFill>
                  <a:srgbClr val="0070C0"/>
                </a:solidFill>
                <a:latin typeface="微软雅黑" panose="020B0503020204020204" pitchFamily="34" charset="-122"/>
                <a:ea typeface="微软雅黑" panose="020B0503020204020204" pitchFamily="34" charset="-122"/>
              </a:rPr>
              <a:t>Sklearn</a:t>
            </a:r>
            <a:r>
              <a:rPr lang="zh-CN" altLang="en-US" sz="2800" b="1" dirty="0" smtClean="0">
                <a:solidFill>
                  <a:srgbClr val="0070C0"/>
                </a:solidFill>
                <a:latin typeface="微软雅黑" panose="020B0503020204020204" pitchFamily="34" charset="-122"/>
                <a:ea typeface="微软雅黑" panose="020B0503020204020204" pitchFamily="34" charset="-122"/>
              </a:rPr>
              <a:t>数</a:t>
            </a:r>
            <a:r>
              <a:rPr lang="zh-CN" altLang="en-US" sz="2800" b="1" dirty="0">
                <a:solidFill>
                  <a:srgbClr val="0070C0"/>
                </a:solidFill>
                <a:latin typeface="微软雅黑" panose="020B0503020204020204" pitchFamily="34" charset="-122"/>
                <a:ea typeface="微软雅黑" panose="020B0503020204020204" pitchFamily="34" charset="-122"/>
              </a:rPr>
              <a:t>据</a:t>
            </a:r>
            <a:r>
              <a:rPr lang="zh-CN" altLang="en-US" sz="2800" b="1" dirty="0" smtClean="0">
                <a:solidFill>
                  <a:srgbClr val="0070C0"/>
                </a:solidFill>
                <a:latin typeface="微软雅黑" panose="020B0503020204020204" pitchFamily="34" charset="-122"/>
                <a:ea typeface="微软雅黑" panose="020B0503020204020204" pitchFamily="34" charset="-122"/>
              </a:rPr>
              <a:t>集举例</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3" name="Text Box 2"/>
          <p:cNvSpPr txBox="1">
            <a:spLocks noChangeArrowheads="1"/>
          </p:cNvSpPr>
          <p:nvPr/>
        </p:nvSpPr>
        <p:spPr bwMode="auto">
          <a:xfrm>
            <a:off x="5758865" y="1424044"/>
            <a:ext cx="3190175" cy="3046988"/>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zh-CN" altLang="en-US" sz="2400" dirty="0"/>
              <a:t>特征属性</a:t>
            </a:r>
          </a:p>
          <a:p>
            <a:r>
              <a:rPr lang="zh-CN" altLang="en-US" sz="2400" dirty="0"/>
              <a:t> </a:t>
            </a:r>
            <a:r>
              <a:rPr lang="en-US" altLang="zh-CN" sz="2400" dirty="0"/>
              <a:t>['sepal length (cm)', 'sepal width (cm)', 'petal length (cm)', 'petal width (cm)'] </a:t>
            </a:r>
          </a:p>
          <a:p>
            <a:r>
              <a:rPr lang="zh-CN" altLang="en-US" sz="2400" dirty="0"/>
              <a:t>类别属性</a:t>
            </a:r>
          </a:p>
          <a:p>
            <a:r>
              <a:rPr lang="zh-CN" altLang="en-US" sz="2400" dirty="0"/>
              <a:t> </a:t>
            </a:r>
            <a:r>
              <a:rPr lang="en-US" altLang="zh-CN" sz="2400" dirty="0"/>
              <a:t>['setosa' 'versicolor' 'virginica']</a:t>
            </a:r>
            <a:endParaRPr lang="zh-CN" altLang="zh-CN" sz="2400" dirty="0"/>
          </a:p>
        </p:txBody>
      </p:sp>
      <p:sp>
        <p:nvSpPr>
          <p:cNvPr id="4" name="Rectangle 4"/>
          <p:cNvSpPr>
            <a:spLocks noChangeArrowheads="1"/>
          </p:cNvSpPr>
          <p:nvPr/>
        </p:nvSpPr>
        <p:spPr bwMode="auto">
          <a:xfrm>
            <a:off x="205563" y="1435114"/>
            <a:ext cx="533910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from sklearn.datasets import load_iris</a:t>
            </a:r>
          </a:p>
          <a:p>
            <a:r>
              <a:rPr lang="en-US" altLang="zh-CN" sz="2400" dirty="0">
                <a:latin typeface="Times New Roman" panose="02020603050405020304" pitchFamily="18" charset="0"/>
                <a:cs typeface="Times New Roman" panose="02020603050405020304" pitchFamily="18" charset="0"/>
              </a:rPr>
              <a:t>dataSet = load_iris</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导入</a:t>
            </a:r>
            <a:r>
              <a:rPr lang="en-US" altLang="zh-CN" sz="2400" dirty="0">
                <a:latin typeface="Times New Roman" panose="02020603050405020304" pitchFamily="18" charset="0"/>
                <a:cs typeface="Times New Roman" panose="02020603050405020304" pitchFamily="18" charset="0"/>
              </a:rPr>
              <a:t>iris</a:t>
            </a:r>
            <a:r>
              <a:rPr lang="zh-CN" altLang="en-US" sz="2400" dirty="0">
                <a:latin typeface="Times New Roman" panose="02020603050405020304" pitchFamily="18" charset="0"/>
                <a:cs typeface="Times New Roman" panose="02020603050405020304" pitchFamily="18" charset="0"/>
              </a:rPr>
              <a:t>数据集</a:t>
            </a:r>
          </a:p>
          <a:p>
            <a:r>
              <a:rPr lang="en-US" altLang="zh-CN" sz="2400" dirty="0">
                <a:latin typeface="Times New Roman" panose="02020603050405020304" pitchFamily="18" charset="0"/>
                <a:cs typeface="Times New Roman" panose="02020603050405020304" pitchFamily="18" charset="0"/>
              </a:rPr>
              <a:t>data = dataSet['data']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label = dataSet['target</a:t>
            </a:r>
            <a:r>
              <a:rPr lang="en-US" altLang="zh-CN" sz="2400" dirty="0" smtClean="0">
                <a:latin typeface="Times New Roman" panose="02020603050405020304" pitchFamily="18" charset="0"/>
                <a:cs typeface="Times New Roman" panose="02020603050405020304" pitchFamily="18" charset="0"/>
              </a:rPr>
              <a:t>']# label</a:t>
            </a:r>
            <a:r>
              <a:rPr lang="zh-CN" altLang="en-US" sz="2400" dirty="0" smtClean="0">
                <a:latin typeface="Times New Roman" panose="02020603050405020304" pitchFamily="18" charset="0"/>
                <a:cs typeface="Times New Roman" panose="02020603050405020304" pitchFamily="18" charset="0"/>
              </a:rPr>
              <a:t>标</a:t>
            </a:r>
            <a:r>
              <a:rPr lang="zh-CN" altLang="en-US" sz="2400" dirty="0">
                <a:latin typeface="Times New Roman" panose="02020603050405020304" pitchFamily="18" charset="0"/>
                <a:cs typeface="Times New Roman" panose="02020603050405020304" pitchFamily="18" charset="0"/>
              </a:rPr>
              <a:t>签</a:t>
            </a:r>
          </a:p>
          <a:p>
            <a:r>
              <a:rPr lang="en-US" altLang="zh-CN" sz="2400" dirty="0">
                <a:latin typeface="Times New Roman" panose="02020603050405020304" pitchFamily="18" charset="0"/>
                <a:cs typeface="Times New Roman" panose="02020603050405020304" pitchFamily="18" charset="0"/>
              </a:rPr>
              <a:t>feature = dataSet['feature_names']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target = dataSet['target_names</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print('</a:t>
            </a:r>
            <a:r>
              <a:rPr lang="zh-CN" altLang="en-US" sz="2400" dirty="0">
                <a:latin typeface="Times New Roman" panose="02020603050405020304" pitchFamily="18" charset="0"/>
                <a:cs typeface="Times New Roman" panose="02020603050405020304" pitchFamily="18" charset="0"/>
              </a:rPr>
              <a:t>特征属性</a:t>
            </a:r>
            <a:r>
              <a:rPr lang="en-US" altLang="zh-CN" sz="2400" dirty="0">
                <a:latin typeface="Times New Roman" panose="02020603050405020304" pitchFamily="18" charset="0"/>
                <a:cs typeface="Times New Roman" panose="02020603050405020304" pitchFamily="18" charset="0"/>
              </a:rPr>
              <a:t>\n',feature ,'\n</a:t>
            </a:r>
            <a:r>
              <a:rPr lang="zh-CN" altLang="en-US" sz="2400" dirty="0">
                <a:latin typeface="Times New Roman" panose="02020603050405020304" pitchFamily="18" charset="0"/>
                <a:cs typeface="Times New Roman" panose="02020603050405020304" pitchFamily="18" charset="0"/>
              </a:rPr>
              <a:t>类别属性</a:t>
            </a:r>
            <a:r>
              <a:rPr lang="en-US" altLang="zh-CN" sz="2400" dirty="0">
                <a:latin typeface="Times New Roman" panose="02020603050405020304" pitchFamily="18" charset="0"/>
                <a:cs typeface="Times New Roman" panose="02020603050405020304" pitchFamily="18" charset="0"/>
              </a:rPr>
              <a:t>\n',target)</a:t>
            </a:r>
          </a:p>
        </p:txBody>
      </p:sp>
      <p:sp>
        <p:nvSpPr>
          <p:cNvPr id="7" name="矩形 6"/>
          <p:cNvSpPr/>
          <p:nvPr/>
        </p:nvSpPr>
        <p:spPr>
          <a:xfrm>
            <a:off x="384259" y="849242"/>
            <a:ext cx="4448269"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2-26] </a:t>
            </a:r>
            <a:r>
              <a:rPr lang="zh-CN" altLang="en-US" sz="2800" b="1" dirty="0" smtClean="0">
                <a:solidFill>
                  <a:srgbClr val="0070C0"/>
                </a:solidFill>
                <a:latin typeface="微软雅黑" panose="020B0503020204020204" pitchFamily="34" charset="-122"/>
                <a:ea typeface="微软雅黑" panose="020B0503020204020204" pitchFamily="34" charset="-122"/>
              </a:rPr>
              <a:t>导</a:t>
            </a:r>
            <a:r>
              <a:rPr lang="zh-CN" altLang="en-US" sz="2800" b="1" dirty="0">
                <a:solidFill>
                  <a:srgbClr val="0070C0"/>
                </a:solidFill>
                <a:latin typeface="微软雅黑" panose="020B0503020204020204" pitchFamily="34" charset="-122"/>
                <a:ea typeface="微软雅黑" panose="020B0503020204020204" pitchFamily="34" charset="-122"/>
              </a:rPr>
              <a:t>入</a:t>
            </a:r>
            <a:r>
              <a:rPr lang="en-US" altLang="zh-CN" sz="2800" b="1" dirty="0">
                <a:solidFill>
                  <a:srgbClr val="0070C0"/>
                </a:solidFill>
                <a:latin typeface="微软雅黑" panose="020B0503020204020204" pitchFamily="34" charset="-122"/>
                <a:ea typeface="微软雅黑" panose="020B0503020204020204" pitchFamily="34" charset="-122"/>
              </a:rPr>
              <a:t>iris</a:t>
            </a:r>
            <a:r>
              <a:rPr lang="zh-CN" altLang="en-US" sz="2800" b="1" dirty="0">
                <a:solidFill>
                  <a:srgbClr val="0070C0"/>
                </a:solidFill>
                <a:latin typeface="微软雅黑" panose="020B0503020204020204" pitchFamily="34" charset="-122"/>
                <a:ea typeface="微软雅黑" panose="020B0503020204020204" pitchFamily="34" charset="-122"/>
              </a:rPr>
              <a:t>数据集</a:t>
            </a: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84259" y="5035786"/>
            <a:ext cx="8378741" cy="1075454"/>
            <a:chOff x="6339097" y="1573726"/>
            <a:chExt cx="3744416" cy="887823"/>
          </a:xfrm>
        </p:grpSpPr>
        <p:sp>
          <p:nvSpPr>
            <p:cNvPr id="11" name="圆角矩形 10"/>
            <p:cNvSpPr/>
            <p:nvPr/>
          </p:nvSpPr>
          <p:spPr>
            <a:xfrm>
              <a:off x="6339097" y="1573726"/>
              <a:ext cx="3744416" cy="4567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2" name="矩形 11"/>
            <p:cNvSpPr/>
            <p:nvPr/>
          </p:nvSpPr>
          <p:spPr>
            <a:xfrm>
              <a:off x="6399543" y="1599350"/>
              <a:ext cx="3683970" cy="862199"/>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可</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见</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iris</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数</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据集是一个有</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个特征属性的三分类问题的数据</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集</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801997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20000"/>
              </a:lnSpc>
              <a:buNone/>
            </a:pP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make_&lt;name</a:t>
            </a: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&gt;</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函数：用来生</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成具有各种形状分布的数据集，这些函数</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可无</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中生有的生成随机数据：</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marL="0" lvl="1" indent="247650" defTabSz="913765">
              <a:lnSpc>
                <a:spcPct val="120000"/>
              </a:lnSpc>
            </a:pPr>
            <a:r>
              <a:rPr lang="en-US" altLang="zh-CN"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rPr>
              <a:t>make_circles</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：生成环形数据</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lvl="1" indent="247650" defTabSz="913765">
              <a:lnSpc>
                <a:spcPct val="120000"/>
              </a:lnSpc>
            </a:pPr>
            <a:r>
              <a:rPr lang="en-US" altLang="zh-CN"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rPr>
              <a:t>make_moons</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：生成月亮形（半环形）数</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据；</a:t>
            </a:r>
            <a:endPar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lvl="1" indent="247650" defTabSz="913765">
              <a:lnSpc>
                <a:spcPct val="120000"/>
              </a:lnSpc>
            </a:pPr>
            <a:r>
              <a:rPr lang="en-US" altLang="zh-CN"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rPr>
              <a:t>make_blobs</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：生成球型数据，多</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类单标签数据</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集。</a:t>
            </a:r>
            <a:endPar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lvl="1" indent="247650" defTabSz="913765">
              <a:lnSpc>
                <a:spcPct val="120000"/>
              </a:lnSpc>
            </a:pPr>
            <a:r>
              <a:rPr lang="en-US" altLang="zh-CN"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rPr>
              <a:t>make_classification</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：多类单标签数据集，为每个类分配一个或多个正态分布的点集</a:t>
            </a:r>
            <a:r>
              <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lvl="1" indent="247650" defTabSz="913765">
              <a:lnSpc>
                <a:spcPct val="120000"/>
              </a:lnSpc>
            </a:pPr>
            <a:r>
              <a:rPr lang="en-US" altLang="zh-CN"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rPr>
              <a:t>make_gaussian_quantiles</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：将一个单高斯分布的点集划分为两个数量均等的点集，作为两类。</a:t>
            </a:r>
          </a:p>
          <a:p>
            <a:pPr marL="0" lvl="1" indent="247650" defTabSz="913765">
              <a:lnSpc>
                <a:spcPct val="120000"/>
              </a:lnSpc>
            </a:pPr>
            <a:r>
              <a:rPr lang="en-US" altLang="zh-CN"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rPr>
              <a:t>make_hastie-10-2</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：产生一个相似的二元分类数据集，有</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10</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个维度。</a:t>
            </a: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 </a:t>
            </a:r>
            <a:r>
              <a:rPr lang="zh-CN" altLang="en-US" sz="2800" b="1" dirty="0" smtClean="0">
                <a:solidFill>
                  <a:srgbClr val="0070C0"/>
                </a:solidFill>
                <a:latin typeface="微软雅黑" panose="020B0503020204020204" pitchFamily="34" charset="-122"/>
                <a:ea typeface="微软雅黑" panose="020B0503020204020204" pitchFamily="34" charset="-122"/>
              </a:rPr>
              <a:t>利</a:t>
            </a:r>
            <a:r>
              <a:rPr lang="zh-CN" altLang="en-US" sz="2800" b="1" dirty="0">
                <a:solidFill>
                  <a:srgbClr val="0070C0"/>
                </a:solidFill>
                <a:latin typeface="微软雅黑" panose="020B0503020204020204" pitchFamily="34" charset="-122"/>
                <a:ea typeface="微软雅黑" panose="020B0503020204020204" pitchFamily="34" charset="-122"/>
              </a:rPr>
              <a:t>用</a:t>
            </a:r>
            <a:r>
              <a:rPr lang="en-US" altLang="zh-CN" sz="2800" b="1" dirty="0">
                <a:solidFill>
                  <a:srgbClr val="0070C0"/>
                </a:solidFill>
                <a:latin typeface="微软雅黑" panose="020B0503020204020204" pitchFamily="34" charset="-122"/>
                <a:ea typeface="微软雅黑" panose="020B0503020204020204" pitchFamily="34" charset="-122"/>
              </a:rPr>
              <a:t>Sklearn</a:t>
            </a:r>
            <a:r>
              <a:rPr lang="zh-CN" altLang="en-US" sz="2800" b="1" dirty="0">
                <a:solidFill>
                  <a:srgbClr val="0070C0"/>
                </a:solidFill>
                <a:latin typeface="微软雅黑" panose="020B0503020204020204" pitchFamily="34" charset="-122"/>
                <a:ea typeface="微软雅黑" panose="020B0503020204020204" pitchFamily="34" charset="-122"/>
              </a:rPr>
              <a:t>生成随机的数据</a:t>
            </a:r>
            <a:r>
              <a:rPr lang="zh-CN" altLang="en-US" sz="2800" b="1" dirty="0" smtClean="0">
                <a:solidFill>
                  <a:srgbClr val="0070C0"/>
                </a:solidFill>
                <a:latin typeface="微软雅黑" panose="020B0503020204020204" pitchFamily="34" charset="-122"/>
                <a:ea typeface="微软雅黑" panose="020B0503020204020204" pitchFamily="34" charset="-122"/>
              </a:rPr>
              <a:t>集</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293938"/>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生成随机数</a:t>
            </a:r>
            <a:r>
              <a:rPr lang="zh-CN" altLang="en-US" sz="2800" b="1" dirty="0">
                <a:solidFill>
                  <a:srgbClr val="0070C0"/>
                </a:solidFill>
                <a:latin typeface="微软雅黑" panose="020B0503020204020204" pitchFamily="34" charset="-122"/>
                <a:ea typeface="微软雅黑" panose="020B0503020204020204" pitchFamily="34" charset="-122"/>
              </a:rPr>
              <a:t>据</a:t>
            </a:r>
            <a:r>
              <a:rPr lang="zh-CN" altLang="en-US" sz="2800" b="1" dirty="0" smtClean="0">
                <a:solidFill>
                  <a:srgbClr val="0070C0"/>
                </a:solidFill>
                <a:latin typeface="微软雅黑" panose="020B0503020204020204" pitchFamily="34" charset="-122"/>
                <a:ea typeface="微软雅黑" panose="020B0503020204020204" pitchFamily="34" charset="-122"/>
              </a:rPr>
              <a:t>集举例</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205561" y="1251909"/>
            <a:ext cx="6582509"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000" dirty="0"/>
              <a:t>from sklearn.datasets import make_circles  </a:t>
            </a:r>
            <a:endParaRPr lang="zh-CN" altLang="zh-CN" sz="2000" dirty="0"/>
          </a:p>
          <a:p>
            <a:r>
              <a:rPr lang="en-US" altLang="zh-CN" sz="2000" dirty="0"/>
              <a:t>from sklearn.datasets import make_moons  </a:t>
            </a:r>
            <a:endParaRPr lang="zh-CN" altLang="zh-CN" sz="2000" dirty="0"/>
          </a:p>
          <a:p>
            <a:r>
              <a:rPr lang="en-US" altLang="zh-CN" sz="2000" dirty="0"/>
              <a:t>from sklearn.datasets import make_blobs</a:t>
            </a:r>
            <a:endParaRPr lang="zh-CN" altLang="zh-CN" sz="2000" dirty="0"/>
          </a:p>
          <a:p>
            <a:r>
              <a:rPr lang="en-US" altLang="zh-CN" sz="2000" dirty="0"/>
              <a:t>import matplotlib.pyplot as plt  </a:t>
            </a:r>
            <a:endParaRPr lang="zh-CN" altLang="zh-CN" sz="2000" dirty="0"/>
          </a:p>
          <a:p>
            <a:r>
              <a:rPr lang="en-US" altLang="zh-CN" sz="2000" dirty="0"/>
              <a:t>fig=plt.figure(figsize=(12, 4))  </a:t>
            </a:r>
            <a:endParaRPr lang="zh-CN" altLang="zh-CN" sz="2000" dirty="0"/>
          </a:p>
          <a:p>
            <a:r>
              <a:rPr lang="en-US" altLang="zh-CN" sz="2000" dirty="0"/>
              <a:t>plt.subplot(131)  </a:t>
            </a:r>
            <a:endParaRPr lang="zh-CN" altLang="zh-CN" sz="2000" dirty="0"/>
          </a:p>
          <a:p>
            <a:r>
              <a:rPr lang="en-US" altLang="zh-CN" sz="2000" dirty="0"/>
              <a:t>x1,y1=make_circles(n_samples=1000,factor=0.5,noise=0.1)</a:t>
            </a:r>
            <a:endParaRPr lang="zh-CN" altLang="zh-CN" sz="2000" dirty="0"/>
          </a:p>
          <a:p>
            <a:r>
              <a:rPr lang="en-US" altLang="zh-CN" sz="2000" dirty="0" smtClean="0"/>
              <a:t>plt.scatter(x1</a:t>
            </a:r>
            <a:r>
              <a:rPr lang="en-US" altLang="zh-CN" sz="2000" dirty="0"/>
              <a:t>[:,0],x1[:,1],marker='o',c=y1)  </a:t>
            </a:r>
            <a:endParaRPr lang="zh-CN" altLang="zh-CN" sz="2000" dirty="0"/>
          </a:p>
          <a:p>
            <a:r>
              <a:rPr lang="en-US" altLang="zh-CN" sz="2000" dirty="0"/>
              <a:t>plt.subplot(132)  </a:t>
            </a:r>
            <a:endParaRPr lang="zh-CN" altLang="zh-CN" sz="2000" dirty="0"/>
          </a:p>
          <a:p>
            <a:r>
              <a:rPr lang="en-US" altLang="zh-CN" sz="2000" dirty="0"/>
              <a:t>x1,y1=make_moons(n_samples=1000,noise=0.1)  </a:t>
            </a:r>
            <a:endParaRPr lang="zh-CN" altLang="zh-CN" sz="2000" dirty="0"/>
          </a:p>
          <a:p>
            <a:r>
              <a:rPr lang="en-US" altLang="zh-CN" sz="2000" dirty="0"/>
              <a:t>plt.scatter(x1[:,0],x1[:,1],marker='o',c=y1)  </a:t>
            </a:r>
            <a:endParaRPr lang="zh-CN" altLang="zh-CN" sz="2000" dirty="0"/>
          </a:p>
          <a:p>
            <a:r>
              <a:rPr lang="en-US" altLang="zh-CN" sz="2000" dirty="0"/>
              <a:t>plt.subplot(133)  </a:t>
            </a:r>
            <a:endParaRPr lang="zh-CN" altLang="zh-CN" sz="2000" dirty="0"/>
          </a:p>
          <a:p>
            <a:r>
              <a:rPr lang="en-US" altLang="zh-CN" sz="2000" dirty="0"/>
              <a:t>x1,y1=make_blobs(n_samples=100,n_features=2,centers=3)</a:t>
            </a:r>
            <a:endParaRPr lang="zh-CN" altLang="zh-CN" sz="2000" dirty="0"/>
          </a:p>
          <a:p>
            <a:r>
              <a:rPr lang="en-US" altLang="zh-CN" sz="2000" dirty="0"/>
              <a:t>plt.scatter(x1[:,0],x1[:,1],c=y1);</a:t>
            </a:r>
            <a:endParaRPr lang="zh-CN" altLang="zh-CN" sz="2000" dirty="0"/>
          </a:p>
          <a:p>
            <a:r>
              <a:rPr lang="en-US" altLang="zh-CN" sz="2000" dirty="0"/>
              <a:t>plt.show()</a:t>
            </a:r>
            <a:endParaRPr lang="en-US" altLang="zh-CN" sz="2000" dirty="0">
              <a:latin typeface="Times New Roman" panose="02020603050405020304" pitchFamily="18" charset="0"/>
              <a:cs typeface="Times New Roman" panose="02020603050405020304" pitchFamily="18" charset="0"/>
            </a:endParaRPr>
          </a:p>
        </p:txBody>
      </p:sp>
      <p:sp>
        <p:nvSpPr>
          <p:cNvPr id="7" name="矩形 6"/>
          <p:cNvSpPr/>
          <p:nvPr/>
        </p:nvSpPr>
        <p:spPr>
          <a:xfrm>
            <a:off x="384259" y="849242"/>
            <a:ext cx="4623382"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2-27] </a:t>
            </a:r>
            <a:r>
              <a:rPr lang="zh-CN" altLang="en-US" sz="2800" b="1" dirty="0">
                <a:solidFill>
                  <a:srgbClr val="0070C0"/>
                </a:solidFill>
                <a:latin typeface="微软雅黑" panose="020B0503020204020204" pitchFamily="34" charset="-122"/>
                <a:ea typeface="微软雅黑" panose="020B0503020204020204" pitchFamily="34" charset="-122"/>
              </a:rPr>
              <a:t>生</a:t>
            </a:r>
            <a:r>
              <a:rPr lang="zh-CN" altLang="en-US" sz="2800" b="1" dirty="0" smtClean="0">
                <a:solidFill>
                  <a:srgbClr val="0070C0"/>
                </a:solidFill>
                <a:latin typeface="微软雅黑" panose="020B0503020204020204" pitchFamily="34" charset="-122"/>
                <a:ea typeface="微软雅黑" panose="020B0503020204020204" pitchFamily="34" charset="-122"/>
              </a:rPr>
              <a:t>成随机数</a:t>
            </a:r>
            <a:r>
              <a:rPr lang="zh-CN" altLang="en-US" sz="2800" b="1" dirty="0">
                <a:solidFill>
                  <a:srgbClr val="0070C0"/>
                </a:solidFill>
                <a:latin typeface="微软雅黑" panose="020B0503020204020204" pitchFamily="34" charset="-122"/>
                <a:ea typeface="微软雅黑" panose="020B0503020204020204" pitchFamily="34" charset="-122"/>
              </a:rPr>
              <a:t>据集</a:t>
            </a:r>
          </a:p>
        </p:txBody>
      </p:sp>
      <p:sp>
        <p:nvSpPr>
          <p:cNvPr id="8" name="矩形 7"/>
          <p:cNvSpPr/>
          <p:nvPr/>
        </p:nvSpPr>
        <p:spPr>
          <a:xfrm>
            <a:off x="6543475" y="869006"/>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5122" name="Picture 2" descr="头疼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840208" y="3340089"/>
            <a:ext cx="5272087"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9019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方法</a:t>
            </a: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：将数据保存到数组中</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data=[[123,45],[150,55],[87,23],[102,34]]</a:t>
            </a: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target=[[250],[320],[160],[220</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p>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法</a:t>
            </a: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将数据保存</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到文本文件中</a:t>
            </a:r>
            <a:endPar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def loadDataSet():</a:t>
            </a: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dataMat = []</a:t>
            </a: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labelMat = []</a:t>
            </a: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fr = open('C:\\lr2.txt')		# </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打开文本文件</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lr2.txt</a:t>
            </a: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for line in fr.readlines</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 </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依次读取文本文件中的一行</a:t>
            </a:r>
          </a:p>
          <a:p>
            <a:pPr marL="57150" indent="0" defTabSz="913765">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lineArr = line.strip().split()	# </a:t>
            </a: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根据空格分</a:t>
            </a:r>
            <a:r>
              <a:rPr lang="zh-CN" altLang="en-US"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割</a:t>
            </a:r>
            <a:endPar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57150" indent="0" defTabSz="913765">
              <a:buNone/>
            </a:pPr>
            <a:r>
              <a:rPr lang="zh-CN" altLang="en-US"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a:t>
            </a: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dataMat.append([float(lineArr[0]),float(lineArr[1])])</a:t>
            </a: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labelMat.append(int(lineArr[2]))</a:t>
            </a:r>
          </a:p>
          <a:p>
            <a:pPr marL="57150" indent="0" defTabSz="913765">
              <a:buNone/>
            </a:pPr>
            <a:r>
              <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    return </a:t>
            </a:r>
            <a:r>
              <a:rPr lang="en-US" altLang="zh-CN" sz="22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dataMat,labelMat</a:t>
            </a:r>
            <a:endParaRPr lang="en-US" altLang="zh-CN" sz="22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3. </a:t>
            </a:r>
            <a:r>
              <a:rPr lang="zh-CN" altLang="en-US" sz="2800" b="1" dirty="0" smtClean="0">
                <a:solidFill>
                  <a:srgbClr val="0070C0"/>
                </a:solidFill>
                <a:latin typeface="微软雅黑" panose="020B0503020204020204" pitchFamily="34" charset="-122"/>
                <a:ea typeface="微软雅黑" panose="020B0503020204020204" pitchFamily="34" charset="-122"/>
              </a:rPr>
              <a:t>读</a:t>
            </a:r>
            <a:r>
              <a:rPr lang="zh-CN" altLang="en-US" sz="2800" b="1" dirty="0">
                <a:solidFill>
                  <a:srgbClr val="0070C0"/>
                </a:solidFill>
                <a:latin typeface="微软雅黑" panose="020B0503020204020204" pitchFamily="34" charset="-122"/>
                <a:ea typeface="微软雅黑" panose="020B0503020204020204" pitchFamily="34" charset="-122"/>
              </a:rPr>
              <a:t>入自己创建的数据集</a:t>
            </a:r>
          </a:p>
        </p:txBody>
      </p:sp>
    </p:spTree>
    <p:extLst>
      <p:ext uri="{BB962C8B-B14F-4D97-AF65-F5344CB8AC3E}">
        <p14:creationId xmlns:p14="http://schemas.microsoft.com/office/powerpoint/2010/main" val="502656263"/>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942008"/>
            <a:ext cx="8290560" cy="2954655"/>
          </a:xfrm>
          <a:prstGeom prst="rect">
            <a:avLst/>
          </a:prstGeom>
        </p:spPr>
        <p:txBody>
          <a:bodyPr wrap="square">
            <a:spAutoFit/>
          </a:bodyPr>
          <a:lstStyle/>
          <a:p>
            <a:pPr defTabSz="913765">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方法</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pandas</a:t>
            </a:r>
            <a:r>
              <a:rPr lang="zh-CN" altLang="en-US"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读取</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excel</a:t>
            </a:r>
            <a:r>
              <a:rPr lang="zh-CN" altLang="en-US"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等其他数据文件</a:t>
            </a:r>
            <a:endPar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marL="57150" indent="0" defTabSz="913765">
              <a:lnSpc>
                <a:spcPct val="150000"/>
              </a:lnSpc>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import pandas as pd          #</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导入</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pandas</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库</a:t>
            </a:r>
          </a:p>
          <a:p>
            <a:pPr marL="57150" indent="0" defTabSz="913765">
              <a:lnSpc>
                <a:spcPct val="150000"/>
              </a:lnSpc>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data=pd.read_excel('D:\\18ds.xlsx') 	</a:t>
            </a:r>
            <a:r>
              <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读取</a:t>
            </a: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excel</a:t>
            </a:r>
            <a:r>
              <a:rPr lang="zh-CN" altLang="en-US"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文件</a:t>
            </a:r>
          </a:p>
          <a:p>
            <a:pPr marL="57150" indent="0" defTabSz="913765">
              <a:lnSpc>
                <a:spcPct val="150000"/>
              </a:lnSpc>
              <a:buNone/>
            </a:pPr>
            <a:r>
              <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data2=pd.read_csv('C:\\lr2.csv') 	</a:t>
            </a:r>
            <a:endParaRPr lang="zh-CN" altLang="en-US"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57150" indent="0" defTabSz="913765">
              <a:lnSpc>
                <a:spcPct val="150000"/>
              </a:lnSpc>
              <a:buNone/>
            </a:pPr>
            <a:r>
              <a:rPr lang="en-US" altLang="zh-CN" sz="240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print(data)</a:t>
            </a:r>
            <a:endParaRPr lang="en-US" altLang="zh-CN" sz="240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4573"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读入自己创建的数据</a:t>
            </a:r>
            <a:r>
              <a:rPr lang="zh-CN" altLang="en-US" sz="2800" b="1" dirty="0" smtClean="0">
                <a:solidFill>
                  <a:srgbClr val="0070C0"/>
                </a:solidFill>
                <a:latin typeface="微软雅黑" panose="020B0503020204020204" pitchFamily="34" charset="-122"/>
                <a:ea typeface="微软雅黑" panose="020B0503020204020204" pitchFamily="34" charset="-122"/>
              </a:rPr>
              <a:t>集（续）</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4" name="矩形 3"/>
          <p:cNvSpPr/>
          <p:nvPr/>
        </p:nvSpPr>
        <p:spPr>
          <a:xfrm>
            <a:off x="533400" y="4121557"/>
            <a:ext cx="8168640" cy="1569660"/>
          </a:xfrm>
          <a:prstGeom prst="rect">
            <a:avLst/>
          </a:prstGeom>
          <a:solidFill>
            <a:schemeClr val="bg2"/>
          </a:solidFill>
        </p:spPr>
        <p:txBody>
          <a:bodyPr wrap="square">
            <a:spAutoFit/>
          </a:bodyPr>
          <a:lstStyle/>
          <a:p>
            <a:r>
              <a:rPr lang="en-US" altLang="zh-CN" sz="2400" dirty="0"/>
              <a:t>Pandas</a:t>
            </a:r>
            <a:r>
              <a:rPr lang="zh-CN" altLang="zh-CN" sz="2400" dirty="0" smtClean="0"/>
              <a:t>是一</a:t>
            </a:r>
            <a:r>
              <a:rPr lang="zh-CN" altLang="zh-CN" sz="2400" dirty="0"/>
              <a:t>个数据分析包</a:t>
            </a:r>
            <a:r>
              <a:rPr lang="zh-CN" altLang="zh-CN" sz="2400" dirty="0" smtClean="0"/>
              <a:t>，提</a:t>
            </a:r>
            <a:r>
              <a:rPr lang="zh-CN" altLang="zh-CN" sz="2400" dirty="0"/>
              <a:t>供了</a:t>
            </a:r>
            <a:r>
              <a:rPr lang="zh-CN" altLang="zh-CN" sz="2400" dirty="0" smtClean="0"/>
              <a:t>读写文</a:t>
            </a:r>
            <a:r>
              <a:rPr lang="zh-CN" altLang="zh-CN" sz="2400" dirty="0"/>
              <a:t>件的功能。使用</a:t>
            </a:r>
            <a:r>
              <a:rPr lang="en-US" altLang="zh-CN" sz="2400" dirty="0"/>
              <a:t>pandas</a:t>
            </a:r>
            <a:r>
              <a:rPr lang="zh-CN" altLang="zh-CN" sz="2400" dirty="0"/>
              <a:t>可以读取表格型数据，包括</a:t>
            </a:r>
            <a:r>
              <a:rPr lang="en-US" altLang="zh-CN" sz="2400" dirty="0"/>
              <a:t>Excel</a:t>
            </a:r>
            <a:r>
              <a:rPr lang="zh-CN" altLang="zh-CN" sz="2400" dirty="0"/>
              <a:t>文件、</a:t>
            </a:r>
            <a:r>
              <a:rPr lang="en-US" altLang="zh-CN" sz="2400" dirty="0"/>
              <a:t>csv</a:t>
            </a:r>
            <a:r>
              <a:rPr lang="zh-CN" altLang="zh-CN" sz="2400" dirty="0"/>
              <a:t>文件或</a:t>
            </a:r>
            <a:r>
              <a:rPr lang="en-US" altLang="zh-CN" sz="2400" dirty="0"/>
              <a:t>txt</a:t>
            </a:r>
            <a:r>
              <a:rPr lang="zh-CN" altLang="zh-CN" sz="2400" dirty="0"/>
              <a:t>文件等，并转成</a:t>
            </a:r>
            <a:r>
              <a:rPr lang="en-US" altLang="zh-CN" sz="2400" dirty="0"/>
              <a:t>DataFrame</a:t>
            </a:r>
            <a:r>
              <a:rPr lang="zh-CN" altLang="zh-CN" sz="2400" dirty="0"/>
              <a:t>类型的数据结构，然后就可以通过操作</a:t>
            </a:r>
            <a:r>
              <a:rPr lang="en-US" altLang="zh-CN" sz="2400" dirty="0"/>
              <a:t>DataFrame</a:t>
            </a:r>
            <a:r>
              <a:rPr lang="zh-CN" altLang="zh-CN" sz="2400" dirty="0"/>
              <a:t>进行数据分析，以及行和列等操作。</a:t>
            </a:r>
            <a:endParaRPr lang="zh-CN" altLang="en-US" sz="2400" dirty="0"/>
          </a:p>
        </p:txBody>
      </p:sp>
    </p:spTree>
    <p:extLst>
      <p:ext uri="{BB962C8B-B14F-4D97-AF65-F5344CB8AC3E}">
        <p14:creationId xmlns:p14="http://schemas.microsoft.com/office/powerpoint/2010/main" val="246052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2.1.2 </a:t>
            </a:r>
            <a:r>
              <a:rPr lang="zh-CN" altLang="en-US" sz="2800" b="1" dirty="0">
                <a:solidFill>
                  <a:srgbClr val="0070C0"/>
                </a:solidFill>
                <a:latin typeface="微软雅黑" panose="020B0503020204020204" pitchFamily="34" charset="-122"/>
                <a:ea typeface="微软雅黑" panose="020B0503020204020204" pitchFamily="34" charset="-122"/>
              </a:rPr>
              <a:t>序列数据结</a:t>
            </a:r>
            <a:r>
              <a:rPr lang="zh-CN" altLang="en-US" sz="2800" b="1" dirty="0" smtClean="0">
                <a:solidFill>
                  <a:srgbClr val="0070C0"/>
                </a:solidFill>
                <a:latin typeface="微软雅黑" panose="020B0503020204020204" pitchFamily="34" charset="-122"/>
                <a:ea typeface="微软雅黑" panose="020B0503020204020204" pitchFamily="34" charset="-122"/>
              </a:rPr>
              <a:t>构</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7" name="矩形 6"/>
          <p:cNvSpPr/>
          <p:nvPr/>
        </p:nvSpPr>
        <p:spPr>
          <a:xfrm>
            <a:off x="788918" y="3174444"/>
            <a:ext cx="4970400" cy="523220"/>
          </a:xfrm>
          <a:prstGeom prst="rect">
            <a:avLst/>
          </a:prstGeom>
        </p:spPr>
        <p:txBody>
          <a:bodyPr wrap="none">
            <a:spAutoFit/>
          </a:bodyPr>
          <a:lstStyle/>
          <a:p>
            <a:r>
              <a:rPr lang="zh-CN" altLang="en-US" sz="2800" b="1" dirty="0" smtClean="0">
                <a:solidFill>
                  <a:srgbClr val="0070C0"/>
                </a:solidFill>
                <a:latin typeface="微软雅黑" panose="020B0503020204020204" pitchFamily="34" charset="-122"/>
                <a:ea typeface="微软雅黑" panose="020B0503020204020204" pitchFamily="34" charset="-122"/>
              </a:rPr>
              <a:t>列表   </a:t>
            </a:r>
            <a:r>
              <a:rPr lang="en-US" altLang="zh-CN" sz="2800" dirty="0"/>
              <a:t>list1=['</a:t>
            </a:r>
            <a:r>
              <a:rPr lang="zh-CN" altLang="zh-CN" sz="2800" dirty="0"/>
              <a:t>西瓜</a:t>
            </a:r>
            <a:r>
              <a:rPr lang="en-US" altLang="zh-CN" sz="2800" dirty="0"/>
              <a:t>','</a:t>
            </a:r>
            <a:r>
              <a:rPr lang="zh-CN" altLang="zh-CN" sz="2800" dirty="0"/>
              <a:t>苹果</a:t>
            </a:r>
            <a:r>
              <a:rPr lang="en-US" altLang="zh-CN" sz="2800" dirty="0"/>
              <a:t>',5.2,8] </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5" name="矩形 4"/>
          <p:cNvSpPr/>
          <p:nvPr/>
        </p:nvSpPr>
        <p:spPr>
          <a:xfrm>
            <a:off x="350520" y="1219317"/>
            <a:ext cx="8244840" cy="1200329"/>
          </a:xfrm>
          <a:prstGeom prst="rect">
            <a:avLst/>
          </a:prstGeom>
        </p:spPr>
        <p:txBody>
          <a:bodyPr wrap="square">
            <a:spAutoFit/>
          </a:bodyPr>
          <a:lstStyle/>
          <a:p>
            <a:r>
              <a:rPr lang="en-US" altLang="zh-CN" sz="2400" dirty="0"/>
              <a:t>Python</a:t>
            </a:r>
            <a:r>
              <a:rPr lang="zh-CN" altLang="zh-CN" sz="2400" dirty="0"/>
              <a:t>内置的序列数据结构最常见的有列表、元组和字符</a:t>
            </a:r>
            <a:r>
              <a:rPr lang="zh-CN" altLang="zh-CN" sz="2400" dirty="0" smtClean="0"/>
              <a:t>串</a:t>
            </a:r>
            <a:r>
              <a:rPr lang="zh-CN" altLang="en-US" sz="2400" dirty="0" smtClean="0"/>
              <a:t>。</a:t>
            </a:r>
            <a:r>
              <a:rPr lang="zh-CN" altLang="zh-CN" sz="2400" dirty="0"/>
              <a:t>还提供了字典和集合这样的数据类型，它们属于无序的数据集合，不能通过位置索引来访问数据元素。</a:t>
            </a:r>
            <a:endParaRPr lang="zh-CN" altLang="en-US" sz="2400" dirty="0"/>
          </a:p>
        </p:txBody>
      </p:sp>
      <p:sp>
        <p:nvSpPr>
          <p:cNvPr id="14" name="矩形 13"/>
          <p:cNvSpPr/>
          <p:nvPr/>
        </p:nvSpPr>
        <p:spPr>
          <a:xfrm>
            <a:off x="788918" y="4043124"/>
            <a:ext cx="4963218" cy="523220"/>
          </a:xfrm>
          <a:prstGeom prst="rect">
            <a:avLst/>
          </a:prstGeom>
        </p:spPr>
        <p:txBody>
          <a:bodyPr wrap="none">
            <a:spAutoFit/>
          </a:bodyPr>
          <a:lstStyle/>
          <a:p>
            <a:r>
              <a:rPr lang="zh-CN" altLang="en-US" sz="2800" b="1" dirty="0" smtClean="0">
                <a:solidFill>
                  <a:srgbClr val="0070C0"/>
                </a:solidFill>
                <a:latin typeface="微软雅黑" panose="020B0503020204020204" pitchFamily="34" charset="-122"/>
                <a:ea typeface="微软雅黑" panose="020B0503020204020204" pitchFamily="34" charset="-122"/>
              </a:rPr>
              <a:t>元组   </a:t>
            </a:r>
            <a:r>
              <a:rPr lang="en-US" altLang="zh-CN" sz="2800" dirty="0"/>
              <a:t>tup1=('</a:t>
            </a:r>
            <a:r>
              <a:rPr lang="zh-CN" altLang="zh-CN" sz="2800" dirty="0"/>
              <a:t>西瓜</a:t>
            </a:r>
            <a:r>
              <a:rPr lang="en-US" altLang="zh-CN" sz="2800" dirty="0"/>
              <a:t>','</a:t>
            </a:r>
            <a:r>
              <a:rPr lang="zh-CN" altLang="zh-CN" sz="2800" dirty="0"/>
              <a:t>苹果</a:t>
            </a:r>
            <a:r>
              <a:rPr lang="en-US" altLang="zh-CN" sz="2800" dirty="0"/>
              <a:t>',5.2,8)</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788918" y="5003244"/>
            <a:ext cx="6877460" cy="523220"/>
          </a:xfrm>
          <a:prstGeom prst="rect">
            <a:avLst/>
          </a:prstGeom>
        </p:spPr>
        <p:txBody>
          <a:bodyPr wrap="none">
            <a:spAutoFit/>
          </a:bodyPr>
          <a:lstStyle/>
          <a:p>
            <a:r>
              <a:rPr lang="zh-CN" altLang="en-US" sz="2800" b="1" dirty="0" smtClean="0">
                <a:solidFill>
                  <a:srgbClr val="0070C0"/>
                </a:solidFill>
                <a:latin typeface="微软雅黑" panose="020B0503020204020204" pitchFamily="34" charset="-122"/>
                <a:ea typeface="微软雅黑" panose="020B0503020204020204" pitchFamily="34" charset="-122"/>
              </a:rPr>
              <a:t>字典   </a:t>
            </a:r>
            <a:r>
              <a:rPr lang="en-US" altLang="zh-CN" sz="2800" dirty="0" smtClean="0"/>
              <a:t>dic1</a:t>
            </a:r>
            <a:r>
              <a:rPr lang="en-US" altLang="zh-CN" sz="2800" dirty="0"/>
              <a:t>={'name':'tang','age':39,'sex':True}</a:t>
            </a:r>
            <a:r>
              <a:rPr lang="en-US" altLang="zh-CN" sz="2800" dirty="0" smtClean="0"/>
              <a:t> </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16" name="矩形 15"/>
          <p:cNvSpPr/>
          <p:nvPr/>
        </p:nvSpPr>
        <p:spPr>
          <a:xfrm>
            <a:off x="788918" y="5841444"/>
            <a:ext cx="4202241" cy="523220"/>
          </a:xfrm>
          <a:prstGeom prst="rect">
            <a:avLst/>
          </a:prstGeom>
        </p:spPr>
        <p:txBody>
          <a:bodyPr wrap="none">
            <a:spAutoFit/>
          </a:bodyPr>
          <a:lstStyle/>
          <a:p>
            <a:r>
              <a:rPr lang="zh-CN" altLang="en-US" sz="2800" b="1" dirty="0" smtClean="0">
                <a:solidFill>
                  <a:srgbClr val="0070C0"/>
                </a:solidFill>
                <a:latin typeface="微软雅黑" panose="020B0503020204020204" pitchFamily="34" charset="-122"/>
                <a:ea typeface="微软雅黑" panose="020B0503020204020204" pitchFamily="34" charset="-122"/>
              </a:rPr>
              <a:t>集合   </a:t>
            </a:r>
            <a:r>
              <a:rPr lang="en-US" altLang="zh-CN" sz="2800" dirty="0"/>
              <a:t>p={2.5,'tang',(1,2,3)}</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14381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为什么要进行数据预处理：</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lvl="1" defTabSz="913765">
              <a:lnSpc>
                <a:spcPct val="150000"/>
              </a:lnSpc>
            </a:pPr>
            <a:r>
              <a:rPr lang="zh-CN" altLang="zh-CN" sz="2400" dirty="0">
                <a:solidFill>
                  <a:schemeClr val="tx1"/>
                </a:solidFill>
              </a:rPr>
              <a:t>获取到的原始样本数据往往会存在有缺失值、重复值等问题，在使用之前必须进行数据预处理</a:t>
            </a:r>
            <a:r>
              <a:rPr lang="zh-CN" altLang="zh-CN" sz="2400" dirty="0" smtClean="0">
                <a:solidFill>
                  <a:schemeClr val="tx1"/>
                </a:solidFill>
              </a:rPr>
              <a:t>。</a:t>
            </a:r>
            <a:endParaRPr lang="en-US" altLang="zh-CN" sz="2400" dirty="0" smtClean="0">
              <a:solidFill>
                <a:schemeClr val="tx1"/>
              </a:solidFill>
            </a:endParaRPr>
          </a:p>
          <a:p>
            <a:pPr lvl="1" defTabSz="913765">
              <a:lnSpc>
                <a:spcPct val="150000"/>
              </a:lnSpc>
            </a:pPr>
            <a:r>
              <a:rPr lang="zh-CN" altLang="zh-CN" sz="2400" dirty="0" smtClean="0">
                <a:solidFill>
                  <a:schemeClr val="tx1"/>
                </a:solidFill>
              </a:rPr>
              <a:t>数</a:t>
            </a:r>
            <a:r>
              <a:rPr lang="zh-CN" altLang="zh-CN" sz="2400" dirty="0">
                <a:solidFill>
                  <a:schemeClr val="tx1"/>
                </a:solidFill>
              </a:rPr>
              <a:t>据预处理没有标准的流程，但一般包括以下几个步骤：去除唯一属性、处理缺失值、属性编码、数据标准化、特征选择、主成分分析。</a:t>
            </a:r>
            <a:endPar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2.5.4 </a:t>
            </a:r>
            <a:r>
              <a:rPr lang="zh-CN" altLang="en-US" sz="2800" b="1" dirty="0">
                <a:solidFill>
                  <a:srgbClr val="0070C0"/>
                </a:solidFill>
                <a:latin typeface="微软雅黑" panose="020B0503020204020204" pitchFamily="34" charset="-122"/>
                <a:ea typeface="微软雅黑" panose="020B0503020204020204" pitchFamily="34" charset="-122"/>
              </a:rPr>
              <a:t>数据预处理</a:t>
            </a:r>
          </a:p>
        </p:txBody>
      </p:sp>
    </p:spTree>
    <p:extLst>
      <p:ext uri="{BB962C8B-B14F-4D97-AF65-F5344CB8AC3E}">
        <p14:creationId xmlns:p14="http://schemas.microsoft.com/office/powerpoint/2010/main" val="1149024593"/>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对于样本数据来说，首先需要消</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除特征属性之</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间不同量级的影响：</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lvl="1" defTabSz="913765">
              <a:lnSpc>
                <a:spcPct val="150000"/>
              </a:lnSpc>
            </a:pPr>
            <a:r>
              <a:rPr lang="zh-CN" altLang="en-US" sz="2400" dirty="0" smtClean="0">
                <a:solidFill>
                  <a:schemeClr val="tx1"/>
                </a:solidFill>
                <a:latin typeface="微软雅黑" panose="020B0503020204020204" pitchFamily="34" charset="-122"/>
                <a:ea typeface="微软雅黑" panose="020B0503020204020204" pitchFamily="34" charset="-122"/>
              </a:rPr>
              <a:t>数</a:t>
            </a:r>
            <a:r>
              <a:rPr lang="zh-CN" altLang="en-US" sz="2400" dirty="0">
                <a:solidFill>
                  <a:schemeClr val="tx1"/>
                </a:solidFill>
                <a:latin typeface="微软雅黑" panose="020B0503020204020204" pitchFamily="34" charset="-122"/>
                <a:ea typeface="微软雅黑" panose="020B0503020204020204" pitchFamily="34" charset="-122"/>
              </a:rPr>
              <a:t>量级的差异将导致数量级较大的属性占主导地位</a:t>
            </a:r>
            <a:r>
              <a:rPr lang="zh-CN" altLang="zh-CN"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lvl="1" defTabSz="913765">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数量级的差异将导致迭代收敛速度减慢</a:t>
            </a:r>
            <a:r>
              <a:rPr lang="zh-CN" altLang="zh-CN"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lvl="1" defTabSz="913765">
              <a:lnSpc>
                <a:spcPct val="150000"/>
              </a:lnSpc>
            </a:pP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依赖于样本距离的算法对于数量级非常敏感。</a:t>
            </a:r>
            <a:endPar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1</a:t>
            </a:r>
            <a:r>
              <a:rPr lang="en-US" altLang="zh-CN" sz="2800" b="1" dirty="0">
                <a:solidFill>
                  <a:srgbClr val="0070C0"/>
                </a:solidFill>
                <a:latin typeface="微软雅黑" panose="020B0503020204020204" pitchFamily="34" charset="-122"/>
                <a:ea typeface="微软雅黑" panose="020B0503020204020204" pitchFamily="34" charset="-122"/>
              </a:rPr>
              <a:t>.</a:t>
            </a:r>
            <a:r>
              <a:rPr lang="en-US" altLang="zh-CN" sz="2800" b="1" dirty="0" smtClean="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数</a:t>
            </a:r>
            <a:r>
              <a:rPr lang="zh-CN" altLang="en-US" sz="2800" b="1" dirty="0" smtClean="0">
                <a:solidFill>
                  <a:srgbClr val="0070C0"/>
                </a:solidFill>
                <a:latin typeface="微软雅黑" panose="020B0503020204020204" pitchFamily="34" charset="-122"/>
                <a:ea typeface="微软雅黑" panose="020B0503020204020204" pitchFamily="34" charset="-122"/>
              </a:rPr>
              <a:t>据标准化</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1426692"/>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常用的数据标准化方法：</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lvl="1" defTabSz="913765">
              <a:lnSpc>
                <a:spcPct val="150000"/>
              </a:lnSpc>
            </a:pPr>
            <a:r>
              <a:rPr lang="en-US" altLang="zh-CN" sz="2400" dirty="0">
                <a:solidFill>
                  <a:schemeClr val="accent1"/>
                </a:solidFill>
                <a:latin typeface="微软雅黑" panose="020B0503020204020204" pitchFamily="34" charset="-122"/>
                <a:ea typeface="微软雅黑" panose="020B0503020204020204" pitchFamily="34" charset="-122"/>
              </a:rPr>
              <a:t>min-max</a:t>
            </a:r>
            <a:r>
              <a:rPr lang="zh-CN" altLang="en-US" sz="2400" dirty="0">
                <a:solidFill>
                  <a:schemeClr val="accent1"/>
                </a:solidFill>
                <a:latin typeface="微软雅黑" panose="020B0503020204020204" pitchFamily="34" charset="-122"/>
                <a:ea typeface="微软雅黑" panose="020B0503020204020204" pitchFamily="34" charset="-122"/>
              </a:rPr>
              <a:t>标准化</a:t>
            </a:r>
            <a:r>
              <a:rPr lang="zh-CN" altLang="en-US" sz="2400" dirty="0">
                <a:solidFill>
                  <a:schemeClr val="tx1"/>
                </a:solidFill>
                <a:latin typeface="微软雅黑" panose="020B0503020204020204" pitchFamily="34" charset="-122"/>
                <a:ea typeface="微软雅黑" panose="020B0503020204020204" pitchFamily="34" charset="-122"/>
              </a:rPr>
              <a:t>（归一化</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lvl="1" indent="0" defTabSz="913765">
              <a:lnSpc>
                <a:spcPct val="150000"/>
              </a:lnSpc>
              <a:buNone/>
            </a:pPr>
            <a:r>
              <a:rPr lang="en-US" altLang="zh-CN"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新</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数据</a:t>
            </a:r>
            <a:r>
              <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（原数据</a:t>
            </a:r>
            <a:r>
              <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最小值）</a:t>
            </a:r>
            <a:r>
              <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（最大值</a:t>
            </a:r>
            <a:r>
              <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最小值</a:t>
            </a:r>
            <a:r>
              <a:rPr lang="zh-CN" altLang="en-US"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a:t>
            </a:r>
            <a:endParaRPr lang="en-US" altLang="zh-CN"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lvl="1" defTabSz="913765">
              <a:lnSpc>
                <a:spcPct val="150000"/>
              </a:lnSpc>
            </a:pPr>
            <a:endParaRPr lang="en-US" altLang="zh-CN"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lvl="1" defTabSz="913765">
              <a:lnSpc>
                <a:spcPct val="150000"/>
              </a:lnSpc>
            </a:pPr>
            <a:r>
              <a:rPr lang="en-US" altLang="zh-CN" sz="2400" dirty="0" smtClean="0">
                <a:solidFill>
                  <a:schemeClr val="accent1"/>
                </a:solidFill>
                <a:latin typeface="Arial" panose="020B0604020202020204" pitchFamily="34" charset="0"/>
                <a:ea typeface="微软雅黑" panose="020B0503020204020204" pitchFamily="34" charset="-122"/>
                <a:cs typeface="Arial" panose="020B0604020202020204" pitchFamily="34" charset="0"/>
              </a:rPr>
              <a:t>z-score</a:t>
            </a: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标准化</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（规范化</a:t>
            </a:r>
            <a:r>
              <a:rPr lang="zh-CN" altLang="en-US"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a:t>
            </a:r>
            <a:endParaRPr lang="en-US" altLang="zh-CN"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marL="457200" lvl="1" indent="0" defTabSz="913765">
              <a:lnSpc>
                <a:spcPct val="150000"/>
              </a:lnSpc>
              <a:buNone/>
            </a:pPr>
            <a:r>
              <a:rPr lang="en-US" altLang="zh-CN"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新</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数据</a:t>
            </a:r>
            <a:r>
              <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（原数据</a:t>
            </a:r>
            <a:r>
              <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均值）</a:t>
            </a:r>
            <a:r>
              <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标准差</a:t>
            </a:r>
            <a:endPar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1. </a:t>
            </a:r>
            <a:r>
              <a:rPr lang="zh-CN" altLang="en-US" sz="2800" b="1" dirty="0">
                <a:solidFill>
                  <a:srgbClr val="0070C0"/>
                </a:solidFill>
                <a:latin typeface="微软雅黑" panose="020B0503020204020204" pitchFamily="34" charset="-122"/>
                <a:ea typeface="微软雅黑" panose="020B0503020204020204" pitchFamily="34" charset="-122"/>
              </a:rPr>
              <a:t>数</a:t>
            </a:r>
            <a:r>
              <a:rPr lang="zh-CN" altLang="en-US" sz="2800" b="1" dirty="0" smtClean="0">
                <a:solidFill>
                  <a:srgbClr val="0070C0"/>
                </a:solidFill>
                <a:latin typeface="微软雅黑" panose="020B0503020204020204" pitchFamily="34" charset="-122"/>
                <a:ea typeface="微软雅黑" panose="020B0503020204020204" pitchFamily="34" charset="-122"/>
              </a:rPr>
              <a:t>据标准化</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7726437"/>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二值化函数</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binarizer()</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 Sklearn</a:t>
            </a:r>
            <a:r>
              <a:rPr lang="zh-CN" altLang="en-US" sz="2800" b="1" dirty="0">
                <a:solidFill>
                  <a:srgbClr val="0070C0"/>
                </a:solidFill>
                <a:latin typeface="微软雅黑" panose="020B0503020204020204" pitchFamily="34" charset="-122"/>
                <a:ea typeface="微软雅黑" panose="020B0503020204020204" pitchFamily="34" charset="-122"/>
              </a:rPr>
              <a:t>中数据标准化函数</a:t>
            </a:r>
          </a:p>
        </p:txBody>
      </p:sp>
      <p:sp>
        <p:nvSpPr>
          <p:cNvPr id="4" name="Text Box 2"/>
          <p:cNvSpPr txBox="1">
            <a:spLocks noChangeArrowheads="1"/>
          </p:cNvSpPr>
          <p:nvPr/>
        </p:nvSpPr>
        <p:spPr bwMode="auto">
          <a:xfrm>
            <a:off x="6324527" y="2116226"/>
            <a:ext cx="2058852" cy="1200329"/>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400" dirty="0"/>
              <a:t>[[1. 0. 1.]	</a:t>
            </a:r>
            <a:endParaRPr lang="en-US" altLang="zh-CN" sz="2400" dirty="0" smtClean="0"/>
          </a:p>
          <a:p>
            <a:r>
              <a:rPr lang="en-US" altLang="zh-CN" sz="2400" dirty="0" smtClean="0"/>
              <a:t> [</a:t>
            </a:r>
            <a:r>
              <a:rPr lang="en-US" altLang="zh-CN" sz="2400" dirty="0"/>
              <a:t>1. 0. 0.]	</a:t>
            </a:r>
            <a:endParaRPr lang="en-US" altLang="zh-CN" sz="2400" dirty="0" smtClean="0"/>
          </a:p>
          <a:p>
            <a:r>
              <a:rPr lang="en-US" altLang="zh-CN" sz="2400" dirty="0" smtClean="0"/>
              <a:t> [</a:t>
            </a:r>
            <a:r>
              <a:rPr lang="en-US" altLang="zh-CN" sz="2400" dirty="0"/>
              <a:t>0. 1. 0.]]</a:t>
            </a:r>
            <a:endParaRPr lang="zh-CN" altLang="zh-CN" sz="2400" dirty="0"/>
          </a:p>
        </p:txBody>
      </p:sp>
      <p:sp>
        <p:nvSpPr>
          <p:cNvPr id="5" name="Rectangle 4"/>
          <p:cNvSpPr>
            <a:spLocks noChangeArrowheads="1"/>
          </p:cNvSpPr>
          <p:nvPr/>
        </p:nvSpPr>
        <p:spPr bwMode="auto">
          <a:xfrm>
            <a:off x="205562" y="1977728"/>
            <a:ext cx="601235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from sklearn.preprocessing import Binarizer</a:t>
            </a:r>
          </a:p>
          <a:p>
            <a:r>
              <a:rPr lang="en-US" altLang="zh-CN" sz="2400" dirty="0">
                <a:latin typeface="Times New Roman" panose="02020603050405020304" pitchFamily="18" charset="0"/>
                <a:cs typeface="Times New Roman" panose="02020603050405020304" pitchFamily="18" charset="0"/>
              </a:rPr>
              <a:t>X = [[ 1., -1.,2.],[ 2.,0.,0.],[ 0.,1.,-1.]]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binary = Binarizer() </a:t>
            </a:r>
          </a:p>
          <a:p>
            <a:r>
              <a:rPr lang="en-US" altLang="zh-CN" sz="2400" dirty="0">
                <a:latin typeface="Times New Roman" panose="02020603050405020304" pitchFamily="18" charset="0"/>
                <a:cs typeface="Times New Roman" panose="02020603050405020304" pitchFamily="18" charset="0"/>
              </a:rPr>
              <a:t>transformer =binary.fit(X) 	</a:t>
            </a:r>
          </a:p>
          <a:p>
            <a:r>
              <a:rPr lang="en-US" altLang="zh-CN" sz="2400" dirty="0">
                <a:latin typeface="Times New Roman" panose="02020603050405020304" pitchFamily="18" charset="0"/>
                <a:cs typeface="Times New Roman" panose="02020603050405020304" pitchFamily="18" charset="0"/>
              </a:rPr>
              <a:t>transformer.transform(X)</a:t>
            </a:r>
          </a:p>
          <a:p>
            <a:r>
              <a:rPr lang="en-US" altLang="zh-CN" sz="2400" dirty="0">
                <a:latin typeface="Times New Roman" panose="02020603050405020304" pitchFamily="18" charset="0"/>
                <a:cs typeface="Times New Roman" panose="02020603050405020304" pitchFamily="18" charset="0"/>
              </a:rPr>
              <a:t>Binarizer(copy=True, threshold=0.0)</a:t>
            </a:r>
          </a:p>
          <a:p>
            <a:r>
              <a:rPr lang="en-US" altLang="zh-CN" sz="2400" dirty="0">
                <a:latin typeface="Times New Roman" panose="02020603050405020304" pitchFamily="18" charset="0"/>
                <a:cs typeface="Times New Roman" panose="02020603050405020304" pitchFamily="18" charset="0"/>
              </a:rPr>
              <a:t>print(transformer.transform(X))</a:t>
            </a:r>
          </a:p>
        </p:txBody>
      </p:sp>
      <p:sp>
        <p:nvSpPr>
          <p:cNvPr id="6" name="矩形 5"/>
          <p:cNvSpPr/>
          <p:nvPr/>
        </p:nvSpPr>
        <p:spPr>
          <a:xfrm>
            <a:off x="384259" y="1402926"/>
            <a:ext cx="4982454"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2-28] </a:t>
            </a:r>
            <a:r>
              <a:rPr lang="zh-CN" altLang="en-US" sz="2800" b="1" dirty="0" smtClean="0">
                <a:solidFill>
                  <a:srgbClr val="0070C0"/>
                </a:solidFill>
                <a:latin typeface="微软雅黑" panose="020B0503020204020204" pitchFamily="34" charset="-122"/>
                <a:ea typeface="微软雅黑" panose="020B0503020204020204" pitchFamily="34" charset="-122"/>
              </a:rPr>
              <a:t>矩</a:t>
            </a:r>
            <a:r>
              <a:rPr lang="zh-CN" altLang="en-US" sz="2800" b="1" dirty="0">
                <a:solidFill>
                  <a:srgbClr val="0070C0"/>
                </a:solidFill>
                <a:latin typeface="微软雅黑" panose="020B0503020204020204" pitchFamily="34" charset="-122"/>
                <a:ea typeface="微软雅黑" panose="020B0503020204020204" pitchFamily="34" charset="-122"/>
              </a:rPr>
              <a:t>阵的二值化举例</a:t>
            </a:r>
          </a:p>
        </p:txBody>
      </p:sp>
      <p:sp>
        <p:nvSpPr>
          <p:cNvPr id="7" name="矩形 6"/>
          <p:cNvSpPr/>
          <p:nvPr/>
        </p:nvSpPr>
        <p:spPr>
          <a:xfrm>
            <a:off x="6543475" y="1422690"/>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62924" y="4973302"/>
            <a:ext cx="8378741" cy="892790"/>
            <a:chOff x="6339097" y="1573725"/>
            <a:chExt cx="3744416" cy="737028"/>
          </a:xfrm>
        </p:grpSpPr>
        <p:sp>
          <p:nvSpPr>
            <p:cNvPr id="9" name="圆角矩形 8"/>
            <p:cNvSpPr/>
            <p:nvPr/>
          </p:nvSpPr>
          <p:spPr>
            <a:xfrm>
              <a:off x="6339097" y="1573725"/>
              <a:ext cx="3744416" cy="737027"/>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0" name="矩形 9"/>
            <p:cNvSpPr/>
            <p:nvPr/>
          </p:nvSpPr>
          <p:spPr>
            <a:xfrm>
              <a:off x="6399543" y="1599350"/>
              <a:ext cx="3683970" cy="711403"/>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transformer =binary.fit(X)</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使用这个二值化对象的</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fit()</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方法去拟合</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，返回一个二值化类的实例化对象</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713763144"/>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归一化函数</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MinMaxScaler()</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 Sklearn</a:t>
            </a:r>
            <a:r>
              <a:rPr lang="zh-CN" altLang="en-US" sz="2800" b="1" dirty="0">
                <a:solidFill>
                  <a:srgbClr val="0070C0"/>
                </a:solidFill>
                <a:latin typeface="微软雅黑" panose="020B0503020204020204" pitchFamily="34" charset="-122"/>
                <a:ea typeface="微软雅黑" panose="020B0503020204020204" pitchFamily="34" charset="-122"/>
              </a:rPr>
              <a:t>中数据标准化函数</a:t>
            </a:r>
          </a:p>
        </p:txBody>
      </p:sp>
      <p:sp>
        <p:nvSpPr>
          <p:cNvPr id="4" name="Text Box 2"/>
          <p:cNvSpPr txBox="1">
            <a:spLocks noChangeArrowheads="1"/>
          </p:cNvSpPr>
          <p:nvPr/>
        </p:nvSpPr>
        <p:spPr bwMode="auto">
          <a:xfrm>
            <a:off x="6543475" y="1984180"/>
            <a:ext cx="2222469" cy="3046988"/>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400" dirty="0" smtClean="0"/>
              <a:t>range</a:t>
            </a:r>
            <a:r>
              <a:rPr lang="zh-CN" altLang="zh-CN" sz="2400" dirty="0" smtClean="0"/>
              <a:t>最</a:t>
            </a:r>
            <a:r>
              <a:rPr lang="zh-CN" altLang="zh-CN" sz="2400" dirty="0"/>
              <a:t>大值为： </a:t>
            </a:r>
            <a:r>
              <a:rPr lang="en-US" altLang="zh-CN" sz="2400" dirty="0"/>
              <a:t>[ 1. 18.]</a:t>
            </a:r>
            <a:endParaRPr lang="zh-CN" altLang="zh-CN" sz="2400" dirty="0"/>
          </a:p>
          <a:p>
            <a:r>
              <a:rPr lang="en-US" altLang="zh-CN" sz="2400" dirty="0" smtClean="0"/>
              <a:t>range</a:t>
            </a:r>
            <a:r>
              <a:rPr lang="zh-CN" altLang="zh-CN" sz="2400" dirty="0" smtClean="0"/>
              <a:t>最</a:t>
            </a:r>
            <a:r>
              <a:rPr lang="zh-CN" altLang="zh-CN" sz="2400" dirty="0"/>
              <a:t>小值为： </a:t>
            </a:r>
            <a:r>
              <a:rPr lang="en-US" altLang="zh-CN" sz="2400" dirty="0"/>
              <a:t>[-1.  2.]</a:t>
            </a:r>
            <a:endParaRPr lang="zh-CN" altLang="zh-CN" sz="2400" dirty="0"/>
          </a:p>
          <a:p>
            <a:r>
              <a:rPr lang="en-US" altLang="zh-CN" sz="2400" dirty="0"/>
              <a:t>[[0.   0.25]	</a:t>
            </a:r>
            <a:r>
              <a:rPr lang="en-US" altLang="zh-CN" sz="2400" dirty="0" smtClean="0"/>
              <a:t> [</a:t>
            </a:r>
            <a:r>
              <a:rPr lang="en-US" altLang="zh-CN" sz="2400" dirty="0"/>
              <a:t>0.25 0.  ]	</a:t>
            </a:r>
            <a:r>
              <a:rPr lang="en-US" altLang="zh-CN" sz="2400" dirty="0" smtClean="0"/>
              <a:t> [</a:t>
            </a:r>
            <a:r>
              <a:rPr lang="en-US" altLang="zh-CN" sz="2400" dirty="0"/>
              <a:t>0.5  0.5 ]	</a:t>
            </a:r>
            <a:endParaRPr lang="en-US" altLang="zh-CN" sz="2400" dirty="0" smtClean="0"/>
          </a:p>
          <a:p>
            <a:r>
              <a:rPr lang="en-US" altLang="zh-CN" sz="2400" dirty="0" smtClean="0"/>
              <a:t>[</a:t>
            </a:r>
            <a:r>
              <a:rPr lang="en-US" altLang="zh-CN" sz="2400" dirty="0"/>
              <a:t>1.   1.  ]]</a:t>
            </a:r>
            <a:endParaRPr lang="zh-CN" altLang="zh-CN" sz="2400" dirty="0"/>
          </a:p>
        </p:txBody>
      </p:sp>
      <p:sp>
        <p:nvSpPr>
          <p:cNvPr id="5" name="Rectangle 4"/>
          <p:cNvSpPr>
            <a:spLocks noChangeArrowheads="1"/>
          </p:cNvSpPr>
          <p:nvPr/>
        </p:nvSpPr>
        <p:spPr bwMode="auto">
          <a:xfrm>
            <a:off x="45419" y="1945910"/>
            <a:ext cx="694199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from sklearn.preprocessing import MinMaxScaler</a:t>
            </a:r>
          </a:p>
          <a:p>
            <a:r>
              <a:rPr lang="en-US" altLang="zh-CN" sz="2400" dirty="0">
                <a:latin typeface="Times New Roman" panose="02020603050405020304" pitchFamily="18" charset="0"/>
                <a:cs typeface="Times New Roman" panose="02020603050405020304" pitchFamily="18" charset="0"/>
              </a:rPr>
              <a:t>data = [[-1, 6], [-0.5, 2], [0, 10], [1, 18]]</a:t>
            </a:r>
          </a:p>
          <a:p>
            <a:r>
              <a:rPr lang="en-US" altLang="zh-CN" sz="2400" dirty="0">
                <a:latin typeface="Times New Roman" panose="02020603050405020304" pitchFamily="18" charset="0"/>
                <a:cs typeface="Times New Roman" panose="02020603050405020304" pitchFamily="18" charset="0"/>
              </a:rPr>
              <a:t>scaler = MinMaxScaler()</a:t>
            </a:r>
          </a:p>
          <a:p>
            <a:r>
              <a:rPr lang="en-US" altLang="zh-CN" sz="2400" dirty="0">
                <a:latin typeface="Times New Roman" panose="02020603050405020304" pitchFamily="18" charset="0"/>
                <a:cs typeface="Times New Roman" panose="02020603050405020304" pitchFamily="18" charset="0"/>
              </a:rPr>
              <a:t>scaler.fit(data)</a:t>
            </a:r>
          </a:p>
          <a:p>
            <a:r>
              <a:rPr lang="en-US" altLang="zh-CN" sz="2400" dirty="0">
                <a:latin typeface="Times New Roman" panose="02020603050405020304" pitchFamily="18" charset="0"/>
                <a:cs typeface="Times New Roman" panose="02020603050405020304" pitchFamily="18" charset="0"/>
              </a:rPr>
              <a:t>MinMaxScaler(copy=True, feature_range=(0, 1))</a:t>
            </a:r>
          </a:p>
          <a:p>
            <a:r>
              <a:rPr lang="en-US" altLang="zh-CN" sz="2400" dirty="0">
                <a:latin typeface="Times New Roman" panose="02020603050405020304" pitchFamily="18" charset="0"/>
                <a:cs typeface="Times New Roman" panose="02020603050405020304" pitchFamily="18" charset="0"/>
              </a:rPr>
              <a:t>print(</a:t>
            </a:r>
            <a:r>
              <a:rPr lang="en-US" altLang="zh-CN" sz="2400" dirty="0" smtClean="0">
                <a:latin typeface="Times New Roman" panose="02020603050405020304" pitchFamily="18" charset="0"/>
                <a:cs typeface="Times New Roman" panose="02020603050405020304" pitchFamily="18" charset="0"/>
              </a:rPr>
              <a:t>'range</a:t>
            </a:r>
            <a:r>
              <a:rPr lang="zh-CN" altLang="en-US" sz="2400" dirty="0" smtClean="0">
                <a:latin typeface="Times New Roman" panose="02020603050405020304" pitchFamily="18" charset="0"/>
                <a:cs typeface="Times New Roman" panose="02020603050405020304" pitchFamily="18" charset="0"/>
              </a:rPr>
              <a:t>最</a:t>
            </a:r>
            <a:r>
              <a:rPr lang="zh-CN" altLang="en-US" sz="2400" dirty="0">
                <a:latin typeface="Times New Roman" panose="02020603050405020304" pitchFamily="18" charset="0"/>
                <a:cs typeface="Times New Roman" panose="02020603050405020304" pitchFamily="18" charset="0"/>
              </a:rPr>
              <a:t>大值为：</a:t>
            </a:r>
            <a:r>
              <a:rPr lang="en-US" altLang="zh-CN" sz="2400" dirty="0">
                <a:latin typeface="Times New Roman" panose="02020603050405020304" pitchFamily="18" charset="0"/>
                <a:cs typeface="Times New Roman" panose="02020603050405020304" pitchFamily="18" charset="0"/>
              </a:rPr>
              <a:t>',scaler.data_max_)</a:t>
            </a:r>
          </a:p>
          <a:p>
            <a:r>
              <a:rPr lang="en-US" altLang="zh-CN" sz="2400" dirty="0">
                <a:latin typeface="Times New Roman" panose="02020603050405020304" pitchFamily="18" charset="0"/>
                <a:cs typeface="Times New Roman" panose="02020603050405020304" pitchFamily="18" charset="0"/>
              </a:rPr>
              <a:t>print(</a:t>
            </a:r>
            <a:r>
              <a:rPr lang="en-US" altLang="zh-CN" sz="2400" dirty="0" smtClean="0">
                <a:latin typeface="Times New Roman" panose="02020603050405020304" pitchFamily="18" charset="0"/>
                <a:cs typeface="Times New Roman" panose="02020603050405020304" pitchFamily="18" charset="0"/>
              </a:rPr>
              <a:t>'range</a:t>
            </a:r>
            <a:r>
              <a:rPr lang="zh-CN" altLang="en-US" sz="2400" dirty="0" smtClean="0">
                <a:latin typeface="Times New Roman" panose="02020603050405020304" pitchFamily="18" charset="0"/>
                <a:cs typeface="Times New Roman" panose="02020603050405020304" pitchFamily="18" charset="0"/>
              </a:rPr>
              <a:t>最</a:t>
            </a:r>
            <a:r>
              <a:rPr lang="zh-CN" altLang="en-US" sz="2400" dirty="0">
                <a:latin typeface="Times New Roman" panose="02020603050405020304" pitchFamily="18" charset="0"/>
                <a:cs typeface="Times New Roman" panose="02020603050405020304" pitchFamily="18" charset="0"/>
              </a:rPr>
              <a:t>小值为：</a:t>
            </a:r>
            <a:r>
              <a:rPr lang="en-US" altLang="zh-CN" sz="2400" dirty="0">
                <a:latin typeface="Times New Roman" panose="02020603050405020304" pitchFamily="18" charset="0"/>
                <a:cs typeface="Times New Roman" panose="02020603050405020304" pitchFamily="18" charset="0"/>
              </a:rPr>
              <a:t>',scaler.data_min_)</a:t>
            </a:r>
          </a:p>
          <a:p>
            <a:r>
              <a:rPr lang="en-US" altLang="zh-CN" sz="2400" dirty="0">
                <a:latin typeface="Times New Roman" panose="02020603050405020304" pitchFamily="18" charset="0"/>
                <a:cs typeface="Times New Roman" panose="02020603050405020304" pitchFamily="18" charset="0"/>
              </a:rPr>
              <a:t>print(scaler.transform(data))</a:t>
            </a:r>
          </a:p>
        </p:txBody>
      </p:sp>
      <p:sp>
        <p:nvSpPr>
          <p:cNvPr id="6" name="矩形 5"/>
          <p:cNvSpPr/>
          <p:nvPr/>
        </p:nvSpPr>
        <p:spPr>
          <a:xfrm>
            <a:off x="384259" y="1402926"/>
            <a:ext cx="4982454"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2-29] </a:t>
            </a:r>
            <a:r>
              <a:rPr lang="zh-CN" altLang="en-US" sz="2800" b="1" dirty="0" smtClean="0">
                <a:solidFill>
                  <a:srgbClr val="0070C0"/>
                </a:solidFill>
                <a:latin typeface="微软雅黑" panose="020B0503020204020204" pitchFamily="34" charset="-122"/>
                <a:ea typeface="微软雅黑" panose="020B0503020204020204" pitchFamily="34" charset="-122"/>
              </a:rPr>
              <a:t>矩</a:t>
            </a:r>
            <a:r>
              <a:rPr lang="zh-CN" altLang="en-US" sz="2800" b="1" dirty="0">
                <a:solidFill>
                  <a:srgbClr val="0070C0"/>
                </a:solidFill>
                <a:latin typeface="微软雅黑" panose="020B0503020204020204" pitchFamily="34" charset="-122"/>
                <a:ea typeface="微软雅黑" panose="020B0503020204020204" pitchFamily="34" charset="-122"/>
              </a:rPr>
              <a:t>阵的归一化举例</a:t>
            </a:r>
          </a:p>
        </p:txBody>
      </p:sp>
      <p:sp>
        <p:nvSpPr>
          <p:cNvPr id="7" name="矩形 6"/>
          <p:cNvSpPr/>
          <p:nvPr/>
        </p:nvSpPr>
        <p:spPr>
          <a:xfrm>
            <a:off x="6543475" y="1422690"/>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77805" y="5438065"/>
            <a:ext cx="7914390" cy="892789"/>
            <a:chOff x="6339097" y="1573726"/>
            <a:chExt cx="3744416" cy="737027"/>
          </a:xfrm>
        </p:grpSpPr>
        <p:sp>
          <p:nvSpPr>
            <p:cNvPr id="9" name="圆角矩形 8"/>
            <p:cNvSpPr/>
            <p:nvPr/>
          </p:nvSpPr>
          <p:spPr>
            <a:xfrm>
              <a:off x="6339097" y="1573726"/>
              <a:ext cx="3744416" cy="737027"/>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0" name="矩形 9"/>
            <p:cNvSpPr/>
            <p:nvPr/>
          </p:nvSpPr>
          <p:spPr>
            <a:xfrm>
              <a:off x="6399543" y="1599350"/>
              <a:ext cx="3683970" cy="711403"/>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scaler.fit(data)</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计算</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data</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的最小值和最大值，返回一个对</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象</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294375248"/>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z-score</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标准化函</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数</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StandardScaler()</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 Sklearn</a:t>
            </a:r>
            <a:r>
              <a:rPr lang="zh-CN" altLang="en-US" sz="2800" b="1" dirty="0">
                <a:solidFill>
                  <a:srgbClr val="0070C0"/>
                </a:solidFill>
                <a:latin typeface="微软雅黑" panose="020B0503020204020204" pitchFamily="34" charset="-122"/>
                <a:ea typeface="微软雅黑" panose="020B0503020204020204" pitchFamily="34" charset="-122"/>
              </a:rPr>
              <a:t>中数据标准化函数</a:t>
            </a:r>
          </a:p>
        </p:txBody>
      </p:sp>
      <p:sp>
        <p:nvSpPr>
          <p:cNvPr id="4" name="Text Box 2"/>
          <p:cNvSpPr txBox="1">
            <a:spLocks noChangeArrowheads="1"/>
          </p:cNvSpPr>
          <p:nvPr/>
        </p:nvSpPr>
        <p:spPr bwMode="auto">
          <a:xfrm>
            <a:off x="6543475" y="1984180"/>
            <a:ext cx="2222469" cy="2677656"/>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400" dirty="0"/>
              <a:t>[0.5 0.5]</a:t>
            </a:r>
          </a:p>
          <a:p>
            <a:r>
              <a:rPr lang="en-US" altLang="zh-CN" sz="2400" dirty="0"/>
              <a:t>[0.25 0.25]</a:t>
            </a:r>
          </a:p>
          <a:p>
            <a:r>
              <a:rPr lang="en-US" altLang="zh-CN" sz="2400" dirty="0"/>
              <a:t>[[-1. -1.]</a:t>
            </a:r>
          </a:p>
          <a:p>
            <a:r>
              <a:rPr lang="en-US" altLang="zh-CN" sz="2400" dirty="0"/>
              <a:t> [-1. -1.]</a:t>
            </a:r>
          </a:p>
          <a:p>
            <a:r>
              <a:rPr lang="en-US" altLang="zh-CN" sz="2400" dirty="0"/>
              <a:t> [ 1.  1.]</a:t>
            </a:r>
          </a:p>
          <a:p>
            <a:r>
              <a:rPr lang="en-US" altLang="zh-CN" sz="2400" dirty="0"/>
              <a:t> [ 1.  1.]]</a:t>
            </a:r>
          </a:p>
          <a:p>
            <a:r>
              <a:rPr lang="en-US" altLang="zh-CN" sz="2400" dirty="0"/>
              <a:t>[[3. 3.]]</a:t>
            </a:r>
            <a:endParaRPr lang="zh-CN" altLang="zh-CN" sz="2400" dirty="0"/>
          </a:p>
        </p:txBody>
      </p:sp>
      <p:sp>
        <p:nvSpPr>
          <p:cNvPr id="5" name="Rectangle 4"/>
          <p:cNvSpPr>
            <a:spLocks noChangeArrowheads="1"/>
          </p:cNvSpPr>
          <p:nvPr/>
        </p:nvSpPr>
        <p:spPr bwMode="auto">
          <a:xfrm>
            <a:off x="45419" y="1917764"/>
            <a:ext cx="662970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from sklearn.preprocessing import StandardScaler</a:t>
            </a:r>
          </a:p>
          <a:p>
            <a:r>
              <a:rPr lang="en-US" altLang="zh-CN" sz="2400" dirty="0">
                <a:latin typeface="Times New Roman" panose="02020603050405020304" pitchFamily="18" charset="0"/>
                <a:cs typeface="Times New Roman" panose="02020603050405020304" pitchFamily="18" charset="0"/>
              </a:rPr>
              <a:t>data = [[0, 0], [0, 0], [1, 1], [1, 1]]</a:t>
            </a:r>
          </a:p>
          <a:p>
            <a:r>
              <a:rPr lang="en-US" altLang="zh-CN" sz="2400" dirty="0">
                <a:latin typeface="Times New Roman" panose="02020603050405020304" pitchFamily="18" charset="0"/>
                <a:cs typeface="Times New Roman" panose="02020603050405020304" pitchFamily="18" charset="0"/>
              </a:rPr>
              <a:t>scaler = StandardScaler()</a:t>
            </a:r>
          </a:p>
          <a:p>
            <a:r>
              <a:rPr lang="en-US" altLang="zh-CN" sz="2400" dirty="0">
                <a:latin typeface="Times New Roman" panose="02020603050405020304" pitchFamily="18" charset="0"/>
                <a:cs typeface="Times New Roman" panose="02020603050405020304" pitchFamily="18" charset="0"/>
              </a:rPr>
              <a:t>scaler.fit(data</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StandardScaler(copy=True, with_mean=True, with_std=True)</a:t>
            </a:r>
          </a:p>
          <a:p>
            <a:r>
              <a:rPr lang="en-US" altLang="zh-CN" sz="2400" dirty="0">
                <a:latin typeface="Times New Roman" panose="02020603050405020304" pitchFamily="18" charset="0"/>
                <a:cs typeface="Times New Roman" panose="02020603050405020304" pitchFamily="18" charset="0"/>
              </a:rPr>
              <a:t>print(scaler.mean_)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print(scaler.var_)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print(scaler.transform(data</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print(scaler.transform([[2, 2]])) </a:t>
            </a:r>
          </a:p>
        </p:txBody>
      </p:sp>
      <p:sp>
        <p:nvSpPr>
          <p:cNvPr id="6" name="矩形 5"/>
          <p:cNvSpPr/>
          <p:nvPr/>
        </p:nvSpPr>
        <p:spPr>
          <a:xfrm>
            <a:off x="384259" y="1402926"/>
            <a:ext cx="5564216"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2-30] </a:t>
            </a:r>
            <a:r>
              <a:rPr lang="zh-CN" altLang="en-US" sz="2800" b="1" dirty="0" smtClean="0">
                <a:solidFill>
                  <a:srgbClr val="0070C0"/>
                </a:solidFill>
                <a:latin typeface="微软雅黑" panose="020B0503020204020204" pitchFamily="34" charset="-122"/>
                <a:ea typeface="微软雅黑" panose="020B0503020204020204" pitchFamily="34" charset="-122"/>
              </a:rPr>
              <a:t>矩</a:t>
            </a:r>
            <a:r>
              <a:rPr lang="zh-CN" altLang="en-US" sz="2800" b="1" dirty="0">
                <a:solidFill>
                  <a:srgbClr val="0070C0"/>
                </a:solidFill>
                <a:latin typeface="微软雅黑" panose="020B0503020204020204" pitchFamily="34" charset="-122"/>
                <a:ea typeface="微软雅黑" panose="020B0503020204020204" pitchFamily="34" charset="-122"/>
              </a:rPr>
              <a:t>阵</a:t>
            </a:r>
            <a:r>
              <a:rPr lang="zh-CN" altLang="en-US" sz="2800" b="1" dirty="0" smtClean="0">
                <a:solidFill>
                  <a:srgbClr val="0070C0"/>
                </a:solidFill>
                <a:latin typeface="微软雅黑" panose="020B0503020204020204" pitchFamily="34" charset="-122"/>
                <a:ea typeface="微软雅黑" panose="020B0503020204020204" pitchFamily="34" charset="-122"/>
              </a:rPr>
              <a:t>的</a:t>
            </a:r>
            <a:r>
              <a:rPr lang="en-US" altLang="zh-CN" sz="2800" b="1" dirty="0" smtClean="0">
                <a:solidFill>
                  <a:srgbClr val="0070C0"/>
                </a:solidFill>
                <a:latin typeface="微软雅黑" panose="020B0503020204020204" pitchFamily="34" charset="-122"/>
                <a:ea typeface="微软雅黑" panose="020B0503020204020204" pitchFamily="34" charset="-122"/>
              </a:rPr>
              <a:t>z-score</a:t>
            </a:r>
            <a:r>
              <a:rPr lang="zh-CN" altLang="en-US" sz="2800" b="1" dirty="0" smtClean="0">
                <a:solidFill>
                  <a:srgbClr val="0070C0"/>
                </a:solidFill>
                <a:latin typeface="微软雅黑" panose="020B0503020204020204" pitchFamily="34" charset="-122"/>
                <a:ea typeface="微软雅黑" panose="020B0503020204020204" pitchFamily="34" charset="-122"/>
              </a:rPr>
              <a:t>标准化</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7" name="矩形 6"/>
          <p:cNvSpPr/>
          <p:nvPr/>
        </p:nvSpPr>
        <p:spPr>
          <a:xfrm>
            <a:off x="6543475" y="1422690"/>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611433"/>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标准</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化：样本数据的分</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布要求服</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从正态分布</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marL="457200" lvl="1" indent="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归一</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化的</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缺</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点：</a:t>
            </a:r>
            <a:r>
              <a:rPr lang="zh-CN" altLang="en-US" sz="2400" dirty="0" smtClean="0">
                <a:solidFill>
                  <a:schemeClr val="tx1"/>
                </a:solidFill>
                <a:latin typeface="微软雅黑" panose="020B0503020204020204" pitchFamily="34" charset="-122"/>
                <a:ea typeface="微软雅黑" panose="020B0503020204020204" pitchFamily="34" charset="-122"/>
              </a:rPr>
              <a:t>对</a:t>
            </a:r>
            <a:r>
              <a:rPr lang="zh-CN" altLang="en-US" sz="2400" dirty="0">
                <a:solidFill>
                  <a:schemeClr val="tx1"/>
                </a:solidFill>
                <a:latin typeface="微软雅黑" panose="020B0503020204020204" pitchFamily="34" charset="-122"/>
                <a:ea typeface="微软雅黑" panose="020B0503020204020204" pitchFamily="34" charset="-122"/>
              </a:rPr>
              <a:t>离群值（</a:t>
            </a:r>
            <a:r>
              <a:rPr lang="en-US" altLang="zh-CN" sz="2400" dirty="0">
                <a:solidFill>
                  <a:schemeClr val="tx1"/>
                </a:solidFill>
                <a:latin typeface="微软雅黑" panose="020B0503020204020204" pitchFamily="34" charset="-122"/>
                <a:ea typeface="微软雅黑" panose="020B0503020204020204" pitchFamily="34" charset="-122"/>
              </a:rPr>
              <a:t>outlier</a:t>
            </a:r>
            <a:r>
              <a:rPr lang="zh-CN" altLang="en-US" sz="2400" dirty="0">
                <a:solidFill>
                  <a:schemeClr val="tx1"/>
                </a:solidFill>
                <a:latin typeface="微软雅黑" panose="020B0503020204020204" pitchFamily="34" charset="-122"/>
                <a:ea typeface="微软雅黑" panose="020B0503020204020204" pitchFamily="34" charset="-122"/>
              </a:rPr>
              <a:t>）很敏感，因为离群点会影响</a:t>
            </a:r>
            <a:r>
              <a:rPr lang="en-US" altLang="zh-CN" sz="2400" dirty="0">
                <a:solidFill>
                  <a:schemeClr val="tx1"/>
                </a:solidFill>
                <a:latin typeface="微软雅黑" panose="020B0503020204020204" pitchFamily="34" charset="-122"/>
                <a:ea typeface="微软雅黑" panose="020B0503020204020204" pitchFamily="34" charset="-122"/>
              </a:rPr>
              <a:t>max</a:t>
            </a:r>
            <a:r>
              <a:rPr lang="zh-CN" altLang="en-US" sz="2400" dirty="0">
                <a:solidFill>
                  <a:schemeClr val="tx1"/>
                </a:solidFill>
                <a:latin typeface="微软雅黑" panose="020B0503020204020204" pitchFamily="34" charset="-122"/>
                <a:ea typeface="微软雅黑" panose="020B0503020204020204" pitchFamily="34" charset="-122"/>
              </a:rPr>
              <a:t>或</a:t>
            </a:r>
            <a:r>
              <a:rPr lang="en-US" altLang="zh-CN" sz="2400" dirty="0">
                <a:solidFill>
                  <a:schemeClr val="tx1"/>
                </a:solidFill>
                <a:latin typeface="微软雅黑" panose="020B0503020204020204" pitchFamily="34" charset="-122"/>
                <a:ea typeface="微软雅黑" panose="020B0503020204020204" pitchFamily="34" charset="-122"/>
              </a:rPr>
              <a:t>min</a:t>
            </a:r>
            <a:r>
              <a:rPr lang="zh-CN" altLang="en-US" sz="2400" dirty="0" smtClean="0">
                <a:solidFill>
                  <a:schemeClr val="tx1"/>
                </a:solidFill>
                <a:latin typeface="微软雅黑" panose="020B0503020204020204" pitchFamily="34" charset="-122"/>
                <a:ea typeface="微软雅黑" panose="020B0503020204020204" pitchFamily="34" charset="-122"/>
              </a:rPr>
              <a:t>值；其</a:t>
            </a:r>
            <a:r>
              <a:rPr lang="zh-CN" altLang="en-US" sz="2400" dirty="0">
                <a:solidFill>
                  <a:schemeClr val="tx1"/>
                </a:solidFill>
                <a:latin typeface="微软雅黑" panose="020B0503020204020204" pitchFamily="34" charset="-122"/>
                <a:ea typeface="微软雅黑" panose="020B0503020204020204" pitchFamily="34" charset="-122"/>
              </a:rPr>
              <a:t>次，当有新数据加入时，可能导致</a:t>
            </a:r>
            <a:r>
              <a:rPr lang="en-US" altLang="zh-CN" sz="2400" dirty="0">
                <a:solidFill>
                  <a:schemeClr val="tx1"/>
                </a:solidFill>
                <a:latin typeface="微软雅黑" panose="020B0503020204020204" pitchFamily="34" charset="-122"/>
                <a:ea typeface="微软雅黑" panose="020B0503020204020204" pitchFamily="34" charset="-122"/>
              </a:rPr>
              <a:t>max</a:t>
            </a:r>
            <a:r>
              <a:rPr lang="zh-CN" altLang="en-US" sz="2400" dirty="0">
                <a:solidFill>
                  <a:schemeClr val="tx1"/>
                </a:solidFill>
                <a:latin typeface="微软雅黑" panose="020B0503020204020204" pitchFamily="34" charset="-122"/>
                <a:ea typeface="微软雅黑" panose="020B0503020204020204" pitchFamily="34" charset="-122"/>
              </a:rPr>
              <a:t>和</a:t>
            </a:r>
            <a:r>
              <a:rPr lang="en-US" altLang="zh-CN" sz="2400" dirty="0">
                <a:solidFill>
                  <a:schemeClr val="tx1"/>
                </a:solidFill>
                <a:latin typeface="微软雅黑" panose="020B0503020204020204" pitchFamily="34" charset="-122"/>
                <a:ea typeface="微软雅黑" panose="020B0503020204020204" pitchFamily="34" charset="-122"/>
              </a:rPr>
              <a:t>min</a:t>
            </a:r>
            <a:r>
              <a:rPr lang="zh-CN" altLang="en-US" sz="2400" dirty="0">
                <a:solidFill>
                  <a:schemeClr val="tx1"/>
                </a:solidFill>
                <a:latin typeface="微软雅黑" panose="020B0503020204020204" pitchFamily="34" charset="-122"/>
                <a:ea typeface="微软雅黑" panose="020B0503020204020204" pitchFamily="34" charset="-122"/>
              </a:rPr>
              <a:t>值发生较大变化</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lvl="1" indent="0" defTabSz="913765">
              <a:lnSpc>
                <a:spcPct val="150000"/>
              </a:lnSpc>
              <a:buNone/>
            </a:pPr>
            <a:r>
              <a:rPr lang="zh-CN" altLang="en-US" sz="2400" dirty="0" smtClean="0">
                <a:solidFill>
                  <a:schemeClr val="tx1"/>
                </a:solidFill>
                <a:latin typeface="微软雅黑" panose="020B0503020204020204" pitchFamily="34" charset="-122"/>
                <a:ea typeface="微软雅黑" panose="020B0503020204020204" pitchFamily="34" charset="-122"/>
              </a:rPr>
              <a:t>而</a:t>
            </a:r>
            <a:r>
              <a:rPr lang="zh-CN" altLang="en-US" sz="2400" dirty="0">
                <a:solidFill>
                  <a:schemeClr val="tx1"/>
                </a:solidFill>
                <a:latin typeface="微软雅黑" panose="020B0503020204020204" pitchFamily="34" charset="-122"/>
                <a:ea typeface="微软雅黑" panose="020B0503020204020204" pitchFamily="34" charset="-122"/>
              </a:rPr>
              <a:t>在标准化方法中，新数据加入对标准差和均值的影响并不大</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lvl="1" indent="0" defTabSz="913765">
              <a:lnSpc>
                <a:spcPct val="150000"/>
              </a:lnSpc>
              <a:buNone/>
            </a:pPr>
            <a:r>
              <a:rPr lang="zh-CN" altLang="en-US" sz="2400" dirty="0" smtClean="0">
                <a:solidFill>
                  <a:schemeClr val="tx1"/>
                </a:solidFill>
                <a:latin typeface="微软雅黑" panose="020B0503020204020204" pitchFamily="34" charset="-122"/>
                <a:ea typeface="微软雅黑" panose="020B0503020204020204" pitchFamily="34" charset="-122"/>
              </a:rPr>
              <a:t>归</a:t>
            </a:r>
            <a:r>
              <a:rPr lang="zh-CN" altLang="en-US" sz="2400" dirty="0">
                <a:solidFill>
                  <a:schemeClr val="tx1"/>
                </a:solidFill>
                <a:latin typeface="微软雅黑" panose="020B0503020204020204" pitchFamily="34" charset="-122"/>
                <a:ea typeface="微软雅黑" panose="020B0503020204020204" pitchFamily="34" charset="-122"/>
              </a:rPr>
              <a:t>一化会改变数据的原始距离、分布，使得归一化后的数据分布呈现类圆形。优点是数据归一化后，最优解的寻找过程会变得更平缓，更容易正确地收敛到最优解。</a:t>
            </a:r>
            <a:endPar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zh-CN" altLang="en-US" sz="2800" b="1" dirty="0">
                <a:solidFill>
                  <a:srgbClr val="0070C0"/>
                </a:solidFill>
                <a:latin typeface="微软雅黑" panose="020B0503020204020204" pitchFamily="34" charset="-122"/>
                <a:ea typeface="微软雅黑" panose="020B0503020204020204" pitchFamily="34" charset="-122"/>
              </a:rPr>
              <a:t>标准化和归一化的选择</a:t>
            </a:r>
          </a:p>
        </p:txBody>
      </p:sp>
    </p:spTree>
    <p:extLst>
      <p:ext uri="{BB962C8B-B14F-4D97-AF65-F5344CB8AC3E}">
        <p14:creationId xmlns:p14="http://schemas.microsoft.com/office/powerpoint/2010/main" val="2713763144"/>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681693"/>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正则化函数</a:t>
            </a: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Normalizer()</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 Sklearn</a:t>
            </a:r>
            <a:r>
              <a:rPr lang="zh-CN" altLang="en-US" sz="2800" b="1" dirty="0">
                <a:solidFill>
                  <a:srgbClr val="0070C0"/>
                </a:solidFill>
                <a:latin typeface="微软雅黑" panose="020B0503020204020204" pitchFamily="34" charset="-122"/>
                <a:ea typeface="微软雅黑" panose="020B0503020204020204" pitchFamily="34" charset="-122"/>
              </a:rPr>
              <a:t>中数据标准化函数</a:t>
            </a:r>
          </a:p>
        </p:txBody>
      </p:sp>
      <p:sp>
        <p:nvSpPr>
          <p:cNvPr id="4" name="Text Box 2"/>
          <p:cNvSpPr txBox="1">
            <a:spLocks noChangeArrowheads="1"/>
          </p:cNvSpPr>
          <p:nvPr/>
        </p:nvSpPr>
        <p:spPr bwMode="auto">
          <a:xfrm>
            <a:off x="6543475" y="1984180"/>
            <a:ext cx="2222469" cy="1938992"/>
          </a:xfrm>
          <a:prstGeom prst="rect">
            <a:avLst/>
          </a:prstGeom>
          <a:solidFill>
            <a:schemeClr val="bg2"/>
          </a:solidFill>
          <a:ln>
            <a:noFill/>
          </a:ln>
        </p:spPr>
        <p:txBody>
          <a:bodyPr vert="horz" wrap="square" lIns="91440" tIns="45720" rIns="91440" bIns="45720" numCol="1" anchor="t" anchorCtr="0" compatLnSpc="1">
            <a:prstTxWarp prst="textNoShape">
              <a:avLst/>
            </a:prstTxWarp>
            <a:spAutoFit/>
          </a:bodyPr>
          <a:lstStyle/>
          <a:p>
            <a:r>
              <a:rPr lang="en-US" altLang="zh-CN" sz="2400" dirty="0"/>
              <a:t>[[0.8 0.2 0.4 0.4]		 [0.1 0.3 0.9 0.3]		 [0.5 0.7 0.5 0.1]]</a:t>
            </a:r>
            <a:endParaRPr lang="zh-CN" altLang="zh-CN" sz="2400" dirty="0"/>
          </a:p>
        </p:txBody>
      </p:sp>
      <p:sp>
        <p:nvSpPr>
          <p:cNvPr id="5" name="Rectangle 4"/>
          <p:cNvSpPr>
            <a:spLocks noChangeArrowheads="1"/>
          </p:cNvSpPr>
          <p:nvPr/>
        </p:nvSpPr>
        <p:spPr bwMode="auto">
          <a:xfrm>
            <a:off x="45419" y="2001754"/>
            <a:ext cx="63249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from sklearn.preprocessing import Normalizer</a:t>
            </a:r>
          </a:p>
          <a:p>
            <a:r>
              <a:rPr lang="en-US" altLang="zh-CN" sz="2400" dirty="0">
                <a:latin typeface="Times New Roman" panose="02020603050405020304" pitchFamily="18" charset="0"/>
                <a:cs typeface="Times New Roman" panose="02020603050405020304" pitchFamily="18" charset="0"/>
              </a:rPr>
              <a:t>X = [[4, 1, 2, 2], [1, 3, 9, 3], [5, 7, 5, 1]]</a:t>
            </a:r>
          </a:p>
          <a:p>
            <a:r>
              <a:rPr lang="en-US" altLang="zh-CN" sz="2400" dirty="0">
                <a:latin typeface="Times New Roman" panose="02020603050405020304" pitchFamily="18" charset="0"/>
                <a:cs typeface="Times New Roman" panose="02020603050405020304" pitchFamily="18" charset="0"/>
              </a:rPr>
              <a:t>transformer = Normalizer().fit(X) </a:t>
            </a:r>
          </a:p>
          <a:p>
            <a:r>
              <a:rPr lang="en-US" altLang="zh-CN" sz="2400" dirty="0">
                <a:latin typeface="Times New Roman" panose="02020603050405020304" pitchFamily="18" charset="0"/>
                <a:cs typeface="Times New Roman" panose="02020603050405020304" pitchFamily="18" charset="0"/>
              </a:rPr>
              <a:t>print(transformer.transform(X))</a:t>
            </a:r>
          </a:p>
        </p:txBody>
      </p:sp>
      <p:sp>
        <p:nvSpPr>
          <p:cNvPr id="6" name="矩形 5"/>
          <p:cNvSpPr/>
          <p:nvPr/>
        </p:nvSpPr>
        <p:spPr>
          <a:xfrm>
            <a:off x="384259" y="1402926"/>
            <a:ext cx="4982454"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2-31] </a:t>
            </a:r>
            <a:r>
              <a:rPr lang="zh-CN" altLang="en-US" sz="2800" b="1" dirty="0" smtClean="0">
                <a:solidFill>
                  <a:srgbClr val="0070C0"/>
                </a:solidFill>
                <a:latin typeface="微软雅黑" panose="020B0503020204020204" pitchFamily="34" charset="-122"/>
                <a:ea typeface="微软雅黑" panose="020B0503020204020204" pitchFamily="34" charset="-122"/>
              </a:rPr>
              <a:t>矩</a:t>
            </a:r>
            <a:r>
              <a:rPr lang="zh-CN" altLang="en-US" sz="2800" b="1" dirty="0">
                <a:solidFill>
                  <a:srgbClr val="0070C0"/>
                </a:solidFill>
                <a:latin typeface="微软雅黑" panose="020B0503020204020204" pitchFamily="34" charset="-122"/>
                <a:ea typeface="微软雅黑" panose="020B0503020204020204" pitchFamily="34" charset="-122"/>
              </a:rPr>
              <a:t>阵的正则化举例</a:t>
            </a:r>
          </a:p>
        </p:txBody>
      </p:sp>
      <p:sp>
        <p:nvSpPr>
          <p:cNvPr id="7" name="矩形 6"/>
          <p:cNvSpPr/>
          <p:nvPr/>
        </p:nvSpPr>
        <p:spPr>
          <a:xfrm>
            <a:off x="6543475" y="1422690"/>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77805" y="4462705"/>
            <a:ext cx="8363860" cy="1262121"/>
            <a:chOff x="6339097" y="1573726"/>
            <a:chExt cx="3744416" cy="1041923"/>
          </a:xfrm>
        </p:grpSpPr>
        <p:sp>
          <p:nvSpPr>
            <p:cNvPr id="9" name="圆角矩形 8"/>
            <p:cNvSpPr/>
            <p:nvPr/>
          </p:nvSpPr>
          <p:spPr>
            <a:xfrm>
              <a:off x="6339097" y="1573726"/>
              <a:ext cx="3744416" cy="1041923"/>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0" name="矩形 9"/>
            <p:cNvSpPr/>
            <p:nvPr/>
          </p:nvSpPr>
          <p:spPr>
            <a:xfrm>
              <a:off x="6399543" y="1599350"/>
              <a:ext cx="3683970" cy="1016299"/>
            </a:xfrm>
            <a:prstGeom prst="rect">
              <a:avLst/>
            </a:prstGeom>
          </p:spPr>
          <p:txBody>
            <a:bodyPr wrap="square" lIns="121897" tIns="60948" rIns="121897" bIns="60948">
              <a:spAutoFit/>
            </a:bodyPr>
            <a:lstStyle/>
            <a:p>
              <a:pPr defTabSz="1218565">
                <a:defRPr/>
              </a:pP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正则化是将每个样本缩放到单位范数（每个样本的范数为</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），如果后面要使用如二次型（点积）或者其它核方法计算两个样本之间的相似性时这个方法会很有用</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284277080"/>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“维度”就是指样本集中特征属性的个数，“降维</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”指</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的是降低特征矩阵中特征的数量</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2.5.5 </a:t>
            </a:r>
            <a:r>
              <a:rPr lang="zh-CN" altLang="en-US" sz="2800" b="1" dirty="0" smtClean="0">
                <a:solidFill>
                  <a:srgbClr val="0070C0"/>
                </a:solidFill>
                <a:latin typeface="微软雅黑" panose="020B0503020204020204" pitchFamily="34" charset="-122"/>
                <a:ea typeface="微软雅黑" panose="020B0503020204020204" pitchFamily="34" charset="-122"/>
              </a:rPr>
              <a:t>数据的降维</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2"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308609" y="2420648"/>
            <a:ext cx="8651495" cy="3922473"/>
            <a:chOff x="1861" y="2063"/>
            <a:chExt cx="8238" cy="3736"/>
          </a:xfrm>
        </p:grpSpPr>
        <p:sp>
          <p:nvSpPr>
            <p:cNvPr id="4" name="AutoShape 30"/>
            <p:cNvSpPr>
              <a:spLocks noChangeAspect="1" noChangeArrowheads="1" noTextEdit="1"/>
            </p:cNvSpPr>
            <p:nvPr/>
          </p:nvSpPr>
          <p:spPr bwMode="auto">
            <a:xfrm>
              <a:off x="1861" y="2063"/>
              <a:ext cx="8030" cy="3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5" name="AutoShape 29"/>
            <p:cNvSpPr>
              <a:spLocks noChangeShapeType="1"/>
            </p:cNvSpPr>
            <p:nvPr/>
          </p:nvSpPr>
          <p:spPr bwMode="auto">
            <a:xfrm>
              <a:off x="2108" y="4330"/>
              <a:ext cx="2971"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6" name="AutoShape 28"/>
            <p:cNvSpPr>
              <a:spLocks noChangeShapeType="1"/>
            </p:cNvSpPr>
            <p:nvPr/>
          </p:nvSpPr>
          <p:spPr bwMode="auto">
            <a:xfrm flipH="1" flipV="1">
              <a:off x="2295" y="2064"/>
              <a:ext cx="9" cy="2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7" name="Oval 27"/>
            <p:cNvSpPr>
              <a:spLocks noChangeArrowheads="1"/>
            </p:cNvSpPr>
            <p:nvPr/>
          </p:nvSpPr>
          <p:spPr bwMode="auto">
            <a:xfrm>
              <a:off x="2566" y="3951"/>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 name="Oval 26"/>
            <p:cNvSpPr>
              <a:spLocks noChangeArrowheads="1"/>
            </p:cNvSpPr>
            <p:nvPr/>
          </p:nvSpPr>
          <p:spPr bwMode="auto">
            <a:xfrm>
              <a:off x="3157" y="3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9" name="Oval 25"/>
            <p:cNvSpPr>
              <a:spLocks noChangeArrowheads="1"/>
            </p:cNvSpPr>
            <p:nvPr/>
          </p:nvSpPr>
          <p:spPr bwMode="auto">
            <a:xfrm>
              <a:off x="4236" y="2670"/>
              <a:ext cx="86"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0" name="Oval 24"/>
            <p:cNvSpPr>
              <a:spLocks noChangeArrowheads="1"/>
            </p:cNvSpPr>
            <p:nvPr/>
          </p:nvSpPr>
          <p:spPr bwMode="auto">
            <a:xfrm>
              <a:off x="3770" y="3069"/>
              <a:ext cx="85"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1" name="Text Box 23"/>
            <p:cNvSpPr txBox="1">
              <a:spLocks noChangeArrowheads="1"/>
            </p:cNvSpPr>
            <p:nvPr/>
          </p:nvSpPr>
          <p:spPr bwMode="auto">
            <a:xfrm>
              <a:off x="4539" y="4236"/>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Text Box 22"/>
            <p:cNvSpPr txBox="1">
              <a:spLocks noChangeArrowheads="1"/>
            </p:cNvSpPr>
            <p:nvPr/>
          </p:nvSpPr>
          <p:spPr bwMode="auto">
            <a:xfrm>
              <a:off x="1861" y="2216"/>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AutoShape 21"/>
            <p:cNvSpPr>
              <a:spLocks noChangeShapeType="1"/>
            </p:cNvSpPr>
            <p:nvPr/>
          </p:nvSpPr>
          <p:spPr bwMode="auto">
            <a:xfrm>
              <a:off x="6920" y="4329"/>
              <a:ext cx="2971"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4" name="AutoShape 20"/>
            <p:cNvSpPr>
              <a:spLocks noChangeShapeType="1"/>
            </p:cNvSpPr>
            <p:nvPr/>
          </p:nvSpPr>
          <p:spPr bwMode="auto">
            <a:xfrm flipH="1" flipV="1">
              <a:off x="7107" y="2063"/>
              <a:ext cx="9" cy="2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 name="Oval 19"/>
            <p:cNvSpPr>
              <a:spLocks noChangeArrowheads="1"/>
            </p:cNvSpPr>
            <p:nvPr/>
          </p:nvSpPr>
          <p:spPr bwMode="auto">
            <a:xfrm>
              <a:off x="7378" y="395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6" name="Oval 18"/>
            <p:cNvSpPr>
              <a:spLocks noChangeArrowheads="1"/>
            </p:cNvSpPr>
            <p:nvPr/>
          </p:nvSpPr>
          <p:spPr bwMode="auto">
            <a:xfrm>
              <a:off x="7969" y="3479"/>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7" name="Oval 17"/>
            <p:cNvSpPr>
              <a:spLocks noChangeArrowheads="1"/>
            </p:cNvSpPr>
            <p:nvPr/>
          </p:nvSpPr>
          <p:spPr bwMode="auto">
            <a:xfrm>
              <a:off x="9048" y="2669"/>
              <a:ext cx="86"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8" name="Oval 16"/>
            <p:cNvSpPr>
              <a:spLocks noChangeArrowheads="1"/>
            </p:cNvSpPr>
            <p:nvPr/>
          </p:nvSpPr>
          <p:spPr bwMode="auto">
            <a:xfrm>
              <a:off x="8582" y="3068"/>
              <a:ext cx="85"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9" name="Text Box 15"/>
            <p:cNvSpPr txBox="1">
              <a:spLocks noChangeArrowheads="1"/>
            </p:cNvSpPr>
            <p:nvPr/>
          </p:nvSpPr>
          <p:spPr bwMode="auto">
            <a:xfrm>
              <a:off x="9559" y="4340"/>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AutoShape 14"/>
            <p:cNvSpPr>
              <a:spLocks noChangeShapeType="1"/>
            </p:cNvSpPr>
            <p:nvPr/>
          </p:nvSpPr>
          <p:spPr bwMode="auto">
            <a:xfrm flipV="1">
              <a:off x="7107" y="2498"/>
              <a:ext cx="2244" cy="1833"/>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22" name="AutoShape 13"/>
            <p:cNvSpPr>
              <a:spLocks noChangeShapeType="1"/>
            </p:cNvSpPr>
            <p:nvPr/>
          </p:nvSpPr>
          <p:spPr bwMode="auto">
            <a:xfrm flipH="1" flipV="1">
              <a:off x="6013" y="3152"/>
              <a:ext cx="1103" cy="1179"/>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23" name="Text Box 12"/>
            <p:cNvSpPr txBox="1">
              <a:spLocks noChangeArrowheads="1"/>
            </p:cNvSpPr>
            <p:nvPr/>
          </p:nvSpPr>
          <p:spPr bwMode="auto">
            <a:xfrm>
              <a:off x="9289" y="2402"/>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 name="Text Box 11"/>
            <p:cNvSpPr txBox="1">
              <a:spLocks noChangeArrowheads="1"/>
            </p:cNvSpPr>
            <p:nvPr/>
          </p:nvSpPr>
          <p:spPr bwMode="auto">
            <a:xfrm>
              <a:off x="6013" y="2856"/>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5" name="Oval 10"/>
            <p:cNvSpPr>
              <a:spLocks noChangeArrowheads="1"/>
            </p:cNvSpPr>
            <p:nvPr/>
          </p:nvSpPr>
          <p:spPr bwMode="auto">
            <a:xfrm>
              <a:off x="5736" y="5467"/>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6" name="Oval 9"/>
            <p:cNvSpPr>
              <a:spLocks noChangeArrowheads="1"/>
            </p:cNvSpPr>
            <p:nvPr/>
          </p:nvSpPr>
          <p:spPr bwMode="auto">
            <a:xfrm>
              <a:off x="6253" y="5468"/>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7" name="AutoShape 8"/>
            <p:cNvSpPr>
              <a:spLocks noChangeShapeType="1"/>
            </p:cNvSpPr>
            <p:nvPr/>
          </p:nvSpPr>
          <p:spPr bwMode="auto">
            <a:xfrm>
              <a:off x="5234" y="5551"/>
              <a:ext cx="2975" cy="1"/>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28" name="Oval 7"/>
            <p:cNvSpPr>
              <a:spLocks noChangeArrowheads="1"/>
            </p:cNvSpPr>
            <p:nvPr/>
          </p:nvSpPr>
          <p:spPr bwMode="auto">
            <a:xfrm>
              <a:off x="6889" y="5551"/>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9" name="Oval 6"/>
            <p:cNvSpPr>
              <a:spLocks noChangeArrowheads="1"/>
            </p:cNvSpPr>
            <p:nvPr/>
          </p:nvSpPr>
          <p:spPr bwMode="auto">
            <a:xfrm>
              <a:off x="7618" y="5466"/>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0" name="Text Box 5"/>
            <p:cNvSpPr txBox="1">
              <a:spLocks noChangeArrowheads="1"/>
            </p:cNvSpPr>
            <p:nvPr/>
          </p:nvSpPr>
          <p:spPr bwMode="auto">
            <a:xfrm>
              <a:off x="6734" y="2215"/>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 name="Text Box 4"/>
            <p:cNvSpPr txBox="1">
              <a:spLocks noChangeArrowheads="1"/>
            </p:cNvSpPr>
            <p:nvPr/>
          </p:nvSpPr>
          <p:spPr bwMode="auto">
            <a:xfrm>
              <a:off x="8294" y="5345"/>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2" name="AutoShape 3"/>
            <p:cNvSpPr>
              <a:spLocks noChangeArrowheads="1"/>
            </p:cNvSpPr>
            <p:nvPr/>
          </p:nvSpPr>
          <p:spPr bwMode="auto">
            <a:xfrm>
              <a:off x="4909" y="2402"/>
              <a:ext cx="1104" cy="352"/>
            </a:xfrm>
            <a:prstGeom prst="rightArrow">
              <a:avLst>
                <a:gd name="adj1" fmla="val 50000"/>
                <a:gd name="adj2" fmla="val 78409"/>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3" name="AutoShape 2"/>
            <p:cNvSpPr>
              <a:spLocks noChangeArrowheads="1"/>
            </p:cNvSpPr>
            <p:nvPr/>
          </p:nvSpPr>
          <p:spPr bwMode="auto">
            <a:xfrm rot="5400000">
              <a:off x="7072" y="4630"/>
              <a:ext cx="859" cy="352"/>
            </a:xfrm>
            <a:prstGeom prst="rightArrow">
              <a:avLst>
                <a:gd name="adj1" fmla="val 50000"/>
                <a:gd name="adj2" fmla="val 61009"/>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grpSp>
    </p:spTree>
    <p:extLst>
      <p:ext uri="{BB962C8B-B14F-4D97-AF65-F5344CB8AC3E}">
        <p14:creationId xmlns:p14="http://schemas.microsoft.com/office/powerpoint/2010/main" val="1631720263"/>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主</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成分分析（</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Principal Component Analysis</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PCA</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）是最常用的一种降维方</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法。</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矩阵的主成分就是其协方差矩阵对应的特征向量，按照对应的特征值大小进行排序，最大的特征值就是第一主成分，其次是第二主成分，以此类推。</a:t>
            </a:r>
          </a:p>
          <a:p>
            <a:pPr marL="0" indent="457200" defTabSz="913765">
              <a:lnSpc>
                <a:spcPct val="150000"/>
              </a:lnSpc>
              <a:buNone/>
            </a:pP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Sklearn</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decomposition</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模块中提供了</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PCA</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类，用来实现主成分分析</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marL="0" indent="457200" defTabSz="913765">
              <a:lnSpc>
                <a:spcPct val="150000"/>
              </a:lnSpc>
              <a:buNone/>
            </a:pP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2.5.5 </a:t>
            </a:r>
            <a:r>
              <a:rPr lang="zh-CN" altLang="en-US" sz="2800" b="1" dirty="0" smtClean="0">
                <a:solidFill>
                  <a:srgbClr val="0070C0"/>
                </a:solidFill>
                <a:latin typeface="微软雅黑" panose="020B0503020204020204" pitchFamily="34" charset="-122"/>
                <a:ea typeface="微软雅黑" panose="020B0503020204020204" pitchFamily="34" charset="-122"/>
              </a:rPr>
              <a:t>数据的降维</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2"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4590219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0" y="158473"/>
            <a:ext cx="9144000" cy="523220"/>
          </a:xfrm>
          <a:prstGeom prst="rect">
            <a:avLst/>
          </a:prstGeom>
          <a:noFill/>
        </p:spPr>
        <p:txBody>
          <a:bodyPr wrap="square" rtlCol="0">
            <a:spAutoFit/>
          </a:bodyPr>
          <a:lstStyle/>
          <a:p>
            <a:pPr algn="ctr" defTabSz="1218565"/>
            <a:r>
              <a:rPr lang="en-US" altLang="zh-CN" sz="2800" b="1" dirty="0">
                <a:solidFill>
                  <a:srgbClr val="0070C0"/>
                </a:solidFill>
                <a:latin typeface="微软雅黑" panose="020B0503020204020204" pitchFamily="34" charset="-122"/>
                <a:ea typeface="微软雅黑" panose="020B0503020204020204" pitchFamily="34" charset="-122"/>
              </a:rPr>
              <a:t>2.1.2 </a:t>
            </a:r>
            <a:r>
              <a:rPr lang="zh-CN" altLang="en-US" sz="2800" b="1" dirty="0">
                <a:solidFill>
                  <a:srgbClr val="0070C0"/>
                </a:solidFill>
                <a:latin typeface="微软雅黑" panose="020B0503020204020204" pitchFamily="34" charset="-122"/>
                <a:ea typeface="微软雅黑" panose="020B0503020204020204" pitchFamily="34" charset="-122"/>
              </a:rPr>
              <a:t>序列数据结</a:t>
            </a:r>
            <a:r>
              <a:rPr lang="zh-CN" altLang="en-US" sz="2800" b="1" dirty="0" smtClean="0">
                <a:solidFill>
                  <a:srgbClr val="0070C0"/>
                </a:solidFill>
                <a:latin typeface="微软雅黑" panose="020B0503020204020204" pitchFamily="34" charset="-122"/>
                <a:ea typeface="微软雅黑" panose="020B0503020204020204" pitchFamily="34" charset="-122"/>
              </a:rPr>
              <a:t>构</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7" name="矩形 6"/>
          <p:cNvSpPr/>
          <p:nvPr/>
        </p:nvSpPr>
        <p:spPr>
          <a:xfrm>
            <a:off x="677195" y="2127468"/>
            <a:ext cx="7688323" cy="523220"/>
          </a:xfrm>
          <a:prstGeom prst="rect">
            <a:avLst/>
          </a:prstGeom>
        </p:spPr>
        <p:txBody>
          <a:bodyPr wrap="none">
            <a:spAutoFit/>
          </a:bodyPr>
          <a:lstStyle/>
          <a:p>
            <a:r>
              <a:rPr lang="zh-CN" altLang="en-US" sz="2800" b="1" dirty="0" smtClean="0">
                <a:solidFill>
                  <a:srgbClr val="0070C0"/>
                </a:solidFill>
                <a:latin typeface="微软雅黑" panose="020B0503020204020204" pitchFamily="34" charset="-122"/>
                <a:ea typeface="微软雅黑" panose="020B0503020204020204" pitchFamily="34" charset="-122"/>
              </a:rPr>
              <a:t>列表   </a:t>
            </a:r>
            <a:r>
              <a:rPr lang="zh-CN" altLang="en-US" sz="2800" b="1" dirty="0" smtClean="0">
                <a:solidFill>
                  <a:srgbClr val="0070C0"/>
                </a:solidFill>
                <a:latin typeface="宋体" panose="02010600030101010101" pitchFamily="2" charset="-122"/>
                <a:ea typeface="宋体" panose="02010600030101010101" pitchFamily="2" charset="-122"/>
              </a:rPr>
              <a:t>有序，可索引，可添加、删除、修改元素</a:t>
            </a:r>
            <a:endParaRPr lang="zh-CN" altLang="en-US" sz="2800" b="1" dirty="0">
              <a:solidFill>
                <a:srgbClr val="0070C0"/>
              </a:solidFill>
              <a:latin typeface="宋体" panose="02010600030101010101" pitchFamily="2" charset="-122"/>
              <a:ea typeface="宋体" panose="02010600030101010101" pitchFamily="2" charset="-122"/>
            </a:endParaRPr>
          </a:p>
        </p:txBody>
      </p:sp>
      <p:sp>
        <p:nvSpPr>
          <p:cNvPr id="5" name="矩形 4"/>
          <p:cNvSpPr/>
          <p:nvPr/>
        </p:nvSpPr>
        <p:spPr>
          <a:xfrm>
            <a:off x="350520" y="1219317"/>
            <a:ext cx="8244840" cy="461665"/>
          </a:xfrm>
          <a:prstGeom prst="rect">
            <a:avLst/>
          </a:prstGeom>
        </p:spPr>
        <p:txBody>
          <a:bodyPr wrap="square">
            <a:spAutoFit/>
          </a:bodyPr>
          <a:lstStyle/>
          <a:p>
            <a:r>
              <a:rPr lang="en-US" altLang="zh-CN" sz="2400" dirty="0" smtClean="0"/>
              <a:t>Python</a:t>
            </a:r>
            <a:r>
              <a:rPr lang="zh-CN" altLang="en-US" sz="2400" dirty="0" smtClean="0"/>
              <a:t>几种序列数据结构的比较：</a:t>
            </a:r>
            <a:endParaRPr lang="zh-CN" altLang="en-US" sz="2400" dirty="0"/>
          </a:p>
        </p:txBody>
      </p:sp>
      <p:sp>
        <p:nvSpPr>
          <p:cNvPr id="14" name="矩形 13"/>
          <p:cNvSpPr/>
          <p:nvPr/>
        </p:nvSpPr>
        <p:spPr>
          <a:xfrm>
            <a:off x="580193" y="3015912"/>
            <a:ext cx="6970178" cy="954107"/>
          </a:xfrm>
          <a:prstGeom prst="rect">
            <a:avLst/>
          </a:prstGeom>
        </p:spPr>
        <p:txBody>
          <a:bodyPr wrap="none">
            <a:spAutoFit/>
          </a:bodyPr>
          <a:lstStyle/>
          <a:p>
            <a:r>
              <a:rPr lang="zh-CN" altLang="en-US" sz="2800" b="1" dirty="0" smtClean="0">
                <a:solidFill>
                  <a:srgbClr val="0070C0"/>
                </a:solidFill>
                <a:latin typeface="微软雅黑" panose="020B0503020204020204" pitchFamily="34" charset="-122"/>
                <a:ea typeface="微软雅黑" panose="020B0503020204020204" pitchFamily="34" charset="-122"/>
              </a:rPr>
              <a:t>元组   有序，可索引，可添加、删除元素，</a:t>
            </a:r>
            <a:endParaRPr lang="en-US" altLang="zh-CN" sz="2800" b="1" dirty="0" smtClean="0">
              <a:solidFill>
                <a:srgbClr val="0070C0"/>
              </a:solidFill>
              <a:latin typeface="微软雅黑" panose="020B0503020204020204" pitchFamily="34" charset="-122"/>
              <a:ea typeface="微软雅黑" panose="020B0503020204020204" pitchFamily="34" charset="-122"/>
            </a:endParaRPr>
          </a:p>
          <a:p>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smtClean="0">
                <a:solidFill>
                  <a:srgbClr val="0070C0"/>
                </a:solidFill>
                <a:latin typeface="微软雅黑" panose="020B0503020204020204" pitchFamily="34" charset="-122"/>
                <a:ea typeface="微软雅黑" panose="020B0503020204020204" pitchFamily="34" charset="-122"/>
              </a:rPr>
              <a:t>不可修改元素</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626552" y="4357568"/>
            <a:ext cx="7523213" cy="523220"/>
          </a:xfrm>
          <a:prstGeom prst="rect">
            <a:avLst/>
          </a:prstGeom>
        </p:spPr>
        <p:txBody>
          <a:bodyPr wrap="none">
            <a:spAutoFit/>
          </a:bodyPr>
          <a:lstStyle/>
          <a:p>
            <a:r>
              <a:rPr lang="zh-CN" altLang="en-US" sz="2800" b="1" dirty="0" smtClean="0">
                <a:solidFill>
                  <a:srgbClr val="0070C0"/>
                </a:solidFill>
                <a:latin typeface="微软雅黑" panose="020B0503020204020204" pitchFamily="34" charset="-122"/>
                <a:ea typeface="微软雅黑" panose="020B0503020204020204" pitchFamily="34" charset="-122"/>
              </a:rPr>
              <a:t>字典   </a:t>
            </a:r>
            <a:r>
              <a:rPr lang="zh-CN" altLang="en-US" sz="2800" dirty="0"/>
              <a:t>无</a:t>
            </a:r>
            <a:r>
              <a:rPr lang="zh-CN" altLang="en-US" sz="2800" dirty="0" smtClean="0"/>
              <a:t>序，不可索引，每个元素都是</a:t>
            </a:r>
            <a:r>
              <a:rPr lang="zh-CN" altLang="en-US" sz="2800" dirty="0" smtClean="0">
                <a:solidFill>
                  <a:srgbClr val="FF0000"/>
                </a:solidFill>
              </a:rPr>
              <a:t>键值对</a:t>
            </a:r>
            <a:r>
              <a:rPr lang="en-US" altLang="zh-CN" sz="2800" dirty="0" smtClean="0"/>
              <a:t> </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16" name="矩形 15"/>
          <p:cNvSpPr/>
          <p:nvPr/>
        </p:nvSpPr>
        <p:spPr>
          <a:xfrm>
            <a:off x="738275" y="5317688"/>
            <a:ext cx="6252033" cy="523220"/>
          </a:xfrm>
          <a:prstGeom prst="rect">
            <a:avLst/>
          </a:prstGeom>
        </p:spPr>
        <p:txBody>
          <a:bodyPr wrap="none">
            <a:spAutoFit/>
          </a:bodyPr>
          <a:lstStyle/>
          <a:p>
            <a:r>
              <a:rPr lang="zh-CN" altLang="en-US" sz="2800" b="1" dirty="0" smtClean="0">
                <a:solidFill>
                  <a:srgbClr val="0070C0"/>
                </a:solidFill>
                <a:latin typeface="微软雅黑" panose="020B0503020204020204" pitchFamily="34" charset="-122"/>
                <a:ea typeface="微软雅黑" panose="020B0503020204020204" pitchFamily="34" charset="-122"/>
              </a:rPr>
              <a:t>集合   无序，不可索引，元素不可重复</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81436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zh-CN" altLang="en-US" sz="2800" b="1" dirty="0" smtClean="0">
                <a:solidFill>
                  <a:srgbClr val="0070C0"/>
                </a:solidFill>
                <a:latin typeface="微软雅黑" panose="020B0503020204020204" pitchFamily="34" charset="-122"/>
                <a:ea typeface="微软雅黑" panose="020B0503020204020204" pitchFamily="34" charset="-122"/>
              </a:rPr>
              <a:t>使用主成分分析</a:t>
            </a:r>
            <a:r>
              <a:rPr lang="en-US" altLang="zh-CN" sz="2800" b="1" dirty="0" smtClean="0">
                <a:solidFill>
                  <a:srgbClr val="0070C0"/>
                </a:solidFill>
                <a:latin typeface="微软雅黑" panose="020B0503020204020204" pitchFamily="34" charset="-122"/>
                <a:ea typeface="微软雅黑" panose="020B0503020204020204" pitchFamily="34" charset="-122"/>
              </a:rPr>
              <a:t>(PCA)</a:t>
            </a:r>
            <a:r>
              <a:rPr lang="zh-CN" altLang="en-US" sz="2800" b="1" dirty="0" smtClean="0">
                <a:solidFill>
                  <a:srgbClr val="0070C0"/>
                </a:solidFill>
                <a:latin typeface="微软雅黑" panose="020B0503020204020204" pitchFamily="34" charset="-122"/>
                <a:ea typeface="微软雅黑" panose="020B0503020204020204" pitchFamily="34" charset="-122"/>
              </a:rPr>
              <a:t>降维举例</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76904" y="1375664"/>
            <a:ext cx="694199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en-US" altLang="zh-CN" sz="2400" dirty="0">
                <a:latin typeface="Times New Roman" panose="02020603050405020304" pitchFamily="18" charset="0"/>
                <a:cs typeface="Times New Roman" panose="02020603050405020304" pitchFamily="18" charset="0"/>
              </a:rPr>
              <a:t>import matplotlib.pyplot as plt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from sklearn.decomposition </a:t>
            </a:r>
            <a:r>
              <a:rPr lang="en-US" altLang="zh-CN" sz="2400" dirty="0" smtClean="0">
                <a:latin typeface="Times New Roman" panose="02020603050405020304" pitchFamily="18" charset="0"/>
                <a:cs typeface="Times New Roman" panose="02020603050405020304" pitchFamily="18" charset="0"/>
              </a:rPr>
              <a:t>import</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from sklearn.datasets import load_iris </a:t>
            </a:r>
          </a:p>
          <a:p>
            <a:r>
              <a:rPr lang="en-US" altLang="zh-CN" sz="2400" dirty="0">
                <a:latin typeface="Times New Roman" panose="02020603050405020304" pitchFamily="18" charset="0"/>
                <a:cs typeface="Times New Roman" panose="02020603050405020304" pitchFamily="18" charset="0"/>
              </a:rPr>
              <a:t>data=load_iris()  #</a:t>
            </a:r>
            <a:r>
              <a:rPr lang="zh-CN" altLang="en-US" sz="2400" dirty="0">
                <a:latin typeface="Times New Roman" panose="02020603050405020304" pitchFamily="18" charset="0"/>
                <a:cs typeface="Times New Roman" panose="02020603050405020304" pitchFamily="18" charset="0"/>
              </a:rPr>
              <a:t>载入</a:t>
            </a:r>
            <a:r>
              <a:rPr lang="en-US" altLang="zh-CN" sz="2400" dirty="0">
                <a:latin typeface="Times New Roman" panose="02020603050405020304" pitchFamily="18" charset="0"/>
                <a:cs typeface="Times New Roman" panose="02020603050405020304" pitchFamily="18" charset="0"/>
              </a:rPr>
              <a:t>iris</a:t>
            </a:r>
            <a:r>
              <a:rPr lang="zh-CN" altLang="en-US" sz="2400" dirty="0">
                <a:latin typeface="Times New Roman" panose="02020603050405020304" pitchFamily="18" charset="0"/>
                <a:cs typeface="Times New Roman" panose="02020603050405020304" pitchFamily="18" charset="0"/>
              </a:rPr>
              <a:t>数据集</a:t>
            </a:r>
          </a:p>
          <a:p>
            <a:r>
              <a:rPr lang="en-US" altLang="zh-CN" sz="2400" dirty="0">
                <a:latin typeface="Times New Roman" panose="02020603050405020304" pitchFamily="18" charset="0"/>
                <a:cs typeface="Times New Roman" panose="02020603050405020304" pitchFamily="18" charset="0"/>
              </a:rPr>
              <a:t>y=data.target</a:t>
            </a:r>
          </a:p>
          <a:p>
            <a:r>
              <a:rPr lang="en-US" altLang="zh-CN" sz="2400" dirty="0">
                <a:latin typeface="Times New Roman" panose="02020603050405020304" pitchFamily="18" charset="0"/>
                <a:cs typeface="Times New Roman" panose="02020603050405020304" pitchFamily="18" charset="0"/>
              </a:rPr>
              <a:t>x=data.data</a:t>
            </a:r>
          </a:p>
          <a:p>
            <a:r>
              <a:rPr lang="en-US" altLang="zh-CN" sz="2400" dirty="0">
                <a:latin typeface="Times New Roman" panose="02020603050405020304" pitchFamily="18" charset="0"/>
                <a:cs typeface="Times New Roman" panose="02020603050405020304" pitchFamily="18" charset="0"/>
              </a:rPr>
              <a:t>pca=PCA(n_components=2)  </a:t>
            </a:r>
          </a:p>
          <a:p>
            <a:r>
              <a:rPr lang="en-US" altLang="zh-CN" sz="2400" dirty="0">
                <a:latin typeface="Times New Roman" panose="02020603050405020304" pitchFamily="18" charset="0"/>
                <a:cs typeface="Times New Roman" panose="02020603050405020304" pitchFamily="18" charset="0"/>
              </a:rPr>
              <a:t>reduced_x=pca.fit_transform(x)	</a:t>
            </a:r>
            <a:r>
              <a:rPr lang="zh-CN" altLang="en-US"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red_x,red_y</a:t>
            </a:r>
            <a:r>
              <a:rPr lang="en-US" altLang="zh-CN" sz="2400" dirty="0" smtClean="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plt.scatter(red_x,red_y,c='r',marker='x</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plt.show</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6" name="矩形 5"/>
          <p:cNvSpPr/>
          <p:nvPr/>
        </p:nvSpPr>
        <p:spPr>
          <a:xfrm>
            <a:off x="377805" y="879706"/>
            <a:ext cx="6340197" cy="523220"/>
          </a:xfrm>
          <a:prstGeom prst="rect">
            <a:avLst/>
          </a:prstGeom>
        </p:spPr>
        <p:txBody>
          <a:bodyPr wrap="non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程序</a:t>
            </a:r>
            <a:r>
              <a:rPr lang="en-US" altLang="zh-CN" sz="2800" b="1" dirty="0" smtClean="0">
                <a:solidFill>
                  <a:srgbClr val="0070C0"/>
                </a:solidFill>
                <a:latin typeface="微软雅黑" panose="020B0503020204020204" pitchFamily="34" charset="-122"/>
                <a:ea typeface="微软雅黑" panose="020B0503020204020204" pitchFamily="34" charset="-122"/>
              </a:rPr>
              <a:t>2-32]</a:t>
            </a:r>
            <a:r>
              <a:rPr lang="zh-CN" altLang="en-US" sz="2800" b="1" dirty="0">
                <a:solidFill>
                  <a:srgbClr val="0070C0"/>
                </a:solidFill>
                <a:latin typeface="微软雅黑" panose="020B0503020204020204" pitchFamily="34" charset="-122"/>
                <a:ea typeface="微软雅黑" panose="020B0503020204020204" pitchFamily="34" charset="-122"/>
              </a:rPr>
              <a:t>对鸢尾花数据进行</a:t>
            </a:r>
            <a:r>
              <a:rPr lang="en-US" altLang="zh-CN" sz="2800" b="1" dirty="0">
                <a:solidFill>
                  <a:srgbClr val="0070C0"/>
                </a:solidFill>
                <a:latin typeface="微软雅黑" panose="020B0503020204020204" pitchFamily="34" charset="-122"/>
                <a:ea typeface="微软雅黑" panose="020B0503020204020204" pitchFamily="34" charset="-122"/>
              </a:rPr>
              <a:t>PCA</a:t>
            </a:r>
            <a:r>
              <a:rPr lang="zh-CN" altLang="en-US" sz="2800" b="1" dirty="0">
                <a:solidFill>
                  <a:srgbClr val="0070C0"/>
                </a:solidFill>
                <a:latin typeface="微软雅黑" panose="020B0503020204020204" pitchFamily="34" charset="-122"/>
                <a:ea typeface="微软雅黑" panose="020B0503020204020204" pitchFamily="34" charset="-122"/>
              </a:rPr>
              <a:t>降维</a:t>
            </a:r>
          </a:p>
        </p:txBody>
      </p:sp>
      <p:sp>
        <p:nvSpPr>
          <p:cNvPr id="7" name="矩形 6"/>
          <p:cNvSpPr/>
          <p:nvPr/>
        </p:nvSpPr>
        <p:spPr>
          <a:xfrm>
            <a:off x="6449197" y="1945910"/>
            <a:ext cx="1620957" cy="523220"/>
          </a:xfrm>
          <a:prstGeom prst="rect">
            <a:avLst/>
          </a:prstGeom>
        </p:spPr>
        <p:txBody>
          <a:bodyPr wrap="non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运</a:t>
            </a:r>
            <a:r>
              <a:rPr lang="zh-CN" altLang="en-US" sz="2800" b="1" dirty="0" smtClean="0">
                <a:solidFill>
                  <a:srgbClr val="0070C0"/>
                </a:solidFill>
                <a:latin typeface="微软雅黑" panose="020B0503020204020204" pitchFamily="34" charset="-122"/>
                <a:ea typeface="微软雅黑" panose="020B0503020204020204" pitchFamily="34" charset="-122"/>
              </a:rPr>
              <a:t>行结果</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77805" y="5708113"/>
            <a:ext cx="7914390" cy="916456"/>
            <a:chOff x="6339097" y="1909890"/>
            <a:chExt cx="3744416" cy="756565"/>
          </a:xfrm>
        </p:grpSpPr>
        <p:sp>
          <p:nvSpPr>
            <p:cNvPr id="9" name="圆角矩形 8"/>
            <p:cNvSpPr/>
            <p:nvPr/>
          </p:nvSpPr>
          <p:spPr>
            <a:xfrm>
              <a:off x="6339097" y="1909890"/>
              <a:ext cx="3744416" cy="737027"/>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algn="ctr" defTabSz="1218565">
                <a:defRPr/>
              </a:pPr>
              <a:endParaRPr lang="zh-CN" altLang="en-US" sz="3600" dirty="0">
                <a:solidFill>
                  <a:prstClr val="white"/>
                </a:solidFill>
                <a:latin typeface="Calibri" panose="020F0502020204030204"/>
                <a:ea typeface="Arial Unicode MS" panose="020B0604020202020204" pitchFamily="34" charset="-122"/>
                <a:cs typeface="Arial Unicode MS" panose="020B0604020202020204" pitchFamily="34" charset="-122"/>
              </a:endParaRPr>
            </a:p>
          </p:txBody>
        </p:sp>
        <p:sp>
          <p:nvSpPr>
            <p:cNvPr id="10" name="矩形 9"/>
            <p:cNvSpPr/>
            <p:nvPr/>
          </p:nvSpPr>
          <p:spPr>
            <a:xfrm>
              <a:off x="6369320" y="1955052"/>
              <a:ext cx="3683970" cy="711403"/>
            </a:xfrm>
            <a:prstGeom prst="rect">
              <a:avLst/>
            </a:prstGeom>
          </p:spPr>
          <p:txBody>
            <a:bodyPr wrap="square" lIns="121897" tIns="60948" rIns="121897" bIns="60948">
              <a:spAutoFit/>
            </a:bodyPr>
            <a:lstStyle/>
            <a:p>
              <a:pPr defTabSz="1218565">
                <a:defRPr/>
              </a:pP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pca.fit_transform(x</a:t>
              </a:r>
              <a:r>
                <a:rPr lang="en-US" altLang="zh-CN"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计算出数据变换的方式</a:t>
              </a:r>
              <a:r>
                <a:rPr lang="zh-CN" altLang="en-US" sz="2400" b="1" kern="100" dirty="0" smtClean="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，并返</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回对输入数据</a:t>
              </a:r>
              <a:r>
                <a:rPr lang="en-US"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变换后的结果</a:t>
              </a:r>
              <a:endParaRPr lang="zh-CN" altLang="zh-CN" sz="2400"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074" name="Picture 2" descr="PCA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197" y="2498724"/>
            <a:ext cx="3840163" cy="25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391987"/>
      </p:ext>
    </p:extLst>
  </p:cSld>
  <p:clrMapOvr>
    <a:masterClrMapping/>
  </p:clrMapOvr>
  <p:transition spd="slow">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Sklearn</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机</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器学习库中的模</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型种类：</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lvl="1" defTabSz="913765">
              <a:lnSpc>
                <a:spcPct val="150000"/>
              </a:lnSpc>
            </a:pPr>
            <a:r>
              <a:rPr lang="zh-CN" altLang="en-US" sz="2400" dirty="0" smtClean="0">
                <a:solidFill>
                  <a:schemeClr val="tx1"/>
                </a:solidFill>
              </a:rPr>
              <a:t>回</a:t>
            </a:r>
            <a:r>
              <a:rPr lang="zh-CN" altLang="en-US" sz="2400" dirty="0">
                <a:solidFill>
                  <a:schemeClr val="tx1"/>
                </a:solidFill>
              </a:rPr>
              <a:t>归：梯度下降回归（</a:t>
            </a:r>
            <a:r>
              <a:rPr lang="en-US" altLang="zh-CN" sz="2400" dirty="0">
                <a:solidFill>
                  <a:schemeClr val="tx1"/>
                </a:solidFill>
              </a:rPr>
              <a:t>SGD</a:t>
            </a:r>
            <a:r>
              <a:rPr lang="zh-CN" altLang="en-US" sz="2400" dirty="0">
                <a:solidFill>
                  <a:schemeClr val="tx1"/>
                </a:solidFill>
              </a:rPr>
              <a:t>）、</a:t>
            </a:r>
            <a:r>
              <a:rPr lang="en-US" altLang="zh-CN" sz="2400" dirty="0">
                <a:solidFill>
                  <a:schemeClr val="tx1"/>
                </a:solidFill>
              </a:rPr>
              <a:t>Lasso</a:t>
            </a:r>
            <a:r>
              <a:rPr lang="zh-CN" altLang="en-US" sz="2400" dirty="0">
                <a:solidFill>
                  <a:schemeClr val="tx1"/>
                </a:solidFill>
              </a:rPr>
              <a:t>回归、岭回归等。</a:t>
            </a:r>
          </a:p>
          <a:p>
            <a:pPr lvl="1" defTabSz="913765">
              <a:lnSpc>
                <a:spcPct val="150000"/>
              </a:lnSpc>
            </a:pPr>
            <a:r>
              <a:rPr lang="zh-CN" altLang="en-US" sz="2400" dirty="0" smtClean="0">
                <a:solidFill>
                  <a:schemeClr val="tx1"/>
                </a:solidFill>
              </a:rPr>
              <a:t>分</a:t>
            </a:r>
            <a:r>
              <a:rPr lang="zh-CN" altLang="en-US" sz="2400" dirty="0">
                <a:solidFill>
                  <a:schemeClr val="tx1"/>
                </a:solidFill>
              </a:rPr>
              <a:t>类：朴素贝叶斯、</a:t>
            </a:r>
            <a:r>
              <a:rPr lang="en-US" altLang="zh-CN" sz="2400" dirty="0">
                <a:solidFill>
                  <a:schemeClr val="tx1"/>
                </a:solidFill>
              </a:rPr>
              <a:t>K</a:t>
            </a:r>
            <a:r>
              <a:rPr lang="zh-CN" altLang="en-US" sz="2400" dirty="0">
                <a:solidFill>
                  <a:schemeClr val="tx1"/>
                </a:solidFill>
              </a:rPr>
              <a:t>近邻算法（</a:t>
            </a:r>
            <a:r>
              <a:rPr lang="en-US" altLang="zh-CN" sz="2400" dirty="0">
                <a:solidFill>
                  <a:schemeClr val="tx1"/>
                </a:solidFill>
              </a:rPr>
              <a:t>KNN</a:t>
            </a:r>
            <a:r>
              <a:rPr lang="zh-CN" altLang="en-US" sz="2400" dirty="0">
                <a:solidFill>
                  <a:schemeClr val="tx1"/>
                </a:solidFill>
              </a:rPr>
              <a:t>）、向量机（</a:t>
            </a:r>
            <a:r>
              <a:rPr lang="en-US" altLang="zh-CN" sz="2400" dirty="0">
                <a:solidFill>
                  <a:schemeClr val="tx1"/>
                </a:solidFill>
              </a:rPr>
              <a:t>SVM</a:t>
            </a:r>
            <a:r>
              <a:rPr lang="zh-CN" altLang="en-US" sz="2400" dirty="0">
                <a:solidFill>
                  <a:schemeClr val="tx1"/>
                </a:solidFill>
              </a:rPr>
              <a:t>）、决策树和随机森林、逻辑回</a:t>
            </a:r>
            <a:r>
              <a:rPr lang="zh-CN" altLang="en-US" sz="2400" dirty="0" smtClean="0">
                <a:solidFill>
                  <a:schemeClr val="tx1"/>
                </a:solidFill>
              </a:rPr>
              <a:t>归等</a:t>
            </a:r>
            <a:r>
              <a:rPr lang="zh-CN" altLang="en-US" sz="2400" dirty="0">
                <a:solidFill>
                  <a:schemeClr val="tx1"/>
                </a:solidFill>
              </a:rPr>
              <a:t>。</a:t>
            </a:r>
          </a:p>
          <a:p>
            <a:pPr lvl="1" defTabSz="913765">
              <a:lnSpc>
                <a:spcPct val="150000"/>
              </a:lnSpc>
            </a:pPr>
            <a:r>
              <a:rPr lang="zh-CN" altLang="en-US" sz="2400" dirty="0" smtClean="0">
                <a:solidFill>
                  <a:schemeClr val="tx1"/>
                </a:solidFill>
              </a:rPr>
              <a:t>聚</a:t>
            </a:r>
            <a:r>
              <a:rPr lang="zh-CN" altLang="en-US" sz="2400" dirty="0">
                <a:solidFill>
                  <a:schemeClr val="tx1"/>
                </a:solidFill>
              </a:rPr>
              <a:t>类：</a:t>
            </a:r>
            <a:r>
              <a:rPr lang="en-US" altLang="zh-CN" sz="2400" dirty="0">
                <a:solidFill>
                  <a:schemeClr val="tx1"/>
                </a:solidFill>
              </a:rPr>
              <a:t>k</a:t>
            </a:r>
            <a:r>
              <a:rPr lang="zh-CN" altLang="en-US" sz="2400" dirty="0">
                <a:solidFill>
                  <a:schemeClr val="tx1"/>
                </a:solidFill>
              </a:rPr>
              <a:t>均值（</a:t>
            </a:r>
            <a:r>
              <a:rPr lang="en-US" altLang="zh-CN" sz="2400" dirty="0">
                <a:solidFill>
                  <a:schemeClr val="tx1"/>
                </a:solidFill>
              </a:rPr>
              <a:t>K-means</a:t>
            </a:r>
            <a:r>
              <a:rPr lang="zh-CN" altLang="en-US" sz="2400" dirty="0">
                <a:solidFill>
                  <a:schemeClr val="tx1"/>
                </a:solidFill>
              </a:rPr>
              <a:t>）、层次聚类（</a:t>
            </a:r>
            <a:r>
              <a:rPr lang="en-US" altLang="zh-CN" sz="2400" dirty="0">
                <a:solidFill>
                  <a:schemeClr val="tx1"/>
                </a:solidFill>
              </a:rPr>
              <a:t>Hierarchical clustering</a:t>
            </a:r>
            <a:r>
              <a:rPr lang="zh-CN" altLang="en-US" sz="2400" dirty="0">
                <a:solidFill>
                  <a:schemeClr val="tx1"/>
                </a:solidFill>
              </a:rPr>
              <a:t>）、</a:t>
            </a:r>
            <a:r>
              <a:rPr lang="en-US" altLang="zh-CN" sz="2400" dirty="0">
                <a:solidFill>
                  <a:schemeClr val="tx1"/>
                </a:solidFill>
              </a:rPr>
              <a:t>DBSCAN</a:t>
            </a:r>
            <a:r>
              <a:rPr lang="zh-CN" altLang="en-US" sz="2400" dirty="0">
                <a:solidFill>
                  <a:schemeClr val="tx1"/>
                </a:solidFill>
              </a:rPr>
              <a:t>。</a:t>
            </a:r>
          </a:p>
          <a:p>
            <a:pPr lvl="1" defTabSz="913765">
              <a:lnSpc>
                <a:spcPct val="150000"/>
              </a:lnSpc>
            </a:pPr>
            <a:r>
              <a:rPr lang="zh-CN" altLang="en-US" sz="2400" dirty="0" smtClean="0">
                <a:solidFill>
                  <a:schemeClr val="tx1"/>
                </a:solidFill>
              </a:rPr>
              <a:t>降</a:t>
            </a:r>
            <a:r>
              <a:rPr lang="zh-CN" altLang="en-US" sz="2400" dirty="0">
                <a:solidFill>
                  <a:schemeClr val="tx1"/>
                </a:solidFill>
              </a:rPr>
              <a:t>维：主成分分析（</a:t>
            </a:r>
            <a:r>
              <a:rPr lang="en-US" altLang="zh-CN" sz="2400" dirty="0">
                <a:solidFill>
                  <a:schemeClr val="tx1"/>
                </a:solidFill>
              </a:rPr>
              <a:t>PCA</a:t>
            </a:r>
            <a:r>
              <a:rPr lang="zh-CN" altLang="en-US" sz="2400" dirty="0">
                <a:solidFill>
                  <a:schemeClr val="tx1"/>
                </a:solidFill>
              </a:rPr>
              <a:t>）、线性判别分析（</a:t>
            </a:r>
            <a:r>
              <a:rPr lang="en-US" altLang="zh-CN" sz="2400" dirty="0">
                <a:solidFill>
                  <a:schemeClr val="tx1"/>
                </a:solidFill>
              </a:rPr>
              <a:t>LDA</a:t>
            </a:r>
            <a:r>
              <a:rPr lang="zh-CN" altLang="en-US" sz="2400" dirty="0">
                <a:solidFill>
                  <a:schemeClr val="tx1"/>
                </a:solidFill>
              </a:rPr>
              <a:t>）。</a:t>
            </a: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2.5.6 </a:t>
            </a:r>
            <a:r>
              <a:rPr lang="zh-CN" altLang="en-US" sz="2800" b="1" dirty="0" smtClean="0">
                <a:solidFill>
                  <a:srgbClr val="0070C0"/>
                </a:solidFill>
                <a:latin typeface="微软雅黑" panose="020B0503020204020204" pitchFamily="34" charset="-122"/>
                <a:ea typeface="微软雅黑" panose="020B0503020204020204" pitchFamily="34" charset="-122"/>
              </a:rPr>
              <a:t>调</a:t>
            </a:r>
            <a:r>
              <a:rPr lang="zh-CN" altLang="en-US" sz="2800" b="1" dirty="0">
                <a:solidFill>
                  <a:srgbClr val="0070C0"/>
                </a:solidFill>
                <a:latin typeface="微软雅黑" panose="020B0503020204020204" pitchFamily="34" charset="-122"/>
                <a:ea typeface="微软雅黑" panose="020B0503020204020204" pitchFamily="34" charset="-122"/>
              </a:rPr>
              <a:t>用机器学习模型</a:t>
            </a:r>
          </a:p>
        </p:txBody>
      </p:sp>
    </p:spTree>
    <p:extLst>
      <p:ext uri="{BB962C8B-B14F-4D97-AF65-F5344CB8AC3E}">
        <p14:creationId xmlns:p14="http://schemas.microsoft.com/office/powerpoint/2010/main" val="877244647"/>
      </p:ext>
    </p:extLst>
  </p:cSld>
  <p:clrMapOvr>
    <a:masterClrMapping/>
  </p:clrMapOvr>
  <p:transition spd="slow">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估计器</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(Estimator</a:t>
            </a: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其</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实就是模型，它用于对数据的预测或回归。估计器一</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般具有</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以下几个方</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法：</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lvl="1" defTabSz="913765">
              <a:lnSpc>
                <a:spcPct val="150000"/>
              </a:lnSpc>
            </a:pPr>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fit(X,y) </a:t>
            </a:r>
            <a:r>
              <a:rPr lang="zh-CN" altLang="en-US" sz="2400" dirty="0">
                <a:solidFill>
                  <a:schemeClr val="tx1"/>
                </a:solidFill>
              </a:rPr>
              <a:t>：传入数据（</a:t>
            </a:r>
            <a:r>
              <a:rPr lang="en-US" altLang="zh-CN" sz="2400" dirty="0">
                <a:solidFill>
                  <a:schemeClr val="tx1"/>
                </a:solidFill>
              </a:rPr>
              <a:t>X</a:t>
            </a:r>
            <a:r>
              <a:rPr lang="zh-CN" altLang="en-US" sz="2400" dirty="0">
                <a:solidFill>
                  <a:schemeClr val="tx1"/>
                </a:solidFill>
              </a:rPr>
              <a:t>）以及标签（</a:t>
            </a:r>
            <a:r>
              <a:rPr lang="en-US" altLang="zh-CN" sz="2400" dirty="0">
                <a:solidFill>
                  <a:schemeClr val="tx1"/>
                </a:solidFill>
              </a:rPr>
              <a:t>y</a:t>
            </a:r>
            <a:r>
              <a:rPr lang="zh-CN" altLang="en-US" sz="2400" dirty="0">
                <a:solidFill>
                  <a:schemeClr val="tx1"/>
                </a:solidFill>
              </a:rPr>
              <a:t>）即可训练模</a:t>
            </a:r>
            <a:r>
              <a:rPr lang="zh-CN" altLang="en-US" sz="2400" dirty="0" smtClean="0">
                <a:solidFill>
                  <a:schemeClr val="tx1"/>
                </a:solidFill>
              </a:rPr>
              <a:t>型，对于无监督学习，调用方法是</a:t>
            </a:r>
            <a:r>
              <a:rPr lang="en-US" altLang="zh-CN" sz="2400" dirty="0" smtClean="0">
                <a:solidFill>
                  <a:schemeClr val="tx1"/>
                </a:solidFill>
              </a:rPr>
              <a:t>fit(X) </a:t>
            </a:r>
            <a:r>
              <a:rPr lang="zh-CN" altLang="en-US" sz="2400" dirty="0" smtClean="0">
                <a:solidFill>
                  <a:schemeClr val="tx1"/>
                </a:solidFill>
              </a:rPr>
              <a:t>。</a:t>
            </a:r>
            <a:endParaRPr lang="zh-CN" altLang="en-US" sz="2400" dirty="0">
              <a:solidFill>
                <a:schemeClr val="tx1"/>
              </a:solidFill>
            </a:endParaRPr>
          </a:p>
          <a:p>
            <a:pPr lvl="1" defTabSz="913765">
              <a:lnSpc>
                <a:spcPct val="150000"/>
              </a:lnSpc>
            </a:pP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score(x,y)</a:t>
            </a:r>
            <a:r>
              <a:rPr lang="zh-CN" altLang="en-US" sz="2400" dirty="0">
                <a:solidFill>
                  <a:schemeClr val="tx1"/>
                </a:solidFill>
              </a:rPr>
              <a:t>：用于对模型的正确率进行评分（分数范围是</a:t>
            </a:r>
            <a:r>
              <a:rPr lang="en-US" altLang="zh-CN" sz="2400" dirty="0">
                <a:solidFill>
                  <a:schemeClr val="tx1"/>
                </a:solidFill>
              </a:rPr>
              <a:t>0-1</a:t>
            </a:r>
            <a:r>
              <a:rPr lang="zh-CN" altLang="en-US" sz="2400" dirty="0" smtClean="0">
                <a:solidFill>
                  <a:schemeClr val="tx1"/>
                </a:solidFill>
              </a:rPr>
              <a:t>）。</a:t>
            </a:r>
            <a:endParaRPr lang="zh-CN" altLang="en-US" sz="2400" dirty="0">
              <a:solidFill>
                <a:schemeClr val="tx1"/>
              </a:solidFill>
            </a:endParaRPr>
          </a:p>
          <a:p>
            <a:pPr lvl="1" defTabSz="913765">
              <a:lnSpc>
                <a:spcPct val="150000"/>
              </a:lnSpc>
            </a:pPr>
            <a:r>
              <a:rPr lang="en-US" altLang="zh-CN" sz="2400" dirty="0">
                <a:solidFill>
                  <a:schemeClr val="tx1"/>
                </a:solidFill>
              </a:rPr>
              <a:t>3</a:t>
            </a:r>
            <a:r>
              <a:rPr lang="zh-CN" altLang="en-US" sz="2400" dirty="0">
                <a:solidFill>
                  <a:schemeClr val="tx1"/>
                </a:solidFill>
              </a:rPr>
              <a:t>）</a:t>
            </a:r>
            <a:r>
              <a:rPr lang="en-US" altLang="zh-CN" sz="2400" dirty="0">
                <a:solidFill>
                  <a:schemeClr val="tx1"/>
                </a:solidFill>
              </a:rPr>
              <a:t>predict(x)</a:t>
            </a:r>
            <a:r>
              <a:rPr lang="zh-CN" altLang="en-US" sz="2400" dirty="0">
                <a:solidFill>
                  <a:schemeClr val="tx1"/>
                </a:solidFill>
              </a:rPr>
              <a:t>：用于对数据的预测，它接受输入，并输出预测标签，输</a:t>
            </a:r>
            <a:r>
              <a:rPr lang="zh-CN" altLang="en-US" sz="2400" dirty="0" smtClean="0">
                <a:solidFill>
                  <a:schemeClr val="tx1"/>
                </a:solidFill>
              </a:rPr>
              <a:t>出结果的</a:t>
            </a:r>
            <a:r>
              <a:rPr lang="zh-CN" altLang="en-US" sz="2400" dirty="0">
                <a:solidFill>
                  <a:schemeClr val="tx1"/>
                </a:solidFill>
              </a:rPr>
              <a:t>格式为</a:t>
            </a:r>
            <a:r>
              <a:rPr lang="en-US" altLang="zh-CN" sz="2400" dirty="0">
                <a:solidFill>
                  <a:schemeClr val="tx1"/>
                </a:solidFill>
              </a:rPr>
              <a:t>numpy</a:t>
            </a:r>
            <a:r>
              <a:rPr lang="zh-CN" altLang="en-US" sz="2400" dirty="0">
                <a:solidFill>
                  <a:schemeClr val="tx1"/>
                </a:solidFill>
              </a:rPr>
              <a:t>数组</a:t>
            </a:r>
            <a:r>
              <a:rPr lang="zh-CN" altLang="en-US" sz="2400" dirty="0" smtClean="0">
                <a:solidFill>
                  <a:schemeClr val="tx1"/>
                </a:solidFill>
              </a:rPr>
              <a:t>。</a:t>
            </a:r>
            <a:endParaRPr lang="zh-CN" altLang="en-US" sz="2400" dirty="0">
              <a:solidFill>
                <a:schemeClr val="tx1"/>
              </a:solidFill>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1. </a:t>
            </a:r>
            <a:r>
              <a:rPr lang="zh-CN" altLang="en-US" sz="2800" b="1" dirty="0" smtClean="0">
                <a:solidFill>
                  <a:srgbClr val="0070C0"/>
                </a:solidFill>
                <a:latin typeface="微软雅黑" panose="020B0503020204020204" pitchFamily="34" charset="-122"/>
                <a:ea typeface="微软雅黑" panose="020B0503020204020204" pitchFamily="34" charset="-122"/>
              </a:rPr>
              <a:t>估</a:t>
            </a:r>
            <a:r>
              <a:rPr lang="zh-CN" altLang="en-US" sz="2800" b="1" dirty="0">
                <a:solidFill>
                  <a:srgbClr val="0070C0"/>
                </a:solidFill>
                <a:latin typeface="微软雅黑" panose="020B0503020204020204" pitchFamily="34" charset="-122"/>
                <a:ea typeface="微软雅黑" panose="020B0503020204020204" pitchFamily="34" charset="-122"/>
              </a:rPr>
              <a:t>计器（</a:t>
            </a:r>
            <a:r>
              <a:rPr lang="en-US" altLang="zh-CN" sz="2800" b="1" dirty="0">
                <a:solidFill>
                  <a:srgbClr val="0070C0"/>
                </a:solidFill>
                <a:latin typeface="微软雅黑" panose="020B0503020204020204" pitchFamily="34" charset="-122"/>
                <a:ea typeface="微软雅黑" panose="020B0503020204020204" pitchFamily="34" charset="-122"/>
              </a:rPr>
              <a:t>Estimator</a:t>
            </a:r>
            <a:r>
              <a:rPr lang="zh-CN" altLang="en-US" sz="2800" b="1" dirty="0">
                <a:solidFill>
                  <a:srgbClr val="0070C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18445784"/>
      </p:ext>
    </p:extLst>
  </p:cSld>
  <p:clrMapOvr>
    <a:masterClrMapping/>
  </p:clrMapOvr>
  <p:transition spd="slow">
    <p:wip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转化器</a:t>
            </a:r>
            <a:r>
              <a:rPr lang="en-US" altLang="zh-CN"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(Transformer</a:t>
            </a:r>
            <a:r>
              <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用</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于对数据的处理，例如标准化、降维以及特征选择等</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。转化器具有</a:t>
            </a: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以</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下方法：</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lvl="1" defTabSz="913765">
              <a:lnSpc>
                <a:spcPct val="150000"/>
              </a:lnSpc>
            </a:pPr>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fit(x,y)</a:t>
            </a:r>
            <a:r>
              <a:rPr lang="zh-CN" altLang="en-US" sz="2400" dirty="0">
                <a:solidFill>
                  <a:schemeClr val="tx1"/>
                </a:solidFill>
              </a:rPr>
              <a:t>：该方法接受输入和标签，计算出数据变换的方式。</a:t>
            </a:r>
          </a:p>
          <a:p>
            <a:pPr lvl="1" defTabSz="913765">
              <a:lnSpc>
                <a:spcPct val="150000"/>
              </a:lnSpc>
            </a:pP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transform(x)</a:t>
            </a:r>
            <a:r>
              <a:rPr lang="zh-CN" altLang="en-US" sz="2400" dirty="0">
                <a:solidFill>
                  <a:schemeClr val="tx1"/>
                </a:solidFill>
              </a:rPr>
              <a:t>：根据已经计算出的变换方式，返回对输入数据</a:t>
            </a:r>
            <a:r>
              <a:rPr lang="en-US" altLang="zh-CN" sz="2400" dirty="0">
                <a:solidFill>
                  <a:schemeClr val="tx1"/>
                </a:solidFill>
              </a:rPr>
              <a:t>x</a:t>
            </a:r>
            <a:r>
              <a:rPr lang="zh-CN" altLang="en-US" sz="2400" dirty="0">
                <a:solidFill>
                  <a:schemeClr val="tx1"/>
                </a:solidFill>
              </a:rPr>
              <a:t>变换后的结果（不改变</a:t>
            </a:r>
            <a:r>
              <a:rPr lang="en-US" altLang="zh-CN" sz="2400" dirty="0">
                <a:solidFill>
                  <a:schemeClr val="tx1"/>
                </a:solidFill>
              </a:rPr>
              <a:t>x</a:t>
            </a:r>
            <a:r>
              <a:rPr lang="zh-CN" altLang="en-US" sz="2400" dirty="0">
                <a:solidFill>
                  <a:schemeClr val="tx1"/>
                </a:solidFill>
              </a:rPr>
              <a:t>）</a:t>
            </a:r>
          </a:p>
          <a:p>
            <a:pPr lvl="1" defTabSz="913765">
              <a:lnSpc>
                <a:spcPct val="150000"/>
              </a:lnSpc>
            </a:pPr>
            <a:r>
              <a:rPr lang="en-US" altLang="zh-CN" sz="2400" dirty="0">
                <a:solidFill>
                  <a:schemeClr val="tx1"/>
                </a:solidFill>
              </a:rPr>
              <a:t>3</a:t>
            </a:r>
            <a:r>
              <a:rPr lang="zh-CN" altLang="en-US" sz="2400" dirty="0">
                <a:solidFill>
                  <a:schemeClr val="tx1"/>
                </a:solidFill>
              </a:rPr>
              <a:t>）</a:t>
            </a:r>
            <a:r>
              <a:rPr lang="en-US" altLang="zh-CN" sz="2400" dirty="0">
                <a:solidFill>
                  <a:schemeClr val="tx1"/>
                </a:solidFill>
              </a:rPr>
              <a:t>fit_transform(x,y) :</a:t>
            </a:r>
            <a:r>
              <a:rPr lang="zh-CN" altLang="en-US" sz="2400" dirty="0">
                <a:solidFill>
                  <a:schemeClr val="tx1"/>
                </a:solidFill>
              </a:rPr>
              <a:t>该方法在计算出数据变换方式之后对输入</a:t>
            </a:r>
            <a:r>
              <a:rPr lang="en-US" altLang="zh-CN" sz="2400" dirty="0">
                <a:solidFill>
                  <a:schemeClr val="tx1"/>
                </a:solidFill>
              </a:rPr>
              <a:t>x</a:t>
            </a:r>
            <a:r>
              <a:rPr lang="zh-CN" altLang="en-US" sz="2400" dirty="0">
                <a:solidFill>
                  <a:schemeClr val="tx1"/>
                </a:solidFill>
              </a:rPr>
              <a:t>就地转换。</a:t>
            </a: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 </a:t>
            </a:r>
            <a:r>
              <a:rPr lang="zh-CN" altLang="en-US" sz="2800" b="1" dirty="0" smtClean="0">
                <a:solidFill>
                  <a:srgbClr val="0070C0"/>
                </a:solidFill>
                <a:latin typeface="微软雅黑" panose="020B0503020204020204" pitchFamily="34" charset="-122"/>
                <a:ea typeface="微软雅黑" panose="020B0503020204020204" pitchFamily="34" charset="-122"/>
              </a:rPr>
              <a:t>转</a:t>
            </a:r>
            <a:r>
              <a:rPr lang="zh-CN" altLang="en-US" sz="2800" b="1" dirty="0">
                <a:solidFill>
                  <a:srgbClr val="0070C0"/>
                </a:solidFill>
                <a:latin typeface="微软雅黑" panose="020B0503020204020204" pitchFamily="34" charset="-122"/>
                <a:ea typeface="微软雅黑" panose="020B0503020204020204" pitchFamily="34" charset="-122"/>
              </a:rPr>
              <a:t>化器</a:t>
            </a:r>
            <a:r>
              <a:rPr lang="en-US" altLang="zh-CN" sz="2800" b="1" dirty="0">
                <a:solidFill>
                  <a:srgbClr val="0070C0"/>
                </a:solidFill>
                <a:latin typeface="微软雅黑" panose="020B0503020204020204" pitchFamily="34" charset="-122"/>
                <a:ea typeface="微软雅黑" panose="020B0503020204020204" pitchFamily="34" charset="-122"/>
              </a:rPr>
              <a:t>(</a:t>
            </a:r>
            <a:r>
              <a:rPr lang="en-US" altLang="zh-CN" sz="2800" b="1" dirty="0" smtClean="0">
                <a:solidFill>
                  <a:srgbClr val="0070C0"/>
                </a:solidFill>
                <a:latin typeface="微软雅黑" panose="020B0503020204020204" pitchFamily="34" charset="-122"/>
                <a:ea typeface="微软雅黑" panose="020B0503020204020204" pitchFamily="34" charset="-122"/>
              </a:rPr>
              <a:t>Transformer</a:t>
            </a:r>
            <a:r>
              <a:rPr lang="zh-CN" altLang="en-US" sz="2800" b="1" dirty="0" smtClean="0">
                <a:solidFill>
                  <a:srgbClr val="0070C0"/>
                </a:solidFill>
                <a:latin typeface="微软雅黑" panose="020B0503020204020204" pitchFamily="34" charset="-122"/>
                <a:ea typeface="微软雅黑" panose="020B0503020204020204" pitchFamily="34" charset="-122"/>
              </a:rPr>
              <a:t>）</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6495384"/>
      </p:ext>
    </p:extLst>
  </p:cSld>
  <p:clrMapOvr>
    <a:masterClrMapping/>
  </p:clrMapOvr>
  <p:transition spd="slow">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411481" y="914400"/>
            <a:ext cx="8330184" cy="5541264"/>
          </a:xfrm>
          <a:prstGeom prst="rect">
            <a:avLst/>
          </a:prstGeom>
        </p:spPr>
        <p:txBody>
          <a:bodyPr vert="horz" lIns="91392" tIns="45696" rIns="91392" bIns="45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defTabSz="913765">
              <a:lnSpc>
                <a:spcPct val="150000"/>
              </a:lnSpc>
              <a:buNone/>
            </a:pPr>
            <a:r>
              <a:rPr lang="zh-CN" altLang="en-US" sz="26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数据和特征决定了机器学习的上限，而模型和算法只是逼近这个上限而已。因此，数据比模型更重要</a:t>
            </a:r>
            <a:r>
              <a:rPr lang="zh-CN" altLang="en-US"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6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文本框 2"/>
          <p:cNvSpPr txBox="1"/>
          <p:nvPr/>
        </p:nvSpPr>
        <p:spPr>
          <a:xfrm>
            <a:off x="4573" y="158473"/>
            <a:ext cx="9144000" cy="523220"/>
          </a:xfrm>
          <a:prstGeom prst="rect">
            <a:avLst/>
          </a:prstGeom>
          <a:noFill/>
        </p:spPr>
        <p:txBody>
          <a:bodyPr wrap="square" rtlCol="0">
            <a:spAutoFit/>
          </a:bodyPr>
          <a:lstStyle/>
          <a:p>
            <a:pPr algn="ctr" defTabSz="1218565"/>
            <a:r>
              <a:rPr lang="en-US" altLang="zh-CN" sz="2800" b="1" dirty="0" smtClean="0">
                <a:solidFill>
                  <a:srgbClr val="0070C0"/>
                </a:solidFill>
                <a:latin typeface="微软雅黑" panose="020B0503020204020204" pitchFamily="34" charset="-122"/>
                <a:ea typeface="微软雅黑" panose="020B0503020204020204" pitchFamily="34" charset="-122"/>
              </a:rPr>
              <a:t>2.5.5 </a:t>
            </a:r>
            <a:r>
              <a:rPr lang="zh-CN" altLang="en-US" sz="2800" b="1" dirty="0" smtClean="0">
                <a:solidFill>
                  <a:srgbClr val="0070C0"/>
                </a:solidFill>
                <a:latin typeface="微软雅黑" panose="020B0503020204020204" pitchFamily="34" charset="-122"/>
                <a:ea typeface="微软雅黑" panose="020B0503020204020204" pitchFamily="34" charset="-122"/>
              </a:rPr>
              <a:t>调</a:t>
            </a:r>
            <a:r>
              <a:rPr lang="zh-CN" altLang="en-US" sz="2800" b="1" dirty="0">
                <a:solidFill>
                  <a:srgbClr val="0070C0"/>
                </a:solidFill>
                <a:latin typeface="微软雅黑" panose="020B0503020204020204" pitchFamily="34" charset="-122"/>
                <a:ea typeface="微软雅黑" panose="020B0503020204020204" pitchFamily="34" charset="-122"/>
              </a:rPr>
              <a:t>用机器学习模型</a:t>
            </a:r>
          </a:p>
        </p:txBody>
      </p:sp>
    </p:spTree>
    <p:extLst>
      <p:ext uri="{BB962C8B-B14F-4D97-AF65-F5344CB8AC3E}">
        <p14:creationId xmlns:p14="http://schemas.microsoft.com/office/powerpoint/2010/main" val="1518445784"/>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约年度工作总结述职报告商务动态PPT模板35"/>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1_Office 主题​​">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4805</TotalTime>
  <Words>10849</Words>
  <Application>Microsoft Office PowerPoint</Application>
  <PresentationFormat>全屏显示(4:3)</PresentationFormat>
  <Paragraphs>1216</Paragraphs>
  <Slides>94</Slides>
  <Notes>54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96" baseType="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蓝色简约年度工作总结述职报告商务动态PPT模板35</dc:title>
  <dc:creator>WangHJ</dc:creator>
  <cp:lastModifiedBy>韩文</cp:lastModifiedBy>
  <cp:revision>161</cp:revision>
  <dcterms:created xsi:type="dcterms:W3CDTF">2017-02-15T16:34:00Z</dcterms:created>
  <dcterms:modified xsi:type="dcterms:W3CDTF">2021-11-15T07:46:04Z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2052-11.3.0.8775</vt:lpwstr>
  </property>
</Properties>
</file>