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2" r:id="rId3"/>
    <p:sldMasterId id="2147483654" r:id="rId4"/>
  </p:sldMasterIdLst>
  <p:notesMasterIdLst>
    <p:notesMasterId r:id="rId73"/>
  </p:notesMasterIdLst>
  <p:handoutMasterIdLst>
    <p:handoutMasterId r:id="rId74"/>
  </p:handoutMasterIdLst>
  <p:sldIdLst>
    <p:sldId id="1025" r:id="rId5"/>
    <p:sldId id="1033" r:id="rId6"/>
    <p:sldId id="1091" r:id="rId7"/>
    <p:sldId id="1090" r:id="rId8"/>
    <p:sldId id="1092" r:id="rId9"/>
    <p:sldId id="1093" r:id="rId10"/>
    <p:sldId id="1062" r:id="rId11"/>
    <p:sldId id="1112" r:id="rId12"/>
    <p:sldId id="1095" r:id="rId13"/>
    <p:sldId id="1097" r:id="rId14"/>
    <p:sldId id="1096" r:id="rId15"/>
    <p:sldId id="1106" r:id="rId16"/>
    <p:sldId id="1063" r:id="rId17"/>
    <p:sldId id="1064" r:id="rId18"/>
    <p:sldId id="1108" r:id="rId19"/>
    <p:sldId id="1107" r:id="rId20"/>
    <p:sldId id="1067" r:id="rId21"/>
    <p:sldId id="1065" r:id="rId22"/>
    <p:sldId id="1068" r:id="rId23"/>
    <p:sldId id="1109" r:id="rId24"/>
    <p:sldId id="1070" r:id="rId25"/>
    <p:sldId id="1110" r:id="rId26"/>
    <p:sldId id="1072" r:id="rId27"/>
    <p:sldId id="1073" r:id="rId28"/>
    <p:sldId id="854" r:id="rId29"/>
    <p:sldId id="1099" r:id="rId30"/>
    <p:sldId id="1100" r:id="rId31"/>
    <p:sldId id="1101" r:id="rId32"/>
    <p:sldId id="1053" r:id="rId33"/>
    <p:sldId id="1026" r:id="rId34"/>
    <p:sldId id="855" r:id="rId35"/>
    <p:sldId id="915" r:id="rId36"/>
    <p:sldId id="1054" r:id="rId37"/>
    <p:sldId id="1056" r:id="rId38"/>
    <p:sldId id="1028" r:id="rId39"/>
    <p:sldId id="1029" r:id="rId40"/>
    <p:sldId id="1030" r:id="rId41"/>
    <p:sldId id="1039" r:id="rId42"/>
    <p:sldId id="1074" r:id="rId43"/>
    <p:sldId id="1111" r:id="rId44"/>
    <p:sldId id="857" r:id="rId45"/>
    <p:sldId id="1081" r:id="rId46"/>
    <p:sldId id="1103" r:id="rId47"/>
    <p:sldId id="1075" r:id="rId48"/>
    <p:sldId id="1089" r:id="rId49"/>
    <p:sldId id="1076" r:id="rId50"/>
    <p:sldId id="1077" r:id="rId51"/>
    <p:sldId id="1078" r:id="rId52"/>
    <p:sldId id="1079" r:id="rId53"/>
    <p:sldId id="1084" r:id="rId54"/>
    <p:sldId id="1085" r:id="rId55"/>
    <p:sldId id="1086" r:id="rId56"/>
    <p:sldId id="1087" r:id="rId57"/>
    <p:sldId id="1088" r:id="rId58"/>
    <p:sldId id="943" r:id="rId59"/>
    <p:sldId id="922" r:id="rId60"/>
    <p:sldId id="923" r:id="rId61"/>
    <p:sldId id="927" r:id="rId62"/>
    <p:sldId id="928" r:id="rId63"/>
    <p:sldId id="929" r:id="rId64"/>
    <p:sldId id="930" r:id="rId65"/>
    <p:sldId id="931" r:id="rId66"/>
    <p:sldId id="932" r:id="rId67"/>
    <p:sldId id="933" r:id="rId68"/>
    <p:sldId id="934" r:id="rId69"/>
    <p:sldId id="1024" r:id="rId70"/>
    <p:sldId id="935" r:id="rId71"/>
    <p:sldId id="936" r:id="rId72"/>
  </p:sldIdLst>
  <p:sldSz cx="9144000" cy="5715000" type="screen16x10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0981"/>
    <a:srgbClr val="CC6600"/>
    <a:srgbClr val="FAE2F6"/>
    <a:srgbClr val="F6E6EA"/>
    <a:srgbClr val="121328"/>
    <a:srgbClr val="D7FDF9"/>
    <a:srgbClr val="00336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5" autoAdjust="0"/>
  </p:normalViewPr>
  <p:slideViewPr>
    <p:cSldViewPr>
      <p:cViewPr varScale="1">
        <p:scale>
          <a:sx n="76" d="100"/>
          <a:sy n="76" d="100"/>
        </p:scale>
        <p:origin x="-1122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72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7" Type="http://schemas.openxmlformats.org/officeDocument/2006/relationships/slide" Target="slides/slide42.xml"/><Relationship Id="rId2" Type="http://schemas.openxmlformats.org/officeDocument/2006/relationships/slide" Target="slides/slide25.xml"/><Relationship Id="rId1" Type="http://schemas.openxmlformats.org/officeDocument/2006/relationships/slide" Target="slides/slide11.xml"/><Relationship Id="rId6" Type="http://schemas.openxmlformats.org/officeDocument/2006/relationships/slide" Target="slides/slide41.xml"/><Relationship Id="rId5" Type="http://schemas.openxmlformats.org/officeDocument/2006/relationships/slide" Target="slides/slide32.xml"/><Relationship Id="rId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494B61-9FF8-45D9-8C51-7293274953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562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684213"/>
            <a:ext cx="546576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C72CA6F-3C0E-4DDC-AB73-BEEBDA4B96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138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" y="2032001"/>
            <a:ext cx="9009063" cy="878417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1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30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952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5207000"/>
            <a:ext cx="19050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DF51830-CFD4-4FE0-B4AB-17047DEB774A}" type="datetime1">
              <a:rPr lang="zh-CN" altLang="en-US"/>
              <a:pPr>
                <a:defRPr/>
              </a:pPr>
              <a:t>2021-11-15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5207000"/>
            <a:ext cx="28956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数据挖掘：概念和技术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5207000"/>
            <a:ext cx="1905000" cy="3810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15F9CCA-2489-4AD8-96D3-C65104EE5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664677"/>
      </p:ext>
    </p:extLst>
  </p:cSld>
  <p:clrMapOvr>
    <a:masterClrMapping/>
  </p:clrMapOvr>
  <p:transition advClick="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5232C-5001-4E65-8B99-91D18B987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45531"/>
      </p:ext>
    </p:extLst>
  </p:cSld>
  <p:clrMapOvr>
    <a:masterClrMapping/>
  </p:clrMapOvr>
  <p:transition advClick="0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3880" y="571500"/>
            <a:ext cx="2062163" cy="482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2" y="571500"/>
            <a:ext cx="6035675" cy="482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52729-6766-4463-9809-7A0AB9DBF8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672464"/>
      </p:ext>
    </p:extLst>
  </p:cSld>
  <p:clrMapOvr>
    <a:masterClrMapping/>
  </p:clrMapOvr>
  <p:transition advClick="0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71500"/>
            <a:ext cx="7793038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51000"/>
            <a:ext cx="3962400" cy="374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51000"/>
            <a:ext cx="3962400" cy="374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015A7-056A-4DB9-8AFA-1EDDDF9D0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952570"/>
      </p:ext>
    </p:extLst>
  </p:cSld>
  <p:clrMapOvr>
    <a:masterClrMapping/>
  </p:clrMapOvr>
  <p:transition advClick="0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71500"/>
            <a:ext cx="7793038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651000"/>
            <a:ext cx="8077200" cy="37465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9ABCB-26AE-49AB-B46E-753F8B5A0F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763937"/>
      </p:ext>
    </p:extLst>
  </p:cSld>
  <p:clrMapOvr>
    <a:masterClrMapping/>
  </p:clrMapOvr>
  <p:transition advClick="0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4E087-308A-440F-87A0-37D47617D07C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286F-0F1A-4946-9A9D-CFA1FC772B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98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7EA01-E14E-472A-B362-CAC3E7EB458E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8829B-66CF-44DB-AAB5-F7FED02328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999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7A9D-E1B5-4EAA-BD19-D13E88B29478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320BB-526B-4F89-949B-85D4ED4454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31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15D2-12A2-4E54-B55E-792A5D71C52B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B7976-E678-4EB8-BBC6-FC657A5429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726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AFBCE-4FD8-4F03-AE4A-9B6915185DE4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C2D18-C5D9-473C-B199-0B4DA67200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410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4C16-1E48-4E6C-AD11-6878D900B2DF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045E9-551B-42F0-B182-730773AEB0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97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18D70-60D8-4B6B-B810-F1143A15AA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554693"/>
      </p:ext>
    </p:extLst>
  </p:cSld>
  <p:clrMapOvr>
    <a:masterClrMapping/>
  </p:clrMapOvr>
  <p:transition advClick="0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63053-DC48-4858-ABCC-1C8773F44569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93BD5-5B4A-43BB-833C-05351744F8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24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F0F8C-80E6-4289-B01A-FB92CEACE7D5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06014-731E-43C6-80CC-0C544F6CA3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2177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042C-12A7-4DD5-80E7-DDA8DB12AE19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D6D75-07AD-474A-A5EB-0B039DD507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04182-E360-44F3-BF78-4DF160773273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DD8C1-AECB-4A01-B5F5-2893DEE65F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898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32D93-238B-439B-AF21-FE9D6EBD04FC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F7FCA-87CA-4ADC-9186-EE643A4445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359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71500"/>
            <a:ext cx="7793038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51000"/>
            <a:ext cx="3962400" cy="374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51000"/>
            <a:ext cx="3962400" cy="374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781800" y="5143500"/>
            <a:ext cx="1905000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F1C62-7711-41D9-82B5-CA827F4D7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903710"/>
      </p:ext>
    </p:extLst>
  </p:cSld>
  <p:clrMapOvr>
    <a:masterClrMapping/>
  </p:clrMapOvr>
  <p:transition advClick="0"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" y="2032001"/>
            <a:ext cx="9009063" cy="878417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1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30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416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952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416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5207000"/>
            <a:ext cx="19050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874FDA42-93FD-413B-859D-BDF044739EC1}" type="datetime1">
              <a:rPr lang="zh-CN" altLang="en-US"/>
              <a:pPr>
                <a:defRPr/>
              </a:pPr>
              <a:t>2021-11-15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5207000"/>
            <a:ext cx="28956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数据挖掘：概念和技术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5207000"/>
            <a:ext cx="1905000" cy="3810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469683-FD7E-4BCD-9490-792E824A38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646716"/>
      </p:ext>
    </p:extLst>
  </p:cSld>
  <p:clrMapOvr>
    <a:masterClrMapping/>
  </p:clrMapOvr>
  <p:transition advClick="0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288D5-D55D-4F37-9EEF-788E793A3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168177"/>
      </p:ext>
    </p:extLst>
  </p:cSld>
  <p:clrMapOvr>
    <a:masterClrMapping/>
  </p:clrMapOvr>
  <p:transition advClick="0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367C6-A1B1-4EF3-9F8F-9D886FBC55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262193"/>
      </p:ext>
    </p:extLst>
  </p:cSld>
  <p:clrMapOvr>
    <a:masterClrMapping/>
  </p:clrMapOvr>
  <p:transition advClick="0"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9624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51000"/>
            <a:ext cx="39624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3175D-2817-4253-9284-EDA60A831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760488"/>
      </p:ext>
    </p:extLst>
  </p:cSld>
  <p:clrMapOvr>
    <a:masterClrMapping/>
  </p:clrMapOvr>
  <p:transition advClick="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15E11-9EAE-497E-9A88-E17A6DBDF8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661518"/>
      </p:ext>
    </p:extLst>
  </p:cSld>
  <p:clrMapOvr>
    <a:masterClrMapping/>
  </p:clrMapOvr>
  <p:transition advClick="0"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B6E48-A326-45A4-BBF8-342A7FB8EF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554848"/>
      </p:ext>
    </p:extLst>
  </p:cSld>
  <p:clrMapOvr>
    <a:masterClrMapping/>
  </p:clrMapOvr>
  <p:transition advClick="0"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DF01-AC34-4B40-B32A-EC429F9B1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310021"/>
      </p:ext>
    </p:extLst>
  </p:cSld>
  <p:clrMapOvr>
    <a:masterClrMapping/>
  </p:clrMapOvr>
  <p:transition advClick="0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EA2-3995-4D98-98F3-5E448F8D35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007905"/>
      </p:ext>
    </p:extLst>
  </p:cSld>
  <p:clrMapOvr>
    <a:masterClrMapping/>
  </p:clrMapOvr>
  <p:transition advClick="0"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FFEF-D086-4A2E-ACE1-010EDE44AB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457338"/>
      </p:ext>
    </p:extLst>
  </p:cSld>
  <p:clrMapOvr>
    <a:masterClrMapping/>
  </p:clrMapOvr>
  <p:transition advClick="0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D7DAC-6451-41D0-87F0-9314D3E66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69213"/>
      </p:ext>
    </p:extLst>
  </p:cSld>
  <p:clrMapOvr>
    <a:masterClrMapping/>
  </p:clrMapOvr>
  <p:transition advClick="0"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FA5CF-A833-4592-9DCD-B8FCA1D0B7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969981"/>
      </p:ext>
    </p:extLst>
  </p:cSld>
  <p:clrMapOvr>
    <a:masterClrMapping/>
  </p:clrMapOvr>
  <p:transition advClick="0"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3880" y="571500"/>
            <a:ext cx="2062163" cy="482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2" y="571500"/>
            <a:ext cx="6035675" cy="482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F173F-D5B5-4EB9-A488-BC87E0DEEF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946625"/>
      </p:ext>
    </p:extLst>
  </p:cSld>
  <p:clrMapOvr>
    <a:masterClrMapping/>
  </p:clrMapOvr>
  <p:transition advClick="0"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71500"/>
            <a:ext cx="7793038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51000"/>
            <a:ext cx="3962400" cy="374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51000"/>
            <a:ext cx="3962400" cy="374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275AE-88A5-4631-8FBA-9873A4EAA6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939219"/>
      </p:ext>
    </p:extLst>
  </p:cSld>
  <p:clrMapOvr>
    <a:masterClrMapping/>
  </p:clrMapOvr>
  <p:transition advClick="0"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88CA-68B3-405E-A483-3277A7AC903E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47F6-3D69-4F6C-B97A-B24C87D30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194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82E60-DD9C-4280-AD40-B392AFC880FE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9AE99-353D-4DFB-9FAD-E98038A87E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3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9624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51000"/>
            <a:ext cx="39624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E78C5-1CDE-4176-8A4E-8614E1140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994941"/>
      </p:ext>
    </p:extLst>
  </p:cSld>
  <p:clrMapOvr>
    <a:masterClrMapping/>
  </p:clrMapOvr>
  <p:transition advClick="0"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A9B29-D9A5-4159-B46A-F82E7A7D5E9D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4110A-2020-4FB1-AD11-F4AB87FD10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1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58D2B-D691-476B-8773-3D72DF54FEA3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1B33B-904F-4749-B52F-885DC14E1F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51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38DC1-026E-4CFD-BB2B-C513893DC4DF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E413A-0FA1-481C-ABD8-278405A212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929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96D48-0A6E-4E36-9953-0C509E5E1D20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06E77-F945-4471-B59D-1942245AC2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71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56E34-3684-44C9-BCB0-18F8996DC3ED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95CCD-7C7E-46D3-AC22-206A024DE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223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B7FBF-456A-4D0A-8166-BDD3DE496838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1D61D-054A-41A9-AE8C-35A959F7AA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052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503D-E9E6-4278-ACFD-C08167229707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63E36-E839-4622-9BC3-5B80A73C8D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818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0A190-C252-4893-8C96-77A2F588371D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864E-3134-42B4-99D7-8461B5FF0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50098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50098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9C846-00E7-4F11-8721-F7B1309C1EFD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6AEDA-4DDE-46EE-AE4B-1C1137926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7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D7A4B-3264-4236-BA4D-67A05D9E2E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138000"/>
      </p:ext>
    </p:extLst>
  </p:cSld>
  <p:clrMapOvr>
    <a:masterClrMapping/>
  </p:clrMapOvr>
  <p:transition advClick="0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A557-2D4A-48B5-9BEB-57AD5F6483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800133"/>
      </p:ext>
    </p:extLst>
  </p:cSld>
  <p:clrMapOvr>
    <a:masterClrMapping/>
  </p:clrMapOvr>
  <p:transition advClick="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F61BB-A9FE-42E1-B2A3-0B8249CA56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377120"/>
      </p:ext>
    </p:extLst>
  </p:cSld>
  <p:clrMapOvr>
    <a:masterClrMapping/>
  </p:clrMapOvr>
  <p:transition advClick="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82CC9-55E4-43B1-870F-96691D2980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18530"/>
      </p:ext>
    </p:extLst>
  </p:cSld>
  <p:clrMapOvr>
    <a:masterClrMapping/>
  </p:clrMapOvr>
  <p:transition advClick="0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24FD-A08D-4113-8396-3D9446B462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333540"/>
      </p:ext>
    </p:extLst>
  </p:cSld>
  <p:clrMapOvr>
    <a:masterClrMapping/>
  </p:clrMapOvr>
  <p:transition advClick="0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1"/>
          <p:cNvSpPr>
            <a:spLocks noChangeArrowheads="1"/>
          </p:cNvSpPr>
          <p:nvPr/>
        </p:nvSpPr>
        <p:spPr bwMode="ltGray">
          <a:xfrm>
            <a:off x="715963" y="600604"/>
            <a:ext cx="328612" cy="3968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itchFamily="2" charset="-122"/>
            </a:endParaRPr>
          </a:p>
        </p:txBody>
      </p:sp>
      <p:sp>
        <p:nvSpPr>
          <p:cNvPr id="1027" name="Rectangle 2055"/>
          <p:cNvSpPr>
            <a:spLocks noChangeArrowheads="1"/>
          </p:cNvSpPr>
          <p:nvPr/>
        </p:nvSpPr>
        <p:spPr bwMode="gray">
          <a:xfrm>
            <a:off x="677863" y="510646"/>
            <a:ext cx="31750" cy="8770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itchFamily="2" charset="-122"/>
            </a:endParaRPr>
          </a:p>
        </p:txBody>
      </p:sp>
      <p:sp>
        <p:nvSpPr>
          <p:cNvPr id="1028" name="Rectangle 2056"/>
          <p:cNvSpPr>
            <a:spLocks noChangeArrowheads="1"/>
          </p:cNvSpPr>
          <p:nvPr/>
        </p:nvSpPr>
        <p:spPr bwMode="gray">
          <a:xfrm>
            <a:off x="381003" y="1016000"/>
            <a:ext cx="8226425" cy="2645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itchFamily="2" charset="-122"/>
            </a:endParaRPr>
          </a:p>
        </p:txBody>
      </p:sp>
      <p:sp>
        <p:nvSpPr>
          <p:cNvPr id="1029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571500"/>
            <a:ext cx="77930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80772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143500"/>
            <a:ext cx="19050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4F9A6D9-BE5D-4321-A639-9518F4ABDF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</p:sldLayoutIdLst>
  <p:transition advClick="0"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/>
          </p:cNvPicPr>
          <p:nvPr/>
        </p:nvPicPr>
        <p:blipFill>
          <a:blip r:embed="rId14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095750"/>
            <a:ext cx="24765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1"/>
            <a:ext cx="9144000" cy="608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34126"/>
            <a:ext cx="4572000" cy="595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2055" name="图片 8"/>
          <p:cNvPicPr>
            <a:picLocks noChangeAspect="1"/>
          </p:cNvPicPr>
          <p:nvPr/>
        </p:nvPicPr>
        <p:blipFill>
          <a:blip r:embed="rId15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9876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07DF5C7E-A480-4467-9A9D-A54D45B22877}" type="datetime1">
              <a:rPr lang="zh-CN" altLang="en-US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Verdana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Verdana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92D398B4-37E3-448E-B095-318287B88E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95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715963" y="600604"/>
            <a:ext cx="328612" cy="3968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gray">
          <a:xfrm>
            <a:off x="677863" y="510646"/>
            <a:ext cx="31750" cy="8770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gray">
          <a:xfrm>
            <a:off x="381003" y="1016000"/>
            <a:ext cx="8226425" cy="2645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571500"/>
            <a:ext cx="77930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80772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15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143500"/>
            <a:ext cx="19050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6569DCA5-5A17-4E3C-849B-90A93EC4AF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transition advClick="0"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565512"/>
            <a:ext cx="9144000" cy="14948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8995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矩形 6"/>
          <p:cNvSpPr/>
          <p:nvPr/>
        </p:nvSpPr>
        <p:spPr>
          <a:xfrm>
            <a:off x="457200" y="1176073"/>
            <a:ext cx="8229600" cy="1455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10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5334000"/>
            <a:ext cx="3200400" cy="236803"/>
          </a:xfrm>
          <a:prstGeom prst="rect">
            <a:avLst/>
          </a:prstGeom>
        </p:spPr>
        <p:txBody>
          <a:bodyPr vert="horz" rtlCol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F5C4B8-9616-4A6A-9123-D597D456E41D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5334000"/>
            <a:ext cx="3733800" cy="236803"/>
          </a:xfrm>
          <a:prstGeom prst="rect">
            <a:avLst/>
          </a:prstGeom>
        </p:spPr>
        <p:txBody>
          <a:bodyPr vert="horz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5334000"/>
            <a:ext cx="914400" cy="236803"/>
          </a:xfrm>
          <a:prstGeom prst="rect">
            <a:avLst/>
          </a:prstGeom>
        </p:spPr>
        <p:txBody>
          <a:bodyPr vert="horz" lIns="45720" r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126EF0-4B3D-4032-BFD7-FAC340C89F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宋体" pitchFamily="2" charset="-122"/>
          <a:cs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宋体" pitchFamily="2" charset="-122"/>
          <a:cs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宋体" pitchFamily="2" charset="-122"/>
          <a:cs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宋体" pitchFamily="2" charset="-122"/>
          <a:cs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宋体" pitchFamily="2" charset="-122"/>
          <a:cs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宋体" pitchFamily="2" charset="-122"/>
          <a:cs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宋体" pitchFamily="2" charset="-122"/>
          <a:cs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宋体" pitchFamily="2" charset="-122"/>
          <a:cs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FP-Tree/980133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2B839E7-7D25-4452-BF35-05C05D5DC41E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 smtClean="0"/>
          </a:p>
        </p:txBody>
      </p:sp>
      <p:sp>
        <p:nvSpPr>
          <p:cNvPr id="1358850" name="Rectangle 4098"/>
          <p:cNvSpPr>
            <a:spLocks noChangeArrowheads="1"/>
          </p:cNvSpPr>
          <p:nvPr/>
        </p:nvSpPr>
        <p:spPr bwMode="auto">
          <a:xfrm>
            <a:off x="838200" y="38622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第</a:t>
            </a:r>
            <a:r>
              <a:rPr kumimoji="1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3</a:t>
            </a:r>
            <a:r>
              <a:rPr kumimoji="1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章 关联规</a:t>
            </a:r>
            <a:r>
              <a:rPr kumimoji="1" lang="zh-CN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则与推荐算法</a:t>
            </a:r>
            <a:endParaRPr kumimoji="1" lang="zh-CN" altLang="en-US" sz="4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隶书" pitchFamily="49" charset="-122"/>
            </a:endParaRPr>
          </a:p>
        </p:txBody>
      </p:sp>
      <p:sp>
        <p:nvSpPr>
          <p:cNvPr id="9220" name="Rectangle 4099"/>
          <p:cNvSpPr>
            <a:spLocks noChangeArrowheads="1"/>
          </p:cNvSpPr>
          <p:nvPr/>
        </p:nvSpPr>
        <p:spPr bwMode="auto">
          <a:xfrm>
            <a:off x="3099524" y="4585692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唐 四 薪</a:t>
            </a:r>
          </a:p>
        </p:txBody>
      </p:sp>
      <p:pic>
        <p:nvPicPr>
          <p:cNvPr id="80898" name="Picture 2" descr="C:\Users\Shinelon\Desktop\ti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593" y="1201316"/>
            <a:ext cx="4200663" cy="30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5296960"/>
            <a:ext cx="2133600" cy="304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fld id="{DA9A43D1-0329-49C8-B4B6-DD7282F33A47}" type="slidenum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729"/>
            <a:ext cx="7793037" cy="508000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关联规则在购物篮分析中的应用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99104"/>
            <a:ext cx="8077200" cy="37465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关联规则表示了项之间的关系</a:t>
            </a:r>
          </a:p>
          <a:p>
            <a:pPr eaLnBrk="1" hangingPunct="1"/>
            <a:r>
              <a:rPr lang="zh-CN" altLang="en-US" b="1" dirty="0" smtClean="0"/>
              <a:t>示例</a:t>
            </a:r>
            <a:r>
              <a:rPr lang="en-US" altLang="zh-CN" b="1" dirty="0" smtClean="0"/>
              <a:t>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/>
              <a:t>cereal, milk </a:t>
            </a:r>
            <a:r>
              <a:rPr lang="en-US" altLang="zh-CN" b="1" dirty="0" smtClean="0">
                <a:sym typeface="Symbol" pitchFamily="18" charset="2"/>
              </a:rPr>
              <a:t> fruit</a:t>
            </a:r>
          </a:p>
          <a:p>
            <a:pPr lvl="3" eaLnBrk="1" hangingPunct="1">
              <a:buFont typeface="Wingdings" pitchFamily="2" charset="2"/>
              <a:buNone/>
            </a:pPr>
            <a:endParaRPr lang="en-US" altLang="zh-CN" b="1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/>
              <a:t>“</a:t>
            </a:r>
            <a:r>
              <a:rPr lang="zh-CN" altLang="en-US" b="1" dirty="0" smtClean="0"/>
              <a:t>买谷类食品和牛奶的人也会买水果</a:t>
            </a:r>
            <a:r>
              <a:rPr lang="en-US" altLang="zh-CN" b="1" dirty="0" smtClean="0"/>
              <a:t>.”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dirty="0" smtClean="0"/>
              <a:t>商店可以把牛奶和谷类食品作特价品以使人们买更多的水果</a:t>
            </a:r>
            <a:r>
              <a:rPr lang="en-US" altLang="zh-CN" b="1" dirty="0" smtClean="0"/>
              <a:t>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5296960"/>
            <a:ext cx="2133600" cy="304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fld id="{E08562E4-36BA-4090-8107-A1E6D8F8F743}" type="slidenum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44500"/>
            <a:ext cx="6248400" cy="508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关联规则的形式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8448"/>
            <a:ext cx="8964612" cy="39687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SzPct val="80000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规则形式：  “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Body 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® H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ead [support, confidence]”.</a:t>
            </a:r>
          </a:p>
          <a:p>
            <a:pPr lvl="1" eaLnBrk="1" hangingPunct="1">
              <a:lnSpc>
                <a:spcPct val="200000"/>
              </a:lnSpc>
              <a:buSzPct val="80000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buys(x, “diapers”)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®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buys(x, “beers”) [0.5%, 60%]</a:t>
            </a:r>
          </a:p>
          <a:p>
            <a:pPr lvl="1" eaLnBrk="1" hangingPunct="1">
              <a:lnSpc>
                <a:spcPct val="90000"/>
              </a:lnSpc>
              <a:buSzPct val="80000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major(x, “CS”) ^ takes(x, “DB”)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®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grade(x, “A”) [1%, 75%]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5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5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4DAD2C-9F27-4C82-8EA6-5F50D1CF0998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397000"/>
            <a:ext cx="79248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ea typeface="宋体" pitchFamily="2" charset="-122"/>
              </a:rPr>
              <a:t>数据挖掘概述</a:t>
            </a:r>
            <a:endParaRPr lang="en-US" altLang="zh-CN" b="1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4400" b="1" dirty="0">
                <a:solidFill>
                  <a:srgbClr val="FF0000"/>
                </a:solidFill>
                <a:ea typeface="宋体" pitchFamily="2" charset="-122"/>
              </a:rPr>
              <a:t>关联规则挖掘</a:t>
            </a:r>
            <a:r>
              <a:rPr lang="zh-CN" altLang="en-US" sz="4400" b="1" dirty="0" smtClean="0">
                <a:solidFill>
                  <a:srgbClr val="FF0000"/>
                </a:solidFill>
                <a:ea typeface="宋体" pitchFamily="2" charset="-122"/>
              </a:rPr>
              <a:t>的基本概</a:t>
            </a:r>
            <a:r>
              <a:rPr lang="zh-CN" altLang="en-US" sz="4400" b="1" dirty="0">
                <a:solidFill>
                  <a:srgbClr val="FF0000"/>
                </a:solidFill>
                <a:ea typeface="宋体" pitchFamily="2" charset="-122"/>
              </a:rPr>
              <a:t>念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ea typeface="宋体" pitchFamily="2" charset="-122"/>
              </a:rPr>
              <a:t>关联规则挖掘算法</a:t>
            </a:r>
            <a:r>
              <a:rPr lang="en-US" altLang="zh-CN" b="1" dirty="0">
                <a:ea typeface="宋体" pitchFamily="2" charset="-122"/>
              </a:rPr>
              <a:t>Apriori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ea typeface="宋体" pitchFamily="2" charset="-122"/>
              </a:rPr>
              <a:t>频繁模式树 </a:t>
            </a:r>
            <a:r>
              <a:rPr lang="en-US" altLang="zh-CN" b="1" dirty="0" smtClean="0">
                <a:ea typeface="宋体" pitchFamily="2" charset="-122"/>
              </a:rPr>
              <a:t>FP tree</a:t>
            </a:r>
            <a:r>
              <a:rPr lang="zh-CN" altLang="en-US" b="1" dirty="0" smtClean="0">
                <a:ea typeface="宋体" pitchFamily="2" charset="-122"/>
              </a:rPr>
              <a:t>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411413" y="457729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hlink"/>
                </a:solidFill>
                <a:ea typeface="宋体" pitchFamily="2" charset="-122"/>
              </a:rPr>
              <a:t>目　　　录</a:t>
            </a:r>
          </a:p>
        </p:txBody>
      </p:sp>
    </p:spTree>
    <p:extLst>
      <p:ext uri="{BB962C8B-B14F-4D97-AF65-F5344CB8AC3E}">
        <p14:creationId xmlns:p14="http://schemas.microsoft.com/office/powerpoint/2010/main" val="29273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B23F30-F433-420A-84E7-5BA95A75D89F}" type="datetime1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2021-11-15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8308F5-5870-45AF-ABF1-22FCCDBC5900}" type="slidenum">
              <a:rPr lang="en-US" altLang="zh-TW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solidFill>
                  <a:srgbClr val="0000FF"/>
                </a:solidFill>
                <a:latin typeface="+mn-ea"/>
                <a:ea typeface="+mn-ea"/>
              </a:rPr>
              <a:t>关联规则的基本概念</a:t>
            </a:r>
          </a:p>
        </p:txBody>
      </p:sp>
      <p:sp>
        <p:nvSpPr>
          <p:cNvPr id="2048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z="3600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zh-CN" altLang="en-US" sz="3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项与项集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项：数据库中的最小单位，如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牛奶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项集：数据项构成的非空</a:t>
            </a:r>
            <a:r>
              <a:rPr lang="zh-CN" altLang="en-US" sz="2800" b="1" dirty="0" smtClean="0">
                <a:ea typeface="微软雅黑" pitchFamily="34" charset="-122"/>
              </a:rPr>
              <a:t>集合，</a:t>
            </a:r>
            <a:r>
              <a:rPr lang="en-US" altLang="zh-CN" sz="2800" b="1" dirty="0" smtClean="0">
                <a:ea typeface="微软雅黑" pitchFamily="34" charset="-122"/>
              </a:rPr>
              <a:t/>
            </a:r>
            <a:br>
              <a:rPr lang="en-US" altLang="zh-CN" sz="2800" b="1" dirty="0" smtClean="0">
                <a:ea typeface="微软雅黑" pitchFamily="34" charset="-122"/>
              </a:rPr>
            </a:br>
            <a:r>
              <a:rPr lang="en-US" altLang="zh-CN" sz="2800" b="1" dirty="0" smtClean="0">
                <a:ea typeface="微软雅黑" pitchFamily="34" charset="-122"/>
              </a:rPr>
              <a:t>	</a:t>
            </a:r>
            <a:r>
              <a:rPr lang="zh-CN" altLang="en-US" sz="2800" b="1" dirty="0" smtClean="0">
                <a:ea typeface="微软雅黑" pitchFamily="34" charset="-122"/>
              </a:rPr>
              <a:t>如</a:t>
            </a:r>
            <a:r>
              <a:rPr lang="en-US" altLang="zh-CN" sz="2800" b="1" dirty="0" smtClean="0">
                <a:solidFill>
                  <a:srgbClr val="FF0000"/>
                </a:solidFill>
                <a:ea typeface="微软雅黑" pitchFamily="34" charset="-122"/>
              </a:rPr>
              <a:t>{</a:t>
            </a:r>
            <a:r>
              <a:rPr lang="zh-CN" altLang="en-US" sz="2800" b="1" dirty="0" smtClean="0">
                <a:solidFill>
                  <a:srgbClr val="FF0000"/>
                </a:solidFill>
                <a:ea typeface="微软雅黑" pitchFamily="34" charset="-122"/>
              </a:rPr>
              <a:t>牛奶、面包、苹果</a:t>
            </a:r>
            <a:r>
              <a:rPr lang="en-US" altLang="zh-CN" sz="2800" b="1" dirty="0" smtClean="0">
                <a:solidFill>
                  <a:srgbClr val="FF0000"/>
                </a:solidFill>
                <a:ea typeface="微软雅黑" pitchFamily="34" charset="-122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ea typeface="微软雅黑" pitchFamily="34" charset="-122"/>
              </a:rPr>
              <a:t>       </a:t>
            </a:r>
            <a:r>
              <a:rPr lang="en-US" altLang="zh-CN" sz="2800" b="1" dirty="0" smtClean="0">
                <a:solidFill>
                  <a:srgbClr val="0000FF"/>
                </a:solidFill>
                <a:ea typeface="微软雅黑" pitchFamily="34" charset="-122"/>
              </a:rPr>
              <a:t>I={i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ea typeface="微软雅黑" pitchFamily="34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ea typeface="微软雅黑" pitchFamily="34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ea typeface="微软雅黑" pitchFamily="34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ea typeface="微软雅黑" pitchFamily="34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……</a:t>
            </a:r>
            <a:r>
              <a:rPr lang="en-US" altLang="zh-CN" sz="2800" b="1" dirty="0" smtClean="0">
                <a:solidFill>
                  <a:srgbClr val="0000FF"/>
                </a:solidFill>
                <a:ea typeface="微软雅黑" pitchFamily="34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微软雅黑" pitchFamily="34" charset="-122"/>
              </a:rPr>
              <a:t>k</a:t>
            </a:r>
            <a:r>
              <a:rPr lang="en-US" altLang="zh-CN" sz="2800" b="1" dirty="0" smtClean="0">
                <a:solidFill>
                  <a:srgbClr val="0000FF"/>
                </a:solidFill>
                <a:ea typeface="微软雅黑" pitchFamily="34" charset="-122"/>
              </a:rPr>
              <a:t>},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800" b="1" dirty="0" smtClean="0"/>
              <a:t>i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>
                <a:solidFill>
                  <a:srgbClr val="00B050"/>
                </a:solidFill>
                <a:ea typeface="微软雅黑" pitchFamily="34" charset="-122"/>
              </a:rPr>
              <a:t> </a:t>
            </a:r>
            <a:r>
              <a:rPr lang="zh-CN" altLang="en-US" sz="2800" b="1" dirty="0" smtClean="0">
                <a:ea typeface="微软雅黑" pitchFamily="34" charset="-122"/>
              </a:rPr>
              <a:t>为项，</a:t>
            </a:r>
            <a:r>
              <a:rPr lang="en-US" altLang="zh-CN" sz="2800" b="1" dirty="0" smtClean="0">
                <a:ea typeface="微软雅黑" pitchFamily="34" charset="-122"/>
              </a:rPr>
              <a:t>K</a:t>
            </a:r>
            <a:r>
              <a:rPr lang="zh-CN" altLang="en-US" sz="2800" b="1" dirty="0" smtClean="0">
                <a:ea typeface="微软雅黑" pitchFamily="34" charset="-122"/>
              </a:rPr>
              <a:t>为项集的个数，称集合</a:t>
            </a:r>
            <a:r>
              <a:rPr lang="en-US" altLang="zh-CN" sz="2800" b="1" dirty="0" smtClean="0">
                <a:ea typeface="微软雅黑" pitchFamily="34" charset="-122"/>
              </a:rPr>
              <a:t>I</a:t>
            </a:r>
            <a:r>
              <a:rPr lang="zh-CN" altLang="en-US" sz="2800" b="1" dirty="0" smtClean="0">
                <a:ea typeface="微软雅黑" pitchFamily="34" charset="-122"/>
              </a:rPr>
              <a:t>为</a:t>
            </a:r>
            <a:r>
              <a:rPr lang="en-US" altLang="zh-CN" sz="2800" b="1" dirty="0" smtClean="0">
                <a:ea typeface="微软雅黑" pitchFamily="34" charset="-122"/>
              </a:rPr>
              <a:t>k-</a:t>
            </a:r>
            <a:r>
              <a:rPr lang="zh-CN" altLang="en-US" sz="2800" b="1" dirty="0" smtClean="0">
                <a:ea typeface="微软雅黑" pitchFamily="34" charset="-122"/>
              </a:rPr>
              <a:t>项集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5422B4-B2BB-4F79-8B61-1093D1CE2054}" type="datetime1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2021-11-15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52CA22-B62F-4825-99F2-6A5D3C47E3BE}" type="slidenum">
              <a:rPr lang="en-US" altLang="zh-TW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solidFill>
                  <a:srgbClr val="0000FF"/>
                </a:solidFill>
                <a:latin typeface="+mn-ea"/>
                <a:ea typeface="+mn-ea"/>
              </a:rPr>
              <a:t>关联规则的基本概念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73324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事务</a:t>
            </a:r>
            <a:endParaRPr lang="en-US" altLang="zh-CN" sz="2800" b="1" dirty="0" smtClean="0"/>
          </a:p>
          <a:p>
            <a:r>
              <a:rPr lang="zh-CN" altLang="zh-CN" sz="2800" dirty="0" smtClean="0"/>
              <a:t>每</a:t>
            </a:r>
            <a:r>
              <a:rPr lang="zh-CN" altLang="zh-CN" sz="2800" dirty="0"/>
              <a:t>一个事务都是一个项集</a:t>
            </a:r>
            <a:r>
              <a:rPr lang="zh-CN" altLang="zh-CN" sz="2800" dirty="0" smtClean="0"/>
              <a:t>。设</a:t>
            </a:r>
            <a:r>
              <a:rPr lang="en-US" altLang="zh-CN" sz="2800" dirty="0" smtClean="0"/>
              <a:t> D={</a:t>
            </a:r>
            <a:r>
              <a:rPr lang="en-US" altLang="zh-CN" sz="2800" i="1" dirty="0"/>
              <a:t>i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i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zh-CN" altLang="zh-CN" sz="2800" dirty="0"/>
              <a:t>…</a:t>
            </a:r>
            <a:r>
              <a:rPr lang="en-US" altLang="zh-CN" sz="2800" dirty="0"/>
              <a:t>,</a:t>
            </a:r>
            <a:r>
              <a:rPr lang="en-US" altLang="zh-CN" sz="2800" i="1" dirty="0"/>
              <a:t>i</a:t>
            </a:r>
            <a:r>
              <a:rPr lang="en-US" altLang="zh-CN" sz="2800" i="1" baseline="-25000" dirty="0"/>
              <a:t>k</a:t>
            </a:r>
            <a:r>
              <a:rPr lang="en-US" altLang="zh-CN" sz="2800" dirty="0" smtClean="0"/>
              <a:t>}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由数据库中所有项构成的全集，则每一个事务</a:t>
            </a:r>
            <a:r>
              <a:rPr lang="en-US" altLang="zh-CN" sz="2800" i="1" dirty="0" smtClean="0"/>
              <a:t>t</a:t>
            </a:r>
            <a:r>
              <a:rPr lang="en-US" altLang="zh-CN" sz="2800" i="1" baseline="-25000" dirty="0" smtClean="0"/>
              <a:t>i </a:t>
            </a:r>
            <a:r>
              <a:rPr lang="zh-CN" altLang="zh-CN" sz="2800" dirty="0" smtClean="0"/>
              <a:t>对</a:t>
            </a:r>
            <a:r>
              <a:rPr lang="zh-CN" altLang="zh-CN" sz="2800" dirty="0"/>
              <a:t>应的项集都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D</a:t>
            </a:r>
            <a:r>
              <a:rPr lang="en-US" altLang="zh-CN" sz="2800" i="1" dirty="0" smtClean="0"/>
              <a:t>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子集。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289549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项</a:t>
            </a:r>
            <a:r>
              <a:rPr lang="zh-CN" altLang="zh-CN" sz="2800" b="1" dirty="0"/>
              <a:t>集的频数</a:t>
            </a:r>
          </a:p>
          <a:p>
            <a:r>
              <a:rPr lang="zh-CN" altLang="zh-CN" sz="2800" dirty="0"/>
              <a:t>包含某个项集的事务在事务数据库中出现的次数称为项集的频</a:t>
            </a:r>
            <a:r>
              <a:rPr lang="zh-CN" altLang="zh-CN" sz="2800" dirty="0" smtClean="0"/>
              <a:t>数。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5422B4-B2BB-4F79-8B61-1093D1CE2054}" type="datetime1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2021-11-15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52CA22-B62F-4825-99F2-6A5D3C47E3BE}" type="slidenum">
              <a:rPr lang="en-US" altLang="zh-TW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kern="1200" dirty="0">
                <a:solidFill>
                  <a:srgbClr val="0000FF"/>
                </a:solidFill>
                <a:latin typeface="+mn-ea"/>
                <a:ea typeface="+mn-ea"/>
              </a:rPr>
              <a:t>关联规则</a:t>
            </a:r>
            <a:r>
              <a:rPr lang="zh-CN" altLang="en-US" sz="4000" kern="1200" dirty="0" smtClean="0">
                <a:solidFill>
                  <a:srgbClr val="0000FF"/>
                </a:solidFill>
                <a:latin typeface="+mn-ea"/>
                <a:ea typeface="+mn-ea"/>
              </a:rPr>
              <a:t>的概念</a:t>
            </a:r>
            <a:r>
              <a:rPr lang="zh-CN" altLang="en-US" sz="4000" kern="1200" dirty="0">
                <a:solidFill>
                  <a:srgbClr val="0000FF"/>
                </a:solidFill>
                <a:latin typeface="+mn-ea"/>
                <a:ea typeface="+mn-ea"/>
              </a:rPr>
              <a:t>连线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7332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单张购物小票</a:t>
            </a:r>
            <a:r>
              <a:rPr lang="en-US" altLang="zh-CN" sz="2800" dirty="0" smtClean="0"/>
              <a:t>			</a:t>
            </a:r>
            <a:r>
              <a:rPr lang="zh-CN" altLang="en-US" sz="2800" dirty="0"/>
              <a:t>项</a:t>
            </a:r>
            <a:r>
              <a:rPr lang="zh-CN" altLang="en-US" sz="2800" dirty="0" smtClean="0"/>
              <a:t>集</a:t>
            </a:r>
            <a:r>
              <a:rPr lang="en-US" altLang="zh-CN" sz="2800" dirty="0" smtClean="0"/>
              <a:t>I			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一个商品</a:t>
            </a:r>
            <a:r>
              <a:rPr lang="en-US" altLang="zh-CN" sz="2800" dirty="0" smtClean="0"/>
              <a:t>				</a:t>
            </a:r>
            <a:r>
              <a:rPr lang="zh-CN" altLang="en-US" sz="2800" dirty="0"/>
              <a:t>事</a:t>
            </a:r>
            <a:r>
              <a:rPr lang="zh-CN" altLang="en-US" sz="2800" dirty="0" smtClean="0"/>
              <a:t>务</a:t>
            </a:r>
            <a:r>
              <a:rPr lang="en-US" altLang="zh-CN" sz="2800" dirty="0" smtClean="0"/>
              <a:t>t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所有商品的集合</a:t>
            </a:r>
            <a:r>
              <a:rPr lang="en-US" altLang="zh-CN" sz="2800" dirty="0" smtClean="0"/>
              <a:t>			D</a:t>
            </a:r>
            <a:r>
              <a:rPr lang="zh-CN" altLang="en-US" sz="2800" dirty="0" smtClean="0"/>
              <a:t>全集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所有购物小票的集合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项</a:t>
            </a:r>
            <a:r>
              <a:rPr lang="en-US" altLang="zh-CN" sz="2800" dirty="0" smtClean="0"/>
              <a:t>i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某几个商品</a:t>
            </a:r>
            <a:r>
              <a:rPr lang="en-US" altLang="zh-CN" sz="2800" dirty="0" smtClean="0"/>
              <a:t>				</a:t>
            </a:r>
            <a:r>
              <a:rPr lang="zh-CN" altLang="en-US" sz="2800" dirty="0" smtClean="0"/>
              <a:t>事务数据库</a:t>
            </a:r>
            <a:r>
              <a:rPr lang="en-US" altLang="zh-CN" sz="2800" dirty="0" smtClean="0"/>
              <a:t>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87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B63053-DC48-4858-ABCC-1C8773F44569}" type="datetime1">
              <a:rPr lang="zh-CN" altLang="en-US" smtClean="0"/>
              <a:pPr>
                <a:defRPr/>
              </a:pPr>
              <a:t>2021-11-15</a:t>
            </a:fld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93BD5-5B4A-43BB-833C-05351744F89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480499" y="127332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T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有</a:t>
            </a:r>
            <a:r>
              <a:rPr lang="zh-CN" altLang="zh-CN" sz="2800" dirty="0"/>
              <a:t>且仅有</a:t>
            </a:r>
            <a:r>
              <a:rPr lang="en-US" altLang="zh-CN" sz="2800" dirty="0"/>
              <a:t>3</a:t>
            </a:r>
            <a:r>
              <a:rPr lang="zh-CN" altLang="zh-CN" sz="2800" dirty="0"/>
              <a:t>个事务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</a:t>
            </a:r>
            <a:r>
              <a:rPr lang="zh-CN" altLang="zh-CN" sz="2800" dirty="0"/>
              <a:t>啤酒</a:t>
            </a:r>
            <a:r>
              <a:rPr lang="en-US" altLang="zh-CN" sz="2800" dirty="0"/>
              <a:t>,</a:t>
            </a:r>
            <a:r>
              <a:rPr lang="zh-CN" altLang="zh-CN" sz="2800" dirty="0"/>
              <a:t>奶粉</a:t>
            </a:r>
            <a:r>
              <a:rPr lang="en-US" altLang="zh-CN" sz="2800" dirty="0"/>
              <a:t>}</a:t>
            </a:r>
            <a:r>
              <a:rPr lang="zh-CN" altLang="zh-CN" sz="2800" dirty="0"/>
              <a:t>、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</a:t>
            </a:r>
            <a:r>
              <a:rPr lang="zh-CN" altLang="zh-CN" sz="2800" dirty="0"/>
              <a:t>啤酒</a:t>
            </a:r>
            <a:r>
              <a:rPr lang="en-US" altLang="zh-CN" sz="2800" dirty="0"/>
              <a:t>,</a:t>
            </a:r>
            <a:r>
              <a:rPr lang="zh-CN" altLang="zh-CN" sz="2800" dirty="0"/>
              <a:t>尿布</a:t>
            </a:r>
            <a:r>
              <a:rPr lang="en-US" altLang="zh-CN" sz="2800" dirty="0"/>
              <a:t>,</a:t>
            </a:r>
            <a:r>
              <a:rPr lang="zh-CN" altLang="zh-CN" sz="2800" dirty="0"/>
              <a:t>奶粉</a:t>
            </a:r>
            <a:r>
              <a:rPr lang="en-US" altLang="zh-CN" sz="2800" dirty="0"/>
              <a:t>,</a:t>
            </a:r>
            <a:r>
              <a:rPr lang="zh-CN" altLang="zh-CN" sz="2800" dirty="0"/>
              <a:t>面包</a:t>
            </a:r>
            <a:r>
              <a:rPr lang="en-US" altLang="zh-CN" sz="2800" dirty="0"/>
              <a:t>}</a:t>
            </a:r>
            <a:r>
              <a:rPr lang="zh-CN" altLang="zh-CN" sz="2800" dirty="0"/>
              <a:t>、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={</a:t>
            </a:r>
            <a:r>
              <a:rPr lang="zh-CN" altLang="zh-CN" sz="2800" dirty="0"/>
              <a:t>啤酒</a:t>
            </a:r>
            <a:r>
              <a:rPr lang="en-US" altLang="zh-CN" sz="2800" dirty="0"/>
              <a:t>,</a:t>
            </a:r>
            <a:r>
              <a:rPr lang="zh-CN" altLang="zh-CN" sz="2800" dirty="0"/>
              <a:t>尿布</a:t>
            </a:r>
            <a:r>
              <a:rPr lang="en-US" altLang="zh-CN" sz="2800" dirty="0"/>
              <a:t>,</a:t>
            </a:r>
            <a:r>
              <a:rPr lang="zh-CN" altLang="zh-CN" sz="2800" dirty="0"/>
              <a:t>奶粉</a:t>
            </a:r>
            <a:r>
              <a:rPr lang="en-US" altLang="zh-CN" sz="2800" dirty="0" smtClean="0"/>
              <a:t>}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则</a:t>
            </a:r>
            <a:r>
              <a:rPr lang="zh-CN" altLang="zh-CN" sz="2800" dirty="0"/>
              <a:t>项集</a:t>
            </a:r>
            <a:r>
              <a:rPr lang="en-US" altLang="zh-CN" sz="2800" i="1" dirty="0"/>
              <a:t>I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</a:t>
            </a:r>
            <a:r>
              <a:rPr lang="zh-CN" altLang="zh-CN" sz="2800" dirty="0"/>
              <a:t>啤酒</a:t>
            </a:r>
            <a:r>
              <a:rPr lang="en-US" altLang="zh-CN" sz="2800" dirty="0"/>
              <a:t>,</a:t>
            </a:r>
            <a:r>
              <a:rPr lang="zh-CN" altLang="zh-CN" sz="2800" dirty="0"/>
              <a:t>奶粉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的频数是：</a:t>
            </a:r>
            <a:endParaRPr lang="zh-CN" altLang="en-US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kern="1200" dirty="0" smtClean="0">
                <a:solidFill>
                  <a:srgbClr val="0000FF"/>
                </a:solidFill>
                <a:latin typeface="+mn-ea"/>
                <a:ea typeface="+mn-ea"/>
              </a:rPr>
              <a:t>项集的频数举例</a:t>
            </a:r>
            <a:endParaRPr lang="zh-CN" altLang="en-US" sz="4000" kern="1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28521" y="3260494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22917B-4B34-464A-B0EE-F19F0195A027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>
                <a:ea typeface="隶书" pitchFamily="49" charset="-122"/>
              </a:rPr>
              <a:t>关</a:t>
            </a:r>
            <a:r>
              <a:rPr lang="zh-CN" altLang="en-US" sz="3200" b="1" dirty="0" smtClean="0">
                <a:ea typeface="隶书" pitchFamily="49" charset="-122"/>
              </a:rPr>
              <a:t>联规则的概念</a:t>
            </a:r>
          </a:p>
        </p:txBody>
      </p:sp>
      <p:sp>
        <p:nvSpPr>
          <p:cNvPr id="1418243" name="Rectangle 3"/>
          <p:cNvSpPr>
            <a:spLocks noChangeArrowheads="1"/>
          </p:cNvSpPr>
          <p:nvPr/>
        </p:nvSpPr>
        <p:spPr bwMode="auto">
          <a:xfrm>
            <a:off x="468313" y="3339042"/>
            <a:ext cx="83820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{Chips</a:t>
            </a:r>
            <a:r>
              <a:rPr lang="en-US" altLang="zh-CN" dirty="0"/>
              <a:t>, </a:t>
            </a:r>
            <a:r>
              <a:rPr lang="en-US" altLang="zh-CN" dirty="0" smtClean="0"/>
              <a:t>Salsa}</a:t>
            </a:r>
            <a:r>
              <a:rPr lang="zh-CN" altLang="en-US" b="1" dirty="0" smtClean="0"/>
              <a:t>是</a:t>
            </a:r>
            <a:r>
              <a:rPr lang="zh-CN" altLang="en-US" b="1" dirty="0"/>
              <a:t>什么</a:t>
            </a:r>
            <a:r>
              <a:rPr lang="en-US" altLang="zh-CN" b="1" dirty="0"/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/>
              <a:t>事务</a:t>
            </a:r>
            <a:r>
              <a:rPr lang="en-US" altLang="zh-CN" b="1" dirty="0"/>
              <a:t>ID B</a:t>
            </a:r>
            <a:r>
              <a:rPr lang="zh-CN" altLang="en-US" b="1" dirty="0"/>
              <a:t>的</a:t>
            </a:r>
            <a:r>
              <a:rPr lang="en-US" altLang="zh-CN" b="1" dirty="0"/>
              <a:t>T</a:t>
            </a:r>
            <a:r>
              <a:rPr lang="zh-CN" altLang="en-US" b="1" dirty="0"/>
              <a:t>是什么</a:t>
            </a:r>
            <a:r>
              <a:rPr lang="en-US" altLang="zh-CN" b="1" dirty="0"/>
              <a:t>?</a:t>
            </a:r>
          </a:p>
        </p:txBody>
      </p:sp>
      <p:graphicFrame>
        <p:nvGraphicFramePr>
          <p:cNvPr id="1418265" name="Group 25"/>
          <p:cNvGraphicFramePr>
            <a:graphicFrameLocks noGrp="1"/>
          </p:cNvGraphicFramePr>
          <p:nvPr/>
        </p:nvGraphicFramePr>
        <p:xfrm>
          <a:off x="684213" y="1236929"/>
          <a:ext cx="8153400" cy="2209585"/>
        </p:xfrm>
        <a:graphic>
          <a:graphicData uri="http://schemas.openxmlformats.org/drawingml/2006/table">
            <a:tbl>
              <a:tblPr/>
              <a:tblGrid>
                <a:gridCol w="1509712"/>
                <a:gridCol w="6643688"/>
              </a:tblGrid>
              <a:tr h="380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事务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38078" marB="380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购物篮</a:t>
                      </a:r>
                    </a:p>
                  </a:txBody>
                  <a:tcPr marT="38078" marB="38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8078" marB="380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Chips, Salsa, Cookies, Crackers, Coke, Beer</a:t>
                      </a:r>
                    </a:p>
                  </a:txBody>
                  <a:tcPr marT="38078" marB="38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8078" marB="380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Lettuce, Spinach, Oranges, Celery, Apples, Grapes</a:t>
                      </a:r>
                    </a:p>
                  </a:txBody>
                  <a:tcPr marT="38078" marB="38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8078" marB="380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Chips, Salsa, Frozen Pizza, Frozen Cake</a:t>
                      </a:r>
                    </a:p>
                  </a:txBody>
                  <a:tcPr marT="38078" marB="38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38078" marB="380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Lettuce, Spinach, Milk, Butter, Chips</a:t>
                      </a:r>
                    </a:p>
                  </a:txBody>
                  <a:tcPr marT="38078" marB="38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220074" y="3649589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项集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824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9CDEE9A-F744-46A7-889B-7E877E716239}" type="datetime1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2021-11-15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B6593E9-4B01-4B97-8A7A-1A3A24CA9D14}" type="slidenum">
              <a:rPr lang="en-US" altLang="zh-TW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4294967295"/>
          </p:nvPr>
        </p:nvSpPr>
        <p:spPr>
          <a:xfrm>
            <a:off x="475928" y="1237321"/>
            <a:ext cx="8363272" cy="3924267"/>
          </a:xfrm>
          <a:blipFill rotWithShape="1">
            <a:blip r:embed="rId2"/>
            <a:stretch>
              <a:fillRect l="-1822" t="-2850" r="-1239"/>
            </a:stretch>
          </a:blipFill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 2"/>
              <a:buChar char="ß"/>
              <a:defRPr/>
            </a:pPr>
            <a:r>
              <a:rPr lang="zh-CN" altLang="en-US" kern="1200">
                <a:noFill/>
              </a:rPr>
              <a:t> 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355865"/>
            <a:ext cx="8229600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关联规则的基本概念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6F07D8-9143-48F7-9722-3B3C3850D619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096B6-B1CA-4A1D-A242-8EA256B92CDA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355865"/>
            <a:ext cx="8229600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关联规则的基本概念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887" y="1308366"/>
            <a:ext cx="836531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600" b="1" dirty="0" smtClean="0">
                <a:solidFill>
                  <a:srgbClr val="CC6600"/>
                </a:solidFill>
              </a:rPr>
              <a:t>5. </a:t>
            </a:r>
            <a:r>
              <a:rPr lang="zh-CN" altLang="en-US" sz="2600" b="1" dirty="0">
                <a:solidFill>
                  <a:srgbClr val="CC6600"/>
                </a:solidFill>
              </a:rPr>
              <a:t>关</a:t>
            </a:r>
            <a:r>
              <a:rPr lang="zh-CN" altLang="en-US" sz="2600" b="1" dirty="0" smtClean="0">
                <a:solidFill>
                  <a:srgbClr val="CC6600"/>
                </a:solidFill>
              </a:rPr>
              <a:t>联规则的支持度</a:t>
            </a:r>
            <a:r>
              <a:rPr lang="en-US" altLang="zh-CN" sz="2600" b="1" dirty="0" smtClean="0">
                <a:solidFill>
                  <a:srgbClr val="CC6600"/>
                </a:solidFill>
              </a:rPr>
              <a:t>(support)</a:t>
            </a:r>
          </a:p>
          <a:p>
            <a:pPr>
              <a:lnSpc>
                <a:spcPct val="200000"/>
              </a:lnSpc>
            </a:pPr>
            <a:r>
              <a:rPr lang="zh-CN" altLang="zh-CN" dirty="0" smtClean="0"/>
              <a:t>关</a:t>
            </a:r>
            <a:r>
              <a:rPr lang="zh-CN" altLang="zh-CN" dirty="0"/>
              <a:t>联规则的支持度是事务集中同时包含项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的事务数与事务集中总事务数的比值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zh-CN" dirty="0"/>
              <a:t>支持度</a:t>
            </a:r>
            <a:r>
              <a:rPr lang="zh-CN" altLang="zh-CN" dirty="0" smtClean="0"/>
              <a:t>反</a:t>
            </a:r>
            <a:r>
              <a:rPr lang="zh-CN" altLang="zh-CN" dirty="0"/>
              <a:t>映了</a:t>
            </a:r>
            <a:r>
              <a:rPr lang="en-US" altLang="zh-CN" i="1" dirty="0" smtClean="0"/>
              <a:t>X </a:t>
            </a:r>
            <a:r>
              <a:rPr lang="zh-CN" altLang="zh-CN" dirty="0" smtClean="0"/>
              <a:t>和</a:t>
            </a:r>
            <a:r>
              <a:rPr lang="en-US" altLang="zh-CN" i="1" dirty="0" smtClean="0"/>
              <a:t>Y </a:t>
            </a:r>
            <a:r>
              <a:rPr lang="zh-CN" altLang="zh-CN" dirty="0" smtClean="0"/>
              <a:t>中</a:t>
            </a:r>
            <a:r>
              <a:rPr lang="zh-CN" altLang="zh-CN" dirty="0"/>
              <a:t>所包含的项在事务集中同时出现的概</a:t>
            </a:r>
            <a:r>
              <a:rPr lang="zh-CN" altLang="zh-CN" dirty="0" smtClean="0"/>
              <a:t>率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i="1" dirty="0" smtClean="0"/>
              <a:t>support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>
                <a:sym typeface="Symbol"/>
              </a:rPr>
              <a:t></a:t>
            </a:r>
            <a:r>
              <a:rPr lang="en-US" altLang="zh-CN" i="1" dirty="0"/>
              <a:t>Y</a:t>
            </a:r>
            <a:r>
              <a:rPr lang="en-US" altLang="zh-CN" dirty="0"/>
              <a:t>)= </a:t>
            </a:r>
            <a:r>
              <a:rPr lang="en-US" altLang="zh-CN" i="1" dirty="0"/>
              <a:t>support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zh-CN" altLang="zh-CN" dirty="0"/>
              <a:t>∪</a:t>
            </a:r>
            <a:r>
              <a:rPr lang="en-US" altLang="zh-CN" i="1" dirty="0"/>
              <a:t>Y</a:t>
            </a:r>
            <a:r>
              <a:rPr lang="en-US" altLang="zh-CN" dirty="0"/>
              <a:t>)=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XY </a:t>
            </a:r>
            <a:r>
              <a:rPr lang="en-US" altLang="zh-CN" dirty="0" smtClean="0"/>
              <a:t>)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4DAD2C-9F27-4C82-8EA6-5F50D1CF0998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397000"/>
            <a:ext cx="79248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ea typeface="宋体" pitchFamily="2" charset="-122"/>
              </a:rPr>
              <a:t>数据挖掘概述</a:t>
            </a:r>
            <a:endParaRPr lang="en-US" altLang="zh-CN" b="1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ea typeface="宋体" pitchFamily="2" charset="-122"/>
              </a:rPr>
              <a:t>关联规则挖掘</a:t>
            </a:r>
            <a:r>
              <a:rPr lang="zh-CN" altLang="en-US" b="1" dirty="0" smtClean="0">
                <a:ea typeface="宋体" pitchFamily="2" charset="-122"/>
              </a:rPr>
              <a:t>的基本概</a:t>
            </a:r>
            <a:r>
              <a:rPr lang="zh-CN" altLang="en-US" b="1" dirty="0">
                <a:ea typeface="宋体" pitchFamily="2" charset="-122"/>
              </a:rPr>
              <a:t>念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ea typeface="宋体" pitchFamily="2" charset="-122"/>
              </a:rPr>
              <a:t>关联规则挖掘算法</a:t>
            </a:r>
            <a:r>
              <a:rPr lang="en-US" altLang="zh-CN" b="1" dirty="0">
                <a:ea typeface="宋体" pitchFamily="2" charset="-122"/>
              </a:rPr>
              <a:t>Apriori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ea typeface="宋体" pitchFamily="2" charset="-122"/>
              </a:rPr>
              <a:t>频繁模式树 </a:t>
            </a:r>
            <a:r>
              <a:rPr lang="en-US" altLang="zh-CN" b="1" dirty="0" smtClean="0">
                <a:ea typeface="宋体" pitchFamily="2" charset="-122"/>
              </a:rPr>
              <a:t>FP tree</a:t>
            </a:r>
            <a:r>
              <a:rPr lang="zh-CN" altLang="en-US" b="1" dirty="0" smtClean="0">
                <a:ea typeface="宋体" pitchFamily="2" charset="-122"/>
              </a:rPr>
              <a:t>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411413" y="337220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dirty="0" smtClean="0">
                <a:solidFill>
                  <a:schemeClr val="hlink"/>
                </a:solidFill>
                <a:ea typeface="宋体" pitchFamily="2" charset="-122"/>
              </a:rPr>
              <a:t>3.1 </a:t>
            </a:r>
            <a:r>
              <a:rPr lang="zh-CN" altLang="en-US" sz="3600" b="1" dirty="0" smtClean="0">
                <a:solidFill>
                  <a:schemeClr val="hlink"/>
                </a:solidFill>
                <a:ea typeface="宋体" pitchFamily="2" charset="-122"/>
              </a:rPr>
              <a:t>关联规则挖掘</a:t>
            </a:r>
            <a:endParaRPr lang="zh-CN" altLang="en-US" sz="3600" b="1" dirty="0">
              <a:solidFill>
                <a:schemeClr val="hlink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3D43C-E441-4BFE-B049-0AC40B013618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E48AB-125A-4384-BF91-09E3CA0CC6D9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41988" name="文本占位符 3"/>
          <p:cNvSpPr>
            <a:spLocks noGrp="1"/>
          </p:cNvSpPr>
          <p:nvPr>
            <p:ph type="body" sz="half" idx="4294967295"/>
          </p:nvPr>
        </p:nvSpPr>
        <p:spPr>
          <a:xfrm>
            <a:off x="539750" y="3878792"/>
            <a:ext cx="7480300" cy="1301750"/>
          </a:xfrm>
        </p:spPr>
        <p:txBody>
          <a:bodyPr anchor="ctr"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sz="3600" smtClean="0"/>
              <a:t>计算</a:t>
            </a:r>
            <a:r>
              <a:rPr lang="en-US" altLang="zh-CN" sz="3600" smtClean="0"/>
              <a:t>:</a:t>
            </a:r>
            <a:r>
              <a:rPr lang="zh-CN" altLang="en-US" sz="3600" smtClean="0"/>
              <a:t>“既有</a:t>
            </a:r>
            <a:r>
              <a:rPr lang="zh-CN" altLang="en-US" sz="3600" smtClean="0">
                <a:solidFill>
                  <a:srgbClr val="0000FF"/>
                </a:solidFill>
              </a:rPr>
              <a:t>橙汁</a:t>
            </a:r>
            <a:r>
              <a:rPr lang="zh-CN" altLang="en-US" sz="3600" smtClean="0"/>
              <a:t>又有</a:t>
            </a:r>
            <a:r>
              <a:rPr lang="zh-CN" altLang="en-US" sz="3600" smtClean="0">
                <a:solidFill>
                  <a:srgbClr val="0000FF"/>
                </a:solidFill>
              </a:rPr>
              <a:t>可乐</a:t>
            </a:r>
            <a:r>
              <a:rPr lang="zh-CN" altLang="en-US" sz="3600" smtClean="0"/>
              <a:t>”的支持度：</a:t>
            </a:r>
            <a:r>
              <a:rPr lang="en-US" altLang="zh-CN" sz="3600" smtClean="0"/>
              <a:t>2/5=0.4</a:t>
            </a:r>
            <a:endParaRPr lang="zh-CN" altLang="en-US" sz="3600" smtClean="0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997479"/>
            <a:ext cx="8047037" cy="26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标题 1"/>
          <p:cNvSpPr txBox="1">
            <a:spLocks/>
          </p:cNvSpPr>
          <p:nvPr/>
        </p:nvSpPr>
        <p:spPr bwMode="auto">
          <a:xfrm>
            <a:off x="366713" y="157428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rgbClr val="0000FF"/>
                </a:solidFill>
                <a:latin typeface="黑体" pitchFamily="49" charset="-122"/>
              </a:rPr>
              <a:t>关联规则的支持度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403350" y="4586554"/>
            <a:ext cx="1944688" cy="57414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2BD574-BDF2-4272-84F0-219AE3DE69AE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4C4C0-7385-4504-8AC8-812D615BAFF1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216958"/>
            <a:ext cx="8229600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关联规则的基本概念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3887" y="1171538"/>
            <a:ext cx="8365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600" b="1" dirty="0" smtClean="0">
                <a:solidFill>
                  <a:srgbClr val="7030A0"/>
                </a:solidFill>
              </a:rPr>
              <a:t>6. </a:t>
            </a:r>
            <a:r>
              <a:rPr lang="zh-CN" altLang="en-US" sz="2600" b="1" dirty="0">
                <a:solidFill>
                  <a:srgbClr val="7030A0"/>
                </a:solidFill>
              </a:rPr>
              <a:t>关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联规则的</a:t>
            </a:r>
            <a:r>
              <a:rPr lang="zh-CN" altLang="en-US" sz="2600" b="1" dirty="0">
                <a:solidFill>
                  <a:srgbClr val="7030A0"/>
                </a:solidFill>
              </a:rPr>
              <a:t>置信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度</a:t>
            </a:r>
            <a:r>
              <a:rPr lang="en-US" altLang="zh-CN" sz="2600" b="1" dirty="0" smtClean="0">
                <a:solidFill>
                  <a:srgbClr val="7030A0"/>
                </a:solidFill>
              </a:rPr>
              <a:t>(confidence)</a:t>
            </a:r>
          </a:p>
          <a:p>
            <a:pPr>
              <a:lnSpc>
                <a:spcPct val="200000"/>
              </a:lnSpc>
            </a:pPr>
            <a:r>
              <a:rPr lang="zh-CN" altLang="zh-CN" dirty="0"/>
              <a:t>关联规则的置信度是事务集中同时包含</a:t>
            </a:r>
            <a:r>
              <a:rPr lang="en-US" altLang="zh-CN" i="1" dirty="0"/>
              <a:t>X</a:t>
            </a:r>
            <a:r>
              <a:rPr lang="zh-CN" altLang="zh-CN" dirty="0"/>
              <a:t>和</a:t>
            </a:r>
            <a:r>
              <a:rPr lang="en-US" altLang="zh-CN" i="1" dirty="0"/>
              <a:t>Y</a:t>
            </a:r>
            <a:r>
              <a:rPr lang="zh-CN" altLang="zh-CN" dirty="0"/>
              <a:t>的事务数与包含</a:t>
            </a:r>
            <a:r>
              <a:rPr lang="en-US" altLang="zh-CN" dirty="0"/>
              <a:t>X</a:t>
            </a:r>
            <a:r>
              <a:rPr lang="zh-CN" altLang="zh-CN" dirty="0"/>
              <a:t>的事务数的比值，记为</a:t>
            </a:r>
            <a:r>
              <a:rPr lang="en-US" altLang="zh-CN" i="1" dirty="0"/>
              <a:t>confidence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>
                <a:sym typeface="Symbol"/>
              </a:rPr>
              <a:t>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zh-CN" dirty="0"/>
              <a:t>，置信度反映了包含</a:t>
            </a:r>
            <a:r>
              <a:rPr lang="en-US" altLang="zh-CN" i="1" dirty="0"/>
              <a:t>X</a:t>
            </a:r>
            <a:r>
              <a:rPr lang="zh-CN" altLang="zh-CN" dirty="0"/>
              <a:t>的事务中出现</a:t>
            </a:r>
            <a:r>
              <a:rPr lang="en-US" altLang="zh-CN" i="1" dirty="0"/>
              <a:t>Y</a:t>
            </a:r>
            <a:r>
              <a:rPr lang="zh-CN" altLang="zh-CN" dirty="0"/>
              <a:t>的条件概率。</a:t>
            </a:r>
            <a:r>
              <a:rPr lang="zh-CN" altLang="zh-CN" dirty="0" smtClean="0"/>
              <a:t>即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62861"/>
              </p:ext>
            </p:extLst>
          </p:nvPr>
        </p:nvGraphicFramePr>
        <p:xfrm>
          <a:off x="1187624" y="4280080"/>
          <a:ext cx="6479293" cy="88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3" imgW="3111500" imgH="419100" progId="Equation.DSMT4">
                  <p:embed/>
                </p:oleObj>
              </mc:Choice>
              <mc:Fallback>
                <p:oleObj name="Equation" r:id="rId3" imgW="31115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80080"/>
                        <a:ext cx="6479293" cy="881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7A1751-FD7C-4097-8324-6A7C17657EDB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67BDB-DAB9-4E1E-B94E-BE976FB0594F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43012" name="文本占位符 3"/>
          <p:cNvSpPr>
            <a:spLocks noGrp="1"/>
          </p:cNvSpPr>
          <p:nvPr>
            <p:ph type="body" sz="half" idx="4294967295"/>
          </p:nvPr>
        </p:nvSpPr>
        <p:spPr>
          <a:xfrm>
            <a:off x="539750" y="3926417"/>
            <a:ext cx="7480300" cy="1301750"/>
          </a:xfrm>
        </p:spPr>
        <p:txBody>
          <a:bodyPr anchor="ctr"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sz="3600" smtClean="0"/>
              <a:t>计算</a:t>
            </a:r>
            <a:r>
              <a:rPr lang="en-US" altLang="zh-CN" sz="3600" smtClean="0"/>
              <a:t>:</a:t>
            </a:r>
            <a:r>
              <a:rPr lang="zh-CN" altLang="en-US" sz="3600" smtClean="0"/>
              <a:t>“</a:t>
            </a:r>
            <a:r>
              <a:rPr lang="en-US" altLang="zh-CN" sz="3600" smtClean="0"/>
              <a:t>if   </a:t>
            </a:r>
            <a:r>
              <a:rPr lang="zh-CN" altLang="en-US" sz="3600" smtClean="0">
                <a:solidFill>
                  <a:srgbClr val="0000FF"/>
                </a:solidFill>
              </a:rPr>
              <a:t>橙汁</a:t>
            </a:r>
            <a:r>
              <a:rPr lang="zh-CN" altLang="en-US" sz="3600" smtClean="0"/>
              <a:t> </a:t>
            </a:r>
            <a:r>
              <a:rPr lang="en-US" altLang="zh-CN" sz="3600" smtClean="0"/>
              <a:t>then   </a:t>
            </a:r>
            <a:r>
              <a:rPr lang="zh-CN" altLang="en-US" sz="3600" smtClean="0">
                <a:solidFill>
                  <a:srgbClr val="0000FF"/>
                </a:solidFill>
              </a:rPr>
              <a:t>可乐</a:t>
            </a:r>
            <a:r>
              <a:rPr lang="zh-CN" altLang="en-US" sz="3600" smtClean="0"/>
              <a:t>”的置信度：</a:t>
            </a:r>
            <a:r>
              <a:rPr lang="en-US" altLang="zh-CN" sz="3600" smtClean="0"/>
              <a:t>2/4=0.5</a:t>
            </a:r>
            <a:endParaRPr lang="zh-CN" altLang="en-US" sz="3600" smtClean="0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997479"/>
            <a:ext cx="8047037" cy="26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标题 1"/>
          <p:cNvSpPr txBox="1">
            <a:spLocks/>
          </p:cNvSpPr>
          <p:nvPr/>
        </p:nvSpPr>
        <p:spPr bwMode="auto">
          <a:xfrm>
            <a:off x="539750" y="216958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rgbClr val="0000FF"/>
                </a:solidFill>
                <a:latin typeface="黑体" pitchFamily="49" charset="-122"/>
              </a:rPr>
              <a:t>关联规则的置信度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771778" y="4586554"/>
            <a:ext cx="2447925" cy="57414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16" name="TextBox 1"/>
          <p:cNvSpPr txBox="1">
            <a:spLocks noChangeArrowheads="1"/>
          </p:cNvSpPr>
          <p:nvPr/>
        </p:nvSpPr>
        <p:spPr bwMode="auto">
          <a:xfrm>
            <a:off x="725937" y="3700556"/>
            <a:ext cx="3903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Conf(</a:t>
            </a:r>
            <a:r>
              <a:rPr lang="zh-CN" altLang="en-US" sz="2800" dirty="0">
                <a:solidFill>
                  <a:srgbClr val="0070C0"/>
                </a:solidFill>
                <a:latin typeface="Tahoma" pitchFamily="34" charset="0"/>
              </a:rPr>
              <a:t>橙汁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→</a:t>
            </a:r>
            <a:r>
              <a:rPr lang="zh-CN" altLang="en-US" sz="2800" dirty="0">
                <a:solidFill>
                  <a:srgbClr val="0070C0"/>
                </a:solidFill>
                <a:latin typeface="Tahoma" pitchFamily="34" charset="0"/>
              </a:rPr>
              <a:t>可乐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)</a:t>
            </a:r>
            <a:endParaRPr lang="zh-CN" altLang="en-US" sz="28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63BE46-0207-49C2-A4EA-7FD673AF24D6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FF966-768B-4828-B42D-1D2F5D611134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27652" name="内容占位符 2"/>
          <p:cNvSpPr>
            <a:spLocks noGrp="1"/>
          </p:cNvSpPr>
          <p:nvPr>
            <p:ph idx="4294967295"/>
          </p:nvPr>
        </p:nvSpPr>
        <p:spPr>
          <a:xfrm>
            <a:off x="532724" y="1169458"/>
            <a:ext cx="8229600" cy="39052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、最小支持度与置信度</a:t>
            </a:r>
            <a:endParaRPr lang="en-US" altLang="zh-CN" b="1" dirty="0" smtClean="0"/>
          </a:p>
          <a:p>
            <a:pPr marL="0" indent="0" eaLnBrk="1" hangingPunct="1">
              <a:lnSpc>
                <a:spcPct val="150000"/>
              </a:lnSpc>
            </a:pPr>
            <a:r>
              <a:rPr lang="zh-CN" altLang="zh-CN" sz="2400" dirty="0"/>
              <a:t>通常支持度与置信度必须都大</a:t>
            </a:r>
            <a:r>
              <a:rPr lang="zh-CN" altLang="zh-CN" sz="2400" dirty="0" smtClean="0"/>
              <a:t>于或</a:t>
            </a:r>
            <a:r>
              <a:rPr lang="zh-CN" altLang="zh-CN" sz="2400" dirty="0"/>
              <a:t>等</a:t>
            </a:r>
            <a:r>
              <a:rPr lang="zh-CN" altLang="zh-CN" sz="2400" dirty="0" smtClean="0"/>
              <a:t>于人</a:t>
            </a:r>
            <a:r>
              <a:rPr lang="zh-CN" altLang="zh-CN" sz="2400" dirty="0"/>
              <a:t>为设置的</a:t>
            </a:r>
            <a:r>
              <a:rPr lang="zh-CN" altLang="zh-CN" sz="2400" b="1" dirty="0">
                <a:solidFill>
                  <a:srgbClr val="FF0000"/>
                </a:solidFill>
              </a:rPr>
              <a:t>阈值</a:t>
            </a:r>
            <a:r>
              <a:rPr lang="zh-CN" altLang="zh-CN" sz="2400" dirty="0"/>
              <a:t>，才表明项与项之间存在关联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 eaLnBrk="1" hangingPunct="1">
              <a:lnSpc>
                <a:spcPct val="150000"/>
              </a:lnSpc>
            </a:pPr>
            <a:r>
              <a:rPr lang="zh-CN" altLang="zh-CN" sz="2400" dirty="0" smtClean="0"/>
              <a:t>支</a:t>
            </a:r>
            <a:r>
              <a:rPr lang="zh-CN" altLang="zh-CN" sz="2400" dirty="0"/>
              <a:t>持度的阈值称为</a:t>
            </a:r>
            <a:r>
              <a:rPr lang="zh-CN" altLang="zh-CN" sz="2400" dirty="0">
                <a:solidFill>
                  <a:srgbClr val="170981"/>
                </a:solidFill>
              </a:rPr>
              <a:t>最小支持度</a:t>
            </a:r>
            <a:r>
              <a:rPr lang="zh-CN" altLang="zh-CN" sz="2400" dirty="0"/>
              <a:t>（</a:t>
            </a:r>
            <a:r>
              <a:rPr lang="en-US" altLang="zh-CN" sz="2400" dirty="0"/>
              <a:t>min_sup</a:t>
            </a:r>
            <a:r>
              <a:rPr lang="zh-CN" altLang="zh-CN" sz="2400" dirty="0"/>
              <a:t>），它描述了关联规则的</a:t>
            </a:r>
            <a:r>
              <a:rPr lang="zh-CN" altLang="zh-CN" sz="2400" b="1" dirty="0"/>
              <a:t>最低重要程度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0" indent="0" eaLnBrk="1" hangingPunct="1">
              <a:lnSpc>
                <a:spcPct val="150000"/>
              </a:lnSpc>
            </a:pPr>
            <a:r>
              <a:rPr lang="zh-CN" altLang="zh-CN" sz="2400" dirty="0" smtClean="0"/>
              <a:t>置</a:t>
            </a:r>
            <a:r>
              <a:rPr lang="zh-CN" altLang="zh-CN" sz="2400" dirty="0"/>
              <a:t>信度的阈值称为</a:t>
            </a:r>
            <a:r>
              <a:rPr lang="zh-CN" altLang="zh-CN" sz="2400" dirty="0">
                <a:solidFill>
                  <a:srgbClr val="170981"/>
                </a:solidFill>
              </a:rPr>
              <a:t>最小置信度</a:t>
            </a:r>
            <a:r>
              <a:rPr lang="zh-CN" altLang="zh-CN" sz="2400" dirty="0"/>
              <a:t>（</a:t>
            </a:r>
            <a:r>
              <a:rPr lang="en-US" altLang="zh-CN" sz="2400" dirty="0"/>
              <a:t>min_conf</a:t>
            </a:r>
            <a:r>
              <a:rPr lang="zh-CN" altLang="zh-CN" sz="2400" dirty="0"/>
              <a:t>），它反映了关联规则必须满足的</a:t>
            </a:r>
            <a:r>
              <a:rPr lang="zh-CN" altLang="zh-CN" sz="2400" b="1" dirty="0"/>
              <a:t>最小可靠性</a:t>
            </a:r>
            <a:endParaRPr lang="zh-CN" altLang="en-US" sz="2400" b="1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216958"/>
            <a:ext cx="8229600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关联规则的基本概念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430D05-B6C6-4F17-9AB7-6FD0B202A4B0}" type="datetime1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848C4-1B6C-42E5-8681-DEAFBC1EA567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4294967295"/>
          </p:nvPr>
        </p:nvSpPr>
        <p:spPr>
          <a:xfrm>
            <a:off x="457200" y="1333502"/>
            <a:ext cx="8229600" cy="3905267"/>
          </a:xfrm>
          <a:blipFill rotWithShape="1">
            <a:blip r:embed="rId2"/>
            <a:stretch>
              <a:fillRect l="-1852"/>
            </a:stretch>
          </a:blipFill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kern="1200">
                <a:noFill/>
              </a:rPr>
              <a:t> 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216958"/>
            <a:ext cx="8229600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关联规则的基本概念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851503-2829-4656-BE64-5977D492EDF2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宋体" pitchFamily="2" charset="-122"/>
              </a:rPr>
              <a:t>规则度量：支持度与可信度</a:t>
            </a:r>
            <a:endParaRPr lang="en-US" altLang="zh-CN" b="1" smtClean="0">
              <a:ea typeface="宋体" pitchFamily="2" charset="-122"/>
            </a:endParaRP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270000"/>
            <a:ext cx="5410200" cy="22529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查找所有的规则 </a:t>
            </a:r>
            <a:r>
              <a:rPr lang="en-US" altLang="zh-CN" i="1" smtClean="0">
                <a:ea typeface="宋体" pitchFamily="2" charset="-122"/>
              </a:rPr>
              <a:t>X &amp; Y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  Z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具有最小支持度和可信度</a:t>
            </a: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支持度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一次交易中包含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{X 、 Y 、 Z}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的</a:t>
            </a:r>
            <a:r>
              <a:rPr lang="zh-CN" altLang="en-US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可能性</a:t>
            </a: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可信度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包含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{X 、 Y}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的交易中也包含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Z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的</a:t>
            </a:r>
            <a:r>
              <a:rPr lang="zh-CN" altLang="en-US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条件概率</a:t>
            </a:r>
            <a:endParaRPr lang="en-US" altLang="zh-CN" smtClean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166340" name="Object 4"/>
          <p:cNvGraphicFramePr>
            <a:graphicFrameLocks noChangeAspect="1"/>
          </p:cNvGraphicFramePr>
          <p:nvPr/>
        </p:nvGraphicFramePr>
        <p:xfrm>
          <a:off x="228600" y="3619501"/>
          <a:ext cx="3956050" cy="159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Worksheet" r:id="rId3" imgW="3848338" imgH="1943338" progId="Excel.Sheet.8">
                  <p:embed/>
                </p:oleObj>
              </mc:Choice>
              <mc:Fallback>
                <p:oleObj name="Worksheet" r:id="rId3" imgW="3848338" imgH="194333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19501"/>
                        <a:ext cx="3956050" cy="1594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6341" name="Rectangle 5"/>
          <p:cNvSpPr>
            <a:spLocks noChangeArrowheads="1"/>
          </p:cNvSpPr>
          <p:nvPr/>
        </p:nvSpPr>
        <p:spPr bwMode="auto">
          <a:xfrm>
            <a:off x="4343400" y="3794125"/>
            <a:ext cx="4572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i="1">
                <a:ea typeface="宋体" pitchFamily="2" charset="-122"/>
              </a:rPr>
              <a:t>设最小支持度为</a:t>
            </a:r>
            <a:r>
              <a:rPr lang="en-US" altLang="zh-CN" sz="2400" i="1">
                <a:ea typeface="宋体" pitchFamily="2" charset="-122"/>
              </a:rPr>
              <a:t>50%, </a:t>
            </a:r>
            <a:r>
              <a:rPr lang="zh-CN" altLang="en-US" sz="2400" i="1">
                <a:ea typeface="宋体" pitchFamily="2" charset="-122"/>
              </a:rPr>
              <a:t>最小可信度为</a:t>
            </a:r>
            <a:r>
              <a:rPr lang="en-US" altLang="zh-CN" sz="2400" i="1">
                <a:ea typeface="宋体" pitchFamily="2" charset="-122"/>
              </a:rPr>
              <a:t> 50%, </a:t>
            </a:r>
            <a:r>
              <a:rPr lang="zh-CN" altLang="en-US" sz="2400" i="1">
                <a:ea typeface="宋体" pitchFamily="2" charset="-122"/>
              </a:rPr>
              <a:t>则可得到</a:t>
            </a:r>
            <a:endParaRPr lang="en-US" altLang="zh-CN" sz="2400" i="1">
              <a:ea typeface="宋体" pitchFamily="2" charset="-122"/>
            </a:endParaRPr>
          </a:p>
          <a:p>
            <a:pPr lvl="1" eaLnBrk="1" hangingPunct="1"/>
            <a:r>
              <a:rPr lang="en-US" altLang="zh-CN" sz="2400" i="1">
                <a:ea typeface="宋体" pitchFamily="2" charset="-122"/>
              </a:rPr>
              <a:t>A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  C 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(50%, 66.6%)</a:t>
            </a:r>
          </a:p>
          <a:p>
            <a:pPr lvl="1" eaLnBrk="1" hangingPunct="1"/>
            <a:r>
              <a:rPr lang="en-US" altLang="zh-CN" sz="2400" i="1">
                <a:ea typeface="宋体" pitchFamily="2" charset="-122"/>
              </a:rPr>
              <a:t>C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  A 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(50%, 100%)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685800" y="1651000"/>
            <a:ext cx="1905000" cy="1143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1371600" y="1651000"/>
            <a:ext cx="1905000" cy="1270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914400" y="2222500"/>
            <a:ext cx="228600" cy="635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V="1">
            <a:off x="2819400" y="1714500"/>
            <a:ext cx="228600" cy="5715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 flipV="1">
            <a:off x="1905000" y="1524000"/>
            <a:ext cx="7620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2590803" y="1270001"/>
            <a:ext cx="1363663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买尿布的客户</a:t>
            </a:r>
            <a:endParaRPr lang="zh-CN" altLang="en-US" sz="1800" b="1" u="sng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1295400" y="1143001"/>
            <a:ext cx="1042988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二者都买的客户</a:t>
            </a:r>
            <a:endParaRPr lang="zh-CN" altLang="en-US" sz="1800" b="1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533401" y="2846916"/>
            <a:ext cx="1425390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买啤酒的客户</a:t>
            </a:r>
            <a:endParaRPr lang="zh-CN" altLang="en-US" sz="1800" b="1" u="sng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288925" y="1214439"/>
            <a:ext cx="3665538" cy="2128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        A             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                                 T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6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39" grpId="0" build="p"/>
      <p:bldP spid="11663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B6C314-3185-4EC0-B283-9C103448FDF6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5" y="336021"/>
            <a:ext cx="7793037" cy="508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宋体" pitchFamily="2" charset="-122"/>
              </a:rPr>
              <a:t>计算支持度和可信度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25262"/>
            <a:ext cx="8223250" cy="427963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1.</a:t>
            </a:r>
            <a:r>
              <a:rPr kumimoji="1" lang="zh-CN" altLang="en-US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已知：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总交易笔数（事务数）：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1,000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50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钉子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80		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钳子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20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钉子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15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钳子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钉子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10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钳子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10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钳子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钉子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5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求：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锤子和钉子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的支持度？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锤子、钉子和钳子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的支持度？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==&gt;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钉子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的可信度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=30%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钉子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==&gt;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的可信度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=19%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？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锤子和钉子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==&gt;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钳子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的可信度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？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钳子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==&gt;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锤子和钉子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”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的可信度</a:t>
            </a:r>
            <a:r>
              <a:rPr kumimoji="1" lang="en-US" altLang="zh-CN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</a:t>
            </a:r>
            <a:r>
              <a:rPr kumimoji="1" lang="zh-CN" altLang="en-US" sz="2400" b="1" dirty="0" smtClean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？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5D6C8A-E221-44E9-A619-B89C9BF968B5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ea typeface="宋体" pitchFamily="2" charset="-122"/>
              </a:rPr>
              <a:t>为什么用支持度和可信度能表示关联性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6929"/>
            <a:ext cx="8077200" cy="416057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假设一个超市一天有</a:t>
            </a:r>
            <a:r>
              <a:rPr lang="en-US" altLang="zh-CN" dirty="0" smtClean="0">
                <a:ea typeface="宋体" pitchFamily="2" charset="-122"/>
              </a:rPr>
              <a:t>10000</a:t>
            </a:r>
            <a:r>
              <a:rPr lang="zh-CN" altLang="en-US" dirty="0" smtClean="0">
                <a:ea typeface="宋体" pitchFamily="2" charset="-122"/>
              </a:rPr>
              <a:t>条销售记录，如果有</a:t>
            </a:r>
            <a:r>
              <a:rPr lang="en-US" altLang="zh-CN" dirty="0" smtClean="0">
                <a:ea typeface="宋体" pitchFamily="2" charset="-122"/>
              </a:rPr>
              <a:t>100</a:t>
            </a:r>
            <a:r>
              <a:rPr lang="zh-CN" altLang="en-US" dirty="0" smtClean="0">
                <a:ea typeface="宋体" pitchFamily="2" charset="-122"/>
              </a:rPr>
              <a:t>条销售记录中都同时销售了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商品和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商品，当然可以认为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商品之间具有某种销售关联性，这就是</a:t>
            </a:r>
            <a:r>
              <a:rPr lang="zh-CN" altLang="en-US" b="1" dirty="0" smtClean="0">
                <a:solidFill>
                  <a:schemeClr val="hlink"/>
                </a:solidFill>
                <a:ea typeface="宋体" pitchFamily="2" charset="-122"/>
              </a:rPr>
              <a:t>支持度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但是如果还有另外</a:t>
            </a:r>
            <a:r>
              <a:rPr lang="en-US" altLang="zh-CN" dirty="0" smtClean="0">
                <a:ea typeface="宋体" pitchFamily="2" charset="-122"/>
              </a:rPr>
              <a:t>900</a:t>
            </a:r>
            <a:r>
              <a:rPr lang="zh-CN" altLang="en-US" dirty="0" smtClean="0">
                <a:ea typeface="宋体" pitchFamily="2" charset="-122"/>
              </a:rPr>
              <a:t>条销售记录里也销售了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商品，但没出现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商品，这时似乎又不能认为买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商品的人一定也会买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商品，这就是</a:t>
            </a:r>
            <a:r>
              <a:rPr lang="zh-CN" altLang="en-US" b="1" dirty="0" smtClean="0">
                <a:solidFill>
                  <a:schemeClr val="hlink"/>
                </a:solidFill>
                <a:ea typeface="宋体" pitchFamily="2" charset="-122"/>
              </a:rPr>
              <a:t>可信度</a:t>
            </a:r>
            <a:r>
              <a:rPr lang="zh-CN" altLang="en-US" dirty="0" smtClean="0">
                <a:ea typeface="宋体" pitchFamily="2" charset="-122"/>
              </a:rPr>
              <a:t>问题，因此商品之间的关联性与支持度和可信度都有关系。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4A9C82B-0AA0-4A9B-A321-F93E4126F05F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 smtClean="0"/>
          </a:p>
        </p:txBody>
      </p:sp>
      <p:sp>
        <p:nvSpPr>
          <p:cNvPr id="1358850" name="Rectangle 4098"/>
          <p:cNvSpPr>
            <a:spLocks noChangeArrowheads="1"/>
          </p:cNvSpPr>
          <p:nvPr/>
        </p:nvSpPr>
        <p:spPr bwMode="auto">
          <a:xfrm>
            <a:off x="838200" y="952500"/>
            <a:ext cx="7467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3.1.2 </a:t>
            </a:r>
            <a:r>
              <a:rPr kumimoji="1"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关联规则挖掘算法</a:t>
            </a:r>
          </a:p>
        </p:txBody>
      </p:sp>
      <p:sp>
        <p:nvSpPr>
          <p:cNvPr id="33796" name="Rectangle 4099"/>
          <p:cNvSpPr>
            <a:spLocks noChangeArrowheads="1"/>
          </p:cNvSpPr>
          <p:nvPr/>
        </p:nvSpPr>
        <p:spPr bwMode="auto">
          <a:xfrm>
            <a:off x="2124075" y="2713303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基本算法 </a:t>
            </a:r>
            <a:r>
              <a:rPr kumimoji="1" lang="en-US" altLang="zh-CN" b="1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Apriori</a:t>
            </a:r>
            <a:endParaRPr kumimoji="1" lang="zh-CN" altLang="en-US" b="1">
              <a:solidFill>
                <a:srgbClr val="0066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97" name="Rectangle 4099"/>
          <p:cNvSpPr>
            <a:spLocks noChangeArrowheads="1"/>
          </p:cNvSpPr>
          <p:nvPr/>
        </p:nvSpPr>
        <p:spPr bwMode="auto">
          <a:xfrm>
            <a:off x="2124075" y="3649928"/>
            <a:ext cx="5543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优化算法 </a:t>
            </a:r>
            <a:r>
              <a:rPr kumimoji="1" lang="en-US" altLang="zh-CN" b="1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Frequent-Pattern tree</a:t>
            </a:r>
            <a:endParaRPr kumimoji="1" lang="zh-CN" altLang="en-US" b="1">
              <a:solidFill>
                <a:srgbClr val="0066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7694130-A1B5-4117-BE10-B42624F2FD01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楷体_GB2312" pitchFamily="49" charset="-122"/>
              </a:rPr>
              <a:t>关联规则基本模型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关联规则就是支持度和置信度分别满足用户给定阈值的规则。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发现关联规则需要经历如下两个步骤： 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找出所有频繁项集。 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由频繁项集生成满足最小置信度阈值的规则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数据挖掘</a:t>
            </a:r>
            <a:r>
              <a:rPr lang="en-US" altLang="zh-CN" smtClean="0"/>
              <a:t>(Data Mining)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8" y="1201208"/>
            <a:ext cx="8507413" cy="377295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</a:rPr>
              <a:t>数据挖掘是从大量的、不完全的、有噪声的、模糊的、随机的实际数据中，提取隐含在其中的、人们不知道的、但又是潜在有用的信息和知识的过程。</a:t>
            </a:r>
            <a:endParaRPr lang="en-US" altLang="zh-CN" b="1" dirty="0" smtClean="0">
              <a:latin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挖掘的对象：数据库或数据仓库 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输出：模型、规律、规则、模式、约束等。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1126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738646-0258-4D18-B827-4919FEB0860A}" type="datetime1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2021-11-15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126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F0BC1A-7E44-4790-A4B7-29767C5FF317}" type="slidenum">
              <a:rPr lang="en-US" altLang="zh-TW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1243A5-5A2A-4514-9ECA-DF4FA31BA521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 smtClean="0"/>
          </a:p>
        </p:txBody>
      </p:sp>
      <p:sp>
        <p:nvSpPr>
          <p:cNvPr id="1359874" name="Text Box 2"/>
          <p:cNvSpPr txBox="1">
            <a:spLocks noChangeArrowheads="1"/>
          </p:cNvSpPr>
          <p:nvPr/>
        </p:nvSpPr>
        <p:spPr bwMode="auto">
          <a:xfrm>
            <a:off x="1066800" y="571501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关联规则的算法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59876" name="Text Box 4"/>
          <p:cNvSpPr txBox="1">
            <a:spLocks noChangeArrowheads="1"/>
          </p:cNvSpPr>
          <p:nvPr/>
        </p:nvSpPr>
        <p:spPr bwMode="auto">
          <a:xfrm>
            <a:off x="381000" y="1333500"/>
            <a:ext cx="8458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关联规则（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Association）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一、定义：它反映一个事件和其他事件之间依赖或关联的知识。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二、实现技术有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　</a:t>
            </a:r>
            <a:r>
              <a:rPr kumimoji="1"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Apriori</a:t>
            </a: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算法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　第一步是迭代识别所有的频繁项目集，要求频繁项目集的</a:t>
            </a: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支持度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不低于用户设定的最低值；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第二步是从</a:t>
            </a: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频繁项目集中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</a:t>
            </a: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可信度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不低于用户</a:t>
            </a: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设定的最低值的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规则。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5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5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5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5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5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5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6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30F020-5DC7-440F-AF6D-1363CA1E8EB3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17500"/>
            <a:ext cx="8001000" cy="5715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关联规则挖掘—一个例子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229600" cy="203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对于 </a:t>
            </a:r>
            <a:r>
              <a:rPr lang="en-US" altLang="zh-CN" sz="2400" i="1" smtClean="0">
                <a:ea typeface="宋体" pitchFamily="2" charset="-122"/>
              </a:rPr>
              <a:t>A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i="1" smtClean="0">
                <a:ea typeface="宋体" pitchFamily="2" charset="-122"/>
              </a:rPr>
              <a:t>C：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support = support({</a:t>
            </a:r>
            <a:r>
              <a:rPr lang="en-US" altLang="zh-CN" sz="2400" i="1" smtClean="0">
                <a:ea typeface="宋体" pitchFamily="2" charset="-122"/>
              </a:rPr>
              <a:t>A</a:t>
            </a:r>
            <a:r>
              <a:rPr lang="en-US" altLang="zh-CN" sz="2400" smtClean="0">
                <a:ea typeface="宋体" pitchFamily="2" charset="-122"/>
              </a:rPr>
              <a:t> 、</a:t>
            </a:r>
            <a:r>
              <a:rPr lang="en-US" altLang="zh-CN" sz="2400" i="1" smtClean="0">
                <a:ea typeface="宋体" pitchFamily="2" charset="-122"/>
              </a:rPr>
              <a:t>C</a:t>
            </a:r>
            <a:r>
              <a:rPr lang="en-US" altLang="zh-CN" sz="2400" smtClean="0">
                <a:ea typeface="宋体" pitchFamily="2" charset="-122"/>
              </a:rPr>
              <a:t>}) = 50%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confidence = support({</a:t>
            </a:r>
            <a:r>
              <a:rPr lang="en-US" altLang="zh-CN" sz="2400" i="1" smtClean="0">
                <a:ea typeface="宋体" pitchFamily="2" charset="-122"/>
              </a:rPr>
              <a:t>A</a:t>
            </a:r>
            <a:r>
              <a:rPr lang="en-US" altLang="zh-CN" sz="2400" smtClean="0">
                <a:ea typeface="宋体" pitchFamily="2" charset="-122"/>
              </a:rPr>
              <a:t> 、</a:t>
            </a:r>
            <a:r>
              <a:rPr lang="en-US" altLang="zh-CN" sz="2400" i="1" smtClean="0">
                <a:ea typeface="宋体" pitchFamily="2" charset="-122"/>
              </a:rPr>
              <a:t>C</a:t>
            </a:r>
            <a:r>
              <a:rPr lang="en-US" altLang="zh-CN" sz="2400" smtClean="0">
                <a:ea typeface="宋体" pitchFamily="2" charset="-122"/>
              </a:rPr>
              <a:t>})/support({</a:t>
            </a:r>
            <a:r>
              <a:rPr lang="en-US" altLang="zh-CN" sz="2400" i="1" smtClean="0">
                <a:ea typeface="宋体" pitchFamily="2" charset="-122"/>
              </a:rPr>
              <a:t>A</a:t>
            </a:r>
            <a:r>
              <a:rPr lang="en-US" altLang="zh-CN" sz="2400" smtClean="0">
                <a:ea typeface="宋体" pitchFamily="2" charset="-122"/>
              </a:rPr>
              <a:t>}) = 66.6%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ea typeface="宋体" pitchFamily="2" charset="-122"/>
              </a:rPr>
              <a:t>Apriori</a:t>
            </a:r>
            <a:r>
              <a:rPr lang="zh-CN" altLang="en-US" sz="2400" smtClean="0">
                <a:ea typeface="宋体" pitchFamily="2" charset="-122"/>
              </a:rPr>
              <a:t>的基本思想: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u="sng" smtClean="0">
                <a:solidFill>
                  <a:schemeClr val="hlink"/>
                </a:solidFill>
                <a:ea typeface="宋体" pitchFamily="2" charset="-122"/>
              </a:rPr>
              <a:t>频繁项集的任何子集也一定是频繁的</a:t>
            </a:r>
            <a:endParaRPr lang="en-US" altLang="zh-CN" sz="2400" u="sng" smtClean="0">
              <a:solidFill>
                <a:schemeClr val="hlink"/>
              </a:solidFill>
              <a:ea typeface="宋体" pitchFamily="2" charset="-122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193675" y="1402292"/>
          <a:ext cx="400208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Worksheet" r:id="rId3" imgW="3848338" imgH="1952863" progId="Excel.Sheet.8">
                  <p:embed/>
                </p:oleObj>
              </mc:Choice>
              <mc:Fallback>
                <p:oleObj name="Worksheet" r:id="rId3" imgW="3848338" imgH="1952863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402292"/>
                        <a:ext cx="4002088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5105400" y="2286001"/>
          <a:ext cx="3676650" cy="148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Worksheet" r:id="rId5" imgW="3248263" imgH="1743313" progId="Excel.Sheet.8">
                  <p:embed/>
                </p:oleObj>
              </mc:Choice>
              <mc:Fallback>
                <p:oleObj name="Worksheet" r:id="rId5" imgW="3248263" imgH="174331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1"/>
                        <a:ext cx="3676650" cy="1481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4895851" y="1412774"/>
            <a:ext cx="2672526" cy="830997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最小值支持度 50%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最小可信度 50%</a:t>
            </a:r>
          </a:p>
        </p:txBody>
      </p:sp>
      <p:cxnSp>
        <p:nvCxnSpPr>
          <p:cNvPr id="37896" name="AutoShape 7"/>
          <p:cNvCxnSpPr>
            <a:cxnSpLocks noChangeShapeType="1"/>
          </p:cNvCxnSpPr>
          <p:nvPr/>
        </p:nvCxnSpPr>
        <p:spPr bwMode="auto">
          <a:xfrm>
            <a:off x="4195766" y="2211917"/>
            <a:ext cx="909637" cy="814917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D14DFB-6F35-42C6-A4E8-27A89580A1B5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54000"/>
            <a:ext cx="6781800" cy="8255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关键步骤：挖掘频繁集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97000"/>
            <a:ext cx="7924800" cy="38735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频繁集</a:t>
            </a:r>
            <a:r>
              <a:rPr lang="zh-CN" altLang="en-US" smtClean="0">
                <a:ea typeface="宋体" pitchFamily="2" charset="-122"/>
              </a:rPr>
              <a:t>:是指满足最小支持度的项目集合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solidFill>
                  <a:schemeClr val="hlink"/>
                </a:solidFill>
                <a:ea typeface="宋体" pitchFamily="2" charset="-122"/>
              </a:rPr>
              <a:t>频繁集的子集也一定是频繁的</a:t>
            </a:r>
            <a:endParaRPr lang="en-US" altLang="zh-CN" smtClean="0">
              <a:solidFill>
                <a:schemeClr val="hlink"/>
              </a:solidFill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如, 如果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{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AB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}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zh-CN" altLang="en-US" smtClean="0">
                <a:ea typeface="宋体" pitchFamily="2" charset="-122"/>
              </a:rPr>
              <a:t>是频繁集，则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{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A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} {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B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}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zh-CN" altLang="en-US" smtClean="0">
                <a:ea typeface="宋体" pitchFamily="2" charset="-122"/>
              </a:rPr>
              <a:t>也一定是频繁集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从1到</a:t>
            </a:r>
            <a:r>
              <a:rPr lang="en-US" altLang="zh-CN" smtClean="0">
                <a:ea typeface="宋体" pitchFamily="2" charset="-122"/>
              </a:rPr>
              <a:t>k（k-</a:t>
            </a:r>
            <a:r>
              <a:rPr lang="zh-CN" altLang="en-US" smtClean="0">
                <a:ea typeface="宋体" pitchFamily="2" charset="-122"/>
              </a:rPr>
              <a:t>频繁集）递归查找频繁集</a:t>
            </a:r>
            <a:endParaRPr lang="en-US" altLang="zh-CN" i="1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用得到的频繁集生成关联规则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234948" name="Text Box 4"/>
          <p:cNvSpPr txBox="1">
            <a:spLocks noChangeArrowheads="1"/>
          </p:cNvSpPr>
          <p:nvPr/>
        </p:nvSpPr>
        <p:spPr bwMode="auto">
          <a:xfrm>
            <a:off x="1009650" y="4561418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宋体" pitchFamily="2" charset="-122"/>
              </a:rPr>
              <a:t>问：对于上页的{</a:t>
            </a:r>
            <a:r>
              <a:rPr lang="en-US" altLang="zh-CN" sz="2400">
                <a:ea typeface="宋体" pitchFamily="2" charset="-122"/>
              </a:rPr>
              <a:t>E}</a:t>
            </a:r>
            <a:r>
              <a:rPr lang="zh-CN" altLang="en-US" sz="2400">
                <a:ea typeface="宋体" pitchFamily="2" charset="-122"/>
              </a:rPr>
              <a:t>是否频繁集？</a:t>
            </a:r>
          </a:p>
        </p:txBody>
      </p:sp>
      <p:sp>
        <p:nvSpPr>
          <p:cNvPr id="1234949" name="Text Box 5"/>
          <p:cNvSpPr txBox="1">
            <a:spLocks noChangeArrowheads="1"/>
          </p:cNvSpPr>
          <p:nvPr/>
        </p:nvSpPr>
        <p:spPr bwMode="auto">
          <a:xfrm>
            <a:off x="1066800" y="4992689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宋体" pitchFamily="2" charset="-122"/>
              </a:rPr>
              <a:t>答：否，支持度为25%&lt;50%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4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4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349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48" grpId="0" autoUpdateAnimBg="0"/>
      <p:bldP spid="1234949" grpId="0" autoUpdateAnimBg="0"/>
      <p:bldP spid="123494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202234-77D5-45DD-9154-B5F264AA1943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9" y="517261"/>
            <a:ext cx="7793037" cy="5080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latin typeface="隶书" pitchFamily="49" charset="-122"/>
                <a:ea typeface="隶书" pitchFamily="49" charset="-122"/>
              </a:rPr>
              <a:t>Apriori: </a:t>
            </a:r>
            <a:r>
              <a:rPr lang="zh-CN" altLang="en-US" sz="3200" b="1" smtClean="0">
                <a:latin typeface="隶书" pitchFamily="49" charset="-122"/>
                <a:ea typeface="隶书" pitchFamily="49" charset="-122"/>
              </a:rPr>
              <a:t>一种候选项集生成</a:t>
            </a:r>
            <a:r>
              <a:rPr lang="en-US" altLang="zh-CN" sz="3200" b="1" smtClean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3200" b="1" smtClean="0">
                <a:latin typeface="隶书" pitchFamily="49" charset="-122"/>
                <a:ea typeface="隶书" pitchFamily="49" charset="-122"/>
              </a:rPr>
              <a:t>测试方法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u="sng" smtClean="0">
                <a:solidFill>
                  <a:schemeClr val="hlink"/>
                </a:solidFill>
                <a:ea typeface="宋体" pitchFamily="2" charset="-122"/>
              </a:rPr>
              <a:t>Apriori </a:t>
            </a:r>
            <a:r>
              <a:rPr lang="zh-CN" altLang="en-US" b="1" u="sng" smtClean="0">
                <a:solidFill>
                  <a:schemeClr val="hlink"/>
                </a:solidFill>
                <a:ea typeface="宋体" pitchFamily="2" charset="-122"/>
              </a:rPr>
              <a:t>剪枝原理</a:t>
            </a:r>
            <a:r>
              <a:rPr lang="en-US" altLang="zh-CN" b="1" smtClean="0">
                <a:solidFill>
                  <a:schemeClr val="hlink"/>
                </a:solidFill>
                <a:ea typeface="宋体" pitchFamily="2" charset="-122"/>
              </a:rPr>
              <a:t>: </a:t>
            </a:r>
            <a:r>
              <a:rPr lang="zh-CN" altLang="en-US" b="1" smtClean="0">
                <a:solidFill>
                  <a:schemeClr val="hlink"/>
                </a:solidFill>
                <a:ea typeface="宋体" pitchFamily="2" charset="-122"/>
              </a:rPr>
              <a:t>若任一项集是不频繁的</a:t>
            </a:r>
            <a:r>
              <a:rPr lang="en-US" altLang="zh-CN" b="1" smtClean="0">
                <a:solidFill>
                  <a:schemeClr val="hlink"/>
                </a:solidFill>
                <a:ea typeface="宋体" pitchFamily="2" charset="-122"/>
              </a:rPr>
              <a:t>,</a:t>
            </a:r>
            <a:r>
              <a:rPr lang="zh-CN" altLang="en-US" b="1" smtClean="0">
                <a:solidFill>
                  <a:schemeClr val="hlink"/>
                </a:solidFill>
                <a:ea typeface="宋体" pitchFamily="2" charset="-122"/>
              </a:rPr>
              <a:t>则其超集不应该被生成</a:t>
            </a:r>
            <a:r>
              <a:rPr lang="en-US" altLang="zh-CN" b="1" smtClean="0">
                <a:solidFill>
                  <a:schemeClr val="hlink"/>
                </a:solidFill>
                <a:ea typeface="宋体" pitchFamily="2" charset="-122"/>
              </a:rPr>
              <a:t>/</a:t>
            </a:r>
            <a:r>
              <a:rPr lang="zh-CN" altLang="en-US" b="1" smtClean="0">
                <a:solidFill>
                  <a:schemeClr val="hlink"/>
                </a:solidFill>
                <a:ea typeface="宋体" pitchFamily="2" charset="-122"/>
              </a:rPr>
              <a:t>测试</a:t>
            </a:r>
            <a:r>
              <a:rPr lang="en-US" altLang="zh-CN" b="1" smtClean="0">
                <a:solidFill>
                  <a:schemeClr val="hlink"/>
                </a:solidFill>
                <a:ea typeface="宋体" pitchFamily="2" charset="-122"/>
              </a:rPr>
              <a:t>!</a:t>
            </a:r>
            <a:endParaRPr lang="en-US" altLang="zh-CN" b="1" smtClean="0">
              <a:solidFill>
                <a:schemeClr val="tx2"/>
              </a:solidFill>
              <a:ea typeface="宋体" pitchFamily="2" charset="-122"/>
            </a:endParaRPr>
          </a:p>
          <a:p>
            <a:pPr eaLnBrk="1" hangingPunct="1"/>
            <a:r>
              <a:rPr lang="zh-CN" altLang="en-US" b="1" smtClean="0">
                <a:solidFill>
                  <a:schemeClr val="bg2"/>
                </a:solidFill>
                <a:ea typeface="宋体" pitchFamily="2" charset="-122"/>
              </a:rPr>
              <a:t>方法</a:t>
            </a:r>
            <a:r>
              <a:rPr lang="en-US" altLang="zh-CN" b="1" smtClean="0">
                <a:solidFill>
                  <a:schemeClr val="bg2"/>
                </a:solidFill>
                <a:ea typeface="宋体" pitchFamily="2" charset="-122"/>
              </a:rPr>
              <a:t>: </a:t>
            </a:r>
          </a:p>
          <a:p>
            <a:pPr lvl="1" eaLnBrk="1" hangingPunct="1"/>
            <a:r>
              <a:rPr lang="zh-CN" altLang="en-US" b="1" smtClean="0">
                <a:solidFill>
                  <a:schemeClr val="bg2"/>
                </a:solidFill>
                <a:ea typeface="宋体" pitchFamily="2" charset="-122"/>
              </a:rPr>
              <a:t>由频繁</a:t>
            </a:r>
            <a:r>
              <a:rPr lang="en-US" altLang="zh-CN" b="1" smtClean="0">
                <a:solidFill>
                  <a:schemeClr val="bg2"/>
                </a:solidFill>
                <a:ea typeface="宋体" pitchFamily="2" charset="-122"/>
              </a:rPr>
              <a:t>k-</a:t>
            </a:r>
            <a:r>
              <a:rPr lang="zh-CN" altLang="en-US" b="1" smtClean="0">
                <a:solidFill>
                  <a:schemeClr val="bg2"/>
                </a:solidFill>
                <a:ea typeface="宋体" pitchFamily="2" charset="-122"/>
              </a:rPr>
              <a:t>项集生成候选</a:t>
            </a:r>
            <a:r>
              <a:rPr lang="en-US" altLang="zh-CN" b="1" smtClean="0">
                <a:solidFill>
                  <a:schemeClr val="bg2"/>
                </a:solidFill>
                <a:ea typeface="宋体" pitchFamily="2" charset="-122"/>
              </a:rPr>
              <a:t>(k+1)-</a:t>
            </a:r>
            <a:r>
              <a:rPr lang="zh-CN" altLang="en-US" b="1" smtClean="0">
                <a:solidFill>
                  <a:schemeClr val="bg2"/>
                </a:solidFill>
                <a:ea typeface="宋体" pitchFamily="2" charset="-122"/>
              </a:rPr>
              <a:t>项集</a:t>
            </a:r>
            <a:r>
              <a:rPr lang="en-US" altLang="zh-CN" b="1" smtClean="0">
                <a:solidFill>
                  <a:schemeClr val="bg2"/>
                </a:solidFill>
                <a:ea typeface="宋体" pitchFamily="2" charset="-122"/>
              </a:rPr>
              <a:t>,</a:t>
            </a:r>
            <a:r>
              <a:rPr lang="zh-CN" altLang="en-US" b="1" smtClean="0">
                <a:solidFill>
                  <a:schemeClr val="bg2"/>
                </a:solidFill>
                <a:ea typeface="宋体" pitchFamily="2" charset="-122"/>
              </a:rPr>
              <a:t>并且在</a:t>
            </a:r>
            <a:r>
              <a:rPr lang="en-US" altLang="zh-CN" b="1" smtClean="0">
                <a:solidFill>
                  <a:schemeClr val="bg2"/>
                </a:solidFill>
                <a:ea typeface="宋体" pitchFamily="2" charset="-122"/>
              </a:rPr>
              <a:t>DB</a:t>
            </a:r>
            <a:r>
              <a:rPr lang="zh-CN" altLang="en-US" b="1" smtClean="0">
                <a:solidFill>
                  <a:schemeClr val="bg2"/>
                </a:solidFill>
                <a:ea typeface="宋体" pitchFamily="2" charset="-122"/>
              </a:rPr>
              <a:t>中测试候选项集</a:t>
            </a:r>
            <a:endParaRPr lang="en-US" altLang="zh-CN" b="1" smtClean="0">
              <a:solidFill>
                <a:schemeClr val="bg2"/>
              </a:solidFill>
              <a:ea typeface="宋体" pitchFamily="2" charset="-122"/>
            </a:endParaRPr>
          </a:p>
          <a:p>
            <a:pPr eaLnBrk="1" hangingPunct="1"/>
            <a:endParaRPr lang="zh-CN" altLang="en-US" b="1" smtClean="0">
              <a:ea typeface="宋体" pitchFamily="2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9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9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9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B74B0B0-0127-42CC-80A6-299A68E44E6B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 smtClean="0"/>
          </a:p>
        </p:txBody>
      </p:sp>
      <p:graphicFrame>
        <p:nvGraphicFramePr>
          <p:cNvPr id="1393824" name="Group 160"/>
          <p:cNvGraphicFramePr>
            <a:graphicFrameLocks noGrp="1"/>
          </p:cNvGraphicFramePr>
          <p:nvPr/>
        </p:nvGraphicFramePr>
        <p:xfrm>
          <a:off x="1042988" y="157428"/>
          <a:ext cx="5257800" cy="2579688"/>
        </p:xfrm>
        <a:graphic>
          <a:graphicData uri="http://schemas.openxmlformats.org/drawingml/2006/table">
            <a:tbl>
              <a:tblPr/>
              <a:tblGrid>
                <a:gridCol w="1346200"/>
                <a:gridCol w="3911600"/>
              </a:tblGrid>
              <a:tr h="42994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事务号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购物清单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94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A001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啤酒、烤鸭、薄饼、面酱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94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A002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啤酒、薄饼、牛奶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94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A003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烤鸭、面酱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94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A004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烤鸭、薄饼、面酱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94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A005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面酱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3978" name="Group 314"/>
          <p:cNvGraphicFramePr>
            <a:graphicFrameLocks noGrp="1"/>
          </p:cNvGraphicFramePr>
          <p:nvPr/>
        </p:nvGraphicFramePr>
        <p:xfrm>
          <a:off x="468315" y="3096949"/>
          <a:ext cx="4105275" cy="2558522"/>
        </p:xfrm>
        <a:graphic>
          <a:graphicData uri="http://schemas.openxmlformats.org/drawingml/2006/table">
            <a:tbl>
              <a:tblPr/>
              <a:tblGrid>
                <a:gridCol w="1373187"/>
                <a:gridCol w="2732088"/>
              </a:tblGrid>
              <a:tr h="335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项集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支持度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啤酒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烤鸭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薄饼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面酱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牛奶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8102" marB="381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4068" name="Group 404"/>
          <p:cNvGraphicFramePr>
            <a:graphicFrameLocks noGrp="1"/>
          </p:cNvGraphicFramePr>
          <p:nvPr/>
        </p:nvGraphicFramePr>
        <p:xfrm>
          <a:off x="4859341" y="3001699"/>
          <a:ext cx="3457575" cy="2545292"/>
        </p:xfrm>
        <a:graphic>
          <a:graphicData uri="http://schemas.openxmlformats.org/drawingml/2006/table">
            <a:tbl>
              <a:tblPr/>
              <a:tblGrid>
                <a:gridCol w="2017208"/>
                <a:gridCol w="1440367"/>
              </a:tblGrid>
              <a:tr h="259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项集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支持度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啤酒，烤鸭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81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啤酒，薄饼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啤酒，面酱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81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烤鸭，薄饼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烤鸭，面酱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薄饼，面酱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53" marR="91453" marT="38094" marB="380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3EDF4D-F06D-4314-B04B-43304970A403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 smtClean="0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600200" y="508001"/>
            <a:ext cx="563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ea typeface="宋体" pitchFamily="2" charset="-122"/>
              </a:rPr>
              <a:t>Apriori</a:t>
            </a:r>
            <a:r>
              <a:rPr lang="zh-CN" altLang="en-US" sz="3600">
                <a:solidFill>
                  <a:schemeClr val="tx2"/>
                </a:solidFill>
                <a:ea typeface="宋体" pitchFamily="2" charset="-122"/>
              </a:rPr>
              <a:t>算法算例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50827" y="1206501"/>
            <a:ext cx="8569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ea typeface="宋体" pitchFamily="2" charset="-122"/>
              </a:rPr>
              <a:t>现有</a:t>
            </a:r>
            <a:r>
              <a:rPr lang="en-US" altLang="zh-CN">
                <a:ea typeface="宋体" pitchFamily="2" charset="-122"/>
              </a:rPr>
              <a:t>A、B、C、D、E</a:t>
            </a:r>
            <a:r>
              <a:rPr lang="zh-CN" altLang="en-US">
                <a:ea typeface="宋体" pitchFamily="2" charset="-122"/>
              </a:rPr>
              <a:t>五种商品的交易记录表，试找出三种商品关联销售情况(</a:t>
            </a:r>
            <a:r>
              <a:rPr lang="en-US" altLang="zh-CN">
                <a:ea typeface="宋体" pitchFamily="2" charset="-122"/>
              </a:rPr>
              <a:t>k=3)，</a:t>
            </a:r>
            <a:r>
              <a:rPr lang="zh-CN" altLang="en-US">
                <a:ea typeface="宋体" pitchFamily="2" charset="-122"/>
              </a:rPr>
              <a:t>最小支持度&gt;=50%。</a:t>
            </a:r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2057400" y="2349500"/>
          <a:ext cx="4038600" cy="212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Worksheet" r:id="rId3" imgW="2191207" imgH="1381354" progId="Excel.Sheet.8">
                  <p:embed/>
                </p:oleObj>
              </mc:Choice>
              <mc:Fallback>
                <p:oleObj name="Worksheet" r:id="rId3" imgW="2191207" imgH="138135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49500"/>
                        <a:ext cx="4038600" cy="2121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479496E-2162-4B6B-883C-5B784975C95E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 smtClean="0"/>
          </a:p>
        </p:txBody>
      </p:sp>
      <p:sp>
        <p:nvSpPr>
          <p:cNvPr id="1362946" name="Text Box 2"/>
          <p:cNvSpPr txBox="1">
            <a:spLocks noChangeArrowheads="1"/>
          </p:cNvSpPr>
          <p:nvPr/>
        </p:nvSpPr>
        <p:spPr bwMode="auto">
          <a:xfrm>
            <a:off x="1143000" y="571501"/>
            <a:ext cx="579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算例解答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914400" y="1079500"/>
          <a:ext cx="2971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Worksheet" r:id="rId3" imgW="3172054" imgH="1772107" progId="Excel.Sheet.8">
                  <p:embed/>
                </p:oleObj>
              </mc:Choice>
              <mc:Fallback>
                <p:oleObj name="Worksheet" r:id="rId3" imgW="3172054" imgH="177210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9500"/>
                        <a:ext cx="29718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8600" y="1143002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K=1</a:t>
            </a:r>
          </a:p>
        </p:txBody>
      </p:sp>
      <p:sp>
        <p:nvSpPr>
          <p:cNvPr id="1362950" name="Rectangle 6"/>
          <p:cNvSpPr>
            <a:spLocks noChangeArrowheads="1"/>
          </p:cNvSpPr>
          <p:nvPr/>
        </p:nvSpPr>
        <p:spPr bwMode="auto">
          <a:xfrm>
            <a:off x="1565275" y="2137833"/>
            <a:ext cx="2286000" cy="317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宋体" pitchFamily="2" charset="-122"/>
              </a:rPr>
              <a:t>支持度&lt;50</a:t>
            </a:r>
          </a:p>
        </p:txBody>
      </p:sp>
      <p:grpSp>
        <p:nvGrpSpPr>
          <p:cNvPr id="1362965" name="Group 21"/>
          <p:cNvGrpSpPr>
            <a:grpSpLocks/>
          </p:cNvGrpSpPr>
          <p:nvPr/>
        </p:nvGrpSpPr>
        <p:grpSpPr bwMode="auto">
          <a:xfrm>
            <a:off x="609600" y="2730500"/>
            <a:ext cx="2819400" cy="1778000"/>
            <a:chOff x="192" y="2400"/>
            <a:chExt cx="1776" cy="1579"/>
          </a:xfrm>
        </p:grpSpPr>
        <p:graphicFrame>
          <p:nvGraphicFramePr>
            <p:cNvPr id="46100" name="Object 7"/>
            <p:cNvGraphicFramePr>
              <a:graphicFrameLocks noChangeAspect="1"/>
            </p:cNvGraphicFramePr>
            <p:nvPr/>
          </p:nvGraphicFramePr>
          <p:xfrm>
            <a:off x="192" y="2880"/>
            <a:ext cx="1776" cy="1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3" name="Worksheet" r:id="rId5" imgW="3172054" imgH="1190854" progId="Excel.Sheet.8">
                    <p:embed/>
                  </p:oleObj>
                </mc:Choice>
                <mc:Fallback>
                  <p:oleObj name="Worksheet" r:id="rId5" imgW="3172054" imgH="1190854" progId="Excel.Shee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880"/>
                          <a:ext cx="1776" cy="10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1" name="AutoShape 8"/>
            <p:cNvSpPr>
              <a:spLocks noChangeArrowheads="1"/>
            </p:cNvSpPr>
            <p:nvPr/>
          </p:nvSpPr>
          <p:spPr bwMode="auto">
            <a:xfrm>
              <a:off x="833" y="2400"/>
              <a:ext cx="174" cy="480"/>
            </a:xfrm>
            <a:prstGeom prst="downArrow">
              <a:avLst>
                <a:gd name="adj1" fmla="val 50000"/>
                <a:gd name="adj2" fmla="val 689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itchFamily="2" charset="-122"/>
              </a:endParaRPr>
            </a:p>
          </p:txBody>
        </p:sp>
      </p:grpSp>
      <p:grpSp>
        <p:nvGrpSpPr>
          <p:cNvPr id="1362968" name="Group 24"/>
          <p:cNvGrpSpPr>
            <a:grpSpLocks/>
          </p:cNvGrpSpPr>
          <p:nvPr/>
        </p:nvGrpSpPr>
        <p:grpSpPr bwMode="auto">
          <a:xfrm>
            <a:off x="3505203" y="3492500"/>
            <a:ext cx="3800475" cy="1722438"/>
            <a:chOff x="1968" y="2784"/>
            <a:chExt cx="2394" cy="1302"/>
          </a:xfrm>
        </p:grpSpPr>
        <p:sp>
          <p:nvSpPr>
            <p:cNvPr id="46097" name="AutoShape 10"/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itchFamily="2" charset="-122"/>
              </a:endParaRPr>
            </a:p>
          </p:txBody>
        </p:sp>
        <p:graphicFrame>
          <p:nvGraphicFramePr>
            <p:cNvPr id="46098" name="Object 11"/>
            <p:cNvGraphicFramePr>
              <a:graphicFrameLocks noChangeAspect="1"/>
            </p:cNvGraphicFramePr>
            <p:nvPr/>
          </p:nvGraphicFramePr>
          <p:xfrm>
            <a:off x="2592" y="2784"/>
            <a:ext cx="1770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4" name="Worksheet" r:id="rId7" imgW="2810256" imgH="2067154" progId="Excel.Sheet.8">
                    <p:embed/>
                  </p:oleObj>
                </mc:Choice>
                <mc:Fallback>
                  <p:oleObj name="Worksheet" r:id="rId7" imgW="2810256" imgH="2067154" progId="Excel.Shee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784"/>
                          <a:ext cx="1770" cy="1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9" name="Text Box 12"/>
            <p:cNvSpPr txBox="1">
              <a:spLocks noChangeArrowheads="1"/>
            </p:cNvSpPr>
            <p:nvPr/>
          </p:nvSpPr>
          <p:spPr bwMode="auto">
            <a:xfrm>
              <a:off x="1968" y="2832"/>
              <a:ext cx="57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K=2</a:t>
              </a:r>
            </a:p>
          </p:txBody>
        </p:sp>
      </p:grpSp>
      <p:grpSp>
        <p:nvGrpSpPr>
          <p:cNvPr id="1362963" name="Group 19"/>
          <p:cNvGrpSpPr>
            <a:grpSpLocks/>
          </p:cNvGrpSpPr>
          <p:nvPr/>
        </p:nvGrpSpPr>
        <p:grpSpPr bwMode="auto">
          <a:xfrm>
            <a:off x="5480050" y="3757083"/>
            <a:ext cx="1828800" cy="698500"/>
            <a:chOff x="3216" y="2976"/>
            <a:chExt cx="1152" cy="528"/>
          </a:xfrm>
        </p:grpSpPr>
        <p:sp>
          <p:nvSpPr>
            <p:cNvPr id="46095" name="Rectangle 13"/>
            <p:cNvSpPr>
              <a:spLocks noChangeArrowheads="1"/>
            </p:cNvSpPr>
            <p:nvPr/>
          </p:nvSpPr>
          <p:spPr bwMode="auto">
            <a:xfrm>
              <a:off x="3216" y="2976"/>
              <a:ext cx="115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宋体" pitchFamily="2" charset="-122"/>
                </a:rPr>
                <a:t>支持度&lt;50</a:t>
              </a:r>
            </a:p>
          </p:txBody>
        </p:sp>
        <p:sp>
          <p:nvSpPr>
            <p:cNvPr id="46096" name="Rectangle 14"/>
            <p:cNvSpPr>
              <a:spLocks noChangeArrowheads="1"/>
            </p:cNvSpPr>
            <p:nvPr/>
          </p:nvSpPr>
          <p:spPr bwMode="auto">
            <a:xfrm>
              <a:off x="3216" y="3312"/>
              <a:ext cx="115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宋体" pitchFamily="2" charset="-122"/>
                </a:rPr>
                <a:t>支持度&lt;50</a:t>
              </a:r>
            </a:p>
          </p:txBody>
        </p:sp>
      </p:grpSp>
      <p:grpSp>
        <p:nvGrpSpPr>
          <p:cNvPr id="1362969" name="Group 25"/>
          <p:cNvGrpSpPr>
            <a:grpSpLocks/>
          </p:cNvGrpSpPr>
          <p:nvPr/>
        </p:nvGrpSpPr>
        <p:grpSpPr bwMode="auto">
          <a:xfrm>
            <a:off x="4267200" y="2095500"/>
            <a:ext cx="2286000" cy="1397000"/>
            <a:chOff x="2688" y="1728"/>
            <a:chExt cx="1770" cy="1056"/>
          </a:xfrm>
        </p:grpSpPr>
        <p:graphicFrame>
          <p:nvGraphicFramePr>
            <p:cNvPr id="46093" name="Object 16"/>
            <p:cNvGraphicFramePr>
              <a:graphicFrameLocks noChangeAspect="1"/>
            </p:cNvGraphicFramePr>
            <p:nvPr/>
          </p:nvGraphicFramePr>
          <p:xfrm>
            <a:off x="2688" y="1728"/>
            <a:ext cx="177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5" name="Worksheet" r:id="rId9" imgW="2810256" imgH="1190854" progId="Excel.Sheet.8">
                    <p:embed/>
                  </p:oleObj>
                </mc:Choice>
                <mc:Fallback>
                  <p:oleObj name="Worksheet" r:id="rId9" imgW="2810256" imgH="1190854" progId="Excel.Sheet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728"/>
                          <a:ext cx="1770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4" name="AutoShape 17"/>
            <p:cNvSpPr>
              <a:spLocks noChangeArrowheads="1"/>
            </p:cNvSpPr>
            <p:nvPr/>
          </p:nvSpPr>
          <p:spPr bwMode="auto">
            <a:xfrm>
              <a:off x="3312" y="2496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itchFamily="2" charset="-122"/>
              </a:endParaRPr>
            </a:p>
          </p:txBody>
        </p:sp>
      </p:grpSp>
      <p:sp>
        <p:nvSpPr>
          <p:cNvPr id="46091" name="Text Box 26"/>
          <p:cNvSpPr txBox="1">
            <a:spLocks noChangeArrowheads="1"/>
          </p:cNvSpPr>
          <p:nvPr/>
        </p:nvSpPr>
        <p:spPr bwMode="auto">
          <a:xfrm>
            <a:off x="914400" y="5207002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ea typeface="宋体" pitchFamily="2" charset="-122"/>
              </a:rPr>
              <a:t>讨论：求</a:t>
            </a:r>
            <a:r>
              <a:rPr lang="en-US" altLang="zh-CN" sz="2400" b="1">
                <a:ea typeface="宋体" pitchFamily="2" charset="-122"/>
              </a:rPr>
              <a:t>k=3,</a:t>
            </a:r>
            <a:r>
              <a:rPr lang="zh-CN" altLang="en-US" sz="2400" b="1">
                <a:ea typeface="宋体" pitchFamily="2" charset="-122"/>
              </a:rPr>
              <a:t>考不考虑{</a:t>
            </a:r>
            <a:r>
              <a:rPr lang="en-US" altLang="zh-CN" sz="2400" b="1">
                <a:ea typeface="宋体" pitchFamily="2" charset="-122"/>
              </a:rPr>
              <a:t>A、C、D}？</a:t>
            </a:r>
            <a:r>
              <a:rPr lang="zh-CN" altLang="en-US" sz="2400" b="1">
                <a:ea typeface="宋体" pitchFamily="2" charset="-122"/>
              </a:rPr>
              <a:t>为什么？</a:t>
            </a:r>
          </a:p>
        </p:txBody>
      </p:sp>
      <p:graphicFrame>
        <p:nvGraphicFramePr>
          <p:cNvPr id="46092" name="Object 28"/>
          <p:cNvGraphicFramePr>
            <a:graphicFrameLocks noChangeAspect="1"/>
          </p:cNvGraphicFramePr>
          <p:nvPr/>
        </p:nvGraphicFramePr>
        <p:xfrm>
          <a:off x="5580066" y="157427"/>
          <a:ext cx="32035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name="Worksheet" r:id="rId11" imgW="2191207" imgH="1381354" progId="Excel.Sheet.8">
                  <p:embed/>
                </p:oleObj>
              </mc:Choice>
              <mc:Fallback>
                <p:oleObj name="Worksheet" r:id="rId11" imgW="2191207" imgH="1381354" progId="Excel.Shee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6" y="157427"/>
                        <a:ext cx="320357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2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2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2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2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2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2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6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5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3CF005-F6C6-4B3B-B791-0D2FA189A0F1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 smtClean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62000" y="1143000"/>
          <a:ext cx="28098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Worksheet" r:id="rId3" imgW="2810256" imgH="1190854" progId="Excel.Sheet.8">
                  <p:embed/>
                </p:oleObj>
              </mc:Choice>
              <mc:Fallback>
                <p:oleObj name="Worksheet" r:id="rId3" imgW="2810256" imgH="119085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8098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3976" name="Group 8"/>
          <p:cNvGrpSpPr>
            <a:grpSpLocks/>
          </p:cNvGrpSpPr>
          <p:nvPr/>
        </p:nvGrpSpPr>
        <p:grpSpPr bwMode="auto">
          <a:xfrm>
            <a:off x="685800" y="2095501"/>
            <a:ext cx="3276600" cy="2549261"/>
            <a:chOff x="432" y="1584"/>
            <a:chExt cx="2064" cy="1927"/>
          </a:xfrm>
        </p:grpSpPr>
        <p:graphicFrame>
          <p:nvGraphicFramePr>
            <p:cNvPr id="47118" name="Object 2"/>
            <p:cNvGraphicFramePr>
              <a:graphicFrameLocks noChangeAspect="1"/>
            </p:cNvGraphicFramePr>
            <p:nvPr/>
          </p:nvGraphicFramePr>
          <p:xfrm>
            <a:off x="432" y="1920"/>
            <a:ext cx="2064" cy="1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3" name="Worksheet" r:id="rId5" imgW="2619756" imgH="2019605" progId="Excel.Sheet.8">
                    <p:embed/>
                  </p:oleObj>
                </mc:Choice>
                <mc:Fallback>
                  <p:oleObj name="Worksheet" r:id="rId5" imgW="2619756" imgH="2019605" progId="Excel.Shee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920"/>
                          <a:ext cx="2064" cy="1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9" name="AutoShape 4"/>
            <p:cNvSpPr>
              <a:spLocks noChangeArrowheads="1"/>
            </p:cNvSpPr>
            <p:nvPr/>
          </p:nvSpPr>
          <p:spPr bwMode="auto">
            <a:xfrm>
              <a:off x="1152" y="158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itchFamily="2" charset="-122"/>
              </a:endParaRPr>
            </a:p>
          </p:txBody>
        </p:sp>
      </p:grpSp>
      <p:grpSp>
        <p:nvGrpSpPr>
          <p:cNvPr id="1363984" name="Group 16"/>
          <p:cNvGrpSpPr>
            <a:grpSpLocks/>
          </p:cNvGrpSpPr>
          <p:nvPr/>
        </p:nvGrpSpPr>
        <p:grpSpPr bwMode="auto">
          <a:xfrm>
            <a:off x="3962400" y="2921000"/>
            <a:ext cx="3724275" cy="1682750"/>
            <a:chOff x="2496" y="2208"/>
            <a:chExt cx="2346" cy="1272"/>
          </a:xfrm>
        </p:grpSpPr>
        <p:graphicFrame>
          <p:nvGraphicFramePr>
            <p:cNvPr id="47116" name="Object 5"/>
            <p:cNvGraphicFramePr>
              <a:graphicFrameLocks noChangeAspect="1"/>
            </p:cNvGraphicFramePr>
            <p:nvPr/>
          </p:nvGraphicFramePr>
          <p:xfrm>
            <a:off x="3072" y="2208"/>
            <a:ext cx="1770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4" name="Worksheet" r:id="rId7" imgW="2810256" imgH="2019605" progId="Excel.Sheet.8">
                    <p:embed/>
                  </p:oleObj>
                </mc:Choice>
                <mc:Fallback>
                  <p:oleObj name="Worksheet" r:id="rId7" imgW="2810256" imgH="2019605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208"/>
                          <a:ext cx="1770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7" name="AutoShape 6"/>
            <p:cNvSpPr>
              <a:spLocks noChangeArrowheads="1"/>
            </p:cNvSpPr>
            <p:nvPr/>
          </p:nvSpPr>
          <p:spPr bwMode="auto">
            <a:xfrm>
              <a:off x="2496" y="2688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itchFamily="2" charset="-122"/>
              </a:endParaRPr>
            </a:p>
          </p:txBody>
        </p:sp>
      </p:grpSp>
      <p:grpSp>
        <p:nvGrpSpPr>
          <p:cNvPr id="1363978" name="Group 10"/>
          <p:cNvGrpSpPr>
            <a:grpSpLocks/>
          </p:cNvGrpSpPr>
          <p:nvPr/>
        </p:nvGrpSpPr>
        <p:grpSpPr bwMode="auto">
          <a:xfrm>
            <a:off x="5791200" y="2939521"/>
            <a:ext cx="1828800" cy="698500"/>
            <a:chOff x="3216" y="2976"/>
            <a:chExt cx="1152" cy="528"/>
          </a:xfrm>
        </p:grpSpPr>
        <p:sp>
          <p:nvSpPr>
            <p:cNvPr id="47114" name="Rectangle 11"/>
            <p:cNvSpPr>
              <a:spLocks noChangeArrowheads="1"/>
            </p:cNvSpPr>
            <p:nvPr/>
          </p:nvSpPr>
          <p:spPr bwMode="auto">
            <a:xfrm>
              <a:off x="3216" y="2976"/>
              <a:ext cx="115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宋体" pitchFamily="2" charset="-122"/>
                </a:rPr>
                <a:t>支持度&lt;50</a:t>
              </a:r>
            </a:p>
          </p:txBody>
        </p:sp>
        <p:sp>
          <p:nvSpPr>
            <p:cNvPr id="47115" name="Rectangle 12"/>
            <p:cNvSpPr>
              <a:spLocks noChangeArrowheads="1"/>
            </p:cNvSpPr>
            <p:nvPr/>
          </p:nvSpPr>
          <p:spPr bwMode="auto">
            <a:xfrm>
              <a:off x="3216" y="3312"/>
              <a:ext cx="115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宋体" pitchFamily="2" charset="-122"/>
                </a:rPr>
                <a:t>支持度&lt;50</a:t>
              </a:r>
            </a:p>
          </p:txBody>
        </p:sp>
      </p:grpSp>
      <p:grpSp>
        <p:nvGrpSpPr>
          <p:cNvPr id="1363986" name="Group 18"/>
          <p:cNvGrpSpPr>
            <a:grpSpLocks/>
          </p:cNvGrpSpPr>
          <p:nvPr/>
        </p:nvGrpSpPr>
        <p:grpSpPr bwMode="auto">
          <a:xfrm>
            <a:off x="5029203" y="1968500"/>
            <a:ext cx="2809875" cy="952500"/>
            <a:chOff x="3168" y="1488"/>
            <a:chExt cx="1770" cy="720"/>
          </a:xfrm>
        </p:grpSpPr>
        <p:graphicFrame>
          <p:nvGraphicFramePr>
            <p:cNvPr id="47112" name="Object 13"/>
            <p:cNvGraphicFramePr>
              <a:graphicFrameLocks noChangeAspect="1"/>
            </p:cNvGraphicFramePr>
            <p:nvPr/>
          </p:nvGraphicFramePr>
          <p:xfrm>
            <a:off x="3168" y="1488"/>
            <a:ext cx="17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5" name="Worksheet" r:id="rId9" imgW="2810256" imgH="295656" progId="Excel.Sheet.8">
                    <p:embed/>
                  </p:oleObj>
                </mc:Choice>
                <mc:Fallback>
                  <p:oleObj name="Worksheet" r:id="rId9" imgW="2810256" imgH="295656" progId="Excel.Sheet.8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488"/>
                          <a:ext cx="177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AutoShape 14"/>
            <p:cNvSpPr>
              <a:spLocks noChangeArrowheads="1"/>
            </p:cNvSpPr>
            <p:nvPr/>
          </p:nvSpPr>
          <p:spPr bwMode="auto">
            <a:xfrm>
              <a:off x="3936" y="1680"/>
              <a:ext cx="240" cy="528"/>
            </a:xfrm>
            <a:prstGeom prst="upArrow">
              <a:avLst>
                <a:gd name="adj1" fmla="val 50000"/>
                <a:gd name="adj2" fmla="val 5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CFE0D5-901E-4695-98EE-2E9E49AEEA88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 smtClean="0"/>
          </a:p>
        </p:txBody>
      </p:sp>
      <p:sp>
        <p:nvSpPr>
          <p:cNvPr id="4813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  <a:ea typeface="宋体" pitchFamily="2" charset="-122"/>
              </a:rPr>
              <a:t>设最小可信度为</a:t>
            </a:r>
            <a:r>
              <a:rPr lang="en-US" altLang="zh-CN" sz="3200" smtClean="0">
                <a:solidFill>
                  <a:schemeClr val="tx1"/>
                </a:solidFill>
                <a:ea typeface="宋体" pitchFamily="2" charset="-122"/>
              </a:rPr>
              <a:t>70</a:t>
            </a:r>
            <a:r>
              <a:rPr lang="zh-CN" altLang="en-US" sz="3200" smtClean="0">
                <a:solidFill>
                  <a:schemeClr val="tx1"/>
                </a:solidFill>
                <a:ea typeface="宋体" pitchFamily="2" charset="-122"/>
              </a:rPr>
              <a:t>％</a:t>
            </a:r>
            <a:r>
              <a:rPr lang="en-US" altLang="zh-CN" sz="3200" smtClean="0">
                <a:solidFill>
                  <a:schemeClr val="tx1"/>
                </a:solidFill>
                <a:ea typeface="宋体" pitchFamily="2" charset="-122"/>
              </a:rPr>
              <a:t>,</a:t>
            </a:r>
            <a:r>
              <a:rPr lang="zh-CN" altLang="en-US" sz="3200" smtClean="0">
                <a:solidFill>
                  <a:schemeClr val="tx1"/>
                </a:solidFill>
                <a:ea typeface="宋体" pitchFamily="2" charset="-122"/>
              </a:rPr>
              <a:t>写出由频繁项集</a:t>
            </a:r>
            <a:r>
              <a:rPr lang="en-US" altLang="zh-CN" sz="3200" smtClean="0">
                <a:solidFill>
                  <a:schemeClr val="tx1"/>
                </a:solidFill>
                <a:ea typeface="宋体" pitchFamily="2" charset="-122"/>
              </a:rPr>
              <a:t>{B,C,E}</a:t>
            </a:r>
            <a:r>
              <a:rPr lang="zh-CN" altLang="en-US" sz="3200" smtClean="0">
                <a:solidFill>
                  <a:schemeClr val="tx1"/>
                </a:solidFill>
                <a:ea typeface="宋体" pitchFamily="2" charset="-122"/>
              </a:rPr>
              <a:t>的所有项组成的强关联规则</a:t>
            </a:r>
          </a:p>
        </p:txBody>
      </p:sp>
      <p:graphicFrame>
        <p:nvGraphicFramePr>
          <p:cNvPr id="1373214" name="Group 30"/>
          <p:cNvGraphicFramePr>
            <a:graphicFrameLocks noGrp="1"/>
          </p:cNvGraphicFramePr>
          <p:nvPr>
            <p:ph idx="1"/>
          </p:nvPr>
        </p:nvGraphicFramePr>
        <p:xfrm>
          <a:off x="685800" y="1651000"/>
          <a:ext cx="2590800" cy="2286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{B}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75%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{C}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75%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{E}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75%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{B,C}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{B,E}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75%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{C,E}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55" name="Text Box 31"/>
          <p:cNvSpPr txBox="1">
            <a:spLocks noChangeArrowheads="1"/>
          </p:cNvSpPr>
          <p:nvPr/>
        </p:nvSpPr>
        <p:spPr bwMode="auto">
          <a:xfrm>
            <a:off x="663575" y="1127127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ea typeface="宋体" pitchFamily="2" charset="-122"/>
              </a:rPr>
              <a:t>非空真子集及其计数</a:t>
            </a:r>
          </a:p>
        </p:txBody>
      </p:sp>
      <p:sp>
        <p:nvSpPr>
          <p:cNvPr id="48156" name="Text Box 32"/>
          <p:cNvSpPr txBox="1">
            <a:spLocks noChangeArrowheads="1"/>
          </p:cNvSpPr>
          <p:nvPr/>
        </p:nvSpPr>
        <p:spPr bwMode="auto">
          <a:xfrm>
            <a:off x="4787900" y="1236929"/>
            <a:ext cx="3816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宋体" pitchFamily="2" charset="-122"/>
              </a:rPr>
              <a:t>由于最小可信度为</a:t>
            </a:r>
            <a:r>
              <a:rPr lang="en-US" altLang="zh-CN" sz="2400">
                <a:ea typeface="宋体" pitchFamily="2" charset="-122"/>
              </a:rPr>
              <a:t>70</a:t>
            </a:r>
            <a:r>
              <a:rPr lang="zh-CN" altLang="en-US" sz="2400">
                <a:ea typeface="宋体" pitchFamily="2" charset="-122"/>
              </a:rPr>
              <a:t>％</a:t>
            </a:r>
          </a:p>
        </p:txBody>
      </p:sp>
      <p:sp>
        <p:nvSpPr>
          <p:cNvPr id="1373217" name="Text Box 33"/>
          <p:cNvSpPr txBox="1">
            <a:spLocks noChangeArrowheads="1"/>
          </p:cNvSpPr>
          <p:nvPr/>
        </p:nvSpPr>
        <p:spPr bwMode="auto">
          <a:xfrm>
            <a:off x="4787900" y="1838854"/>
            <a:ext cx="38877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宋体" pitchFamily="2" charset="-122"/>
              </a:rPr>
              <a:t>则</a:t>
            </a:r>
            <a:r>
              <a:rPr lang="en-US" altLang="zh-CN" sz="2400">
                <a:ea typeface="宋体" pitchFamily="2" charset="-122"/>
              </a:rPr>
              <a:t>{B,C,E}/{B,C}&gt;70%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    {B,C,E}/{C,E}&gt;70%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宋体" pitchFamily="2" charset="-122"/>
              </a:rPr>
              <a:t>所以，强关联规则为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B^C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 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C^E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 B</a:t>
            </a:r>
          </a:p>
        </p:txBody>
      </p:sp>
      <p:grpSp>
        <p:nvGrpSpPr>
          <p:cNvPr id="1373218" name="Group 34"/>
          <p:cNvGrpSpPr>
            <a:grpSpLocks/>
          </p:cNvGrpSpPr>
          <p:nvPr/>
        </p:nvGrpSpPr>
        <p:grpSpPr bwMode="auto">
          <a:xfrm>
            <a:off x="1243613" y="4433575"/>
            <a:ext cx="6400800" cy="461434"/>
            <a:chOff x="768" y="192"/>
            <a:chExt cx="4032" cy="350"/>
          </a:xfrm>
        </p:grpSpPr>
        <p:sp>
          <p:nvSpPr>
            <p:cNvPr id="48160" name="Text Box 35"/>
            <p:cNvSpPr txBox="1">
              <a:spLocks noChangeArrowheads="1"/>
            </p:cNvSpPr>
            <p:nvPr/>
          </p:nvSpPr>
          <p:spPr bwMode="auto">
            <a:xfrm>
              <a:off x="768" y="192"/>
              <a:ext cx="4032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ea typeface="宋体" pitchFamily="2" charset="-122"/>
                </a:rPr>
                <a:t>问：对于{</a:t>
              </a:r>
              <a:r>
                <a:rPr lang="en-US" altLang="zh-CN" sz="2400" dirty="0">
                  <a:ea typeface="宋体" pitchFamily="2" charset="-122"/>
                </a:rPr>
                <a:t>B,C,E}　      {A}  ,</a:t>
              </a:r>
              <a:r>
                <a:rPr lang="zh-CN" altLang="en-US" sz="2400" dirty="0">
                  <a:ea typeface="宋体" pitchFamily="2" charset="-122"/>
                </a:rPr>
                <a:t>可信度是多少？</a:t>
              </a:r>
            </a:p>
          </p:txBody>
        </p:sp>
        <p:sp>
          <p:nvSpPr>
            <p:cNvPr id="48161" name="AutoShape 36"/>
            <p:cNvSpPr>
              <a:spLocks noChangeArrowheads="1"/>
            </p:cNvSpPr>
            <p:nvPr/>
          </p:nvSpPr>
          <p:spPr bwMode="auto">
            <a:xfrm>
              <a:off x="2256" y="288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itchFamily="2" charset="-122"/>
              </a:endParaRPr>
            </a:p>
          </p:txBody>
        </p:sp>
      </p:grpSp>
      <p:sp>
        <p:nvSpPr>
          <p:cNvPr id="1373221" name="Text Box 37"/>
          <p:cNvSpPr txBox="1">
            <a:spLocks noChangeArrowheads="1"/>
          </p:cNvSpPr>
          <p:nvPr/>
        </p:nvSpPr>
        <p:spPr bwMode="auto">
          <a:xfrm>
            <a:off x="138713" y="4913256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92075"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confidence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support({</a:t>
            </a:r>
            <a:r>
              <a:rPr lang="en-US" altLang="zh-CN" sz="1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,B,</a:t>
            </a:r>
            <a:r>
              <a:rPr lang="en-US" altLang="zh-CN" sz="1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C,E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})/support({</a:t>
            </a:r>
            <a:r>
              <a:rPr lang="en-US" altLang="zh-CN" sz="1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B,C,E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}) = 25%/50%=50%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73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73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73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22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1931FB-FF30-4B5A-9BB1-385014B4403C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34928" y="1236927"/>
            <a:ext cx="8950325" cy="414205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7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Apriori</a:t>
            </a:r>
            <a:r>
              <a:rPr lang="zh-CN" altLang="en-US" smtClean="0">
                <a:ea typeface="宋体" pitchFamily="2" charset="-122"/>
              </a:rPr>
              <a:t>算法程序实现</a:t>
            </a:r>
          </a:p>
        </p:txBody>
      </p:sp>
      <p:sp>
        <p:nvSpPr>
          <p:cNvPr id="49156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Apriori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878543"/>
            <a:ext cx="462915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54729"/>
            <a:ext cx="35433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3779838" y="2737115"/>
            <a:ext cx="431800" cy="720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 smtClean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数据挖掘</a:t>
            </a:r>
            <a:r>
              <a:rPr lang="en-US" altLang="zh-CN" smtClean="0"/>
              <a:t>(Data Mining)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b="1" smtClean="0"/>
              <a:t>起源于客户关系管理（</a:t>
            </a:r>
            <a:r>
              <a:rPr lang="en-US" altLang="zh-CN" b="1" smtClean="0"/>
              <a:t>CRM, Custom Relationship Management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 eaLnBrk="1" hangingPunct="1">
              <a:buFont typeface="Wingdings" pitchFamily="2" charset="2"/>
              <a:buChar char="p"/>
            </a:pPr>
            <a:endParaRPr lang="en-US" altLang="zh-CN" smtClean="0"/>
          </a:p>
          <a:p>
            <a:pPr eaLnBrk="1" hangingPunct="1"/>
            <a:r>
              <a:rPr lang="zh-CN" altLang="en-US" smtClean="0"/>
              <a:t>主要包含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关联规则挖掘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聚类分析（客户细分）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分类（客户星级分类、</a:t>
            </a:r>
            <a:r>
              <a:rPr lang="en-US" altLang="zh-CN" b="1" smtClean="0">
                <a:solidFill>
                  <a:srgbClr val="FF0000"/>
                </a:solidFill>
              </a:rPr>
              <a:t>VIP</a:t>
            </a:r>
            <a:r>
              <a:rPr lang="zh-CN" altLang="en-US" b="1" smtClean="0">
                <a:solidFill>
                  <a:srgbClr val="FF0000"/>
                </a:solidFill>
              </a:rPr>
              <a:t>客户）</a:t>
            </a:r>
            <a:endParaRPr lang="en-US" altLang="zh-CN" b="1" smtClean="0">
              <a:solidFill>
                <a:srgbClr val="FF0000"/>
              </a:solidFill>
            </a:endParaRPr>
          </a:p>
        </p:txBody>
      </p:sp>
      <p:sp>
        <p:nvSpPr>
          <p:cNvPr id="13316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600581-374F-450A-9589-573A52CABFA6}" type="datetime1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2021-11-15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14BAE8-26C6-4D39-921D-2006AB34E0F9}" type="slidenum">
              <a:rPr lang="en-US" altLang="zh-TW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F61BB-A9FE-42E1-B2A3-0B8249CA5638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1177314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）扫描整个事务数据库，产生候选</a:t>
            </a:r>
            <a:r>
              <a:rPr lang="en-US" altLang="zh-CN" dirty="0"/>
              <a:t>1</a:t>
            </a:r>
            <a:r>
              <a:rPr lang="zh-CN" altLang="zh-CN" dirty="0"/>
              <a:t>项集的集合</a:t>
            </a:r>
            <a:r>
              <a:rPr lang="en-US" altLang="zh-CN" dirty="0"/>
              <a:t>C1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）根据最小支持度，由候选</a:t>
            </a:r>
            <a:r>
              <a:rPr lang="en-US" altLang="zh-CN" dirty="0"/>
              <a:t>1-</a:t>
            </a:r>
            <a:r>
              <a:rPr lang="zh-CN" altLang="zh-CN" dirty="0"/>
              <a:t>项集的集合</a:t>
            </a:r>
            <a:r>
              <a:rPr lang="en-US" altLang="zh-CN" dirty="0"/>
              <a:t>C1</a:t>
            </a:r>
            <a:r>
              <a:rPr lang="zh-CN" altLang="zh-CN" dirty="0"/>
              <a:t>产生频繁</a:t>
            </a:r>
            <a:r>
              <a:rPr lang="en-US" altLang="zh-CN" dirty="0"/>
              <a:t>1</a:t>
            </a:r>
            <a:r>
              <a:rPr lang="zh-CN" altLang="zh-CN" dirty="0"/>
              <a:t>项集的集合</a:t>
            </a:r>
            <a:r>
              <a:rPr lang="en-US" altLang="zh-CN" dirty="0"/>
              <a:t>L1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）设</a:t>
            </a:r>
            <a:r>
              <a:rPr lang="en-US" altLang="zh-CN" dirty="0"/>
              <a:t>k</a:t>
            </a:r>
            <a:r>
              <a:rPr lang="zh-CN" altLang="zh-CN" dirty="0"/>
              <a:t>表示</a:t>
            </a:r>
            <a:r>
              <a:rPr lang="en-US" altLang="zh-CN" dirty="0"/>
              <a:t>k</a:t>
            </a:r>
            <a:r>
              <a:rPr lang="zh-CN" altLang="zh-CN" dirty="0"/>
              <a:t>项集，对</a:t>
            </a:r>
            <a:r>
              <a:rPr lang="en-US" altLang="zh-CN" dirty="0"/>
              <a:t>k&gt;1</a:t>
            </a:r>
            <a:r>
              <a:rPr lang="zh-CN" altLang="zh-CN" dirty="0"/>
              <a:t>，重复置信步骤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6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）由</a:t>
            </a:r>
            <a:r>
              <a:rPr lang="en-US" altLang="zh-CN" dirty="0"/>
              <a:t>L</a:t>
            </a:r>
            <a:r>
              <a:rPr lang="en-US" altLang="zh-CN" baseline="-25000" dirty="0"/>
              <a:t>k</a:t>
            </a:r>
            <a:r>
              <a:rPr lang="zh-CN" altLang="zh-CN" dirty="0"/>
              <a:t>执行连接和剪枝操作，产生候选</a:t>
            </a:r>
            <a:r>
              <a:rPr lang="en-US" altLang="zh-CN" dirty="0"/>
              <a:t>(k+1)-</a:t>
            </a:r>
            <a:r>
              <a:rPr lang="zh-CN" altLang="zh-CN" dirty="0"/>
              <a:t>项集的集合</a:t>
            </a:r>
            <a:r>
              <a:rPr lang="en-US" altLang="zh-CN" dirty="0"/>
              <a:t>C</a:t>
            </a:r>
            <a:r>
              <a:rPr lang="en-US" altLang="zh-CN" baseline="-25000" dirty="0"/>
              <a:t>k+1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）根据最小支持度，由候选</a:t>
            </a:r>
            <a:r>
              <a:rPr lang="en-US" altLang="zh-CN" dirty="0"/>
              <a:t>(k+1)-</a:t>
            </a:r>
            <a:r>
              <a:rPr lang="zh-CN" altLang="zh-CN" dirty="0"/>
              <a:t>项集的集合</a:t>
            </a:r>
            <a:r>
              <a:rPr lang="en-US" altLang="zh-CN" dirty="0"/>
              <a:t>C</a:t>
            </a:r>
            <a:r>
              <a:rPr lang="en-US" altLang="zh-CN" baseline="-25000" dirty="0"/>
              <a:t>k+1</a:t>
            </a:r>
            <a:r>
              <a:rPr lang="zh-CN" altLang="zh-CN" dirty="0"/>
              <a:t>，产生频繁</a:t>
            </a:r>
            <a:r>
              <a:rPr lang="en-US" altLang="zh-CN" dirty="0"/>
              <a:t>(k+1)-</a:t>
            </a:r>
            <a:r>
              <a:rPr lang="zh-CN" altLang="zh-CN" dirty="0"/>
              <a:t>项集的集合</a:t>
            </a:r>
            <a:r>
              <a:rPr lang="en-US" altLang="zh-CN" dirty="0"/>
              <a:t>L</a:t>
            </a:r>
            <a:r>
              <a:rPr lang="en-US" altLang="zh-CN" baseline="-25000" dirty="0"/>
              <a:t>k+1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）若</a:t>
            </a:r>
            <a:r>
              <a:rPr lang="en-US" altLang="zh-CN" dirty="0"/>
              <a:t>L</a:t>
            </a:r>
            <a:r>
              <a:rPr lang="en-US" altLang="zh-CN" baseline="-25000" dirty="0"/>
              <a:t>k+1</a:t>
            </a:r>
            <a:r>
              <a:rPr lang="zh-CN" altLang="zh-CN" dirty="0"/>
              <a:t>≠</a:t>
            </a:r>
            <a:r>
              <a:rPr lang="en-US" altLang="zh-CN" dirty="0"/>
              <a:t>Ø</a:t>
            </a:r>
            <a:r>
              <a:rPr lang="zh-CN" altLang="zh-CN" dirty="0"/>
              <a:t>，则</a:t>
            </a:r>
            <a:r>
              <a:rPr lang="en-US" altLang="zh-CN" dirty="0"/>
              <a:t>k=k+1</a:t>
            </a:r>
            <a:r>
              <a:rPr lang="zh-CN" altLang="zh-CN" dirty="0"/>
              <a:t>，跳往步骤</a:t>
            </a:r>
            <a:r>
              <a:rPr lang="en-US" altLang="zh-CN" dirty="0"/>
              <a:t>4</a:t>
            </a:r>
            <a:r>
              <a:rPr lang="zh-CN" altLang="zh-CN" dirty="0"/>
              <a:t>；否则转到步骤</a:t>
            </a:r>
            <a:r>
              <a:rPr lang="en-US" altLang="zh-CN" dirty="0"/>
              <a:t>7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）根据最小置信度，由频繁项集产生强关联规则，算法结束。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99592" y="397227"/>
            <a:ext cx="6624736" cy="635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b="1" kern="0" dirty="0" smtClean="0">
                <a:ea typeface="宋体" pitchFamily="2" charset="-122"/>
              </a:rPr>
              <a:t>Apriori</a:t>
            </a:r>
            <a:r>
              <a:rPr lang="zh-CN" altLang="en-US" b="1" kern="0" dirty="0" smtClean="0">
                <a:ea typeface="宋体" pitchFamily="2" charset="-122"/>
              </a:rPr>
              <a:t>算法的基本步骤</a:t>
            </a:r>
          </a:p>
        </p:txBody>
      </p:sp>
    </p:spTree>
    <p:extLst>
      <p:ext uri="{BB962C8B-B14F-4D97-AF65-F5344CB8AC3E}">
        <p14:creationId xmlns:p14="http://schemas.microsoft.com/office/powerpoint/2010/main" val="679063526"/>
      </p:ext>
    </p:extLst>
  </p:cSld>
  <p:clrMapOvr>
    <a:masterClrMapping/>
  </p:clrMapOvr>
  <p:transition advClick="0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D72362-9235-4214-8E31-9845F50D1E88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54000"/>
            <a:ext cx="7543800" cy="635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Apriori</a:t>
            </a:r>
            <a:r>
              <a:rPr lang="zh-CN" altLang="en-US" dirty="0" smtClean="0">
                <a:ea typeface="宋体" pitchFamily="2" charset="-122"/>
              </a:rPr>
              <a:t>算法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40914"/>
            <a:ext cx="784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solidFill>
                  <a:schemeClr val="hlink"/>
                </a:solidFill>
                <a:ea typeface="宋体" pitchFamily="2" charset="-122"/>
              </a:rPr>
              <a:t>连接</a:t>
            </a:r>
            <a:r>
              <a:rPr lang="zh-CN" altLang="en-US" sz="2400" b="1" dirty="0" smtClean="0">
                <a:ea typeface="宋体" pitchFamily="2" charset="-122"/>
              </a:rPr>
              <a:t>: </a:t>
            </a:r>
            <a:r>
              <a:rPr lang="zh-CN" altLang="en-US" sz="2000" b="1" dirty="0" smtClean="0">
                <a:ea typeface="宋体" pitchFamily="2" charset="-122"/>
              </a:rPr>
              <a:t>用 </a:t>
            </a:r>
            <a:r>
              <a:rPr lang="en-US" altLang="zh-CN" sz="2000" b="1" dirty="0" smtClean="0">
                <a:ea typeface="宋体" pitchFamily="2" charset="-122"/>
              </a:rPr>
              <a:t>L</a:t>
            </a:r>
            <a:r>
              <a:rPr lang="en-US" altLang="zh-CN" sz="1600" b="1" baseline="-25000" dirty="0" smtClean="0">
                <a:ea typeface="宋体" pitchFamily="2" charset="-122"/>
              </a:rPr>
              <a:t>k-1</a:t>
            </a:r>
            <a:r>
              <a:rPr lang="zh-CN" altLang="en-US" sz="2000" b="1" dirty="0" smtClean="0">
                <a:ea typeface="宋体" pitchFamily="2" charset="-122"/>
              </a:rPr>
              <a:t>自连接得到</a:t>
            </a:r>
            <a:r>
              <a:rPr lang="en-US" altLang="zh-CN" sz="2000" b="1" dirty="0" smtClean="0">
                <a:ea typeface="宋体" pitchFamily="2" charset="-122"/>
              </a:rPr>
              <a:t>C</a:t>
            </a:r>
            <a:r>
              <a:rPr lang="en-US" altLang="zh-CN" sz="1600" b="1" baseline="-25000" dirty="0" smtClean="0">
                <a:ea typeface="宋体" pitchFamily="2" charset="-122"/>
              </a:rPr>
              <a:t>k</a:t>
            </a:r>
            <a:endParaRPr lang="zh-CN" altLang="en-US" sz="2000" b="1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solidFill>
                  <a:schemeClr val="hlink"/>
                </a:solidFill>
                <a:ea typeface="宋体" pitchFamily="2" charset="-122"/>
              </a:rPr>
              <a:t>修剪</a:t>
            </a:r>
            <a:r>
              <a:rPr lang="zh-CN" altLang="en-US" sz="2400" b="1" dirty="0" smtClean="0">
                <a:ea typeface="宋体" pitchFamily="2" charset="-122"/>
              </a:rPr>
              <a:t>: </a:t>
            </a:r>
            <a:r>
              <a:rPr lang="zh-CN" altLang="en-US" sz="2000" b="1" dirty="0" smtClean="0">
                <a:ea typeface="宋体" pitchFamily="2" charset="-122"/>
              </a:rPr>
              <a:t>一个</a:t>
            </a:r>
            <a:r>
              <a:rPr lang="en-US" altLang="zh-CN" sz="2000" b="1" dirty="0" smtClean="0">
                <a:ea typeface="宋体" pitchFamily="2" charset="-122"/>
              </a:rPr>
              <a:t>k-</a:t>
            </a:r>
            <a:r>
              <a:rPr lang="zh-CN" altLang="en-US" sz="2000" b="1" dirty="0" smtClean="0">
                <a:ea typeface="宋体" pitchFamily="2" charset="-122"/>
              </a:rPr>
              <a:t>项集，如果他的一个</a:t>
            </a:r>
            <a:r>
              <a:rPr lang="en-US" altLang="zh-CN" sz="2000" b="1" dirty="0" smtClean="0">
                <a:ea typeface="宋体" pitchFamily="2" charset="-122"/>
              </a:rPr>
              <a:t>k-1</a:t>
            </a:r>
            <a:r>
              <a:rPr lang="zh-CN" altLang="en-US" sz="2000" b="1" dirty="0" smtClean="0">
                <a:ea typeface="宋体" pitchFamily="2" charset="-122"/>
              </a:rPr>
              <a:t>项集（他的子集 ）不是频繁的，那他本身也不可能是频繁的。</a:t>
            </a:r>
            <a:endParaRPr lang="en-US" altLang="zh-CN" sz="2000" b="1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u="sng" dirty="0" smtClean="0">
                <a:ea typeface="宋体" pitchFamily="2" charset="-122"/>
              </a:rPr>
              <a:t>伪代码</a:t>
            </a:r>
            <a:r>
              <a:rPr lang="zh-CN" altLang="en-US" sz="2400" b="1" dirty="0" smtClean="0">
                <a:ea typeface="宋体" pitchFamily="2" charset="-122"/>
              </a:rPr>
              <a:t>:</a:t>
            </a:r>
          </a:p>
          <a:p>
            <a:pPr marL="1187450" lvl="2" indent="-1778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 smtClean="0">
                <a:ea typeface="宋体" pitchFamily="2" charset="-122"/>
              </a:rPr>
              <a:t>C</a:t>
            </a:r>
            <a:r>
              <a:rPr lang="en-US" altLang="zh-CN" sz="2000" b="1" i="1" baseline="-25000" dirty="0" smtClean="0">
                <a:ea typeface="宋体" pitchFamily="2" charset="-122"/>
              </a:rPr>
              <a:t>k</a:t>
            </a:r>
            <a:r>
              <a:rPr lang="en-US" altLang="zh-CN" sz="2000" b="1" dirty="0" smtClean="0">
                <a:ea typeface="宋体" pitchFamily="2" charset="-122"/>
              </a:rPr>
              <a:t>: Candidate itemset of size k</a:t>
            </a:r>
          </a:p>
          <a:p>
            <a:pPr marL="1187450" lvl="2" indent="-1778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 smtClean="0">
                <a:ea typeface="宋体" pitchFamily="2" charset="-122"/>
              </a:rPr>
              <a:t>L</a:t>
            </a:r>
            <a:r>
              <a:rPr lang="en-US" altLang="zh-CN" sz="2000" b="1" i="1" baseline="-25000" dirty="0" smtClean="0">
                <a:ea typeface="宋体" pitchFamily="2" charset="-122"/>
              </a:rPr>
              <a:t>k</a:t>
            </a:r>
            <a:r>
              <a:rPr lang="en-US" altLang="zh-CN" sz="2000" b="1" dirty="0" smtClean="0">
                <a:ea typeface="宋体" pitchFamily="2" charset="-122"/>
              </a:rPr>
              <a:t> : frequent itemset of size 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1400" b="1" dirty="0" smtClean="0">
                <a:ea typeface="宋体" pitchFamily="2" charset="-122"/>
              </a:rPr>
              <a:t>      </a:t>
            </a:r>
            <a:r>
              <a:rPr lang="en-US" altLang="zh-CN" sz="2400" b="1" i="1" dirty="0" smtClean="0">
                <a:ea typeface="宋体" pitchFamily="2" charset="-122"/>
              </a:rPr>
              <a:t>C</a:t>
            </a:r>
            <a:r>
              <a:rPr lang="en-US" altLang="zh-CN" sz="2400" b="1" i="1" baseline="-25000" dirty="0" smtClean="0">
                <a:ea typeface="宋体" pitchFamily="2" charset="-122"/>
              </a:rPr>
              <a:t>1</a:t>
            </a:r>
            <a:r>
              <a:rPr lang="zh-CN" altLang="en-US" sz="1800" b="1" dirty="0" smtClean="0">
                <a:ea typeface="宋体" pitchFamily="2" charset="-122"/>
              </a:rPr>
              <a:t>＝｛</a:t>
            </a:r>
            <a:r>
              <a:rPr lang="en-US" altLang="zh-CN" sz="1800" b="1" dirty="0" smtClean="0">
                <a:ea typeface="宋体" pitchFamily="2" charset="-122"/>
              </a:rPr>
              <a:t>all  Candidate itemset of size from Database}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800" b="1" dirty="0" smtClean="0">
                <a:ea typeface="宋体" pitchFamily="2" charset="-122"/>
              </a:rPr>
              <a:t>　　　　</a:t>
            </a:r>
            <a:r>
              <a:rPr lang="en-US" altLang="zh-CN" sz="2400" b="1" i="1" dirty="0" smtClean="0">
                <a:ea typeface="宋体" pitchFamily="2" charset="-122"/>
              </a:rPr>
              <a:t>L</a:t>
            </a:r>
            <a:r>
              <a:rPr lang="en-US" altLang="zh-CN" sz="1800" b="1" baseline="-25000" dirty="0" smtClean="0">
                <a:ea typeface="宋体" pitchFamily="2" charset="-122"/>
              </a:rPr>
              <a:t>1</a:t>
            </a:r>
            <a:r>
              <a:rPr lang="en-US" altLang="zh-CN" sz="1800" b="1" dirty="0" smtClean="0">
                <a:ea typeface="宋体" pitchFamily="2" charset="-122"/>
              </a:rPr>
              <a:t>={</a:t>
            </a:r>
            <a:r>
              <a:rPr lang="en-US" altLang="zh-CN" sz="2400" b="1" dirty="0" smtClean="0">
                <a:ea typeface="宋体" pitchFamily="2" charset="-122"/>
              </a:rPr>
              <a:t>candidates in </a:t>
            </a:r>
            <a:r>
              <a:rPr lang="en-US" altLang="zh-CN" sz="2400" b="1" i="1" dirty="0" smtClean="0">
                <a:ea typeface="宋体" pitchFamily="2" charset="-122"/>
              </a:rPr>
              <a:t>C</a:t>
            </a:r>
            <a:r>
              <a:rPr lang="en-US" altLang="zh-CN" sz="2400" b="1" i="1" baseline="-25000" dirty="0" smtClean="0">
                <a:ea typeface="宋体" pitchFamily="2" charset="-122"/>
              </a:rPr>
              <a:t>1</a:t>
            </a:r>
            <a:r>
              <a:rPr lang="en-US" altLang="zh-CN" sz="2400" b="1" dirty="0" smtClean="0">
                <a:ea typeface="宋体" pitchFamily="2" charset="-122"/>
              </a:rPr>
              <a:t> with min_support</a:t>
            </a:r>
            <a:r>
              <a:rPr lang="en-US" altLang="zh-CN" sz="1800" b="1" dirty="0" smtClean="0">
                <a:ea typeface="宋体" pitchFamily="2" charset="-122"/>
              </a:rPr>
              <a:t>}</a:t>
            </a:r>
          </a:p>
          <a:p>
            <a:pPr marL="1187450" lvl="2" indent="-1778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rgbClr val="F83F24"/>
                </a:solidFill>
                <a:ea typeface="宋体" pitchFamily="2" charset="-122"/>
              </a:rPr>
              <a:t>for</a:t>
            </a:r>
            <a:r>
              <a:rPr lang="en-US" altLang="zh-CN" sz="2000" b="1" dirty="0" smtClean="0">
                <a:ea typeface="宋体" pitchFamily="2" charset="-122"/>
              </a:rPr>
              <a:t> (</a:t>
            </a:r>
            <a:r>
              <a:rPr lang="en-US" altLang="zh-CN" sz="2000" b="1" i="1" dirty="0" smtClean="0">
                <a:ea typeface="宋体" pitchFamily="2" charset="-122"/>
              </a:rPr>
              <a:t>k</a:t>
            </a:r>
            <a:r>
              <a:rPr lang="en-US" altLang="zh-CN" sz="2000" b="1" dirty="0" smtClean="0">
                <a:ea typeface="宋体" pitchFamily="2" charset="-122"/>
              </a:rPr>
              <a:t> = 1; </a:t>
            </a:r>
            <a:r>
              <a:rPr lang="en-US" altLang="zh-CN" sz="2000" b="1" i="1" dirty="0" smtClean="0">
                <a:ea typeface="宋体" pitchFamily="2" charset="-122"/>
              </a:rPr>
              <a:t>L</a:t>
            </a:r>
            <a:r>
              <a:rPr lang="en-US" altLang="zh-CN" sz="2000" b="1" i="1" baseline="-25000" dirty="0" smtClean="0">
                <a:ea typeface="宋体" pitchFamily="2" charset="-122"/>
              </a:rPr>
              <a:t>k</a:t>
            </a:r>
            <a:r>
              <a:rPr lang="en-US" altLang="zh-CN" sz="2000" b="1" dirty="0" smtClean="0">
                <a:ea typeface="宋体" pitchFamily="2" charset="-122"/>
              </a:rPr>
              <a:t> !=</a:t>
            </a:r>
            <a:r>
              <a:rPr lang="en-US" altLang="zh-CN" sz="2000" b="1" dirty="0" smtClean="0">
                <a:ea typeface="宋体" pitchFamily="2" charset="-122"/>
                <a:sym typeface="Symbol" pitchFamily="18" charset="2"/>
              </a:rPr>
              <a:t></a:t>
            </a:r>
            <a:r>
              <a:rPr lang="en-US" altLang="zh-CN" sz="2000" b="1" dirty="0" smtClean="0">
                <a:ea typeface="宋体" pitchFamily="2" charset="-122"/>
              </a:rPr>
              <a:t>; </a:t>
            </a:r>
            <a:r>
              <a:rPr lang="en-US" altLang="zh-CN" sz="2000" b="1" i="1" dirty="0" smtClean="0">
                <a:ea typeface="宋体" pitchFamily="2" charset="-122"/>
              </a:rPr>
              <a:t>k</a:t>
            </a:r>
            <a:r>
              <a:rPr lang="en-US" altLang="zh-CN" sz="2000" b="1" dirty="0" smtClean="0">
                <a:ea typeface="宋体" pitchFamily="2" charset="-122"/>
              </a:rPr>
              <a:t>++) </a:t>
            </a:r>
            <a:r>
              <a:rPr lang="en-US" altLang="zh-CN" sz="2000" b="1" dirty="0" smtClean="0">
                <a:solidFill>
                  <a:srgbClr val="F83F24"/>
                </a:solidFill>
                <a:ea typeface="宋体" pitchFamily="2" charset="-122"/>
              </a:rPr>
              <a:t>do begin</a:t>
            </a:r>
          </a:p>
          <a:p>
            <a:pPr marL="1187450" lvl="2" indent="-1778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 smtClean="0">
                <a:ea typeface="宋体" pitchFamily="2" charset="-122"/>
              </a:rPr>
              <a:t>C</a:t>
            </a:r>
            <a:r>
              <a:rPr lang="en-US" altLang="zh-CN" sz="2000" b="1" i="1" baseline="-25000" dirty="0" smtClean="0">
                <a:ea typeface="宋体" pitchFamily="2" charset="-122"/>
              </a:rPr>
              <a:t>k+1</a:t>
            </a:r>
            <a:r>
              <a:rPr lang="en-US" altLang="zh-CN" sz="2000" b="1" dirty="0" smtClean="0">
                <a:ea typeface="宋体" pitchFamily="2" charset="-122"/>
              </a:rPr>
              <a:t> = candidates generated from </a:t>
            </a:r>
            <a:r>
              <a:rPr lang="en-US" altLang="zh-CN" sz="2000" b="1" i="1" dirty="0" smtClean="0">
                <a:ea typeface="宋体" pitchFamily="2" charset="-122"/>
              </a:rPr>
              <a:t>L</a:t>
            </a:r>
            <a:r>
              <a:rPr lang="en-US" altLang="zh-CN" sz="2000" b="1" i="1" baseline="-25000" dirty="0" smtClean="0">
                <a:ea typeface="宋体" pitchFamily="2" charset="-122"/>
              </a:rPr>
              <a:t>k</a:t>
            </a:r>
            <a:r>
              <a:rPr lang="en-US" altLang="zh-CN" sz="2000" b="1" dirty="0" smtClean="0">
                <a:ea typeface="宋体" pitchFamily="2" charset="-122"/>
              </a:rPr>
              <a:t>;</a:t>
            </a:r>
          </a:p>
          <a:p>
            <a:pPr marL="1187450" lvl="2" indent="-1778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83F24"/>
                </a:solidFill>
                <a:ea typeface="宋体" pitchFamily="2" charset="-122"/>
              </a:rPr>
              <a:t>for each</a:t>
            </a:r>
            <a:r>
              <a:rPr lang="en-US" altLang="zh-CN" sz="2000" b="1" dirty="0" smtClean="0">
                <a:ea typeface="宋体" pitchFamily="2" charset="-122"/>
              </a:rPr>
              <a:t> transaction </a:t>
            </a:r>
            <a:r>
              <a:rPr lang="en-US" altLang="zh-CN" sz="2000" b="1" i="1" dirty="0" smtClean="0">
                <a:ea typeface="宋体" pitchFamily="2" charset="-122"/>
              </a:rPr>
              <a:t>t</a:t>
            </a:r>
            <a:r>
              <a:rPr lang="en-US" altLang="zh-CN" sz="2000" b="1" dirty="0" smtClean="0">
                <a:ea typeface="宋体" pitchFamily="2" charset="-122"/>
              </a:rPr>
              <a:t> in database do</a:t>
            </a:r>
          </a:p>
          <a:p>
            <a:pPr marL="1606550" lvl="3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800" b="1" dirty="0" smtClean="0">
                <a:ea typeface="宋体" pitchFamily="2" charset="-122"/>
              </a:rPr>
              <a:t>       increment the count of all candidates in </a:t>
            </a:r>
            <a:r>
              <a:rPr lang="en-US" altLang="zh-CN" sz="1800" b="1" i="1" dirty="0" smtClean="0">
                <a:ea typeface="宋体" pitchFamily="2" charset="-122"/>
              </a:rPr>
              <a:t>C</a:t>
            </a:r>
            <a:r>
              <a:rPr lang="en-US" altLang="zh-CN" sz="1800" b="1" i="1" baseline="-25000" dirty="0" smtClean="0">
                <a:ea typeface="宋体" pitchFamily="2" charset="-122"/>
              </a:rPr>
              <a:t>k+1</a:t>
            </a:r>
            <a:r>
              <a:rPr lang="en-US" altLang="zh-CN" sz="1800" b="1" dirty="0" smtClean="0">
                <a:ea typeface="宋体" pitchFamily="2" charset="-122"/>
              </a:rPr>
              <a:t>                            that are contained in </a:t>
            </a:r>
            <a:r>
              <a:rPr lang="en-US" altLang="zh-CN" sz="1800" b="1" i="1" dirty="0" smtClean="0">
                <a:ea typeface="宋体" pitchFamily="2" charset="-122"/>
              </a:rPr>
              <a:t>t</a:t>
            </a:r>
            <a:endParaRPr lang="en-US" altLang="zh-CN" sz="1800" b="1" dirty="0" smtClean="0">
              <a:ea typeface="宋体" pitchFamily="2" charset="-122"/>
            </a:endParaRPr>
          </a:p>
          <a:p>
            <a:pPr marL="1187450" lvl="2" indent="-1778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  </a:t>
            </a:r>
            <a:r>
              <a:rPr lang="en-US" altLang="zh-CN" sz="2000" b="1" i="1" dirty="0" smtClean="0">
                <a:ea typeface="宋体" pitchFamily="2" charset="-122"/>
              </a:rPr>
              <a:t>L</a:t>
            </a:r>
            <a:r>
              <a:rPr lang="en-US" altLang="zh-CN" sz="2000" b="1" i="1" baseline="-25000" dirty="0" smtClean="0">
                <a:ea typeface="宋体" pitchFamily="2" charset="-122"/>
              </a:rPr>
              <a:t>k+1</a:t>
            </a:r>
            <a:r>
              <a:rPr lang="en-US" altLang="zh-CN" sz="2000" b="1" dirty="0" smtClean="0">
                <a:ea typeface="宋体" pitchFamily="2" charset="-122"/>
              </a:rPr>
              <a:t>  = candidates in </a:t>
            </a:r>
            <a:r>
              <a:rPr lang="en-US" altLang="zh-CN" sz="2000" b="1" i="1" dirty="0" smtClean="0">
                <a:ea typeface="宋体" pitchFamily="2" charset="-122"/>
              </a:rPr>
              <a:t>C</a:t>
            </a:r>
            <a:r>
              <a:rPr lang="en-US" altLang="zh-CN" sz="2000" b="1" i="1" baseline="-25000" dirty="0" smtClean="0">
                <a:ea typeface="宋体" pitchFamily="2" charset="-122"/>
              </a:rPr>
              <a:t>k+1</a:t>
            </a:r>
            <a:r>
              <a:rPr lang="en-US" altLang="zh-CN" sz="2000" b="1" dirty="0" smtClean="0">
                <a:ea typeface="宋体" pitchFamily="2" charset="-122"/>
              </a:rPr>
              <a:t> with min_support</a:t>
            </a:r>
          </a:p>
          <a:p>
            <a:pPr marL="1187450" lvl="2" indent="-1778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F83F24"/>
                </a:solidFill>
                <a:ea typeface="宋体" pitchFamily="2" charset="-122"/>
              </a:rPr>
              <a:t> end</a:t>
            </a:r>
            <a:endParaRPr lang="en-US" altLang="zh-CN" sz="2000" b="1" dirty="0" smtClean="0">
              <a:ea typeface="宋体" pitchFamily="2" charset="-122"/>
            </a:endParaRPr>
          </a:p>
          <a:p>
            <a:pPr marL="1187450" lvl="2" indent="-1778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rgbClr val="F83F24"/>
                </a:solidFill>
                <a:ea typeface="宋体" pitchFamily="2" charset="-122"/>
              </a:rPr>
              <a:t>return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  <a:sym typeface="Symbol" pitchFamily="18" charset="2"/>
              </a:rPr>
              <a:t></a:t>
            </a:r>
            <a:r>
              <a:rPr lang="en-US" altLang="zh-CN" sz="2000" b="1" i="1" baseline="-25000" dirty="0" smtClean="0">
                <a:ea typeface="宋体" pitchFamily="2" charset="-122"/>
              </a:rPr>
              <a:t>k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i="1" dirty="0" smtClean="0">
                <a:ea typeface="宋体" pitchFamily="2" charset="-122"/>
              </a:rPr>
              <a:t>L</a:t>
            </a:r>
            <a:r>
              <a:rPr lang="en-US" altLang="zh-CN" sz="2000" b="1" i="1" baseline="-25000" dirty="0" smtClean="0">
                <a:ea typeface="宋体" pitchFamily="2" charset="-122"/>
              </a:rPr>
              <a:t>k</a:t>
            </a:r>
            <a:r>
              <a:rPr lang="en-US" altLang="zh-CN" sz="2000" b="1" dirty="0" smtClean="0">
                <a:ea typeface="宋体" pitchFamily="2" charset="-122"/>
              </a:rPr>
              <a:t>;</a:t>
            </a:r>
          </a:p>
        </p:txBody>
      </p:sp>
      <p:grpSp>
        <p:nvGrpSpPr>
          <p:cNvPr id="1169414" name="Group 6"/>
          <p:cNvGrpSpPr>
            <a:grpSpLocks/>
          </p:cNvGrpSpPr>
          <p:nvPr/>
        </p:nvGrpSpPr>
        <p:grpSpPr bwMode="auto">
          <a:xfrm>
            <a:off x="3923928" y="228203"/>
            <a:ext cx="4783138" cy="1206500"/>
            <a:chOff x="2400" y="384"/>
            <a:chExt cx="3013" cy="912"/>
          </a:xfrm>
        </p:grpSpPr>
        <p:sp>
          <p:nvSpPr>
            <p:cNvPr id="39944" name="Rectangle 4"/>
            <p:cNvSpPr>
              <a:spLocks noChangeArrowheads="1"/>
            </p:cNvSpPr>
            <p:nvPr/>
          </p:nvSpPr>
          <p:spPr bwMode="auto">
            <a:xfrm>
              <a:off x="2400" y="384"/>
              <a:ext cx="3013" cy="489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itchFamily="2" charset="-122"/>
                </a:rPr>
                <a:t>逆反定理：则</a:t>
              </a:r>
              <a:r>
                <a:rPr lang="en-US" altLang="zh-CN" sz="1800">
                  <a:ea typeface="宋体" pitchFamily="2" charset="-122"/>
                </a:rPr>
                <a:t> {</a:t>
              </a:r>
              <a:r>
                <a:rPr lang="en-US" altLang="zh-CN" sz="1800" i="1">
                  <a:ea typeface="宋体" pitchFamily="2" charset="-122"/>
                </a:rPr>
                <a:t>A</a:t>
              </a:r>
              <a:r>
                <a:rPr lang="en-US" altLang="zh-CN" sz="1800">
                  <a:ea typeface="宋体" pitchFamily="2" charset="-122"/>
                </a:rPr>
                <a:t>} {</a:t>
              </a:r>
              <a:r>
                <a:rPr lang="en-US" altLang="zh-CN" sz="1800" i="1">
                  <a:ea typeface="宋体" pitchFamily="2" charset="-122"/>
                </a:rPr>
                <a:t>B</a:t>
              </a:r>
              <a:r>
                <a:rPr lang="en-US" altLang="zh-CN" sz="1800">
                  <a:ea typeface="宋体" pitchFamily="2" charset="-122"/>
                </a:rPr>
                <a:t>} </a:t>
              </a:r>
              <a:r>
                <a:rPr lang="zh-CN" altLang="en-US" sz="1800">
                  <a:ea typeface="宋体" pitchFamily="2" charset="-122"/>
                </a:rPr>
                <a:t>不是是频繁集，{</a:t>
              </a:r>
              <a:r>
                <a:rPr lang="en-US" altLang="zh-CN" sz="1800">
                  <a:ea typeface="宋体" pitchFamily="2" charset="-122"/>
                </a:rPr>
                <a:t>AB}</a:t>
              </a:r>
              <a:r>
                <a:rPr lang="zh-CN" altLang="en-US" sz="1800">
                  <a:ea typeface="宋体" pitchFamily="2" charset="-122"/>
                </a:rPr>
                <a:t>一定不是频繁集。</a:t>
              </a:r>
            </a:p>
          </p:txBody>
        </p:sp>
        <p:sp>
          <p:nvSpPr>
            <p:cNvPr id="39945" name="Line 5"/>
            <p:cNvSpPr>
              <a:spLocks noChangeShapeType="1"/>
            </p:cNvSpPr>
            <p:nvPr/>
          </p:nvSpPr>
          <p:spPr bwMode="auto">
            <a:xfrm flipV="1">
              <a:off x="2400" y="816"/>
              <a:ext cx="1008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441326" y="3902606"/>
            <a:ext cx="1158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69416" name="Rectangle 8"/>
          <p:cNvSpPr>
            <a:spLocks noChangeArrowheads="1"/>
          </p:cNvSpPr>
          <p:nvPr/>
        </p:nvSpPr>
        <p:spPr bwMode="auto">
          <a:xfrm>
            <a:off x="676551" y="2836359"/>
            <a:ext cx="9236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stetp1:</a:t>
            </a:r>
            <a:endParaRPr lang="zh-CN" altLang="en-US" sz="2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9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9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21FF3F-C288-4E7B-9C7A-52CA313A01B1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8667"/>
            <a:ext cx="7467600" cy="624417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Apriori </a:t>
            </a:r>
            <a:r>
              <a:rPr lang="zh-CN" altLang="en-US" sz="3200" smtClean="0">
                <a:ea typeface="宋体" pitchFamily="2" charset="-122"/>
              </a:rPr>
              <a:t>够快了吗? — 性能瓶颈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17866"/>
            <a:ext cx="8382000" cy="45971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Apriori</a:t>
            </a:r>
            <a:r>
              <a:rPr lang="zh-CN" altLang="en-US" b="1" dirty="0" smtClean="0">
                <a:ea typeface="宋体" pitchFamily="2" charset="-122"/>
              </a:rPr>
              <a:t>算法的核心: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>
                <a:ea typeface="宋体" pitchFamily="2" charset="-122"/>
              </a:rPr>
              <a:t>用频繁的(</a:t>
            </a:r>
            <a:r>
              <a:rPr lang="en-US" altLang="zh-CN" sz="2400" b="1" i="1" dirty="0" smtClean="0">
                <a:ea typeface="宋体" pitchFamily="2" charset="-122"/>
              </a:rPr>
              <a:t>k </a:t>
            </a:r>
            <a:r>
              <a:rPr lang="en-US" altLang="zh-CN" sz="2400" b="1" dirty="0" smtClean="0">
                <a:ea typeface="宋体" pitchFamily="2" charset="-122"/>
              </a:rPr>
              <a:t>– 1)-</a:t>
            </a:r>
            <a:r>
              <a:rPr lang="zh-CN" altLang="en-US" sz="2400" b="1" dirty="0" smtClean="0">
                <a:ea typeface="宋体" pitchFamily="2" charset="-122"/>
              </a:rPr>
              <a:t>项集生成</a:t>
            </a:r>
            <a:r>
              <a:rPr lang="zh-CN" altLang="en-US" sz="2400" b="1" u="sng" dirty="0" smtClean="0">
                <a:solidFill>
                  <a:schemeClr val="hlink"/>
                </a:solidFill>
                <a:ea typeface="宋体" pitchFamily="2" charset="-122"/>
              </a:rPr>
              <a:t>候选</a:t>
            </a:r>
            <a:r>
              <a:rPr lang="zh-CN" altLang="en-US" sz="2400" b="1" dirty="0" smtClean="0">
                <a:ea typeface="宋体" pitchFamily="2" charset="-122"/>
              </a:rPr>
              <a:t>的频繁 </a:t>
            </a:r>
            <a:r>
              <a:rPr lang="en-US" altLang="zh-CN" sz="2400" b="1" i="1" dirty="0" smtClean="0">
                <a:ea typeface="宋体" pitchFamily="2" charset="-122"/>
              </a:rPr>
              <a:t>k-</a:t>
            </a:r>
            <a:r>
              <a:rPr lang="zh-CN" altLang="en-US" sz="2400" b="1" i="1" dirty="0" smtClean="0">
                <a:ea typeface="宋体" pitchFamily="2" charset="-122"/>
              </a:rPr>
              <a:t>项集</a:t>
            </a:r>
            <a:endParaRPr lang="zh-CN" altLang="en-US" sz="2400" b="1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>
                <a:ea typeface="宋体" pitchFamily="2" charset="-122"/>
              </a:rPr>
              <a:t>用数据库扫描和模式匹配计算候选集的支持度</a:t>
            </a:r>
            <a:endParaRPr lang="en-US" altLang="zh-CN" sz="2400" b="1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i="1" dirty="0" smtClean="0">
                <a:ea typeface="宋体" pitchFamily="2" charset="-122"/>
              </a:rPr>
              <a:t>Apriori </a:t>
            </a:r>
            <a:r>
              <a:rPr lang="zh-CN" altLang="en-US" b="1" dirty="0" smtClean="0">
                <a:ea typeface="宋体" pitchFamily="2" charset="-122"/>
              </a:rPr>
              <a:t>的瓶颈: </a:t>
            </a:r>
            <a:r>
              <a:rPr lang="zh-CN" altLang="en-US" b="1" u="sng" dirty="0" smtClean="0">
                <a:solidFill>
                  <a:schemeClr val="hlink"/>
                </a:solidFill>
                <a:ea typeface="宋体" pitchFamily="2" charset="-122"/>
              </a:rPr>
              <a:t>候选集生成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巨大的候选集: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10</a:t>
            </a:r>
            <a:r>
              <a:rPr lang="en-US" altLang="zh-CN" b="1" baseline="30000" dirty="0" smtClean="0">
                <a:ea typeface="宋体" pitchFamily="2" charset="-122"/>
              </a:rPr>
              <a:t>4</a:t>
            </a:r>
            <a:r>
              <a:rPr lang="zh-CN" altLang="en-US" b="1" dirty="0" smtClean="0">
                <a:ea typeface="宋体" pitchFamily="2" charset="-122"/>
              </a:rPr>
              <a:t> 个频繁</a:t>
            </a:r>
            <a:r>
              <a:rPr lang="en-US" altLang="zh-CN" b="1" dirty="0" smtClean="0">
                <a:ea typeface="宋体" pitchFamily="2" charset="-122"/>
              </a:rPr>
              <a:t>1-</a:t>
            </a:r>
            <a:r>
              <a:rPr lang="zh-CN" altLang="en-US" b="1" dirty="0" smtClean="0">
                <a:ea typeface="宋体" pitchFamily="2" charset="-122"/>
              </a:rPr>
              <a:t>项集要生成 </a:t>
            </a:r>
            <a:r>
              <a:rPr lang="en-US" altLang="zh-CN" b="1" dirty="0" smtClean="0">
                <a:ea typeface="宋体" pitchFamily="2" charset="-122"/>
              </a:rPr>
              <a:t>10</a:t>
            </a:r>
            <a:r>
              <a:rPr lang="en-US" altLang="zh-CN" b="1" baseline="30000" dirty="0" smtClean="0">
                <a:ea typeface="宋体" pitchFamily="2" charset="-122"/>
              </a:rPr>
              <a:t>7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个候选 2-项集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要找尺寸为100的频繁模式，如</a:t>
            </a:r>
            <a:r>
              <a:rPr lang="en-US" altLang="zh-CN" b="1" dirty="0" smtClean="0">
                <a:ea typeface="宋体" pitchFamily="2" charset="-122"/>
              </a:rPr>
              <a:t> {a</a:t>
            </a:r>
            <a:r>
              <a:rPr lang="en-US" altLang="zh-CN" b="1" baseline="-25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, a</a:t>
            </a:r>
            <a:r>
              <a:rPr lang="en-US" altLang="zh-CN" b="1" baseline="-25000" dirty="0" smtClean="0">
                <a:ea typeface="宋体" pitchFamily="2" charset="-122"/>
              </a:rPr>
              <a:t>2</a:t>
            </a:r>
            <a:r>
              <a:rPr lang="en-US" altLang="zh-CN" b="1" dirty="0" smtClean="0">
                <a:ea typeface="宋体" pitchFamily="2" charset="-122"/>
              </a:rPr>
              <a:t>, …, a</a:t>
            </a:r>
            <a:r>
              <a:rPr lang="en-US" altLang="zh-CN" b="1" baseline="-25000" dirty="0" smtClean="0">
                <a:ea typeface="宋体" pitchFamily="2" charset="-122"/>
              </a:rPr>
              <a:t>100</a:t>
            </a:r>
            <a:r>
              <a:rPr lang="en-US" altLang="zh-CN" b="1" dirty="0" smtClean="0">
                <a:ea typeface="宋体" pitchFamily="2" charset="-122"/>
              </a:rPr>
              <a:t>}, </a:t>
            </a:r>
            <a:r>
              <a:rPr lang="zh-CN" altLang="en-US" b="1" dirty="0" smtClean="0">
                <a:ea typeface="宋体" pitchFamily="2" charset="-122"/>
              </a:rPr>
              <a:t>你必须先产生</a:t>
            </a:r>
            <a:r>
              <a:rPr lang="en-US" altLang="zh-CN" b="1" dirty="0" smtClean="0">
                <a:ea typeface="宋体" pitchFamily="2" charset="-122"/>
              </a:rPr>
              <a:t>2</a:t>
            </a:r>
            <a:r>
              <a:rPr lang="en-US" altLang="zh-CN" b="1" baseline="30000" dirty="0" smtClean="0">
                <a:ea typeface="宋体" pitchFamily="2" charset="-122"/>
              </a:rPr>
              <a:t>100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b="1" dirty="0" smtClean="0">
                <a:ea typeface="宋体" pitchFamily="2" charset="-122"/>
              </a:rPr>
              <a:t> 10</a:t>
            </a:r>
            <a:r>
              <a:rPr lang="en-US" altLang="zh-CN" b="1" baseline="30000" dirty="0" smtClean="0">
                <a:ea typeface="宋体" pitchFamily="2" charset="-122"/>
              </a:rPr>
              <a:t>30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个候选集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多次扫描数据库</a:t>
            </a:r>
            <a:r>
              <a:rPr lang="en-US" altLang="zh-CN" b="1" dirty="0" smtClean="0">
                <a:ea typeface="宋体" pitchFamily="2" charset="-122"/>
              </a:rPr>
              <a:t>：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如果最长的模式是</a:t>
            </a:r>
            <a:r>
              <a:rPr lang="en-US" altLang="zh-CN" b="1" dirty="0" smtClean="0">
                <a:ea typeface="宋体" pitchFamily="2" charset="-122"/>
              </a:rPr>
              <a:t>n</a:t>
            </a:r>
            <a:r>
              <a:rPr lang="zh-CN" altLang="en-US" b="1" dirty="0" smtClean="0">
                <a:ea typeface="宋体" pitchFamily="2" charset="-122"/>
              </a:rPr>
              <a:t>的话，则需要</a:t>
            </a:r>
            <a:r>
              <a:rPr lang="en-US" altLang="zh-CN" b="1" dirty="0" smtClean="0">
                <a:ea typeface="宋体" pitchFamily="2" charset="-122"/>
              </a:rPr>
              <a:t> (</a:t>
            </a:r>
            <a:r>
              <a:rPr lang="en-US" altLang="zh-CN" b="1" i="1" dirty="0" smtClean="0">
                <a:ea typeface="宋体" pitchFamily="2" charset="-122"/>
              </a:rPr>
              <a:t>n </a:t>
            </a:r>
            <a:r>
              <a:rPr lang="en-US" altLang="zh-CN" b="1" dirty="0" smtClean="0">
                <a:ea typeface="宋体" pitchFamily="2" charset="-122"/>
              </a:rPr>
              <a:t>+</a:t>
            </a:r>
            <a:r>
              <a:rPr lang="en-US" altLang="zh-CN" b="1" i="1" dirty="0" smtClean="0">
                <a:ea typeface="宋体" pitchFamily="2" charset="-122"/>
              </a:rPr>
              <a:t>1 </a:t>
            </a:r>
            <a:r>
              <a:rPr lang="en-US" altLang="zh-CN" b="1" dirty="0" smtClean="0">
                <a:ea typeface="宋体" pitchFamily="2" charset="-122"/>
              </a:rPr>
              <a:t>) </a:t>
            </a:r>
            <a:r>
              <a:rPr lang="zh-CN" altLang="en-US" b="1" dirty="0" smtClean="0">
                <a:ea typeface="宋体" pitchFamily="2" charset="-122"/>
              </a:rPr>
              <a:t>次数据库扫描</a:t>
            </a:r>
            <a:endParaRPr lang="en-US" altLang="zh-CN" b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FP-Growth</a:t>
            </a:r>
            <a:r>
              <a:rPr lang="zh-CN" altLang="en-US" smtClean="0">
                <a:ea typeface="宋体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77397"/>
            <a:ext cx="8583613" cy="4160573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FP-Growth</a:t>
            </a:r>
            <a:r>
              <a:rPr lang="zh-CN" altLang="en-US" sz="2400" dirty="0" smtClean="0">
                <a:ea typeface="宋体" pitchFamily="2" charset="-122"/>
              </a:rPr>
              <a:t>算法是韩嘉炜在</a:t>
            </a:r>
            <a:r>
              <a:rPr lang="en-US" altLang="zh-CN" sz="2400" dirty="0" smtClean="0">
                <a:ea typeface="宋体" pitchFamily="2" charset="-122"/>
              </a:rPr>
              <a:t>2000</a:t>
            </a:r>
            <a:r>
              <a:rPr lang="zh-CN" altLang="en-US" sz="2400" dirty="0" smtClean="0">
                <a:ea typeface="宋体" pitchFamily="2" charset="-122"/>
              </a:rPr>
              <a:t>年提出的关联分析算法，解决了</a:t>
            </a:r>
            <a:r>
              <a:rPr lang="en-US" altLang="zh-CN" sz="2400" dirty="0" smtClean="0">
                <a:ea typeface="宋体" pitchFamily="2" charset="-122"/>
              </a:rPr>
              <a:t>Apriori</a:t>
            </a:r>
            <a:r>
              <a:rPr lang="zh-CN" altLang="en-US" sz="2400" dirty="0" smtClean="0">
                <a:ea typeface="宋体" pitchFamily="2" charset="-122"/>
              </a:rPr>
              <a:t>算法时间和空间复杂度较大的问题，基本概念如下：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FP-Tree</a:t>
            </a:r>
            <a:r>
              <a:rPr lang="zh-CN" altLang="en-US" sz="2400" dirty="0" smtClean="0">
                <a:ea typeface="宋体" pitchFamily="2" charset="-122"/>
              </a:rPr>
              <a:t>：将事务数据表中的各个事务数据项按照支持度排序后，把每个事务中的数据项按降序依次插入到一棵以 </a:t>
            </a:r>
            <a:r>
              <a:rPr lang="en-US" altLang="zh-CN" sz="2400" dirty="0" smtClean="0">
                <a:ea typeface="宋体" pitchFamily="2" charset="-122"/>
              </a:rPr>
              <a:t>NULL</a:t>
            </a:r>
            <a:r>
              <a:rPr lang="zh-CN" altLang="en-US" sz="2400" dirty="0" smtClean="0">
                <a:ea typeface="宋体" pitchFamily="2" charset="-122"/>
              </a:rPr>
              <a:t>为根结点的树中，同时在每个结点处记录该结点出现的支持度。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zh-CN" altLang="en-US" sz="2400" b="1" dirty="0" smtClean="0">
                <a:ea typeface="宋体" pitchFamily="2" charset="-122"/>
              </a:rPr>
              <a:t>条件模式基</a:t>
            </a:r>
            <a:r>
              <a:rPr lang="zh-CN" altLang="en-US" sz="2400" dirty="0" smtClean="0">
                <a:ea typeface="宋体" pitchFamily="2" charset="-122"/>
              </a:rPr>
              <a:t>：包含</a:t>
            </a:r>
            <a:r>
              <a:rPr lang="en-US" altLang="zh-CN" sz="2400" dirty="0" smtClean="0">
                <a:ea typeface="宋体" pitchFamily="2" charset="-122"/>
                <a:hlinkClick r:id="rId2"/>
              </a:rPr>
              <a:t>FP-Tree</a:t>
            </a:r>
            <a:r>
              <a:rPr lang="zh-CN" altLang="en-US" sz="2400" dirty="0" smtClean="0">
                <a:ea typeface="宋体" pitchFamily="2" charset="-122"/>
              </a:rPr>
              <a:t>中与后缀模式一起出现的前缀路径的集合</a:t>
            </a:r>
          </a:p>
          <a:p>
            <a:r>
              <a:rPr lang="zh-CN" altLang="en-US" sz="2400" b="1" dirty="0" smtClean="0">
                <a:ea typeface="宋体" pitchFamily="2" charset="-122"/>
              </a:rPr>
              <a:t>条件树</a:t>
            </a:r>
            <a:r>
              <a:rPr lang="zh-CN" altLang="en-US" sz="2400" dirty="0" smtClean="0">
                <a:ea typeface="宋体" pitchFamily="2" charset="-122"/>
              </a:rPr>
              <a:t>：将条件模式基按照</a:t>
            </a:r>
            <a:r>
              <a:rPr lang="en-US" altLang="zh-CN" sz="2400" dirty="0" smtClean="0">
                <a:ea typeface="宋体" pitchFamily="2" charset="-122"/>
              </a:rPr>
              <a:t>FP-Tree</a:t>
            </a:r>
            <a:r>
              <a:rPr lang="zh-CN" altLang="en-US" sz="2400" dirty="0" smtClean="0">
                <a:ea typeface="宋体" pitchFamily="2" charset="-122"/>
              </a:rPr>
              <a:t>的构造原则形成的一个新的</a:t>
            </a:r>
            <a:r>
              <a:rPr lang="en-US" altLang="zh-CN" sz="2400" dirty="0" smtClean="0">
                <a:ea typeface="宋体" pitchFamily="2" charset="-122"/>
              </a:rPr>
              <a:t>FP-Tree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31BDAF-0805-4568-B8E1-D4474E014F62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 smtClean="0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F76595-70E8-4479-B157-3841BDD97D0D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 smtClean="0"/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zh-CN" altLang="en-US" sz="3600" smtClean="0">
                <a:solidFill>
                  <a:srgbClr val="0000FF"/>
                </a:solidFill>
                <a:ea typeface="宋体" pitchFamily="2" charset="-122"/>
              </a:rPr>
              <a:t>、</a:t>
            </a:r>
            <a:r>
              <a:rPr lang="en-US" altLang="zh-CN" sz="3600" smtClean="0">
                <a:solidFill>
                  <a:srgbClr val="0000FF"/>
                </a:solidFill>
                <a:ea typeface="宋体" pitchFamily="2" charset="-122"/>
              </a:rPr>
              <a:t>FP-Growth </a:t>
            </a:r>
            <a:r>
              <a:rPr lang="zh-CN" altLang="en-US" sz="3600" smtClean="0">
                <a:solidFill>
                  <a:srgbClr val="0000FF"/>
                </a:solidFill>
                <a:ea typeface="宋体" pitchFamily="2" charset="-122"/>
              </a:rPr>
              <a:t>算法步骤：</a:t>
            </a:r>
            <a:endParaRPr lang="en-US" altLang="zh-CN" sz="360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ea typeface="宋体" pitchFamily="2" charset="-122"/>
              </a:rPr>
              <a:t>    </a:t>
            </a:r>
            <a:r>
              <a:rPr lang="zh-CN" altLang="en-US" b="1" smtClean="0">
                <a:ea typeface="宋体" pitchFamily="2" charset="-122"/>
              </a:rPr>
              <a:t>（</a:t>
            </a:r>
            <a:r>
              <a:rPr lang="en-US" altLang="zh-CN" b="1" smtClean="0">
                <a:ea typeface="宋体" pitchFamily="2" charset="-122"/>
              </a:rPr>
              <a:t>1</a:t>
            </a:r>
            <a:r>
              <a:rPr lang="zh-CN" altLang="en-US" b="1" smtClean="0">
                <a:ea typeface="宋体" pitchFamily="2" charset="-122"/>
              </a:rPr>
              <a:t>）遍历一次数据库，找出频繁</a:t>
            </a:r>
            <a:r>
              <a:rPr lang="en-US" altLang="zh-CN" b="1" smtClean="0">
                <a:ea typeface="宋体" pitchFamily="2" charset="-122"/>
              </a:rPr>
              <a:t>1-</a:t>
            </a:r>
            <a:r>
              <a:rPr lang="zh-CN" altLang="en-US" b="1" smtClean="0">
                <a:ea typeface="宋体" pitchFamily="2" charset="-122"/>
              </a:rPr>
              <a:t>项集，按</a:t>
            </a:r>
            <a:r>
              <a:rPr lang="zh-CN" altLang="en-US" b="1" smtClean="0">
                <a:solidFill>
                  <a:schemeClr val="hlink"/>
                </a:solidFill>
                <a:ea typeface="宋体" pitchFamily="2" charset="-122"/>
              </a:rPr>
              <a:t>递减顺序</a:t>
            </a:r>
            <a:r>
              <a:rPr lang="zh-CN" altLang="en-US" b="1" smtClean="0">
                <a:ea typeface="宋体" pitchFamily="2" charset="-122"/>
              </a:rPr>
              <a:t>排序；</a:t>
            </a:r>
            <a:endParaRPr lang="en-US" altLang="zh-CN" b="1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ea typeface="宋体" pitchFamily="2" charset="-122"/>
              </a:rPr>
              <a:t>    </a:t>
            </a:r>
            <a:r>
              <a:rPr lang="zh-CN" altLang="en-US" b="1" smtClean="0">
                <a:ea typeface="宋体" pitchFamily="2" charset="-122"/>
              </a:rPr>
              <a:t>（</a:t>
            </a:r>
            <a:r>
              <a:rPr lang="en-US" altLang="zh-CN" b="1" smtClean="0">
                <a:ea typeface="宋体" pitchFamily="2" charset="-122"/>
              </a:rPr>
              <a:t>2</a:t>
            </a:r>
            <a:r>
              <a:rPr lang="zh-CN" altLang="en-US" b="1" smtClean="0">
                <a:ea typeface="宋体" pitchFamily="2" charset="-122"/>
              </a:rPr>
              <a:t>）建立</a:t>
            </a:r>
            <a:r>
              <a:rPr lang="en-US" altLang="zh-CN" b="1" smtClean="0">
                <a:ea typeface="宋体" pitchFamily="2" charset="-122"/>
              </a:rPr>
              <a:t>FP-Tree</a:t>
            </a:r>
            <a:r>
              <a:rPr lang="zh-CN" altLang="en-US" b="1" smtClean="0">
                <a:ea typeface="宋体" pitchFamily="2" charset="-122"/>
              </a:rPr>
              <a:t>；</a:t>
            </a:r>
            <a:endParaRPr lang="en-US" altLang="zh-CN" b="1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ea typeface="宋体" pitchFamily="2" charset="-122"/>
              </a:rPr>
              <a:t>    </a:t>
            </a:r>
            <a:r>
              <a:rPr lang="zh-CN" altLang="en-US" b="1" smtClean="0">
                <a:ea typeface="宋体" pitchFamily="2" charset="-122"/>
              </a:rPr>
              <a:t>（</a:t>
            </a:r>
            <a:r>
              <a:rPr lang="en-US" altLang="zh-CN" b="1" smtClean="0">
                <a:ea typeface="宋体" pitchFamily="2" charset="-122"/>
              </a:rPr>
              <a:t>3</a:t>
            </a:r>
            <a:r>
              <a:rPr lang="zh-CN" altLang="en-US" b="1" smtClean="0">
                <a:ea typeface="宋体" pitchFamily="2" charset="-122"/>
              </a:rPr>
              <a:t>）利用</a:t>
            </a:r>
            <a:r>
              <a:rPr lang="en-US" altLang="zh-CN" b="1" smtClean="0">
                <a:ea typeface="宋体" pitchFamily="2" charset="-122"/>
              </a:rPr>
              <a:t>FP-Tree</a:t>
            </a:r>
            <a:r>
              <a:rPr lang="zh-CN" altLang="en-US" b="1" smtClean="0">
                <a:ea typeface="宋体" pitchFamily="2" charset="-122"/>
              </a:rPr>
              <a:t>为</a:t>
            </a:r>
            <a:r>
              <a:rPr lang="en-US" altLang="zh-CN" b="1" smtClean="0">
                <a:ea typeface="宋体" pitchFamily="2" charset="-122"/>
              </a:rPr>
              <a:t>1</a:t>
            </a:r>
            <a:r>
              <a:rPr lang="zh-CN" altLang="en-US" b="1" smtClean="0">
                <a:ea typeface="宋体" pitchFamily="2" charset="-122"/>
              </a:rPr>
              <a:t>项频繁集每一项构造条件</a:t>
            </a:r>
            <a:r>
              <a:rPr lang="en-US" altLang="zh-CN" b="1" smtClean="0">
                <a:ea typeface="宋体" pitchFamily="2" charset="-122"/>
              </a:rPr>
              <a:t>FP-Tree</a:t>
            </a:r>
            <a:r>
              <a:rPr lang="zh-CN" altLang="en-US" b="1" smtClean="0">
                <a:ea typeface="宋体" pitchFamily="2" charset="-122"/>
              </a:rPr>
              <a:t>；</a:t>
            </a:r>
            <a:endParaRPr lang="en-US" altLang="zh-CN" b="1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ea typeface="宋体" pitchFamily="2" charset="-122"/>
              </a:rPr>
              <a:t>    （</a:t>
            </a:r>
            <a:r>
              <a:rPr lang="en-US" altLang="zh-CN" b="1" smtClean="0">
                <a:ea typeface="宋体" pitchFamily="2" charset="-122"/>
              </a:rPr>
              <a:t>4</a:t>
            </a:r>
            <a:r>
              <a:rPr lang="zh-CN" altLang="en-US" b="1" smtClean="0">
                <a:ea typeface="宋体" pitchFamily="2" charset="-122"/>
              </a:rPr>
              <a:t>）得到频繁项集。</a:t>
            </a:r>
          </a:p>
        </p:txBody>
      </p:sp>
      <p:sp>
        <p:nvSpPr>
          <p:cNvPr id="52228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FP-Growth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2B1049-5E66-4CF2-AE0B-8D4E4486FD6D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FP-Tree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pic>
        <p:nvPicPr>
          <p:cNvPr id="53253" name="Picture 4" descr="152031144666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36928"/>
            <a:ext cx="3759200" cy="420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50083" name="Group 99"/>
          <p:cNvGraphicFramePr>
            <a:graphicFrameLocks noGrp="1"/>
          </p:cNvGraphicFramePr>
          <p:nvPr/>
        </p:nvGraphicFramePr>
        <p:xfrm>
          <a:off x="4500566" y="1177396"/>
          <a:ext cx="4319587" cy="2667000"/>
        </p:xfrm>
        <a:graphic>
          <a:graphicData uri="http://schemas.openxmlformats.org/drawingml/2006/table">
            <a:tbl>
              <a:tblPr/>
              <a:tblGrid>
                <a:gridCol w="1062037"/>
                <a:gridCol w="325755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TID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事务中的项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r, z, h, j, 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z, y, x, w, v, u, t, 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r, x, n, o, 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y, r, x, z, q, t, 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y, z, x, e, q, s, t, 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38100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C865E8-57CB-47AF-9A58-3EE4242E9B65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 smtClean="0"/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684213" y="1211792"/>
            <a:ext cx="8077200" cy="37465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zh-CN" altLang="en-US" sz="3600" smtClean="0">
                <a:solidFill>
                  <a:srgbClr val="0000FF"/>
                </a:solidFill>
                <a:ea typeface="宋体" pitchFamily="2" charset="-122"/>
              </a:rPr>
              <a:t>、算例</a:t>
            </a:r>
            <a:endParaRPr lang="en-US" altLang="zh-CN" sz="360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smtClean="0">
                <a:ea typeface="宋体" pitchFamily="2" charset="-122"/>
              </a:rPr>
              <a:t>1</a:t>
            </a:r>
            <a:r>
              <a:rPr lang="zh-CN" altLang="en-US" sz="3200" smtClean="0">
                <a:ea typeface="宋体" pitchFamily="2" charset="-122"/>
              </a:rPr>
              <a:t>）扫描事务数据库得到频繁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smtClean="0">
                <a:ea typeface="宋体" pitchFamily="2" charset="-122"/>
              </a:rPr>
              <a:t>      1-</a:t>
            </a:r>
            <a:r>
              <a:rPr lang="zh-CN" altLang="en-US" sz="3200" smtClean="0">
                <a:ea typeface="宋体" pitchFamily="2" charset="-122"/>
              </a:rPr>
              <a:t>项集</a:t>
            </a:r>
            <a:r>
              <a:rPr lang="en-US" altLang="zh-CN" sz="3200" smtClean="0">
                <a:ea typeface="宋体" pitchFamily="2" charset="-122"/>
              </a:rPr>
              <a:t>F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32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smtClean="0">
                <a:ea typeface="宋体" pitchFamily="2" charset="-122"/>
              </a:rPr>
              <a:t>2</a:t>
            </a:r>
            <a:r>
              <a:rPr lang="zh-CN" altLang="en-US" sz="3200" smtClean="0">
                <a:ea typeface="宋体" pitchFamily="2" charset="-122"/>
              </a:rPr>
              <a:t>）定义</a:t>
            </a:r>
            <a:r>
              <a:rPr lang="en-US" altLang="zh-CN" sz="3200" smtClean="0">
                <a:ea typeface="宋体" pitchFamily="2" charset="-122"/>
              </a:rPr>
              <a:t>min_sup=2.</a:t>
            </a:r>
            <a:r>
              <a:rPr lang="zh-CN" altLang="en-US" sz="3200" smtClean="0">
                <a:ea typeface="宋体" pitchFamily="2" charset="-122"/>
              </a:rPr>
              <a:t>重新排列</a:t>
            </a:r>
            <a:r>
              <a:rPr lang="en-US" altLang="zh-CN" sz="3200" smtClean="0">
                <a:ea typeface="宋体" pitchFamily="2" charset="-122"/>
              </a:rPr>
              <a:t>F</a:t>
            </a:r>
            <a:r>
              <a:rPr lang="zh-CN" altLang="en-US" sz="3200" smtClean="0">
                <a:ea typeface="宋体" pitchFamily="2" charset="-122"/>
              </a:rPr>
              <a:t>：</a:t>
            </a:r>
          </a:p>
        </p:txBody>
      </p:sp>
      <p:sp>
        <p:nvSpPr>
          <p:cNvPr id="54276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FP-Growth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001700"/>
            <a:ext cx="6264275" cy="79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118241"/>
            <a:ext cx="6551612" cy="95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35433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68277" y="5118366"/>
            <a:ext cx="8424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https://blog.csdn.net/baixiangxue/article/details/80335469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3470275" y="1236928"/>
            <a:ext cx="2325688" cy="48021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ea typeface="宋体" pitchFamily="2" charset="-122"/>
              </a:rPr>
              <a:t>第一次扫描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71853D-AF37-4BCB-B04B-106EAE84AFBD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3</a:t>
            </a:r>
            <a:r>
              <a:rPr lang="zh-CN" altLang="en-US" smtClean="0">
                <a:ea typeface="宋体" pitchFamily="2" charset="-122"/>
              </a:rPr>
              <a:t>）重新调整事务数据库；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5300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FP-Growth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76980"/>
            <a:ext cx="2298700" cy="3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6" y="1299104"/>
            <a:ext cx="2732087" cy="41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4067178" y="3096949"/>
            <a:ext cx="1008063" cy="420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5304" name="Text Box 7"/>
          <p:cNvSpPr txBox="1">
            <a:spLocks noChangeArrowheads="1"/>
          </p:cNvSpPr>
          <p:nvPr/>
        </p:nvSpPr>
        <p:spPr bwMode="auto">
          <a:xfrm>
            <a:off x="5364163" y="812272"/>
            <a:ext cx="316865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200" b="1" dirty="0" smtClean="0">
                <a:solidFill>
                  <a:schemeClr val="hlink"/>
                </a:solidFill>
                <a:ea typeface="宋体" pitchFamily="2" charset="-122"/>
              </a:rPr>
              <a:t>支持度递减排序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BF9E53-CC13-4C5B-A159-1E0372FEE3E8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 smtClean="0"/>
          </a:p>
        </p:txBody>
      </p:sp>
      <p:sp>
        <p:nvSpPr>
          <p:cNvPr id="56323" name="内容占位符 2"/>
          <p:cNvSpPr>
            <a:spLocks noGrp="1"/>
          </p:cNvSpPr>
          <p:nvPr>
            <p:ph idx="4294967295"/>
          </p:nvPr>
        </p:nvSpPr>
        <p:spPr>
          <a:xfrm>
            <a:off x="684213" y="1438011"/>
            <a:ext cx="8077200" cy="37465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4</a:t>
            </a:r>
            <a:r>
              <a:rPr lang="zh-CN" altLang="en-US" smtClean="0">
                <a:ea typeface="宋体" pitchFamily="2" charset="-122"/>
              </a:rPr>
              <a:t>）创建根节点和频繁项目表；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6324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FP-Growth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2" y="1897063"/>
            <a:ext cx="6480175" cy="331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C54218-DF8C-4637-B2B4-20D1E45A4688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 smtClean="0"/>
          </a:p>
        </p:txBody>
      </p:sp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>
          <a:xfrm>
            <a:off x="611560" y="1513417"/>
            <a:ext cx="8077200" cy="37465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5</a:t>
            </a:r>
            <a:r>
              <a:rPr lang="zh-CN" altLang="en-US" dirty="0" smtClean="0">
                <a:ea typeface="宋体" pitchFamily="2" charset="-122"/>
              </a:rPr>
              <a:t>）加入第一个事务（</a:t>
            </a:r>
            <a:r>
              <a:rPr lang="en-US" altLang="zh-CN" dirty="0" smtClean="0">
                <a:ea typeface="宋体" pitchFamily="2" charset="-122"/>
              </a:rPr>
              <a:t>I2,I1,I5</a:t>
            </a:r>
            <a:r>
              <a:rPr lang="zh-CN" altLang="en-US" dirty="0" smtClean="0">
                <a:ea typeface="宋体" pitchFamily="2" charset="-122"/>
              </a:rPr>
              <a:t>）；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7348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FP-Growth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17449"/>
            <a:ext cx="6335712" cy="324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5435600" y="2618054"/>
            <a:ext cx="935038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I2:1</a:t>
            </a: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5435600" y="3339043"/>
            <a:ext cx="935038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I1:1</a:t>
            </a:r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5435600" y="4657990"/>
            <a:ext cx="935038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I5:1</a:t>
            </a:r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 flipH="1">
            <a:off x="5940425" y="2317750"/>
            <a:ext cx="360363" cy="30030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7354" name="AutoShape 12"/>
          <p:cNvCxnSpPr>
            <a:cxnSpLocks noChangeShapeType="1"/>
            <a:stCxn id="57350" idx="2"/>
            <a:endCxn id="57351" idx="0"/>
          </p:cNvCxnSpPr>
          <p:nvPr/>
        </p:nvCxnSpPr>
        <p:spPr bwMode="auto">
          <a:xfrm>
            <a:off x="5903913" y="3104886"/>
            <a:ext cx="0" cy="22621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5" name="AutoShape 13"/>
          <p:cNvCxnSpPr>
            <a:cxnSpLocks noChangeShapeType="1"/>
            <a:stCxn id="57351" idx="2"/>
            <a:endCxn id="57352" idx="0"/>
          </p:cNvCxnSpPr>
          <p:nvPr/>
        </p:nvCxnSpPr>
        <p:spPr bwMode="auto">
          <a:xfrm>
            <a:off x="5903913" y="3825875"/>
            <a:ext cx="0" cy="82417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5405438" y="1057011"/>
            <a:ext cx="2982912" cy="48021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ea typeface="宋体" pitchFamily="2" charset="-122"/>
              </a:rPr>
              <a:t>开始第二次扫描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865"/>
            <a:ext cx="8229600" cy="756708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数据挖掘的应用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8448"/>
            <a:ext cx="8210550" cy="4205552"/>
          </a:xfrm>
        </p:spPr>
        <p:txBody>
          <a:bodyPr lIns="71323" tIns="35662" rIns="71323" bIns="35662" rtlCol="0"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关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联规则</a:t>
            </a:r>
            <a:r>
              <a:rPr lang="en-US" altLang="zh-CN" b="1" dirty="0" smtClean="0">
                <a:latin typeface="+mn-ea"/>
              </a:rPr>
              <a:t>—</a:t>
            </a:r>
            <a:r>
              <a:rPr lang="zh-CN" altLang="en-US" b="1" dirty="0" smtClean="0">
                <a:latin typeface="+mn-ea"/>
              </a:rPr>
              <a:t>购物篮分</a:t>
            </a:r>
            <a:r>
              <a:rPr lang="zh-CN" altLang="en-US" b="1" dirty="0">
                <a:latin typeface="+mn-ea"/>
              </a:rPr>
              <a:t>析，用于了解顾客的购买习惯和偏好，有助于决定市场商品的摆放和产品的捆绑销售策略；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聚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类</a:t>
            </a:r>
            <a:r>
              <a:rPr lang="zh-CN" altLang="en-US" b="1" dirty="0">
                <a:latin typeface="+mn-ea"/>
              </a:rPr>
              <a:t>用于市场细分，将顾客按其行为或特征模式的相似性划分为若干细分市场，以采取有针对性的营销策略；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分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类：</a:t>
            </a:r>
            <a:r>
              <a:rPr lang="zh-CN" altLang="en-US" b="1" dirty="0" smtClean="0">
                <a:solidFill>
                  <a:srgbClr val="170981"/>
                </a:solidFill>
                <a:latin typeface="+mn-ea"/>
              </a:rPr>
              <a:t>例如银行对信用卡用户的风险等级分类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还可用于顾客定级、破产预测等。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2E4AE6-646C-4EA0-ACCC-F006409CA2D2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 smtClean="0"/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>
          <a:xfrm>
            <a:off x="683568" y="1390386"/>
            <a:ext cx="8077200" cy="37465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5</a:t>
            </a:r>
            <a:r>
              <a:rPr lang="zh-CN" altLang="en-US" dirty="0" smtClean="0">
                <a:ea typeface="宋体" pitchFamily="2" charset="-122"/>
              </a:rPr>
              <a:t>）加入第二个事务（</a:t>
            </a:r>
            <a:r>
              <a:rPr lang="en-US" altLang="zh-CN" dirty="0" smtClean="0">
                <a:ea typeface="宋体" pitchFamily="2" charset="-122"/>
              </a:rPr>
              <a:t>I2,I4</a:t>
            </a:r>
            <a:r>
              <a:rPr lang="zh-CN" altLang="en-US" dirty="0" smtClean="0">
                <a:ea typeface="宋体" pitchFamily="2" charset="-122"/>
              </a:rPr>
              <a:t>）；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8372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FP-Growth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17449"/>
            <a:ext cx="6335712" cy="324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435600" y="2618054"/>
            <a:ext cx="935038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I2: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5435600" y="3339043"/>
            <a:ext cx="935038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I1:1</a:t>
            </a: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5435600" y="4657990"/>
            <a:ext cx="935038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I5:1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 flipH="1">
            <a:off x="5940425" y="2317750"/>
            <a:ext cx="360363" cy="30030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8378" name="AutoShape 9"/>
          <p:cNvCxnSpPr>
            <a:cxnSpLocks noChangeShapeType="1"/>
            <a:stCxn id="58374" idx="2"/>
            <a:endCxn id="58375" idx="0"/>
          </p:cNvCxnSpPr>
          <p:nvPr/>
        </p:nvCxnSpPr>
        <p:spPr bwMode="auto">
          <a:xfrm>
            <a:off x="5903913" y="3104886"/>
            <a:ext cx="0" cy="22621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9" name="AutoShape 10"/>
          <p:cNvCxnSpPr>
            <a:cxnSpLocks noChangeShapeType="1"/>
            <a:stCxn id="58375" idx="2"/>
            <a:endCxn id="58376" idx="0"/>
          </p:cNvCxnSpPr>
          <p:nvPr/>
        </p:nvCxnSpPr>
        <p:spPr bwMode="auto">
          <a:xfrm>
            <a:off x="5903913" y="3825875"/>
            <a:ext cx="0" cy="82417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7092950" y="3937000"/>
            <a:ext cx="935038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I4:1</a:t>
            </a:r>
          </a:p>
        </p:txBody>
      </p:sp>
      <p:cxnSp>
        <p:nvCxnSpPr>
          <p:cNvPr id="58381" name="AutoShape 12"/>
          <p:cNvCxnSpPr>
            <a:cxnSpLocks noChangeShapeType="1"/>
            <a:stCxn id="58374" idx="3"/>
            <a:endCxn id="58380" idx="0"/>
          </p:cNvCxnSpPr>
          <p:nvPr/>
        </p:nvCxnSpPr>
        <p:spPr bwMode="auto">
          <a:xfrm>
            <a:off x="6380163" y="2857500"/>
            <a:ext cx="1181100" cy="10715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CE8771-60F7-40C0-BED8-EFB2DFF0135B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 smtClean="0"/>
          </a:p>
        </p:txBody>
      </p:sp>
      <p:sp>
        <p:nvSpPr>
          <p:cNvPr id="59395" name="内容占位符 2"/>
          <p:cNvSpPr>
            <a:spLocks noGrp="1"/>
          </p:cNvSpPr>
          <p:nvPr>
            <p:ph idx="4294967295"/>
          </p:nvPr>
        </p:nvSpPr>
        <p:spPr>
          <a:xfrm>
            <a:off x="727412" y="1390386"/>
            <a:ext cx="8077200" cy="37465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5</a:t>
            </a:r>
            <a:r>
              <a:rPr lang="zh-CN" altLang="en-US" dirty="0" smtClean="0">
                <a:ea typeface="宋体" pitchFamily="2" charset="-122"/>
              </a:rPr>
              <a:t>）加入第三个事务（</a:t>
            </a:r>
            <a:r>
              <a:rPr lang="en-US" altLang="zh-CN" dirty="0" smtClean="0">
                <a:ea typeface="宋体" pitchFamily="2" charset="-122"/>
              </a:rPr>
              <a:t>I2,I3</a:t>
            </a:r>
            <a:r>
              <a:rPr lang="zh-CN" altLang="en-US" dirty="0" smtClean="0">
                <a:ea typeface="宋体" pitchFamily="2" charset="-122"/>
              </a:rPr>
              <a:t>）；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9396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FP-Growth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17449"/>
            <a:ext cx="6335712" cy="324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6443666" y="2737115"/>
            <a:ext cx="935037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I2: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35600" y="3878793"/>
            <a:ext cx="935038" cy="4775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I1:1</a:t>
            </a: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5435600" y="4657990"/>
            <a:ext cx="935038" cy="478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itchFamily="2" charset="-122"/>
              </a:rPr>
              <a:t>I5:1</a:t>
            </a:r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6877050" y="2436814"/>
            <a:ext cx="0" cy="30030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9402" name="AutoShape 9"/>
          <p:cNvCxnSpPr>
            <a:cxnSpLocks noChangeShapeType="1"/>
            <a:stCxn id="59398" idx="2"/>
            <a:endCxn id="59399" idx="0"/>
          </p:cNvCxnSpPr>
          <p:nvPr/>
        </p:nvCxnSpPr>
        <p:spPr bwMode="auto">
          <a:xfrm flipH="1">
            <a:off x="5903913" y="3223949"/>
            <a:ext cx="1008062" cy="6469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3" name="AutoShape 10"/>
          <p:cNvCxnSpPr>
            <a:cxnSpLocks noChangeShapeType="1"/>
            <a:stCxn id="59399" idx="2"/>
            <a:endCxn id="59400" idx="0"/>
          </p:cNvCxnSpPr>
          <p:nvPr/>
        </p:nvCxnSpPr>
        <p:spPr bwMode="auto">
          <a:xfrm>
            <a:off x="5903913" y="4364303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6659563" y="3878793"/>
            <a:ext cx="935037" cy="4775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I4:1</a:t>
            </a:r>
          </a:p>
        </p:txBody>
      </p:sp>
      <p:cxnSp>
        <p:nvCxnSpPr>
          <p:cNvPr id="59405" name="AutoShape 12"/>
          <p:cNvCxnSpPr>
            <a:cxnSpLocks noChangeShapeType="1"/>
            <a:stCxn id="59398" idx="2"/>
            <a:endCxn id="59404" idx="0"/>
          </p:cNvCxnSpPr>
          <p:nvPr/>
        </p:nvCxnSpPr>
        <p:spPr bwMode="auto">
          <a:xfrm>
            <a:off x="6911975" y="3223949"/>
            <a:ext cx="215900" cy="6469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7885116" y="3878793"/>
            <a:ext cx="935037" cy="4775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I3:1</a:t>
            </a:r>
          </a:p>
        </p:txBody>
      </p:sp>
      <p:cxnSp>
        <p:nvCxnSpPr>
          <p:cNvPr id="59407" name="AutoShape 14"/>
          <p:cNvCxnSpPr>
            <a:cxnSpLocks noChangeShapeType="1"/>
            <a:stCxn id="59406" idx="0"/>
            <a:endCxn id="59398" idx="2"/>
          </p:cNvCxnSpPr>
          <p:nvPr/>
        </p:nvCxnSpPr>
        <p:spPr bwMode="auto">
          <a:xfrm flipH="1" flipV="1">
            <a:off x="6911975" y="3223949"/>
            <a:ext cx="1441450" cy="6469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BB1A50-22FF-4C8C-9A9A-FBA28D2AF61A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FF"/>
                </a:solidFill>
                <a:ea typeface="宋体" pitchFamily="2" charset="-122"/>
              </a:rPr>
              <a:t>FP-Growth</a:t>
            </a:r>
            <a:r>
              <a:rPr lang="zh-CN" altLang="en-US" sz="3200" smtClean="0">
                <a:solidFill>
                  <a:srgbClr val="0000FF"/>
                </a:solidFill>
                <a:ea typeface="宋体" pitchFamily="2" charset="-122"/>
              </a:rPr>
              <a:t>算法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7300"/>
            <a:ext cx="8077200" cy="42201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以此类推加入第</a:t>
            </a:r>
            <a:r>
              <a:rPr lang="en-US" altLang="zh-CN" b="1" dirty="0" smtClean="0">
                <a:ea typeface="宋体" pitchFamily="2" charset="-122"/>
              </a:rPr>
              <a:t>5</a:t>
            </a:r>
            <a:r>
              <a:rPr lang="zh-CN" altLang="en-US" b="1" dirty="0" smtClean="0">
                <a:ea typeface="宋体" pitchFamily="2" charset="-122"/>
              </a:rPr>
              <a:t>、</a:t>
            </a:r>
            <a:r>
              <a:rPr lang="en-US" altLang="zh-CN" b="1" dirty="0" smtClean="0">
                <a:ea typeface="宋体" pitchFamily="2" charset="-122"/>
              </a:rPr>
              <a:t>6</a:t>
            </a:r>
            <a:r>
              <a:rPr lang="zh-CN" altLang="en-US" b="1" dirty="0" smtClean="0">
                <a:ea typeface="宋体" pitchFamily="2" charset="-122"/>
              </a:rPr>
              <a:t>、</a:t>
            </a:r>
            <a:r>
              <a:rPr lang="en-US" altLang="zh-CN" b="1" dirty="0" smtClean="0">
                <a:ea typeface="宋体" pitchFamily="2" charset="-122"/>
              </a:rPr>
              <a:t>7</a:t>
            </a:r>
            <a:r>
              <a:rPr lang="zh-CN" altLang="en-US" b="1" dirty="0" smtClean="0">
                <a:ea typeface="宋体" pitchFamily="2" charset="-122"/>
              </a:rPr>
              <a:t>、</a:t>
            </a:r>
            <a:r>
              <a:rPr lang="en-US" altLang="zh-CN" b="1" dirty="0" smtClean="0">
                <a:ea typeface="宋体" pitchFamily="2" charset="-122"/>
              </a:rPr>
              <a:t>8</a:t>
            </a:r>
            <a:r>
              <a:rPr lang="zh-CN" altLang="en-US" b="1" dirty="0" smtClean="0">
                <a:ea typeface="宋体" pitchFamily="2" charset="-122"/>
              </a:rPr>
              <a:t>、</a:t>
            </a:r>
            <a:r>
              <a:rPr lang="en-US" altLang="zh-CN" b="1" dirty="0" smtClean="0">
                <a:ea typeface="宋体" pitchFamily="2" charset="-122"/>
              </a:rPr>
              <a:t>9</a:t>
            </a:r>
            <a:r>
              <a:rPr lang="zh-CN" altLang="en-US" b="1" dirty="0" smtClean="0">
                <a:ea typeface="宋体" pitchFamily="2" charset="-122"/>
              </a:rPr>
              <a:t>个事务。</a:t>
            </a:r>
          </a:p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加入第九个事务</a:t>
            </a:r>
            <a:r>
              <a:rPr lang="en-US" altLang="zh-CN" b="1" dirty="0" smtClean="0">
                <a:ea typeface="宋体" pitchFamily="2" charset="-122"/>
              </a:rPr>
              <a:t>(I2,I1,I3)</a:t>
            </a:r>
            <a:endParaRPr lang="zh-CN" altLang="en-US" b="1" dirty="0" smtClean="0">
              <a:ea typeface="宋体" pitchFamily="2" charset="-122"/>
            </a:endParaRPr>
          </a:p>
        </p:txBody>
      </p:sp>
      <p:pic>
        <p:nvPicPr>
          <p:cNvPr id="60421" name="Picture 4" descr="20170907171043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1" y="2017448"/>
            <a:ext cx="6911975" cy="369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533083-72DA-4C52-9EA0-2770C044E9BC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FpTree</a:t>
            </a:r>
            <a:r>
              <a:rPr lang="zh-CN" altLang="en-US" sz="3200" smtClean="0">
                <a:ea typeface="宋体" pitchFamily="2" charset="-122"/>
              </a:rPr>
              <a:t>建好后，就进行频繁项集的挖掘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77396"/>
            <a:ext cx="8077200" cy="37465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对于</a:t>
            </a:r>
            <a:r>
              <a:rPr lang="en-US" altLang="zh-CN" sz="3200" smtClean="0">
                <a:ea typeface="宋体" pitchFamily="2" charset="-122"/>
              </a:rPr>
              <a:t>I5</a:t>
            </a:r>
            <a:r>
              <a:rPr lang="zh-CN" altLang="en-US" sz="3200" smtClean="0">
                <a:ea typeface="宋体" pitchFamily="2" charset="-122"/>
              </a:rPr>
              <a:t>，得到</a:t>
            </a:r>
            <a:br>
              <a:rPr lang="zh-CN" altLang="en-US" sz="3200" smtClean="0">
                <a:ea typeface="宋体" pitchFamily="2" charset="-122"/>
              </a:rPr>
            </a:br>
            <a:r>
              <a:rPr lang="zh-CN" altLang="en-US" sz="3200" smtClean="0">
                <a:solidFill>
                  <a:schemeClr val="hlink"/>
                </a:solidFill>
                <a:ea typeface="宋体" pitchFamily="2" charset="-122"/>
              </a:rPr>
              <a:t>条件模式基</a:t>
            </a:r>
            <a:r>
              <a:rPr lang="zh-CN" altLang="en-US" sz="3200" smtClean="0">
                <a:ea typeface="宋体" pitchFamily="2" charset="-122"/>
              </a:rPr>
              <a:t>：</a:t>
            </a:r>
            <a:br>
              <a:rPr lang="zh-CN" altLang="en-US" sz="3200" smtClean="0">
                <a:ea typeface="宋体" pitchFamily="2" charset="-122"/>
              </a:rPr>
            </a:br>
            <a:r>
              <a:rPr lang="en-US" altLang="zh-CN" sz="3200" smtClean="0">
                <a:ea typeface="宋体" pitchFamily="2" charset="-122"/>
              </a:rPr>
              <a:t>&lt;(I2,I1):1&gt;</a:t>
            </a:r>
            <a:r>
              <a:rPr lang="zh-CN" altLang="en-US" sz="3200" smtClean="0">
                <a:ea typeface="宋体" pitchFamily="2" charset="-122"/>
              </a:rPr>
              <a:t>、</a:t>
            </a:r>
            <a:br>
              <a:rPr lang="zh-CN" altLang="en-US" sz="3200" smtClean="0">
                <a:ea typeface="宋体" pitchFamily="2" charset="-122"/>
              </a:rPr>
            </a:br>
            <a:r>
              <a:rPr lang="en-US" altLang="zh-CN" sz="3200" smtClean="0">
                <a:ea typeface="宋体" pitchFamily="2" charset="-122"/>
              </a:rPr>
              <a:t>&lt;I2,I1,I3:1&gt;</a:t>
            </a:r>
            <a:r>
              <a:rPr lang="en-US" altLang="zh-CN" smtClean="0">
                <a:ea typeface="宋体" pitchFamily="2" charset="-122"/>
              </a:rPr>
              <a:t> 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61445" name="Picture 4" descr="tt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117865"/>
            <a:ext cx="4508500" cy="430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6917" name="Picture 5" descr="201709071717341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850886"/>
            <a:ext cx="59039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6918" name="Rectangle 6"/>
          <p:cNvSpPr>
            <a:spLocks noChangeArrowheads="1"/>
          </p:cNvSpPr>
          <p:nvPr/>
        </p:nvSpPr>
        <p:spPr bwMode="auto">
          <a:xfrm>
            <a:off x="0" y="4912981"/>
            <a:ext cx="921919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ea typeface="宋体" pitchFamily="2" charset="-122"/>
              </a:rPr>
              <a:t>得</a:t>
            </a:r>
            <a:r>
              <a:rPr lang="en-US" altLang="zh-CN" b="1">
                <a:ea typeface="宋体" pitchFamily="2" charset="-122"/>
              </a:rPr>
              <a:t>I5</a:t>
            </a:r>
            <a:r>
              <a:rPr lang="zh-CN" altLang="en-US" b="1">
                <a:ea typeface="宋体" pitchFamily="2" charset="-122"/>
              </a:rPr>
              <a:t>频繁项集：</a:t>
            </a:r>
            <a:r>
              <a:rPr lang="en-US" altLang="zh-CN" b="1">
                <a:ea typeface="宋体" pitchFamily="2" charset="-122"/>
              </a:rPr>
              <a:t>{{I2,I5:2},{I1,I5:2},{I2,I1,I5:2}} 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4A8F555-0710-4341-BAFE-C8D0FA19FD80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FpTree</a:t>
            </a:r>
            <a:r>
              <a:rPr lang="zh-CN" altLang="en-US" sz="3200" smtClean="0">
                <a:ea typeface="宋体" pitchFamily="2" charset="-122"/>
              </a:rPr>
              <a:t>建好后，就进行频繁项集的挖掘 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77396"/>
            <a:ext cx="8077200" cy="37465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对于</a:t>
            </a:r>
            <a:r>
              <a:rPr lang="en-US" altLang="zh-CN" sz="3200" smtClean="0">
                <a:ea typeface="宋体" pitchFamily="2" charset="-122"/>
              </a:rPr>
              <a:t>I3</a:t>
            </a:r>
            <a:r>
              <a:rPr lang="zh-CN" altLang="en-US" sz="3200" smtClean="0">
                <a:ea typeface="宋体" pitchFamily="2" charset="-122"/>
              </a:rPr>
              <a:t>，得到</a:t>
            </a:r>
            <a:br>
              <a:rPr lang="zh-CN" altLang="en-US" sz="3200" smtClean="0">
                <a:ea typeface="宋体" pitchFamily="2" charset="-122"/>
              </a:rPr>
            </a:br>
            <a:r>
              <a:rPr lang="zh-CN" altLang="en-US" sz="3200" smtClean="0">
                <a:solidFill>
                  <a:schemeClr val="hlink"/>
                </a:solidFill>
                <a:ea typeface="宋体" pitchFamily="2" charset="-122"/>
              </a:rPr>
              <a:t>条件模式基</a:t>
            </a:r>
            <a:r>
              <a:rPr lang="zh-CN" altLang="en-US" sz="3200" smtClean="0">
                <a:ea typeface="宋体" pitchFamily="2" charset="-122"/>
              </a:rPr>
              <a:t>：</a:t>
            </a:r>
            <a:br>
              <a:rPr lang="zh-CN" altLang="en-US" sz="3200" smtClean="0">
                <a:ea typeface="宋体" pitchFamily="2" charset="-122"/>
              </a:rPr>
            </a:br>
            <a:r>
              <a:rPr lang="en-US" altLang="en-US" sz="3200" smtClean="0">
                <a:ea typeface="宋体" pitchFamily="2" charset="-122"/>
              </a:rPr>
              <a:t>(I2 I1:2), </a:t>
            </a:r>
            <a:r>
              <a:rPr lang="en-US" altLang="zh-CN" sz="3200" smtClean="0">
                <a:ea typeface="宋体" pitchFamily="2" charset="-122"/>
              </a:rPr>
              <a:t/>
            </a:r>
            <a:br>
              <a:rPr lang="en-US" altLang="zh-CN" sz="3200" smtClean="0">
                <a:ea typeface="宋体" pitchFamily="2" charset="-122"/>
              </a:rPr>
            </a:br>
            <a:r>
              <a:rPr lang="en-US" altLang="en-US" sz="3200" smtClean="0">
                <a:ea typeface="宋体" pitchFamily="2" charset="-122"/>
              </a:rPr>
              <a:t>(I2:2),(I1:2)</a:t>
            </a:r>
            <a:endParaRPr lang="zh-CN" altLang="en-US" sz="3200" smtClean="0">
              <a:ea typeface="宋体" pitchFamily="2" charset="-122"/>
            </a:endParaRPr>
          </a:p>
        </p:txBody>
      </p:sp>
      <p:pic>
        <p:nvPicPr>
          <p:cNvPr id="62469" name="Picture 4" descr="tt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117865"/>
            <a:ext cx="4508500" cy="430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8966" name="Rectangle 6"/>
          <p:cNvSpPr>
            <a:spLocks noChangeArrowheads="1"/>
          </p:cNvSpPr>
          <p:nvPr/>
        </p:nvSpPr>
        <p:spPr bwMode="auto">
          <a:xfrm>
            <a:off x="323850" y="4972511"/>
            <a:ext cx="8058616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ea typeface="宋体" pitchFamily="2" charset="-122"/>
              </a:rPr>
              <a:t>得</a:t>
            </a:r>
            <a:r>
              <a:rPr lang="en-US" altLang="zh-CN" b="1">
                <a:ea typeface="宋体" pitchFamily="2" charset="-122"/>
              </a:rPr>
              <a:t>I3</a:t>
            </a:r>
            <a:r>
              <a:rPr lang="zh-CN" altLang="en-US" b="1">
                <a:ea typeface="宋体" pitchFamily="2" charset="-122"/>
              </a:rPr>
              <a:t>频繁项集：</a:t>
            </a:r>
            <a:r>
              <a:rPr lang="en-US" altLang="zh-CN" b="1">
                <a:ea typeface="宋体" pitchFamily="2" charset="-122"/>
              </a:rPr>
              <a:t>{ I2 I3:4, I1 I3:4, I1 I2 I3:2}</a:t>
            </a:r>
          </a:p>
        </p:txBody>
      </p:sp>
      <p:pic>
        <p:nvPicPr>
          <p:cNvPr id="1448967" name="Picture 7" descr="20170907171927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3120761"/>
            <a:ext cx="2616200" cy="185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3" grpId="0" build="p"/>
      <p:bldP spid="144896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B385A5-F091-488B-9F01-EFF153CD0ACA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54000"/>
            <a:ext cx="6805612" cy="7620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总结：挖掘频繁集 </a:t>
            </a:r>
            <a:r>
              <a:rPr lang="zh-CN" altLang="en-US" sz="3200" u="sng" smtClean="0">
                <a:solidFill>
                  <a:schemeClr val="hlink"/>
                </a:solidFill>
                <a:ea typeface="宋体" pitchFamily="2" charset="-122"/>
              </a:rPr>
              <a:t>不用生成候选集</a:t>
            </a:r>
            <a:endParaRPr lang="zh-CN" altLang="en-US" sz="2800" u="sng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1"/>
            <a:ext cx="8369300" cy="402166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ea typeface="宋体" pitchFamily="2" charset="-122"/>
              </a:rPr>
              <a:t>用</a:t>
            </a:r>
            <a:r>
              <a:rPr lang="en-US" altLang="zh-CN" b="1" u="sng" smtClean="0">
                <a:solidFill>
                  <a:schemeClr val="hlink"/>
                </a:solidFill>
                <a:ea typeface="宋体" pitchFamily="2" charset="-122"/>
              </a:rPr>
              <a:t>Frequent-Pattern tree</a:t>
            </a:r>
            <a:r>
              <a:rPr lang="en-US" altLang="zh-CN" b="1" smtClean="0">
                <a:ea typeface="宋体" pitchFamily="2" charset="-122"/>
              </a:rPr>
              <a:t> (</a:t>
            </a:r>
            <a:r>
              <a:rPr lang="en-US" altLang="zh-CN" b="1" u="sng" smtClean="0">
                <a:solidFill>
                  <a:schemeClr val="hlink"/>
                </a:solidFill>
                <a:ea typeface="宋体" pitchFamily="2" charset="-122"/>
              </a:rPr>
              <a:t>FP-tree</a:t>
            </a:r>
            <a:r>
              <a:rPr lang="en-US" altLang="zh-CN" b="1" smtClean="0">
                <a:ea typeface="宋体" pitchFamily="2" charset="-122"/>
              </a:rPr>
              <a:t>) </a:t>
            </a:r>
            <a:r>
              <a:rPr lang="zh-CN" altLang="en-US" b="1" smtClean="0">
                <a:ea typeface="宋体" pitchFamily="2" charset="-122"/>
              </a:rPr>
              <a:t>结构压缩数据库,  </a:t>
            </a:r>
            <a:endParaRPr lang="en-US" altLang="zh-CN" b="1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b="1" smtClean="0">
                <a:ea typeface="宋体" pitchFamily="2" charset="-122"/>
              </a:rPr>
              <a:t>高度浓缩，同时对频繁集的挖掘又完备的</a:t>
            </a:r>
            <a:endParaRPr lang="en-US" altLang="zh-CN" b="1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b="1" smtClean="0">
                <a:ea typeface="宋体" pitchFamily="2" charset="-122"/>
              </a:rPr>
              <a:t>避免代价较高的数据库扫描</a:t>
            </a:r>
            <a:endParaRPr lang="en-US" altLang="zh-CN" b="1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ea typeface="宋体" pitchFamily="2" charset="-122"/>
              </a:rPr>
              <a:t>开发一种高效的基于</a:t>
            </a:r>
            <a:r>
              <a:rPr lang="en-US" altLang="zh-CN" b="1" smtClean="0">
                <a:ea typeface="宋体" pitchFamily="2" charset="-122"/>
              </a:rPr>
              <a:t>FP-tree</a:t>
            </a:r>
            <a:r>
              <a:rPr lang="zh-CN" altLang="en-US" b="1" smtClean="0">
                <a:ea typeface="宋体" pitchFamily="2" charset="-122"/>
              </a:rPr>
              <a:t>的频繁集挖掘算法</a:t>
            </a:r>
            <a:endParaRPr lang="en-US" altLang="zh-CN" b="1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b="1" smtClean="0">
                <a:ea typeface="宋体" pitchFamily="2" charset="-122"/>
              </a:rPr>
              <a:t>采用分而治之的方法学：分解数据挖掘任务为小任务</a:t>
            </a:r>
            <a:endParaRPr lang="en-US" altLang="zh-CN" b="1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b="1" smtClean="0">
                <a:ea typeface="宋体" pitchFamily="2" charset="-122"/>
              </a:rPr>
              <a:t>避免生成关联规则</a:t>
            </a:r>
            <a:r>
              <a:rPr lang="en-US" altLang="zh-CN" b="1" smtClean="0">
                <a:ea typeface="宋体" pitchFamily="2" charset="-122"/>
              </a:rPr>
              <a:t>: </a:t>
            </a:r>
            <a:r>
              <a:rPr lang="zh-CN" altLang="en-US" b="1" smtClean="0">
                <a:ea typeface="宋体" pitchFamily="2" charset="-122"/>
              </a:rPr>
              <a:t>只使用部分数据库</a:t>
            </a:r>
            <a:r>
              <a:rPr lang="en-US" altLang="zh-CN" b="1" smtClean="0">
                <a:ea typeface="宋体" pitchFamily="2" charset="-122"/>
              </a:rPr>
              <a:t>!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6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669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5A7850-5810-4D45-B030-283D943DB0A9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277813"/>
            <a:ext cx="6934200" cy="682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pitchFamily="2" charset="-122"/>
              </a:rPr>
              <a:t>用事务数据库建立 </a:t>
            </a:r>
            <a:r>
              <a:rPr lang="en-US" altLang="zh-CN" b="1" smtClean="0">
                <a:ea typeface="宋体" pitchFamily="2" charset="-122"/>
              </a:rPr>
              <a:t>FP-tree</a:t>
            </a: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4191000" y="2776803"/>
            <a:ext cx="4627563" cy="2996257"/>
            <a:chOff x="2496" y="1772"/>
            <a:chExt cx="2915" cy="2270"/>
          </a:xfrm>
        </p:grpSpPr>
        <p:sp>
          <p:nvSpPr>
            <p:cNvPr id="64520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72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{}</a:t>
              </a:r>
            </a:p>
          </p:txBody>
        </p:sp>
        <p:sp>
          <p:nvSpPr>
            <p:cNvPr id="64521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295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f:4</a:t>
              </a:r>
            </a:p>
          </p:txBody>
        </p:sp>
        <p:sp>
          <p:nvSpPr>
            <p:cNvPr id="64522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22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c:1</a:t>
              </a:r>
            </a:p>
          </p:txBody>
        </p:sp>
        <p:sp>
          <p:nvSpPr>
            <p:cNvPr id="64523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31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b:1</a:t>
              </a:r>
            </a:p>
          </p:txBody>
        </p:sp>
        <p:sp>
          <p:nvSpPr>
            <p:cNvPr id="64524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31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p:1</a:t>
              </a:r>
            </a:p>
          </p:txBody>
        </p:sp>
        <p:cxnSp>
          <p:nvCxnSpPr>
            <p:cNvPr id="64525" name="AutoShape 9"/>
            <p:cNvCxnSpPr>
              <a:cxnSpLocks noChangeShapeType="1"/>
              <a:stCxn id="64522" idx="2"/>
              <a:endCxn id="64523" idx="0"/>
            </p:cNvCxnSpPr>
            <p:nvPr/>
          </p:nvCxnSpPr>
          <p:spPr bwMode="auto">
            <a:xfrm>
              <a:off x="5245" y="2508"/>
              <a:ext cx="1" cy="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6" name="AutoShape 10"/>
            <p:cNvCxnSpPr>
              <a:cxnSpLocks noChangeShapeType="1"/>
              <a:stCxn id="64523" idx="2"/>
              <a:endCxn id="64524" idx="0"/>
            </p:cNvCxnSpPr>
            <p:nvPr/>
          </p:nvCxnSpPr>
          <p:spPr bwMode="auto">
            <a:xfrm>
              <a:off x="5246" y="2891"/>
              <a:ext cx="0" cy="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7" name="AutoShape 11"/>
            <p:cNvCxnSpPr>
              <a:cxnSpLocks noChangeShapeType="1"/>
              <a:stCxn id="64520" idx="2"/>
              <a:endCxn id="64522" idx="0"/>
            </p:cNvCxnSpPr>
            <p:nvPr/>
          </p:nvCxnSpPr>
          <p:spPr bwMode="auto">
            <a:xfrm>
              <a:off x="4932" y="2075"/>
              <a:ext cx="313" cy="13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8" name="AutoShape 12"/>
            <p:cNvCxnSpPr>
              <a:cxnSpLocks noChangeShapeType="1"/>
              <a:stCxn id="64520" idx="2"/>
              <a:endCxn id="64521" idx="0"/>
            </p:cNvCxnSpPr>
            <p:nvPr/>
          </p:nvCxnSpPr>
          <p:spPr bwMode="auto">
            <a:xfrm flipH="1">
              <a:off x="4656" y="2075"/>
              <a:ext cx="276" cy="13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29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31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b:1</a:t>
              </a:r>
            </a:p>
          </p:txBody>
        </p:sp>
        <p:sp>
          <p:nvSpPr>
            <p:cNvPr id="64530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2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c:3</a:t>
              </a:r>
            </a:p>
          </p:txBody>
        </p:sp>
        <p:cxnSp>
          <p:nvCxnSpPr>
            <p:cNvPr id="64531" name="AutoShape 15"/>
            <p:cNvCxnSpPr>
              <a:cxnSpLocks noChangeShapeType="1"/>
              <a:stCxn id="64521" idx="2"/>
              <a:endCxn id="64530" idx="0"/>
            </p:cNvCxnSpPr>
            <p:nvPr/>
          </p:nvCxnSpPr>
          <p:spPr bwMode="auto">
            <a:xfrm flipH="1">
              <a:off x="4482" y="2508"/>
              <a:ext cx="173" cy="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2" name="AutoShape 16"/>
            <p:cNvCxnSpPr>
              <a:cxnSpLocks noChangeShapeType="1"/>
              <a:stCxn id="64521" idx="2"/>
              <a:endCxn id="64529" idx="0"/>
            </p:cNvCxnSpPr>
            <p:nvPr/>
          </p:nvCxnSpPr>
          <p:spPr bwMode="auto">
            <a:xfrm>
              <a:off x="4656" y="2508"/>
              <a:ext cx="210" cy="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3" name="Text Box 17"/>
            <p:cNvSpPr txBox="1">
              <a:spLocks noChangeArrowheads="1"/>
            </p:cNvSpPr>
            <p:nvPr/>
          </p:nvSpPr>
          <p:spPr bwMode="auto">
            <a:xfrm>
              <a:off x="4316" y="2971"/>
              <a:ext cx="331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a:3</a:t>
              </a:r>
            </a:p>
          </p:txBody>
        </p:sp>
        <p:sp>
          <p:nvSpPr>
            <p:cNvPr id="64534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31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b:1</a:t>
              </a:r>
            </a:p>
          </p:txBody>
        </p:sp>
        <p:sp>
          <p:nvSpPr>
            <p:cNvPr id="64535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68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m:2</a:t>
              </a:r>
            </a:p>
          </p:txBody>
        </p:sp>
        <p:sp>
          <p:nvSpPr>
            <p:cNvPr id="64536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31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p:2</a:t>
              </a:r>
            </a:p>
          </p:txBody>
        </p:sp>
        <p:cxnSp>
          <p:nvCxnSpPr>
            <p:cNvPr id="64537" name="AutoShape 21"/>
            <p:cNvCxnSpPr>
              <a:cxnSpLocks noChangeShapeType="1"/>
              <a:stCxn id="64530" idx="2"/>
              <a:endCxn id="64533" idx="0"/>
            </p:cNvCxnSpPr>
            <p:nvPr/>
          </p:nvCxnSpPr>
          <p:spPr bwMode="auto">
            <a:xfrm flipH="1">
              <a:off x="4482" y="2891"/>
              <a:ext cx="1" cy="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8" name="AutoShape 22"/>
            <p:cNvCxnSpPr>
              <a:cxnSpLocks noChangeShapeType="1"/>
              <a:stCxn id="64533" idx="2"/>
              <a:endCxn id="64535" idx="0"/>
            </p:cNvCxnSpPr>
            <p:nvPr/>
          </p:nvCxnSpPr>
          <p:spPr bwMode="auto">
            <a:xfrm flipH="1">
              <a:off x="4314" y="3274"/>
              <a:ext cx="168" cy="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9" name="AutoShape 23"/>
            <p:cNvCxnSpPr>
              <a:cxnSpLocks noChangeShapeType="1"/>
              <a:stCxn id="64533" idx="2"/>
              <a:endCxn id="64534" idx="0"/>
            </p:cNvCxnSpPr>
            <p:nvPr/>
          </p:nvCxnSpPr>
          <p:spPr bwMode="auto">
            <a:xfrm>
              <a:off x="4482" y="3274"/>
              <a:ext cx="240" cy="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0" name="AutoShape 24"/>
            <p:cNvCxnSpPr>
              <a:cxnSpLocks noChangeShapeType="1"/>
              <a:stCxn id="64535" idx="2"/>
              <a:endCxn id="64536" idx="0"/>
            </p:cNvCxnSpPr>
            <p:nvPr/>
          </p:nvCxnSpPr>
          <p:spPr bwMode="auto">
            <a:xfrm flipH="1">
              <a:off x="4314" y="3659"/>
              <a:ext cx="0" cy="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1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68" cy="30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m:1</a:t>
              </a:r>
            </a:p>
          </p:txBody>
        </p:sp>
        <p:cxnSp>
          <p:nvCxnSpPr>
            <p:cNvPr id="64542" name="AutoShape 26"/>
            <p:cNvCxnSpPr>
              <a:cxnSpLocks noChangeShapeType="1"/>
              <a:stCxn id="64534" idx="2"/>
              <a:endCxn id="64541" idx="0"/>
            </p:cNvCxnSpPr>
            <p:nvPr/>
          </p:nvCxnSpPr>
          <p:spPr bwMode="auto">
            <a:xfrm>
              <a:off x="4722" y="3659"/>
              <a:ext cx="0" cy="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3" name="Text Box 27"/>
            <p:cNvSpPr txBox="1">
              <a:spLocks noChangeArrowheads="1"/>
            </p:cNvSpPr>
            <p:nvPr/>
          </p:nvSpPr>
          <p:spPr bwMode="auto">
            <a:xfrm>
              <a:off x="2496" y="1925"/>
              <a:ext cx="1609" cy="19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  <a:ea typeface="宋体" pitchFamily="2" charset="-122"/>
                </a:rPr>
                <a:t>头表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latin typeface="Times New Roman" pitchFamily="18" charset="0"/>
                <a:ea typeface="宋体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u="sng">
                  <a:latin typeface="Times New Roman" pitchFamily="18" charset="0"/>
                  <a:ea typeface="宋体" pitchFamily="2" charset="-122"/>
                </a:rPr>
                <a:t>Item  frequency  head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 f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c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a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b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m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p	3</a:t>
              </a:r>
              <a:endParaRPr lang="en-US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544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Freeform 36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3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4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7" name="Text Box 39"/>
          <p:cNvSpPr txBox="1">
            <a:spLocks noChangeArrowheads="1"/>
          </p:cNvSpPr>
          <p:nvPr/>
        </p:nvSpPr>
        <p:spPr bwMode="auto">
          <a:xfrm>
            <a:off x="6705600" y="1968501"/>
            <a:ext cx="20970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i="1">
                <a:latin typeface="Times New Roman" pitchFamily="18" charset="0"/>
                <a:ea typeface="宋体" pitchFamily="2" charset="-122"/>
              </a:rPr>
              <a:t>最小支持度 = 0.5</a:t>
            </a:r>
            <a:endParaRPr lang="zh-CN" altLang="en-US" sz="2400" b="1" u="sng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18" name="Rectangle 40"/>
          <p:cNvSpPr>
            <a:spLocks noChangeArrowheads="1"/>
          </p:cNvSpPr>
          <p:nvPr/>
        </p:nvSpPr>
        <p:spPr bwMode="auto">
          <a:xfrm>
            <a:off x="927100" y="1301750"/>
            <a:ext cx="57277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 u="sng">
                <a:latin typeface="Times New Roman" pitchFamily="18" charset="0"/>
                <a:ea typeface="宋体" pitchFamily="2" charset="-122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100		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f, a, c, d, g, i, m, p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f, c, a, m, p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200		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a, b, c, f, l, m, o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f, c, a, b, m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300	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 	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b, f, h, j, o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f, b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400	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 	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b, c, k, s, p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c, b, p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500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	 	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a, f, c, e, l, p, m, n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f, c, a, m, p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64519" name="Text Box 41"/>
          <p:cNvSpPr txBox="1">
            <a:spLocks noChangeArrowheads="1"/>
          </p:cNvSpPr>
          <p:nvPr/>
        </p:nvSpPr>
        <p:spPr bwMode="auto">
          <a:xfrm>
            <a:off x="304800" y="2984501"/>
            <a:ext cx="38100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ea typeface="宋体" pitchFamily="2" charset="-122"/>
              </a:rPr>
              <a:t>步骤: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>
                <a:ea typeface="宋体" pitchFamily="2" charset="-122"/>
              </a:rPr>
              <a:t>扫描数据库一次，得到频繁</a:t>
            </a:r>
            <a:r>
              <a:rPr lang="en-US" altLang="zh-CN" sz="2000">
                <a:ea typeface="宋体" pitchFamily="2" charset="-122"/>
              </a:rPr>
              <a:t>1-</a:t>
            </a:r>
            <a:r>
              <a:rPr lang="zh-CN" altLang="en-US" sz="2000">
                <a:ea typeface="宋体" pitchFamily="2" charset="-122"/>
              </a:rPr>
              <a:t>项集</a:t>
            </a:r>
            <a:endParaRPr lang="en-US" altLang="zh-CN" sz="2000">
              <a:ea typeface="宋体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>
                <a:ea typeface="宋体" pitchFamily="2" charset="-122"/>
              </a:rPr>
              <a:t>把项按支持度递减排序</a:t>
            </a:r>
            <a:endParaRPr lang="en-US" altLang="zh-CN" sz="2000">
              <a:ea typeface="宋体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>
                <a:ea typeface="宋体" pitchFamily="2" charset="-122"/>
              </a:rPr>
              <a:t>再一次扫描数据库，建立</a:t>
            </a:r>
            <a:r>
              <a:rPr lang="en-US" altLang="zh-CN" sz="2000">
                <a:ea typeface="宋体" pitchFamily="2" charset="-122"/>
              </a:rPr>
              <a:t>FP-tree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49D8097-EB1E-486D-82DB-70B1497F4B26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3" y="381000"/>
            <a:ext cx="7496175" cy="691886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FP-tree </a:t>
            </a:r>
            <a:r>
              <a:rPr lang="zh-CN" altLang="en-US" sz="2800" dirty="0" smtClean="0">
                <a:ea typeface="宋体" pitchFamily="2" charset="-122"/>
              </a:rPr>
              <a:t>算法的优缺点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2646"/>
            <a:ext cx="8610600" cy="38735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优点：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不</a:t>
            </a:r>
            <a:r>
              <a:rPr lang="zh-CN" altLang="en-US" dirty="0">
                <a:ea typeface="宋体" pitchFamily="2" charset="-122"/>
              </a:rPr>
              <a:t>生成候选集，不用候选测试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使</a:t>
            </a:r>
            <a:r>
              <a:rPr lang="zh-CN" altLang="en-US" dirty="0">
                <a:ea typeface="宋体" pitchFamily="2" charset="-122"/>
              </a:rPr>
              <a:t>用紧缩的数据结构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避</a:t>
            </a:r>
            <a:r>
              <a:rPr lang="zh-CN" altLang="en-US" dirty="0">
                <a:ea typeface="宋体" pitchFamily="2" charset="-122"/>
              </a:rPr>
              <a:t>免重复数据库扫描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基</a:t>
            </a:r>
            <a:r>
              <a:rPr lang="zh-CN" altLang="en-US" dirty="0">
                <a:ea typeface="宋体" pitchFamily="2" charset="-122"/>
              </a:rPr>
              <a:t>本操作是计数和建立 </a:t>
            </a:r>
            <a:r>
              <a:rPr lang="en-US" altLang="zh-CN" dirty="0">
                <a:ea typeface="宋体" pitchFamily="2" charset="-122"/>
              </a:rPr>
              <a:t>FP-tree </a:t>
            </a:r>
            <a:r>
              <a:rPr lang="zh-CN" altLang="en-US" dirty="0">
                <a:ea typeface="宋体" pitchFamily="2" charset="-122"/>
              </a:rPr>
              <a:t>树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缺点：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实</a:t>
            </a:r>
            <a:r>
              <a:rPr lang="zh-CN" altLang="en-US" dirty="0">
                <a:ea typeface="宋体" pitchFamily="2" charset="-122"/>
              </a:rPr>
              <a:t>现比较困难，在某些数据集上性能会下降。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BE3738-C25E-420C-890D-55DF017C211C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 smtClean="0"/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317500"/>
            <a:ext cx="7315200" cy="6350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用 </a:t>
            </a:r>
            <a:r>
              <a:rPr lang="en-US" altLang="zh-CN" sz="3200" smtClean="0">
                <a:ea typeface="宋体" pitchFamily="2" charset="-122"/>
              </a:rPr>
              <a:t>FP-tree</a:t>
            </a:r>
            <a:r>
              <a:rPr lang="zh-CN" altLang="en-US" sz="3200" smtClean="0">
                <a:ea typeface="宋体" pitchFamily="2" charset="-122"/>
              </a:rPr>
              <a:t>挖掘频繁集</a:t>
            </a:r>
            <a:endParaRPr lang="zh-CN" altLang="en-US" sz="2800" u="sng" smtClean="0">
              <a:solidFill>
                <a:srgbClr val="5FA180"/>
              </a:solidFill>
              <a:ea typeface="宋体" pitchFamily="2" charset="-122"/>
            </a:endParaRPr>
          </a:p>
        </p:txBody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1"/>
            <a:ext cx="8369300" cy="383116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pitchFamily="2" charset="-122"/>
              </a:rPr>
              <a:t>基本思想 (分而治之)</a:t>
            </a:r>
          </a:p>
          <a:p>
            <a:pPr lvl="1" eaLnBrk="1" hangingPunct="1"/>
            <a:r>
              <a:rPr lang="zh-CN" altLang="en-US" b="1" smtClean="0">
                <a:ea typeface="宋体" pitchFamily="2" charset="-122"/>
              </a:rPr>
              <a:t>用</a:t>
            </a:r>
            <a:r>
              <a:rPr lang="en-US" altLang="zh-CN" b="1" smtClean="0">
                <a:ea typeface="宋体" pitchFamily="2" charset="-122"/>
              </a:rPr>
              <a:t>FP-tree</a:t>
            </a:r>
            <a:r>
              <a:rPr lang="zh-CN" altLang="en-US" b="1" smtClean="0">
                <a:ea typeface="宋体" pitchFamily="2" charset="-122"/>
              </a:rPr>
              <a:t>递归增长频繁集</a:t>
            </a:r>
          </a:p>
          <a:p>
            <a:pPr eaLnBrk="1" hangingPunct="1"/>
            <a:r>
              <a:rPr lang="zh-CN" altLang="en-US" b="1" smtClean="0">
                <a:ea typeface="宋体" pitchFamily="2" charset="-122"/>
              </a:rPr>
              <a:t>方法 </a:t>
            </a:r>
          </a:p>
          <a:p>
            <a:pPr lvl="1" eaLnBrk="1" hangingPunct="1"/>
            <a:r>
              <a:rPr lang="zh-CN" altLang="en-US" b="1" smtClean="0">
                <a:ea typeface="宋体" pitchFamily="2" charset="-122"/>
              </a:rPr>
              <a:t>对每个项，生成它的 </a:t>
            </a:r>
            <a:r>
              <a:rPr lang="zh-CN" altLang="en-US" b="1" smtClean="0">
                <a:solidFill>
                  <a:schemeClr val="hlink"/>
                </a:solidFill>
                <a:ea typeface="宋体" pitchFamily="2" charset="-122"/>
              </a:rPr>
              <a:t>条件模式库</a:t>
            </a:r>
            <a:r>
              <a:rPr lang="zh-CN" altLang="en-US" b="1" smtClean="0">
                <a:ea typeface="宋体" pitchFamily="2" charset="-122"/>
              </a:rPr>
              <a:t>, 然后是它的</a:t>
            </a:r>
            <a:r>
              <a:rPr lang="en-US" altLang="zh-CN" b="1" smtClean="0">
                <a:ea typeface="宋体" pitchFamily="2" charset="-122"/>
              </a:rPr>
              <a:t> </a:t>
            </a:r>
            <a:r>
              <a:rPr lang="zh-CN" altLang="en-US" b="1" smtClean="0">
                <a:solidFill>
                  <a:schemeClr val="hlink"/>
                </a:solidFill>
                <a:ea typeface="宋体" pitchFamily="2" charset="-122"/>
              </a:rPr>
              <a:t>条件 </a:t>
            </a:r>
            <a:r>
              <a:rPr lang="en-US" altLang="zh-CN" b="1" smtClean="0">
                <a:solidFill>
                  <a:schemeClr val="hlink"/>
                </a:solidFill>
                <a:ea typeface="宋体" pitchFamily="2" charset="-122"/>
              </a:rPr>
              <a:t>FP-tree</a:t>
            </a:r>
          </a:p>
          <a:p>
            <a:pPr lvl="1" eaLnBrk="1" hangingPunct="1"/>
            <a:r>
              <a:rPr lang="zh-CN" altLang="en-US" b="1" smtClean="0">
                <a:ea typeface="宋体" pitchFamily="2" charset="-122"/>
              </a:rPr>
              <a:t>对每个新生成的条件</a:t>
            </a:r>
            <a:r>
              <a:rPr lang="en-US" altLang="zh-CN" b="1" smtClean="0">
                <a:ea typeface="宋体" pitchFamily="2" charset="-122"/>
              </a:rPr>
              <a:t>FP-tree，</a:t>
            </a:r>
            <a:r>
              <a:rPr lang="zh-CN" altLang="en-US" b="1" smtClean="0">
                <a:ea typeface="宋体" pitchFamily="2" charset="-122"/>
              </a:rPr>
              <a:t>重复这个步骤</a:t>
            </a:r>
            <a:endParaRPr lang="en-US" altLang="zh-CN" b="1" smtClean="0">
              <a:ea typeface="宋体" pitchFamily="2" charset="-122"/>
            </a:endParaRPr>
          </a:p>
          <a:p>
            <a:pPr lvl="1" eaLnBrk="1" hangingPunct="1"/>
            <a:r>
              <a:rPr lang="zh-CN" altLang="en-US" b="1" smtClean="0">
                <a:ea typeface="宋体" pitchFamily="2" charset="-122"/>
              </a:rPr>
              <a:t>直到结果</a:t>
            </a:r>
            <a:r>
              <a:rPr lang="en-US" altLang="zh-CN" b="1" smtClean="0">
                <a:ea typeface="宋体" pitchFamily="2" charset="-122"/>
              </a:rPr>
              <a:t>FP-tree</a:t>
            </a:r>
            <a:r>
              <a:rPr lang="zh-CN" altLang="en-US" b="1" smtClean="0">
                <a:ea typeface="宋体" pitchFamily="2" charset="-122"/>
              </a:rPr>
              <a:t>为</a:t>
            </a:r>
            <a:r>
              <a:rPr lang="zh-CN" altLang="en-US" b="1" smtClean="0">
                <a:solidFill>
                  <a:schemeClr val="hlink"/>
                </a:solidFill>
                <a:ea typeface="宋体" pitchFamily="2" charset="-122"/>
              </a:rPr>
              <a:t>空</a:t>
            </a:r>
            <a:r>
              <a:rPr lang="zh-CN" altLang="en-US" b="1" smtClean="0">
                <a:ea typeface="宋体" pitchFamily="2" charset="-122"/>
              </a:rPr>
              <a:t>, 或只含</a:t>
            </a:r>
            <a:r>
              <a:rPr lang="zh-CN" altLang="en-US" b="1" smtClean="0">
                <a:solidFill>
                  <a:schemeClr val="hlink"/>
                </a:solidFill>
                <a:ea typeface="宋体" pitchFamily="2" charset="-122"/>
              </a:rPr>
              <a:t>维一的一个路径</a:t>
            </a:r>
            <a:r>
              <a:rPr lang="zh-CN" altLang="en-US" b="1" smtClean="0">
                <a:ea typeface="宋体" pitchFamily="2" charset="-122"/>
              </a:rPr>
              <a:t> </a:t>
            </a:r>
            <a:r>
              <a:rPr lang="zh-CN" altLang="en-US" sz="2400" b="1" smtClean="0">
                <a:ea typeface="宋体" pitchFamily="2" charset="-122"/>
              </a:rPr>
              <a:t>(此路径的每个子路径对应的相集都是频繁集</a:t>
            </a:r>
            <a:r>
              <a:rPr lang="en-US" altLang="zh-CN" sz="2400" b="1" smtClean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CE3269-2F11-4F9D-A8AF-CEDDB15448C5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 smtClean="0"/>
          </a:p>
        </p:txBody>
      </p:sp>
      <p:sp>
        <p:nvSpPr>
          <p:cNvPr id="675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1263" y="601929"/>
            <a:ext cx="7724775" cy="339989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挖掘 </a:t>
            </a:r>
            <a:r>
              <a:rPr lang="en-US" altLang="zh-CN" smtClean="0">
                <a:ea typeface="宋体" pitchFamily="2" charset="-122"/>
              </a:rPr>
              <a:t>FP-tree</a:t>
            </a:r>
            <a:r>
              <a:rPr lang="zh-CN" altLang="en-US" smtClean="0">
                <a:ea typeface="宋体" pitchFamily="2" charset="-122"/>
              </a:rPr>
              <a:t>的主要步骤</a:t>
            </a:r>
          </a:p>
        </p:txBody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778000"/>
            <a:ext cx="8229600" cy="36195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SzTx/>
              <a:buFont typeface="Wingdings" pitchFamily="2" charset="2"/>
              <a:buAutoNum type="arabicParenR"/>
            </a:pPr>
            <a:r>
              <a:rPr lang="zh-CN" altLang="en-US" smtClean="0">
                <a:ea typeface="宋体" pitchFamily="2" charset="-122"/>
              </a:rPr>
              <a:t>为</a:t>
            </a:r>
            <a:r>
              <a:rPr lang="en-US" altLang="zh-CN" smtClean="0">
                <a:ea typeface="宋体" pitchFamily="2" charset="-122"/>
              </a:rPr>
              <a:t>FP-tree</a:t>
            </a:r>
            <a:r>
              <a:rPr lang="zh-CN" altLang="en-US" smtClean="0">
                <a:ea typeface="宋体" pitchFamily="2" charset="-122"/>
              </a:rPr>
              <a:t>中的每个节点生成条件模式基</a:t>
            </a:r>
          </a:p>
          <a:p>
            <a:pPr marL="609600" indent="-609600" eaLnBrk="1" hangingPunct="1">
              <a:lnSpc>
                <a:spcPct val="120000"/>
              </a:lnSpc>
              <a:buSzTx/>
              <a:buFont typeface="Wingdings" pitchFamily="2" charset="2"/>
              <a:buAutoNum type="arabicParenR"/>
            </a:pPr>
            <a:r>
              <a:rPr lang="zh-CN" altLang="en-US" smtClean="0">
                <a:ea typeface="宋体" pitchFamily="2" charset="-122"/>
              </a:rPr>
              <a:t>用条件模式基构造对应的条件树</a:t>
            </a:r>
            <a:endParaRPr lang="en-US" altLang="zh-CN" smtClean="0">
              <a:ea typeface="宋体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 typeface="Wingdings" pitchFamily="2" charset="2"/>
              <a:buAutoNum type="arabicParenR"/>
            </a:pPr>
            <a:r>
              <a:rPr lang="zh-CN" altLang="en-US" smtClean="0">
                <a:ea typeface="宋体" pitchFamily="2" charset="-122"/>
              </a:rPr>
              <a:t>递归构造条件 </a:t>
            </a:r>
            <a:r>
              <a:rPr lang="en-US" altLang="zh-CN" smtClean="0">
                <a:ea typeface="宋体" pitchFamily="2" charset="-122"/>
              </a:rPr>
              <a:t>FP-trees </a:t>
            </a:r>
            <a:r>
              <a:rPr lang="zh-CN" altLang="en-US" smtClean="0">
                <a:ea typeface="宋体" pitchFamily="2" charset="-122"/>
              </a:rPr>
              <a:t>同时增长其包含的频繁集</a:t>
            </a:r>
            <a:endParaRPr lang="en-US" altLang="zh-CN" smtClean="0">
              <a:ea typeface="宋体" pitchFamily="2" charset="-122"/>
            </a:endParaRPr>
          </a:p>
          <a:p>
            <a:pPr marL="990600" lvl="1" indent="-533400" eaLnBrk="1" hangingPunct="1">
              <a:lnSpc>
                <a:spcPct val="120000"/>
              </a:lnSpc>
              <a:buSzTx/>
              <a:buFont typeface="Wingdings" pitchFamily="2" charset="2"/>
              <a:buChar char="§"/>
            </a:pPr>
            <a:r>
              <a:rPr lang="zh-CN" altLang="en-US" smtClean="0">
                <a:ea typeface="宋体" pitchFamily="2" charset="-122"/>
              </a:rPr>
              <a:t>如果条件</a:t>
            </a:r>
            <a:r>
              <a:rPr lang="en-US" altLang="zh-CN" smtClean="0">
                <a:ea typeface="宋体" pitchFamily="2" charset="-122"/>
              </a:rPr>
              <a:t>FP-tree</a:t>
            </a:r>
            <a:r>
              <a:rPr lang="zh-CN" altLang="en-US" smtClean="0">
                <a:ea typeface="宋体" pitchFamily="2" charset="-122"/>
              </a:rPr>
              <a:t>直包含一个路径，则直接生成所包含的频繁集。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大数据挖掘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大数据挖掘是指从</a:t>
            </a:r>
            <a:r>
              <a:rPr lang="zh-CN" altLang="en-US" sz="2800" dirty="0" smtClean="0">
                <a:solidFill>
                  <a:srgbClr val="FF0000"/>
                </a:solidFill>
              </a:rPr>
              <a:t>大数据集</a:t>
            </a:r>
            <a:r>
              <a:rPr lang="zh-CN" altLang="en-US" sz="2800" dirty="0" smtClean="0"/>
              <a:t>中寻找其规律的技术</a:t>
            </a:r>
            <a:r>
              <a:rPr lang="zh-CN" altLang="en-US" sz="2800" dirty="0"/>
              <a:t>。挖掘对</a:t>
            </a:r>
            <a:r>
              <a:rPr lang="zh-CN" altLang="en-US" sz="2800" dirty="0" smtClean="0"/>
              <a:t>象不再局限于结构化数据。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大数据挖掘需要用到更多的</a:t>
            </a:r>
            <a:r>
              <a:rPr lang="zh-CN" altLang="en-US" sz="2800" dirty="0" smtClean="0">
                <a:solidFill>
                  <a:srgbClr val="FF0000"/>
                </a:solidFill>
              </a:rPr>
              <a:t>机器学习</a:t>
            </a:r>
            <a:r>
              <a:rPr lang="zh-CN" altLang="en-US" sz="2800" dirty="0" smtClean="0"/>
              <a:t>技术，如神经网络、支持向量机等。</a:t>
            </a:r>
          </a:p>
        </p:txBody>
      </p:sp>
      <p:sp>
        <p:nvSpPr>
          <p:cNvPr id="1536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E65C2C-58D0-4CCF-9F8A-3292FAA3D56C}" type="datetime1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2021-11-15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536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C7C4469-65A1-442D-9F00-8312B686E907}" type="slidenum">
              <a:rPr lang="en-US" altLang="zh-TW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547664" y="3433564"/>
            <a:ext cx="3816424" cy="18722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Tahoma" pitchFamily="34" charset="0"/>
              </a:rPr>
              <a:t>机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</a:rPr>
              <a:t>器学习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483768" y="4225652"/>
            <a:ext cx="2016224" cy="792088"/>
          </a:xfrm>
          <a:prstGeom prst="ellipse">
            <a:avLst/>
          </a:prstGeom>
          <a:solidFill>
            <a:srgbClr val="FAE2F6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数据挖掘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361739-5E99-4DE2-BBA5-829E642D7BF8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88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ea typeface="宋体" pitchFamily="2" charset="-122"/>
              </a:rPr>
              <a:t>步骤1: 从</a:t>
            </a:r>
            <a:r>
              <a:rPr lang="en-US" altLang="zh-CN" sz="3200" smtClean="0">
                <a:ea typeface="宋体" pitchFamily="2" charset="-122"/>
              </a:rPr>
              <a:t> FP-tree </a:t>
            </a:r>
            <a:r>
              <a:rPr lang="zh-CN" altLang="en-US" sz="3200" smtClean="0">
                <a:ea typeface="宋体" pitchFamily="2" charset="-122"/>
              </a:rPr>
              <a:t>到条件模式库</a:t>
            </a:r>
            <a:endParaRPr lang="en-US" altLang="zh-CN" sz="3200" smtClean="0">
              <a:ea typeface="宋体" pitchFamily="2" charset="-122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97000"/>
            <a:ext cx="7899400" cy="12065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a typeface="宋体" pitchFamily="2" charset="-122"/>
              </a:rPr>
              <a:t>从</a:t>
            </a:r>
            <a:r>
              <a:rPr lang="en-US" altLang="zh-CN" sz="2400" smtClean="0">
                <a:ea typeface="宋体" pitchFamily="2" charset="-122"/>
              </a:rPr>
              <a:t>FP-tree</a:t>
            </a:r>
            <a:r>
              <a:rPr lang="zh-CN" altLang="en-US" sz="2400" smtClean="0">
                <a:ea typeface="宋体" pitchFamily="2" charset="-122"/>
              </a:rPr>
              <a:t>的头表开始</a:t>
            </a:r>
          </a:p>
          <a:p>
            <a:pPr eaLnBrk="1" hangingPunct="1"/>
            <a:r>
              <a:rPr lang="zh-CN" altLang="en-US" sz="2400" smtClean="0">
                <a:ea typeface="宋体" pitchFamily="2" charset="-122"/>
              </a:rPr>
              <a:t>按照每个频繁项的连接遍历</a:t>
            </a:r>
            <a:r>
              <a:rPr lang="en-US" altLang="zh-CN" sz="2400" smtClean="0">
                <a:ea typeface="宋体" pitchFamily="2" charset="-122"/>
              </a:rPr>
              <a:t> FP-tree</a:t>
            </a:r>
          </a:p>
          <a:p>
            <a:pPr eaLnBrk="1" hangingPunct="1"/>
            <a:r>
              <a:rPr lang="zh-CN" altLang="en-US" sz="2400" smtClean="0">
                <a:ea typeface="宋体" pitchFamily="2" charset="-122"/>
              </a:rPr>
              <a:t>列出能够到达此项的所有前缀路径，得到条件模式库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5461000" y="3055939"/>
            <a:ext cx="3327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i="1">
                <a:latin typeface="Times New Roman" pitchFamily="18" charset="0"/>
                <a:ea typeface="宋体" pitchFamily="2" charset="-122"/>
              </a:rPr>
              <a:t>条件模式库</a:t>
            </a:r>
            <a:endParaRPr lang="zh-CN" altLang="en-US" sz="20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 u="sng">
                <a:latin typeface="Times New Roman" pitchFamily="18" charset="0"/>
                <a:ea typeface="宋体" pitchFamily="2" charset="-122"/>
              </a:rPr>
              <a:t>item	cond. pattern base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c	f:3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a	fc:3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b	fca:1, f:1, c:1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m	fca:2, fcab:1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p	fcam:2, cb:1</a:t>
            </a:r>
          </a:p>
        </p:txBody>
      </p:sp>
      <p:grpSp>
        <p:nvGrpSpPr>
          <p:cNvPr id="68614" name="Group 41"/>
          <p:cNvGrpSpPr>
            <a:grpSpLocks/>
          </p:cNvGrpSpPr>
          <p:nvPr/>
        </p:nvGrpSpPr>
        <p:grpSpPr bwMode="auto">
          <a:xfrm>
            <a:off x="381002" y="2730500"/>
            <a:ext cx="4583113" cy="2756959"/>
            <a:chOff x="240" y="2064"/>
            <a:chExt cx="2887" cy="2084"/>
          </a:xfrm>
        </p:grpSpPr>
        <p:sp>
          <p:nvSpPr>
            <p:cNvPr id="68615" name="Text Box 6"/>
            <p:cNvSpPr txBox="1">
              <a:spLocks noChangeArrowheads="1"/>
            </p:cNvSpPr>
            <p:nvPr/>
          </p:nvSpPr>
          <p:spPr bwMode="auto">
            <a:xfrm>
              <a:off x="2515" y="2064"/>
              <a:ext cx="272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{}</a:t>
              </a:r>
            </a:p>
          </p:txBody>
        </p:sp>
        <p:sp>
          <p:nvSpPr>
            <p:cNvPr id="68616" name="Text Box 7"/>
            <p:cNvSpPr txBox="1">
              <a:spLocks noChangeArrowheads="1"/>
            </p:cNvSpPr>
            <p:nvPr/>
          </p:nvSpPr>
          <p:spPr bwMode="auto">
            <a:xfrm>
              <a:off x="2230" y="2456"/>
              <a:ext cx="295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f:4</a:t>
              </a:r>
            </a:p>
          </p:txBody>
        </p:sp>
        <p:sp>
          <p:nvSpPr>
            <p:cNvPr id="68617" name="Text Box 8"/>
            <p:cNvSpPr txBox="1">
              <a:spLocks noChangeArrowheads="1"/>
            </p:cNvSpPr>
            <p:nvPr/>
          </p:nvSpPr>
          <p:spPr bwMode="auto">
            <a:xfrm>
              <a:off x="2800" y="2456"/>
              <a:ext cx="322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c:1</a:t>
              </a:r>
            </a:p>
          </p:txBody>
        </p:sp>
        <p:sp>
          <p:nvSpPr>
            <p:cNvPr id="68618" name="Text Box 9"/>
            <p:cNvSpPr txBox="1">
              <a:spLocks noChangeArrowheads="1"/>
            </p:cNvSpPr>
            <p:nvPr/>
          </p:nvSpPr>
          <p:spPr bwMode="auto">
            <a:xfrm>
              <a:off x="2796" y="2803"/>
              <a:ext cx="331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b:1</a:t>
              </a:r>
            </a:p>
          </p:txBody>
        </p:sp>
        <p:sp>
          <p:nvSpPr>
            <p:cNvPr id="68619" name="Text Box 10"/>
            <p:cNvSpPr txBox="1">
              <a:spLocks noChangeArrowheads="1"/>
            </p:cNvSpPr>
            <p:nvPr/>
          </p:nvSpPr>
          <p:spPr bwMode="auto">
            <a:xfrm>
              <a:off x="2796" y="3150"/>
              <a:ext cx="331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p:1</a:t>
              </a:r>
            </a:p>
          </p:txBody>
        </p:sp>
        <p:cxnSp>
          <p:nvCxnSpPr>
            <p:cNvPr id="68620" name="AutoShape 11"/>
            <p:cNvCxnSpPr>
              <a:cxnSpLocks noChangeShapeType="1"/>
              <a:stCxn id="68617" idx="2"/>
              <a:endCxn id="68618" idx="0"/>
            </p:cNvCxnSpPr>
            <p:nvPr/>
          </p:nvCxnSpPr>
          <p:spPr bwMode="auto">
            <a:xfrm>
              <a:off x="2961" y="2758"/>
              <a:ext cx="1" cy="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1" name="AutoShape 12"/>
            <p:cNvCxnSpPr>
              <a:cxnSpLocks noChangeShapeType="1"/>
              <a:stCxn id="68618" idx="2"/>
              <a:endCxn id="68619" idx="0"/>
            </p:cNvCxnSpPr>
            <p:nvPr/>
          </p:nvCxnSpPr>
          <p:spPr bwMode="auto">
            <a:xfrm>
              <a:off x="2962" y="3105"/>
              <a:ext cx="0" cy="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2" name="AutoShape 13"/>
            <p:cNvCxnSpPr>
              <a:cxnSpLocks noChangeShapeType="1"/>
              <a:stCxn id="68615" idx="2"/>
              <a:endCxn id="68617" idx="0"/>
            </p:cNvCxnSpPr>
            <p:nvPr/>
          </p:nvCxnSpPr>
          <p:spPr bwMode="auto">
            <a:xfrm>
              <a:off x="2651" y="2366"/>
              <a:ext cx="310" cy="9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3" name="AutoShape 14"/>
            <p:cNvCxnSpPr>
              <a:cxnSpLocks noChangeShapeType="1"/>
              <a:stCxn id="68615" idx="2"/>
              <a:endCxn id="68616" idx="0"/>
            </p:cNvCxnSpPr>
            <p:nvPr/>
          </p:nvCxnSpPr>
          <p:spPr bwMode="auto">
            <a:xfrm flipH="1">
              <a:off x="2378" y="2366"/>
              <a:ext cx="273" cy="9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24" name="Text Box 15"/>
            <p:cNvSpPr txBox="1">
              <a:spLocks noChangeArrowheads="1"/>
            </p:cNvSpPr>
            <p:nvPr/>
          </p:nvSpPr>
          <p:spPr bwMode="auto">
            <a:xfrm>
              <a:off x="2420" y="2803"/>
              <a:ext cx="331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b:1</a:t>
              </a:r>
            </a:p>
          </p:txBody>
        </p:sp>
        <p:sp>
          <p:nvSpPr>
            <p:cNvPr id="68625" name="Text Box 16"/>
            <p:cNvSpPr txBox="1">
              <a:spLocks noChangeArrowheads="1"/>
            </p:cNvSpPr>
            <p:nvPr/>
          </p:nvSpPr>
          <p:spPr bwMode="auto">
            <a:xfrm>
              <a:off x="2045" y="2803"/>
              <a:ext cx="322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c:3</a:t>
              </a:r>
            </a:p>
          </p:txBody>
        </p:sp>
        <p:cxnSp>
          <p:nvCxnSpPr>
            <p:cNvPr id="68626" name="AutoShape 17"/>
            <p:cNvCxnSpPr>
              <a:cxnSpLocks noChangeShapeType="1"/>
              <a:stCxn id="68616" idx="2"/>
              <a:endCxn id="68625" idx="0"/>
            </p:cNvCxnSpPr>
            <p:nvPr/>
          </p:nvCxnSpPr>
          <p:spPr bwMode="auto">
            <a:xfrm flipH="1">
              <a:off x="2206" y="2758"/>
              <a:ext cx="171" cy="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7" name="AutoShape 18"/>
            <p:cNvCxnSpPr>
              <a:cxnSpLocks noChangeShapeType="1"/>
              <a:stCxn id="68616" idx="2"/>
              <a:endCxn id="68624" idx="0"/>
            </p:cNvCxnSpPr>
            <p:nvPr/>
          </p:nvCxnSpPr>
          <p:spPr bwMode="auto">
            <a:xfrm>
              <a:off x="2378" y="2758"/>
              <a:ext cx="208" cy="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28" name="Text Box 19"/>
            <p:cNvSpPr txBox="1">
              <a:spLocks noChangeArrowheads="1"/>
            </p:cNvSpPr>
            <p:nvPr/>
          </p:nvSpPr>
          <p:spPr bwMode="auto">
            <a:xfrm>
              <a:off x="2040" y="3150"/>
              <a:ext cx="331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a:3</a:t>
              </a:r>
            </a:p>
          </p:txBody>
        </p:sp>
        <p:sp>
          <p:nvSpPr>
            <p:cNvPr id="68629" name="Text Box 20"/>
            <p:cNvSpPr txBox="1">
              <a:spLocks noChangeArrowheads="1"/>
            </p:cNvSpPr>
            <p:nvPr/>
          </p:nvSpPr>
          <p:spPr bwMode="auto">
            <a:xfrm>
              <a:off x="2277" y="3499"/>
              <a:ext cx="331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b:1</a:t>
              </a:r>
            </a:p>
          </p:txBody>
        </p:sp>
        <p:sp>
          <p:nvSpPr>
            <p:cNvPr id="68630" name="Text Box 21"/>
            <p:cNvSpPr txBox="1">
              <a:spLocks noChangeArrowheads="1"/>
            </p:cNvSpPr>
            <p:nvPr/>
          </p:nvSpPr>
          <p:spPr bwMode="auto">
            <a:xfrm>
              <a:off x="1856" y="3499"/>
              <a:ext cx="368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m:2</a:t>
              </a:r>
            </a:p>
          </p:txBody>
        </p:sp>
        <p:sp>
          <p:nvSpPr>
            <p:cNvPr id="68631" name="Text Box 22"/>
            <p:cNvSpPr txBox="1">
              <a:spLocks noChangeArrowheads="1"/>
            </p:cNvSpPr>
            <p:nvPr/>
          </p:nvSpPr>
          <p:spPr bwMode="auto">
            <a:xfrm>
              <a:off x="1874" y="3846"/>
              <a:ext cx="331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p:2</a:t>
              </a:r>
            </a:p>
          </p:txBody>
        </p:sp>
        <p:cxnSp>
          <p:nvCxnSpPr>
            <p:cNvPr id="68632" name="AutoShape 23"/>
            <p:cNvCxnSpPr>
              <a:cxnSpLocks noChangeShapeType="1"/>
              <a:stCxn id="68625" idx="2"/>
              <a:endCxn id="68628" idx="0"/>
            </p:cNvCxnSpPr>
            <p:nvPr/>
          </p:nvCxnSpPr>
          <p:spPr bwMode="auto">
            <a:xfrm flipH="1">
              <a:off x="2206" y="3105"/>
              <a:ext cx="1" cy="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3" name="AutoShape 24"/>
            <p:cNvCxnSpPr>
              <a:cxnSpLocks noChangeShapeType="1"/>
              <a:stCxn id="68628" idx="2"/>
              <a:endCxn id="68630" idx="0"/>
            </p:cNvCxnSpPr>
            <p:nvPr/>
          </p:nvCxnSpPr>
          <p:spPr bwMode="auto">
            <a:xfrm flipH="1">
              <a:off x="2040" y="3452"/>
              <a:ext cx="166" cy="47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4" name="AutoShape 25"/>
            <p:cNvCxnSpPr>
              <a:cxnSpLocks noChangeShapeType="1"/>
              <a:stCxn id="68628" idx="2"/>
              <a:endCxn id="68629" idx="0"/>
            </p:cNvCxnSpPr>
            <p:nvPr/>
          </p:nvCxnSpPr>
          <p:spPr bwMode="auto">
            <a:xfrm>
              <a:off x="2206" y="3452"/>
              <a:ext cx="237" cy="47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5" name="AutoShape 26"/>
            <p:cNvCxnSpPr>
              <a:cxnSpLocks noChangeShapeType="1"/>
              <a:stCxn id="68630" idx="2"/>
              <a:endCxn id="68631" idx="0"/>
            </p:cNvCxnSpPr>
            <p:nvPr/>
          </p:nvCxnSpPr>
          <p:spPr bwMode="auto">
            <a:xfrm flipH="1">
              <a:off x="2040" y="3801"/>
              <a:ext cx="0" cy="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36" name="Text Box 27"/>
            <p:cNvSpPr txBox="1">
              <a:spLocks noChangeArrowheads="1"/>
            </p:cNvSpPr>
            <p:nvPr/>
          </p:nvSpPr>
          <p:spPr bwMode="auto">
            <a:xfrm>
              <a:off x="2260" y="3846"/>
              <a:ext cx="368" cy="30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m:1</a:t>
              </a:r>
            </a:p>
          </p:txBody>
        </p:sp>
        <p:cxnSp>
          <p:nvCxnSpPr>
            <p:cNvPr id="68637" name="AutoShape 28"/>
            <p:cNvCxnSpPr>
              <a:cxnSpLocks noChangeShapeType="1"/>
              <a:stCxn id="68629" idx="2"/>
              <a:endCxn id="68636" idx="0"/>
            </p:cNvCxnSpPr>
            <p:nvPr/>
          </p:nvCxnSpPr>
          <p:spPr bwMode="auto">
            <a:xfrm>
              <a:off x="2443" y="3801"/>
              <a:ext cx="1" cy="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38" name="Text Box 29"/>
            <p:cNvSpPr txBox="1">
              <a:spLocks noChangeArrowheads="1"/>
            </p:cNvSpPr>
            <p:nvPr/>
          </p:nvSpPr>
          <p:spPr bwMode="auto">
            <a:xfrm>
              <a:off x="240" y="2064"/>
              <a:ext cx="1602" cy="19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  <a:ea typeface="宋体" pitchFamily="2" charset="-122"/>
                </a:rPr>
                <a:t>头表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latin typeface="Times New Roman" pitchFamily="18" charset="0"/>
                <a:ea typeface="宋体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u="sng">
                  <a:latin typeface="Times New Roman" pitchFamily="18" charset="0"/>
                  <a:ea typeface="宋体" pitchFamily="2" charset="-122"/>
                </a:rPr>
                <a:t>Item  frequency  head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 f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c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a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b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m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p	3</a:t>
              </a:r>
              <a:endParaRPr lang="en-US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39" name="Freeform 30"/>
            <p:cNvSpPr>
              <a:spLocks/>
            </p:cNvSpPr>
            <p:nvPr/>
          </p:nvSpPr>
          <p:spPr bwMode="auto">
            <a:xfrm>
              <a:off x="1584" y="2496"/>
              <a:ext cx="665" cy="212"/>
            </a:xfrm>
            <a:custGeom>
              <a:avLst/>
              <a:gdLst>
                <a:gd name="T0" fmla="*/ 0 w 672"/>
                <a:gd name="T1" fmla="*/ 114 h 240"/>
                <a:gd name="T2" fmla="*/ 270 w 672"/>
                <a:gd name="T3" fmla="*/ 91 h 240"/>
                <a:gd name="T4" fmla="*/ 408 w 672"/>
                <a:gd name="T5" fmla="*/ 23 h 240"/>
                <a:gd name="T6" fmla="*/ 630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Freeform 31"/>
            <p:cNvSpPr>
              <a:spLocks/>
            </p:cNvSpPr>
            <p:nvPr/>
          </p:nvSpPr>
          <p:spPr bwMode="auto">
            <a:xfrm>
              <a:off x="1584" y="2880"/>
              <a:ext cx="427" cy="47"/>
            </a:xfrm>
            <a:custGeom>
              <a:avLst/>
              <a:gdLst>
                <a:gd name="T0" fmla="*/ 0 w 432"/>
                <a:gd name="T1" fmla="*/ 0 h 1"/>
                <a:gd name="T2" fmla="*/ 402 w 43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1" name="Freeform 32"/>
            <p:cNvSpPr>
              <a:spLocks/>
            </p:cNvSpPr>
            <p:nvPr/>
          </p:nvSpPr>
          <p:spPr bwMode="auto">
            <a:xfrm>
              <a:off x="2320" y="2579"/>
              <a:ext cx="475" cy="339"/>
            </a:xfrm>
            <a:custGeom>
              <a:avLst/>
              <a:gdLst>
                <a:gd name="T0" fmla="*/ 0 w 480"/>
                <a:gd name="T1" fmla="*/ 182 h 384"/>
                <a:gd name="T2" fmla="*/ 48 w 480"/>
                <a:gd name="T3" fmla="*/ 159 h 384"/>
                <a:gd name="T4" fmla="*/ 228 w 480"/>
                <a:gd name="T5" fmla="*/ 45 h 384"/>
                <a:gd name="T6" fmla="*/ 45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2" name="Freeform 33"/>
            <p:cNvSpPr>
              <a:spLocks/>
            </p:cNvSpPr>
            <p:nvPr/>
          </p:nvSpPr>
          <p:spPr bwMode="auto">
            <a:xfrm>
              <a:off x="1584" y="3024"/>
              <a:ext cx="427" cy="169"/>
            </a:xfrm>
            <a:custGeom>
              <a:avLst/>
              <a:gdLst>
                <a:gd name="T0" fmla="*/ 0 w 432"/>
                <a:gd name="T1" fmla="*/ 0 h 192"/>
                <a:gd name="T2" fmla="*/ 132 w 432"/>
                <a:gd name="T3" fmla="*/ 23 h 192"/>
                <a:gd name="T4" fmla="*/ 270 w 432"/>
                <a:gd name="T5" fmla="*/ 68 h 192"/>
                <a:gd name="T6" fmla="*/ 402 w 432"/>
                <a:gd name="T7" fmla="*/ 89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Freeform 34"/>
            <p:cNvSpPr>
              <a:spLocks/>
            </p:cNvSpPr>
            <p:nvPr/>
          </p:nvSpPr>
          <p:spPr bwMode="auto">
            <a:xfrm>
              <a:off x="1584" y="3216"/>
              <a:ext cx="712" cy="338"/>
            </a:xfrm>
            <a:custGeom>
              <a:avLst/>
              <a:gdLst>
                <a:gd name="T0" fmla="*/ 0 w 720"/>
                <a:gd name="T1" fmla="*/ 0 h 384"/>
                <a:gd name="T2" fmla="*/ 223 w 720"/>
                <a:gd name="T3" fmla="*/ 23 h 384"/>
                <a:gd name="T4" fmla="*/ 492 w 720"/>
                <a:gd name="T5" fmla="*/ 134 h 384"/>
                <a:gd name="T6" fmla="*/ 672 w 720"/>
                <a:gd name="T7" fmla="*/ 179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Freeform 35"/>
            <p:cNvSpPr>
              <a:spLocks/>
            </p:cNvSpPr>
            <p:nvPr/>
          </p:nvSpPr>
          <p:spPr bwMode="auto">
            <a:xfrm>
              <a:off x="2566" y="3024"/>
              <a:ext cx="56" cy="593"/>
            </a:xfrm>
            <a:custGeom>
              <a:avLst/>
              <a:gdLst>
                <a:gd name="T0" fmla="*/ 0 w 56"/>
                <a:gd name="T1" fmla="*/ 318 h 672"/>
                <a:gd name="T2" fmla="*/ 48 w 56"/>
                <a:gd name="T3" fmla="*/ 204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Line 36"/>
            <p:cNvSpPr>
              <a:spLocks noChangeShapeType="1"/>
            </p:cNvSpPr>
            <p:nvPr/>
          </p:nvSpPr>
          <p:spPr bwMode="auto">
            <a:xfrm>
              <a:off x="2700" y="2927"/>
              <a:ext cx="95" cy="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Freeform 37"/>
            <p:cNvSpPr>
              <a:spLocks/>
            </p:cNvSpPr>
            <p:nvPr/>
          </p:nvSpPr>
          <p:spPr bwMode="auto">
            <a:xfrm>
              <a:off x="1584" y="3360"/>
              <a:ext cx="285" cy="211"/>
            </a:xfrm>
            <a:custGeom>
              <a:avLst/>
              <a:gdLst>
                <a:gd name="T0" fmla="*/ 0 w 288"/>
                <a:gd name="T1" fmla="*/ 0 h 240"/>
                <a:gd name="T2" fmla="*/ 138 w 288"/>
                <a:gd name="T3" fmla="*/ 22 h 240"/>
                <a:gd name="T4" fmla="*/ 180 w 288"/>
                <a:gd name="T5" fmla="*/ 89 h 240"/>
                <a:gd name="T6" fmla="*/ 270 w 288"/>
                <a:gd name="T7" fmla="*/ 112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7" name="Freeform 38"/>
            <p:cNvSpPr>
              <a:spLocks/>
            </p:cNvSpPr>
            <p:nvPr/>
          </p:nvSpPr>
          <p:spPr bwMode="auto">
            <a:xfrm>
              <a:off x="2186" y="3633"/>
              <a:ext cx="95" cy="339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45 h 384"/>
                <a:gd name="T4" fmla="*/ 48 w 96"/>
                <a:gd name="T5" fmla="*/ 136 h 384"/>
                <a:gd name="T6" fmla="*/ 90 w 96"/>
                <a:gd name="T7" fmla="*/ 182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Freeform 39"/>
            <p:cNvSpPr>
              <a:spLocks/>
            </p:cNvSpPr>
            <p:nvPr/>
          </p:nvSpPr>
          <p:spPr bwMode="auto">
            <a:xfrm>
              <a:off x="1584" y="3552"/>
              <a:ext cx="285" cy="382"/>
            </a:xfrm>
            <a:custGeom>
              <a:avLst/>
              <a:gdLst>
                <a:gd name="T0" fmla="*/ 0 w 288"/>
                <a:gd name="T1" fmla="*/ 0 h 432"/>
                <a:gd name="T2" fmla="*/ 90 w 288"/>
                <a:gd name="T3" fmla="*/ 69 h 432"/>
                <a:gd name="T4" fmla="*/ 138 w 288"/>
                <a:gd name="T5" fmla="*/ 161 h 432"/>
                <a:gd name="T6" fmla="*/ 270 w 288"/>
                <a:gd name="T7" fmla="*/ 206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9" name="Freeform 40"/>
            <p:cNvSpPr>
              <a:spLocks/>
            </p:cNvSpPr>
            <p:nvPr/>
          </p:nvSpPr>
          <p:spPr bwMode="auto">
            <a:xfrm>
              <a:off x="2186" y="3372"/>
              <a:ext cx="760" cy="593"/>
            </a:xfrm>
            <a:custGeom>
              <a:avLst/>
              <a:gdLst>
                <a:gd name="T0" fmla="*/ 0 w 768"/>
                <a:gd name="T1" fmla="*/ 318 h 672"/>
                <a:gd name="T2" fmla="*/ 90 w 768"/>
                <a:gd name="T3" fmla="*/ 249 h 672"/>
                <a:gd name="T4" fmla="*/ 498 w 768"/>
                <a:gd name="T5" fmla="*/ 182 h 672"/>
                <a:gd name="T6" fmla="*/ 720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0FDCB8-B82B-46CC-AF9D-89D50B3C1361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 smtClean="0"/>
          </a:p>
        </p:txBody>
      </p:sp>
      <p:sp>
        <p:nvSpPr>
          <p:cNvPr id="6963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3" y="317500"/>
            <a:ext cx="7648575" cy="762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FP-tree</a:t>
            </a:r>
            <a:r>
              <a:rPr lang="zh-CN" altLang="en-US" sz="3200" smtClean="0">
                <a:ea typeface="宋体" pitchFamily="2" charset="-122"/>
              </a:rPr>
              <a:t>支持条件模式库构造的属性</a:t>
            </a:r>
            <a:endParaRPr lang="en-US" altLang="zh-CN" sz="3200" smtClean="0">
              <a:ea typeface="宋体" pitchFamily="2" charset="-122"/>
            </a:endParaRPr>
          </a:p>
        </p:txBody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9914" y="1397000"/>
            <a:ext cx="8269287" cy="406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节点裢接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任何包含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i="1" baseline="-25000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,</a:t>
            </a:r>
            <a:r>
              <a:rPr lang="en-US" altLang="zh-CN" baseline="-25000" smtClean="0">
                <a:ea typeface="宋体" pitchFamily="2" charset="-122"/>
              </a:rPr>
              <a:t> </a:t>
            </a:r>
            <a:r>
              <a:rPr lang="zh-CN" altLang="en-US" smtClean="0">
                <a:ea typeface="宋体" pitchFamily="2" charset="-122"/>
              </a:rPr>
              <a:t>的可能频繁集，都可以从</a:t>
            </a:r>
            <a:r>
              <a:rPr lang="en-US" altLang="zh-CN" smtClean="0">
                <a:ea typeface="宋体" pitchFamily="2" charset="-122"/>
              </a:rPr>
              <a:t>FP-tree</a:t>
            </a:r>
            <a:r>
              <a:rPr lang="zh-CN" altLang="en-US" smtClean="0">
                <a:ea typeface="宋体" pitchFamily="2" charset="-122"/>
              </a:rPr>
              <a:t>头表中的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i="1" baseline="-25000" smtClean="0">
                <a:ea typeface="宋体" pitchFamily="2" charset="-122"/>
              </a:rPr>
              <a:t>i</a:t>
            </a:r>
            <a:r>
              <a:rPr lang="zh-CN" altLang="en-US" smtClean="0">
                <a:ea typeface="宋体" pitchFamily="2" charset="-122"/>
              </a:rPr>
              <a:t>沿着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i="1" baseline="-25000" smtClean="0">
                <a:ea typeface="宋体" pitchFamily="2" charset="-122"/>
              </a:rPr>
              <a:t>i </a:t>
            </a:r>
            <a:r>
              <a:rPr lang="zh-CN" altLang="en-US" smtClean="0">
                <a:ea typeface="宋体" pitchFamily="2" charset="-122"/>
              </a:rPr>
              <a:t>的节点链接得到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前缀路径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要计算路径</a:t>
            </a:r>
            <a:r>
              <a:rPr lang="en-US" altLang="zh-CN" i="1" smtClean="0">
                <a:ea typeface="宋体" pitchFamily="2" charset="-122"/>
              </a:rPr>
              <a:t>P </a:t>
            </a:r>
            <a:r>
              <a:rPr lang="zh-CN" altLang="en-US" smtClean="0">
                <a:ea typeface="宋体" pitchFamily="2" charset="-122"/>
              </a:rPr>
              <a:t>中包含节点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i="1" baseline="-25000" smtClean="0">
                <a:ea typeface="宋体" pitchFamily="2" charset="-122"/>
              </a:rPr>
              <a:t>i </a:t>
            </a:r>
            <a:r>
              <a:rPr lang="zh-CN" altLang="en-US" smtClean="0">
                <a:ea typeface="宋体" pitchFamily="2" charset="-122"/>
              </a:rPr>
              <a:t>的频繁集，只要考察到达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i="1" baseline="-25000" smtClean="0">
                <a:ea typeface="宋体" pitchFamily="2" charset="-122"/>
              </a:rPr>
              <a:t>i </a:t>
            </a:r>
            <a:r>
              <a:rPr lang="zh-CN" altLang="en-US" smtClean="0">
                <a:ea typeface="宋体" pitchFamily="2" charset="-122"/>
              </a:rPr>
              <a:t>的路径前缀即可，且其支持度等于节点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i="1" baseline="-25000" smtClean="0">
                <a:ea typeface="宋体" pitchFamily="2" charset="-122"/>
              </a:rPr>
              <a:t>i </a:t>
            </a:r>
            <a:r>
              <a:rPr lang="zh-CN" altLang="en-US" smtClean="0">
                <a:ea typeface="宋体" pitchFamily="2" charset="-122"/>
              </a:rPr>
              <a:t>的支持度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50EF46-DCEF-45F4-9C00-812F11DC0F98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200" smtClean="0"/>
          </a:p>
        </p:txBody>
      </p:sp>
      <p:sp>
        <p:nvSpPr>
          <p:cNvPr id="706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17500"/>
            <a:ext cx="7772400" cy="50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步骤2: 建立条件</a:t>
            </a:r>
            <a:r>
              <a:rPr lang="en-US" altLang="zh-CN" smtClean="0">
                <a:ea typeface="宋体" pitchFamily="2" charset="-122"/>
              </a:rPr>
              <a:t> FP-tree</a:t>
            </a:r>
            <a:r>
              <a:rPr lang="en-US" altLang="zh-CN" sz="2800" smtClean="0">
                <a:ea typeface="宋体" pitchFamily="2" charset="-122"/>
              </a:rPr>
              <a:t> </a:t>
            </a:r>
          </a:p>
        </p:txBody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97000"/>
            <a:ext cx="7940675" cy="13335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对每个模式库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计算库中每个项的支持度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用模式库中的频繁项建立</a:t>
            </a:r>
            <a:r>
              <a:rPr lang="en-US" altLang="zh-CN" smtClean="0">
                <a:ea typeface="宋体" pitchFamily="2" charset="-122"/>
              </a:rPr>
              <a:t>FP-tree</a:t>
            </a:r>
          </a:p>
        </p:txBody>
      </p:sp>
      <p:sp>
        <p:nvSpPr>
          <p:cNvPr id="70661" name="Rectangle 1028"/>
          <p:cNvSpPr>
            <a:spLocks noChangeArrowheads="1"/>
          </p:cNvSpPr>
          <p:nvPr/>
        </p:nvSpPr>
        <p:spPr bwMode="auto">
          <a:xfrm>
            <a:off x="5105403" y="2857501"/>
            <a:ext cx="20621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m-</a:t>
            </a:r>
            <a:r>
              <a:rPr lang="zh-CN" altLang="en-US" sz="1600" b="1" i="1">
                <a:latin typeface="Times New Roman" pitchFamily="18" charset="0"/>
                <a:ea typeface="宋体" pitchFamily="2" charset="-122"/>
              </a:rPr>
              <a:t>条件模是库</a:t>
            </a:r>
            <a:r>
              <a:rPr lang="zh-CN" altLang="en-US" sz="1600" b="1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fca:2, fcab:1</a:t>
            </a:r>
          </a:p>
        </p:txBody>
      </p:sp>
      <p:grpSp>
        <p:nvGrpSpPr>
          <p:cNvPr id="70662" name="Group 1029"/>
          <p:cNvGrpSpPr>
            <a:grpSpLocks/>
          </p:cNvGrpSpPr>
          <p:nvPr/>
        </p:nvGrpSpPr>
        <p:grpSpPr bwMode="auto">
          <a:xfrm>
            <a:off x="5257800" y="3619500"/>
            <a:ext cx="2084388" cy="1989667"/>
            <a:chOff x="3312" y="2736"/>
            <a:chExt cx="1313" cy="1504"/>
          </a:xfrm>
        </p:grpSpPr>
        <p:grpSp>
          <p:nvGrpSpPr>
            <p:cNvPr id="70701" name="Group 1030"/>
            <p:cNvGrpSpPr>
              <a:grpSpLocks/>
            </p:cNvGrpSpPr>
            <p:nvPr/>
          </p:nvGrpSpPr>
          <p:grpSpPr bwMode="auto">
            <a:xfrm>
              <a:off x="3792" y="2736"/>
              <a:ext cx="331" cy="1349"/>
              <a:chOff x="2282" y="2456"/>
              <a:chExt cx="331" cy="1349"/>
            </a:xfrm>
          </p:grpSpPr>
          <p:sp>
            <p:nvSpPr>
              <p:cNvPr id="70703" name="Text Box 1031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itchFamily="18" charset="0"/>
                    <a:ea typeface="宋体" pitchFamily="2" charset="-122"/>
                  </a:rPr>
                  <a:t>{}</a:t>
                </a:r>
              </a:p>
            </p:txBody>
          </p:sp>
          <p:sp>
            <p:nvSpPr>
              <p:cNvPr id="70704" name="Text Box 1032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f:3</a:t>
                </a:r>
              </a:p>
            </p:txBody>
          </p:sp>
          <p:sp>
            <p:nvSpPr>
              <p:cNvPr id="70705" name="Text Box 1033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c:3</a:t>
                </a:r>
              </a:p>
            </p:txBody>
          </p:sp>
          <p:sp>
            <p:nvSpPr>
              <p:cNvPr id="70706" name="Text Box 1034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31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a:3</a:t>
                </a:r>
              </a:p>
            </p:txBody>
          </p:sp>
          <p:cxnSp>
            <p:nvCxnSpPr>
              <p:cNvPr id="70707" name="AutoShape 1035"/>
              <p:cNvCxnSpPr>
                <a:cxnSpLocks noChangeShapeType="1"/>
                <a:stCxn id="70703" idx="2"/>
                <a:endCxn id="70704" idx="0"/>
              </p:cNvCxnSpPr>
              <p:nvPr/>
            </p:nvCxnSpPr>
            <p:spPr bwMode="auto">
              <a:xfrm flipH="1">
                <a:off x="2448" y="2758"/>
                <a:ext cx="0" cy="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708" name="AutoShape 1036"/>
              <p:cNvCxnSpPr>
                <a:cxnSpLocks noChangeShapeType="1"/>
                <a:stCxn id="70704" idx="2"/>
                <a:endCxn id="70705" idx="0"/>
              </p:cNvCxnSpPr>
              <p:nvPr/>
            </p:nvCxnSpPr>
            <p:spPr bwMode="auto">
              <a:xfrm>
                <a:off x="2448" y="3142"/>
                <a:ext cx="1" cy="2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709" name="AutoShape 1037"/>
              <p:cNvCxnSpPr>
                <a:cxnSpLocks noChangeShapeType="1"/>
                <a:stCxn id="70705" idx="2"/>
                <a:endCxn id="70706" idx="0"/>
              </p:cNvCxnSpPr>
              <p:nvPr/>
            </p:nvCxnSpPr>
            <p:spPr bwMode="auto">
              <a:xfrm flipH="1">
                <a:off x="2448" y="3469"/>
                <a:ext cx="1" cy="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0702" name="Text Box 1038"/>
            <p:cNvSpPr txBox="1">
              <a:spLocks noChangeArrowheads="1"/>
            </p:cNvSpPr>
            <p:nvPr/>
          </p:nvSpPr>
          <p:spPr bwMode="auto">
            <a:xfrm>
              <a:off x="3312" y="3984"/>
              <a:ext cx="131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latin typeface="Times New Roman" pitchFamily="18" charset="0"/>
                  <a:ea typeface="宋体" pitchFamily="2" charset="-122"/>
                </a:rPr>
                <a:t>m-conditional </a:t>
              </a:r>
              <a:r>
                <a:rPr lang="en-US" altLang="zh-CN" sz="1600" b="1">
                  <a:latin typeface="Times New Roman" pitchFamily="18" charset="0"/>
                  <a:ea typeface="宋体" pitchFamily="2" charset="-122"/>
                </a:rPr>
                <a:t>FP-tree</a:t>
              </a:r>
              <a:endParaRPr lang="en-US" altLang="zh-CN" sz="1600" b="1" i="1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0663" name="Rectangle 1039"/>
          <p:cNvSpPr>
            <a:spLocks noChangeArrowheads="1"/>
          </p:cNvSpPr>
          <p:nvPr/>
        </p:nvSpPr>
        <p:spPr bwMode="auto">
          <a:xfrm>
            <a:off x="7010400" y="3556001"/>
            <a:ext cx="2133600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All frequent patterns concerning</a:t>
            </a: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 m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fm,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fcm,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fcam</a:t>
            </a:r>
          </a:p>
        </p:txBody>
      </p:sp>
      <p:sp>
        <p:nvSpPr>
          <p:cNvPr id="70664" name="Text Box 1040"/>
          <p:cNvSpPr txBox="1">
            <a:spLocks noChangeArrowheads="1"/>
          </p:cNvSpPr>
          <p:nvPr/>
        </p:nvSpPr>
        <p:spPr bwMode="auto">
          <a:xfrm>
            <a:off x="5105400" y="3937002"/>
            <a:ext cx="590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ea typeface="宋体" pitchFamily="2" charset="-122"/>
                <a:sym typeface="Wingdings 3" pitchFamily="18" charset="2"/>
              </a:rPr>
              <a:t></a:t>
            </a:r>
            <a:endParaRPr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5" name="Rectangle 1041"/>
          <p:cNvSpPr>
            <a:spLocks noChangeArrowheads="1"/>
          </p:cNvSpPr>
          <p:nvPr/>
        </p:nvSpPr>
        <p:spPr bwMode="auto">
          <a:xfrm>
            <a:off x="6400800" y="4064002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ea typeface="宋体" pitchFamily="2" charset="-122"/>
                <a:sym typeface="Wingdings 3" pitchFamily="18" charset="2"/>
              </a:rPr>
              <a:t></a:t>
            </a:r>
          </a:p>
        </p:txBody>
      </p:sp>
      <p:sp>
        <p:nvSpPr>
          <p:cNvPr id="70666" name="Text Box 1042"/>
          <p:cNvSpPr txBox="1">
            <a:spLocks noChangeArrowheads="1"/>
          </p:cNvSpPr>
          <p:nvPr/>
        </p:nvSpPr>
        <p:spPr bwMode="auto">
          <a:xfrm>
            <a:off x="3906838" y="2857500"/>
            <a:ext cx="431528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{}</a:t>
            </a:r>
          </a:p>
        </p:txBody>
      </p:sp>
      <p:sp>
        <p:nvSpPr>
          <p:cNvPr id="70667" name="Text Box 1043"/>
          <p:cNvSpPr txBox="1">
            <a:spLocks noChangeArrowheads="1"/>
          </p:cNvSpPr>
          <p:nvPr/>
        </p:nvSpPr>
        <p:spPr bwMode="auto">
          <a:xfrm>
            <a:off x="3444876" y="3311261"/>
            <a:ext cx="468398" cy="40011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f:4</a:t>
            </a:r>
          </a:p>
        </p:txBody>
      </p:sp>
      <p:sp>
        <p:nvSpPr>
          <p:cNvPr id="70668" name="Text Box 1044"/>
          <p:cNvSpPr txBox="1">
            <a:spLocks noChangeArrowheads="1"/>
          </p:cNvSpPr>
          <p:nvPr/>
        </p:nvSpPr>
        <p:spPr bwMode="auto">
          <a:xfrm>
            <a:off x="4365626" y="3311261"/>
            <a:ext cx="511679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c:1</a:t>
            </a:r>
          </a:p>
        </p:txBody>
      </p:sp>
      <p:sp>
        <p:nvSpPr>
          <p:cNvPr id="70669" name="Text Box 1045"/>
          <p:cNvSpPr txBox="1">
            <a:spLocks noChangeArrowheads="1"/>
          </p:cNvSpPr>
          <p:nvPr/>
        </p:nvSpPr>
        <p:spPr bwMode="auto">
          <a:xfrm>
            <a:off x="4357688" y="3713427"/>
            <a:ext cx="526106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b:1</a:t>
            </a:r>
          </a:p>
        </p:txBody>
      </p:sp>
      <p:sp>
        <p:nvSpPr>
          <p:cNvPr id="70670" name="Text Box 1046"/>
          <p:cNvSpPr txBox="1">
            <a:spLocks noChangeArrowheads="1"/>
          </p:cNvSpPr>
          <p:nvPr/>
        </p:nvSpPr>
        <p:spPr bwMode="auto">
          <a:xfrm>
            <a:off x="4357688" y="4116917"/>
            <a:ext cx="526106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p:1</a:t>
            </a:r>
          </a:p>
        </p:txBody>
      </p:sp>
      <p:cxnSp>
        <p:nvCxnSpPr>
          <p:cNvPr id="70671" name="AutoShape 1047"/>
          <p:cNvCxnSpPr>
            <a:cxnSpLocks noChangeShapeType="1"/>
            <a:stCxn id="70668" idx="2"/>
            <a:endCxn id="70669" idx="0"/>
          </p:cNvCxnSpPr>
          <p:nvPr/>
        </p:nvCxnSpPr>
        <p:spPr bwMode="auto">
          <a:xfrm flipH="1">
            <a:off x="4620741" y="3711371"/>
            <a:ext cx="725" cy="2056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2" name="AutoShape 1048"/>
          <p:cNvCxnSpPr>
            <a:cxnSpLocks noChangeShapeType="1"/>
            <a:stCxn id="70669" idx="2"/>
            <a:endCxn id="70670" idx="0"/>
          </p:cNvCxnSpPr>
          <p:nvPr/>
        </p:nvCxnSpPr>
        <p:spPr bwMode="auto">
          <a:xfrm>
            <a:off x="4620741" y="4113537"/>
            <a:ext cx="0" cy="338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3" name="AutoShape 1049"/>
          <p:cNvCxnSpPr>
            <a:cxnSpLocks noChangeShapeType="1"/>
            <a:stCxn id="70666" idx="2"/>
            <a:endCxn id="70668" idx="0"/>
          </p:cNvCxnSpPr>
          <p:nvPr/>
        </p:nvCxnSpPr>
        <p:spPr bwMode="auto">
          <a:xfrm>
            <a:off x="4122602" y="3257610"/>
            <a:ext cx="498864" cy="53651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4" name="AutoShape 1050"/>
          <p:cNvCxnSpPr>
            <a:cxnSpLocks noChangeShapeType="1"/>
            <a:stCxn id="70666" idx="2"/>
            <a:endCxn id="70667" idx="0"/>
          </p:cNvCxnSpPr>
          <p:nvPr/>
        </p:nvCxnSpPr>
        <p:spPr bwMode="auto">
          <a:xfrm flipH="1">
            <a:off x="3679075" y="3257610"/>
            <a:ext cx="443527" cy="53651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5" name="Text Box 1051"/>
          <p:cNvSpPr txBox="1">
            <a:spLocks noChangeArrowheads="1"/>
          </p:cNvSpPr>
          <p:nvPr/>
        </p:nvSpPr>
        <p:spPr bwMode="auto">
          <a:xfrm>
            <a:off x="3751263" y="3713427"/>
            <a:ext cx="526106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b:1</a:t>
            </a:r>
          </a:p>
        </p:txBody>
      </p:sp>
      <p:sp>
        <p:nvSpPr>
          <p:cNvPr id="70676" name="Text Box 1052"/>
          <p:cNvSpPr txBox="1">
            <a:spLocks noChangeArrowheads="1"/>
          </p:cNvSpPr>
          <p:nvPr/>
        </p:nvSpPr>
        <p:spPr bwMode="auto">
          <a:xfrm>
            <a:off x="3148016" y="3713427"/>
            <a:ext cx="511679" cy="40011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c:3</a:t>
            </a:r>
          </a:p>
        </p:txBody>
      </p:sp>
      <p:cxnSp>
        <p:nvCxnSpPr>
          <p:cNvPr id="70677" name="AutoShape 1053"/>
          <p:cNvCxnSpPr>
            <a:cxnSpLocks noChangeShapeType="1"/>
            <a:stCxn id="70667" idx="2"/>
            <a:endCxn id="70676" idx="0"/>
          </p:cNvCxnSpPr>
          <p:nvPr/>
        </p:nvCxnSpPr>
        <p:spPr bwMode="auto">
          <a:xfrm flipH="1">
            <a:off x="3403856" y="3711371"/>
            <a:ext cx="275219" cy="2056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8" name="AutoShape 1054"/>
          <p:cNvCxnSpPr>
            <a:cxnSpLocks noChangeShapeType="1"/>
            <a:stCxn id="70667" idx="2"/>
            <a:endCxn id="70675" idx="0"/>
          </p:cNvCxnSpPr>
          <p:nvPr/>
        </p:nvCxnSpPr>
        <p:spPr bwMode="auto">
          <a:xfrm>
            <a:off x="3679075" y="3711371"/>
            <a:ext cx="335241" cy="2056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9" name="Text Box 1055"/>
          <p:cNvSpPr txBox="1">
            <a:spLocks noChangeArrowheads="1"/>
          </p:cNvSpPr>
          <p:nvPr/>
        </p:nvSpPr>
        <p:spPr bwMode="auto">
          <a:xfrm>
            <a:off x="3138488" y="4116917"/>
            <a:ext cx="526106" cy="40011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a:3</a:t>
            </a:r>
          </a:p>
        </p:txBody>
      </p:sp>
      <p:sp>
        <p:nvSpPr>
          <p:cNvPr id="70680" name="Text Box 1056"/>
          <p:cNvSpPr txBox="1">
            <a:spLocks noChangeArrowheads="1"/>
          </p:cNvSpPr>
          <p:nvPr/>
        </p:nvSpPr>
        <p:spPr bwMode="auto">
          <a:xfrm>
            <a:off x="3521076" y="4517761"/>
            <a:ext cx="526106" cy="40011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b:1</a:t>
            </a:r>
          </a:p>
        </p:txBody>
      </p:sp>
      <p:sp>
        <p:nvSpPr>
          <p:cNvPr id="70681" name="Text Box 1057"/>
          <p:cNvSpPr txBox="1">
            <a:spLocks noChangeArrowheads="1"/>
          </p:cNvSpPr>
          <p:nvPr/>
        </p:nvSpPr>
        <p:spPr bwMode="auto">
          <a:xfrm>
            <a:off x="2836863" y="4517761"/>
            <a:ext cx="583814" cy="40011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m:2</a:t>
            </a:r>
          </a:p>
        </p:txBody>
      </p:sp>
      <p:sp>
        <p:nvSpPr>
          <p:cNvPr id="70682" name="Text Box 1058"/>
          <p:cNvSpPr txBox="1">
            <a:spLocks noChangeArrowheads="1"/>
          </p:cNvSpPr>
          <p:nvPr/>
        </p:nvSpPr>
        <p:spPr bwMode="auto">
          <a:xfrm>
            <a:off x="2870201" y="4921250"/>
            <a:ext cx="526106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p:2</a:t>
            </a:r>
          </a:p>
        </p:txBody>
      </p:sp>
      <p:cxnSp>
        <p:nvCxnSpPr>
          <p:cNvPr id="70683" name="AutoShape 1059"/>
          <p:cNvCxnSpPr>
            <a:cxnSpLocks noChangeShapeType="1"/>
            <a:stCxn id="70676" idx="2"/>
            <a:endCxn id="70679" idx="0"/>
          </p:cNvCxnSpPr>
          <p:nvPr/>
        </p:nvCxnSpPr>
        <p:spPr bwMode="auto">
          <a:xfrm flipH="1">
            <a:off x="3401541" y="4113537"/>
            <a:ext cx="2315" cy="3380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84" name="AutoShape 1060"/>
          <p:cNvCxnSpPr>
            <a:cxnSpLocks noChangeShapeType="1"/>
            <a:stCxn id="70679" idx="2"/>
            <a:endCxn id="70681" idx="0"/>
          </p:cNvCxnSpPr>
          <p:nvPr/>
        </p:nvCxnSpPr>
        <p:spPr bwMode="auto">
          <a:xfrm flipH="1">
            <a:off x="3128770" y="4517027"/>
            <a:ext cx="272771" cy="734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85" name="AutoShape 1061"/>
          <p:cNvCxnSpPr>
            <a:cxnSpLocks noChangeShapeType="1"/>
            <a:stCxn id="70679" idx="2"/>
            <a:endCxn id="70680" idx="0"/>
          </p:cNvCxnSpPr>
          <p:nvPr/>
        </p:nvCxnSpPr>
        <p:spPr bwMode="auto">
          <a:xfrm>
            <a:off x="3401541" y="4517027"/>
            <a:ext cx="382588" cy="734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86" name="AutoShape 1062"/>
          <p:cNvCxnSpPr>
            <a:cxnSpLocks noChangeShapeType="1"/>
            <a:stCxn id="70681" idx="2"/>
            <a:endCxn id="70682" idx="0"/>
          </p:cNvCxnSpPr>
          <p:nvPr/>
        </p:nvCxnSpPr>
        <p:spPr bwMode="auto">
          <a:xfrm>
            <a:off x="3128770" y="4917871"/>
            <a:ext cx="4484" cy="3379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87" name="Text Box 1063"/>
          <p:cNvSpPr txBox="1">
            <a:spLocks noChangeArrowheads="1"/>
          </p:cNvSpPr>
          <p:nvPr/>
        </p:nvSpPr>
        <p:spPr bwMode="auto">
          <a:xfrm>
            <a:off x="3492500" y="4921250"/>
            <a:ext cx="583814" cy="40011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m:1</a:t>
            </a:r>
          </a:p>
        </p:txBody>
      </p:sp>
      <p:cxnSp>
        <p:nvCxnSpPr>
          <p:cNvPr id="70688" name="AutoShape 1064"/>
          <p:cNvCxnSpPr>
            <a:cxnSpLocks noChangeShapeType="1"/>
            <a:stCxn id="70680" idx="2"/>
            <a:endCxn id="70687" idx="0"/>
          </p:cNvCxnSpPr>
          <p:nvPr/>
        </p:nvCxnSpPr>
        <p:spPr bwMode="auto">
          <a:xfrm>
            <a:off x="3784129" y="4917871"/>
            <a:ext cx="278" cy="3379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89" name="Text Box 1065"/>
          <p:cNvSpPr txBox="1">
            <a:spLocks noChangeArrowheads="1"/>
          </p:cNvSpPr>
          <p:nvPr/>
        </p:nvSpPr>
        <p:spPr bwMode="auto">
          <a:xfrm>
            <a:off x="228600" y="3013605"/>
            <a:ext cx="2553904" cy="2308324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头表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u="sng">
                <a:latin typeface="Times New Roman" pitchFamily="18" charset="0"/>
                <a:ea typeface="宋体" pitchFamily="2" charset="-122"/>
              </a:rPr>
              <a:t>Item  frequency  head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 f	4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c	4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a	3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b	3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m	3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p	3</a:t>
            </a:r>
            <a:endParaRPr lang="en-US" altLang="zh-CN" sz="2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90" name="Freeform 1066"/>
          <p:cNvSpPr>
            <a:spLocks/>
          </p:cNvSpPr>
          <p:nvPr/>
        </p:nvSpPr>
        <p:spPr bwMode="auto">
          <a:xfrm>
            <a:off x="2438400" y="3454136"/>
            <a:ext cx="1074738" cy="251354"/>
          </a:xfrm>
          <a:custGeom>
            <a:avLst/>
            <a:gdLst>
              <a:gd name="T0" fmla="*/ 0 w 672"/>
              <a:gd name="T1" fmla="*/ 2147483647 h 240"/>
              <a:gd name="T2" fmla="*/ 2147483647 w 672"/>
              <a:gd name="T3" fmla="*/ 2147483647 h 240"/>
              <a:gd name="T4" fmla="*/ 2147483647 w 672"/>
              <a:gd name="T5" fmla="*/ 2147483647 h 240"/>
              <a:gd name="T6" fmla="*/ 2147483647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Freeform 1067"/>
          <p:cNvSpPr>
            <a:spLocks/>
          </p:cNvSpPr>
          <p:nvPr/>
        </p:nvSpPr>
        <p:spPr bwMode="auto">
          <a:xfrm>
            <a:off x="2438403" y="3857625"/>
            <a:ext cx="690563" cy="0"/>
          </a:xfrm>
          <a:custGeom>
            <a:avLst/>
            <a:gdLst>
              <a:gd name="T0" fmla="*/ 0 w 432"/>
              <a:gd name="T1" fmla="*/ 0 h 1"/>
              <a:gd name="T2" fmla="*/ 2147483647 w 4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2" name="Freeform 1068"/>
          <p:cNvSpPr>
            <a:spLocks/>
          </p:cNvSpPr>
          <p:nvPr/>
        </p:nvSpPr>
        <p:spPr bwMode="auto">
          <a:xfrm>
            <a:off x="3589338" y="3454137"/>
            <a:ext cx="768350" cy="403489"/>
          </a:xfrm>
          <a:custGeom>
            <a:avLst/>
            <a:gdLst>
              <a:gd name="T0" fmla="*/ 0 w 480"/>
              <a:gd name="T1" fmla="*/ 2147483647 h 384"/>
              <a:gd name="T2" fmla="*/ 2147483647 w 480"/>
              <a:gd name="T3" fmla="*/ 2147483647 h 384"/>
              <a:gd name="T4" fmla="*/ 2147483647 w 480"/>
              <a:gd name="T5" fmla="*/ 2147483647 h 384"/>
              <a:gd name="T6" fmla="*/ 2147483647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3" name="Freeform 1069"/>
          <p:cNvSpPr>
            <a:spLocks/>
          </p:cNvSpPr>
          <p:nvPr/>
        </p:nvSpPr>
        <p:spPr bwMode="auto">
          <a:xfrm>
            <a:off x="2438403" y="4070615"/>
            <a:ext cx="690563" cy="201083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Freeform 1070"/>
          <p:cNvSpPr>
            <a:spLocks/>
          </p:cNvSpPr>
          <p:nvPr/>
        </p:nvSpPr>
        <p:spPr bwMode="auto">
          <a:xfrm>
            <a:off x="2454275" y="4221429"/>
            <a:ext cx="1149350" cy="403489"/>
          </a:xfrm>
          <a:custGeom>
            <a:avLst/>
            <a:gdLst>
              <a:gd name="T0" fmla="*/ 0 w 720"/>
              <a:gd name="T1" fmla="*/ 0 h 384"/>
              <a:gd name="T2" fmla="*/ 2147483647 w 720"/>
              <a:gd name="T3" fmla="*/ 2147483647 h 384"/>
              <a:gd name="T4" fmla="*/ 2147483647 w 720"/>
              <a:gd name="T5" fmla="*/ 2147483647 h 384"/>
              <a:gd name="T6" fmla="*/ 2147483647 w 72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5" name="Freeform 1071"/>
          <p:cNvSpPr>
            <a:spLocks/>
          </p:cNvSpPr>
          <p:nvPr/>
        </p:nvSpPr>
        <p:spPr bwMode="auto">
          <a:xfrm>
            <a:off x="3987800" y="3968751"/>
            <a:ext cx="90488" cy="705115"/>
          </a:xfrm>
          <a:custGeom>
            <a:avLst/>
            <a:gdLst>
              <a:gd name="T0" fmla="*/ 0 w 56"/>
              <a:gd name="T1" fmla="*/ 2147483647 h 672"/>
              <a:gd name="T2" fmla="*/ 2147483647 w 56"/>
              <a:gd name="T3" fmla="*/ 2147483647 h 672"/>
              <a:gd name="T4" fmla="*/ 2147483647 w 56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6" name="Line 1072"/>
          <p:cNvSpPr>
            <a:spLocks noChangeShapeType="1"/>
          </p:cNvSpPr>
          <p:nvPr/>
        </p:nvSpPr>
        <p:spPr bwMode="auto">
          <a:xfrm>
            <a:off x="4203700" y="3857625"/>
            <a:ext cx="153988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Freeform 1073"/>
          <p:cNvSpPr>
            <a:spLocks/>
          </p:cNvSpPr>
          <p:nvPr/>
        </p:nvSpPr>
        <p:spPr bwMode="auto">
          <a:xfrm>
            <a:off x="2454278" y="4422511"/>
            <a:ext cx="460375" cy="251354"/>
          </a:xfrm>
          <a:custGeom>
            <a:avLst/>
            <a:gdLst>
              <a:gd name="T0" fmla="*/ 0 w 288"/>
              <a:gd name="T1" fmla="*/ 0 h 240"/>
              <a:gd name="T2" fmla="*/ 2147483647 w 288"/>
              <a:gd name="T3" fmla="*/ 2147483647 h 240"/>
              <a:gd name="T4" fmla="*/ 2147483647 w 288"/>
              <a:gd name="T5" fmla="*/ 2147483647 h 240"/>
              <a:gd name="T6" fmla="*/ 2147483647 w 288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Freeform 1074"/>
          <p:cNvSpPr>
            <a:spLocks/>
          </p:cNvSpPr>
          <p:nvPr/>
        </p:nvSpPr>
        <p:spPr bwMode="auto">
          <a:xfrm>
            <a:off x="3373441" y="4673867"/>
            <a:ext cx="153987" cy="403489"/>
          </a:xfrm>
          <a:custGeom>
            <a:avLst/>
            <a:gdLst>
              <a:gd name="T0" fmla="*/ 0 w 96"/>
              <a:gd name="T1" fmla="*/ 0 h 384"/>
              <a:gd name="T2" fmla="*/ 2147483647 w 96"/>
              <a:gd name="T3" fmla="*/ 2147483647 h 384"/>
              <a:gd name="T4" fmla="*/ 2147483647 w 96"/>
              <a:gd name="T5" fmla="*/ 2147483647 h 384"/>
              <a:gd name="T6" fmla="*/ 2147483647 w 9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9" name="Freeform 1075"/>
          <p:cNvSpPr>
            <a:spLocks/>
          </p:cNvSpPr>
          <p:nvPr/>
        </p:nvSpPr>
        <p:spPr bwMode="auto">
          <a:xfrm>
            <a:off x="2454278" y="4624917"/>
            <a:ext cx="460375" cy="452438"/>
          </a:xfrm>
          <a:custGeom>
            <a:avLst/>
            <a:gdLst>
              <a:gd name="T0" fmla="*/ 0 w 288"/>
              <a:gd name="T1" fmla="*/ 0 h 432"/>
              <a:gd name="T2" fmla="*/ 2147483647 w 288"/>
              <a:gd name="T3" fmla="*/ 2147483647 h 432"/>
              <a:gd name="T4" fmla="*/ 2147483647 w 288"/>
              <a:gd name="T5" fmla="*/ 2147483647 h 432"/>
              <a:gd name="T6" fmla="*/ 2147483647 w 288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0" name="Freeform 1076"/>
          <p:cNvSpPr>
            <a:spLocks/>
          </p:cNvSpPr>
          <p:nvPr/>
        </p:nvSpPr>
        <p:spPr bwMode="auto">
          <a:xfrm>
            <a:off x="3373441" y="4372241"/>
            <a:ext cx="1228725" cy="705114"/>
          </a:xfrm>
          <a:custGeom>
            <a:avLst/>
            <a:gdLst>
              <a:gd name="T0" fmla="*/ 0 w 768"/>
              <a:gd name="T1" fmla="*/ 2147483647 h 672"/>
              <a:gd name="T2" fmla="*/ 2147483647 w 768"/>
              <a:gd name="T3" fmla="*/ 2147483647 h 672"/>
              <a:gd name="T4" fmla="*/ 2147483647 w 768"/>
              <a:gd name="T5" fmla="*/ 2147483647 h 672"/>
              <a:gd name="T6" fmla="*/ 2147483647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70C275-9046-4235-8313-C334FB07AA4C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1"/>
            <a:ext cx="7010400" cy="803011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通过建立条件模式基得到频繁集</a:t>
            </a:r>
            <a:endParaRPr lang="en-US" altLang="zh-CN" sz="3200" smtClean="0">
              <a:ea typeface="宋体" pitchFamily="2" charset="-122"/>
            </a:endParaRPr>
          </a:p>
        </p:txBody>
      </p:sp>
      <p:grpSp>
        <p:nvGrpSpPr>
          <p:cNvPr id="71684" name="Group 3"/>
          <p:cNvGrpSpPr>
            <a:grpSpLocks/>
          </p:cNvGrpSpPr>
          <p:nvPr/>
        </p:nvGrpSpPr>
        <p:grpSpPr bwMode="auto">
          <a:xfrm>
            <a:off x="609600" y="1636448"/>
            <a:ext cx="8229600" cy="3333750"/>
            <a:chOff x="384" y="1440"/>
            <a:chExt cx="5184" cy="2520"/>
          </a:xfrm>
        </p:grpSpPr>
        <p:sp>
          <p:nvSpPr>
            <p:cNvPr id="71685" name="Rectangle 4"/>
            <p:cNvSpPr>
              <a:spLocks noChangeArrowheads="1"/>
            </p:cNvSpPr>
            <p:nvPr/>
          </p:nvSpPr>
          <p:spPr bwMode="auto">
            <a:xfrm>
              <a:off x="3552" y="3594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Empty</a:t>
              </a:r>
            </a:p>
          </p:txBody>
        </p:sp>
        <p:sp>
          <p:nvSpPr>
            <p:cNvPr id="71686" name="Rectangle 5"/>
            <p:cNvSpPr>
              <a:spLocks noChangeArrowheads="1"/>
            </p:cNvSpPr>
            <p:nvPr/>
          </p:nvSpPr>
          <p:spPr bwMode="auto">
            <a:xfrm>
              <a:off x="1008" y="3594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Empty</a:t>
              </a:r>
            </a:p>
          </p:txBody>
        </p:sp>
        <p:sp>
          <p:nvSpPr>
            <p:cNvPr id="71687" name="Rectangle 6"/>
            <p:cNvSpPr>
              <a:spLocks noChangeArrowheads="1"/>
            </p:cNvSpPr>
            <p:nvPr/>
          </p:nvSpPr>
          <p:spPr bwMode="auto">
            <a:xfrm>
              <a:off x="384" y="3594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f</a:t>
              </a:r>
            </a:p>
          </p:txBody>
        </p:sp>
        <p:sp>
          <p:nvSpPr>
            <p:cNvPr id="71688" name="Rectangle 7"/>
            <p:cNvSpPr>
              <a:spLocks noChangeArrowheads="1"/>
            </p:cNvSpPr>
            <p:nvPr/>
          </p:nvSpPr>
          <p:spPr bwMode="auto">
            <a:xfrm>
              <a:off x="3552" y="3229"/>
              <a:ext cx="20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f:3)}|c</a:t>
              </a:r>
            </a:p>
          </p:txBody>
        </p:sp>
        <p:sp>
          <p:nvSpPr>
            <p:cNvPr id="71689" name="Rectangle 8"/>
            <p:cNvSpPr>
              <a:spLocks noChangeArrowheads="1"/>
            </p:cNvSpPr>
            <p:nvPr/>
          </p:nvSpPr>
          <p:spPr bwMode="auto">
            <a:xfrm>
              <a:off x="1008" y="3229"/>
              <a:ext cx="2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f:3)}</a:t>
              </a:r>
            </a:p>
          </p:txBody>
        </p:sp>
        <p:sp>
          <p:nvSpPr>
            <p:cNvPr id="71690" name="Rectangle 9"/>
            <p:cNvSpPr>
              <a:spLocks noChangeArrowheads="1"/>
            </p:cNvSpPr>
            <p:nvPr/>
          </p:nvSpPr>
          <p:spPr bwMode="auto">
            <a:xfrm>
              <a:off x="384" y="3229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c</a:t>
              </a:r>
            </a:p>
          </p:txBody>
        </p:sp>
        <p:sp>
          <p:nvSpPr>
            <p:cNvPr id="71691" name="Rectangle 10"/>
            <p:cNvSpPr>
              <a:spLocks noChangeArrowheads="1"/>
            </p:cNvSpPr>
            <p:nvPr/>
          </p:nvSpPr>
          <p:spPr bwMode="auto">
            <a:xfrm>
              <a:off x="3552" y="2863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f:3, c:3)}|a</a:t>
              </a:r>
            </a:p>
          </p:txBody>
        </p:sp>
        <p:sp>
          <p:nvSpPr>
            <p:cNvPr id="71692" name="Rectangle 11"/>
            <p:cNvSpPr>
              <a:spLocks noChangeArrowheads="1"/>
            </p:cNvSpPr>
            <p:nvPr/>
          </p:nvSpPr>
          <p:spPr bwMode="auto">
            <a:xfrm>
              <a:off x="1008" y="2863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fc:3)}</a:t>
              </a:r>
            </a:p>
          </p:txBody>
        </p:sp>
        <p:sp>
          <p:nvSpPr>
            <p:cNvPr id="71693" name="Rectangle 12"/>
            <p:cNvSpPr>
              <a:spLocks noChangeArrowheads="1"/>
            </p:cNvSpPr>
            <p:nvPr/>
          </p:nvSpPr>
          <p:spPr bwMode="auto">
            <a:xfrm>
              <a:off x="384" y="2863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a</a:t>
              </a:r>
            </a:p>
          </p:txBody>
        </p:sp>
        <p:sp>
          <p:nvSpPr>
            <p:cNvPr id="71694" name="Rectangle 13"/>
            <p:cNvSpPr>
              <a:spLocks noChangeArrowheads="1"/>
            </p:cNvSpPr>
            <p:nvPr/>
          </p:nvSpPr>
          <p:spPr bwMode="auto">
            <a:xfrm>
              <a:off x="3552" y="2497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Empty</a:t>
              </a:r>
            </a:p>
          </p:txBody>
        </p:sp>
        <p:sp>
          <p:nvSpPr>
            <p:cNvPr id="71695" name="Rectangle 14"/>
            <p:cNvSpPr>
              <a:spLocks noChangeArrowheads="1"/>
            </p:cNvSpPr>
            <p:nvPr/>
          </p:nvSpPr>
          <p:spPr bwMode="auto">
            <a:xfrm>
              <a:off x="1008" y="2497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fca:1), (f:1), (c:1)}</a:t>
              </a:r>
            </a:p>
          </p:txBody>
        </p:sp>
        <p:sp>
          <p:nvSpPr>
            <p:cNvPr id="71696" name="Rectangle 15"/>
            <p:cNvSpPr>
              <a:spLocks noChangeArrowheads="1"/>
            </p:cNvSpPr>
            <p:nvPr/>
          </p:nvSpPr>
          <p:spPr bwMode="auto">
            <a:xfrm>
              <a:off x="384" y="2497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b</a:t>
              </a:r>
            </a:p>
          </p:txBody>
        </p:sp>
        <p:sp>
          <p:nvSpPr>
            <p:cNvPr id="71697" name="Rectangle 16"/>
            <p:cNvSpPr>
              <a:spLocks noChangeArrowheads="1"/>
            </p:cNvSpPr>
            <p:nvPr/>
          </p:nvSpPr>
          <p:spPr bwMode="auto">
            <a:xfrm>
              <a:off x="3552" y="2131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f:3, c:3, a:3)}|m</a:t>
              </a:r>
            </a:p>
          </p:txBody>
        </p:sp>
        <p:sp>
          <p:nvSpPr>
            <p:cNvPr id="71698" name="Rectangle 17"/>
            <p:cNvSpPr>
              <a:spLocks noChangeArrowheads="1"/>
            </p:cNvSpPr>
            <p:nvPr/>
          </p:nvSpPr>
          <p:spPr bwMode="auto">
            <a:xfrm>
              <a:off x="1008" y="2131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fca:2), (fcab:1)}</a:t>
              </a:r>
            </a:p>
          </p:txBody>
        </p:sp>
        <p:sp>
          <p:nvSpPr>
            <p:cNvPr id="71699" name="Rectangle 18"/>
            <p:cNvSpPr>
              <a:spLocks noChangeArrowheads="1"/>
            </p:cNvSpPr>
            <p:nvPr/>
          </p:nvSpPr>
          <p:spPr bwMode="auto">
            <a:xfrm>
              <a:off x="384" y="2131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m</a:t>
              </a:r>
            </a:p>
          </p:txBody>
        </p:sp>
        <p:sp>
          <p:nvSpPr>
            <p:cNvPr id="71700" name="Rectangle 19"/>
            <p:cNvSpPr>
              <a:spLocks noChangeArrowheads="1"/>
            </p:cNvSpPr>
            <p:nvPr/>
          </p:nvSpPr>
          <p:spPr bwMode="auto">
            <a:xfrm>
              <a:off x="3552" y="1766"/>
              <a:ext cx="20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c:3)}|p</a:t>
              </a:r>
            </a:p>
          </p:txBody>
        </p:sp>
        <p:sp>
          <p:nvSpPr>
            <p:cNvPr id="71701" name="Rectangle 20"/>
            <p:cNvSpPr>
              <a:spLocks noChangeArrowheads="1"/>
            </p:cNvSpPr>
            <p:nvPr/>
          </p:nvSpPr>
          <p:spPr bwMode="auto">
            <a:xfrm>
              <a:off x="1008" y="1766"/>
              <a:ext cx="2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{(</a:t>
              </a:r>
              <a:r>
                <a:rPr lang="en-US" altLang="zh-CN" sz="2400">
                  <a:ea typeface="宋体" pitchFamily="2" charset="-122"/>
                </a:rPr>
                <a:t>fcam:2), (cb:1)}</a:t>
              </a:r>
            </a:p>
          </p:txBody>
        </p:sp>
        <p:sp>
          <p:nvSpPr>
            <p:cNvPr id="71702" name="Rectangle 21"/>
            <p:cNvSpPr>
              <a:spLocks noChangeArrowheads="1"/>
            </p:cNvSpPr>
            <p:nvPr/>
          </p:nvSpPr>
          <p:spPr bwMode="auto">
            <a:xfrm>
              <a:off x="384" y="1766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p</a:t>
              </a:r>
            </a:p>
          </p:txBody>
        </p:sp>
        <p:sp>
          <p:nvSpPr>
            <p:cNvPr id="71703" name="Rectangle 22"/>
            <p:cNvSpPr>
              <a:spLocks noChangeArrowheads="1"/>
            </p:cNvSpPr>
            <p:nvPr/>
          </p:nvSpPr>
          <p:spPr bwMode="auto">
            <a:xfrm>
              <a:off x="3552" y="1440"/>
              <a:ext cx="20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条件</a:t>
              </a:r>
              <a:r>
                <a:rPr lang="en-US" altLang="zh-CN" sz="2400">
                  <a:ea typeface="宋体" pitchFamily="2" charset="-122"/>
                </a:rPr>
                <a:t>FP-tree</a:t>
              </a:r>
            </a:p>
          </p:txBody>
        </p:sp>
        <p:sp>
          <p:nvSpPr>
            <p:cNvPr id="71704" name="Rectangle 23"/>
            <p:cNvSpPr>
              <a:spLocks noChangeArrowheads="1"/>
            </p:cNvSpPr>
            <p:nvPr/>
          </p:nvSpPr>
          <p:spPr bwMode="auto">
            <a:xfrm>
              <a:off x="1008" y="1440"/>
              <a:ext cx="254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条件模式库</a:t>
              </a:r>
            </a:p>
          </p:txBody>
        </p:sp>
        <p:sp>
          <p:nvSpPr>
            <p:cNvPr id="71705" name="Rectangle 24"/>
            <p:cNvSpPr>
              <a:spLocks noChangeArrowheads="1"/>
            </p:cNvSpPr>
            <p:nvPr/>
          </p:nvSpPr>
          <p:spPr bwMode="auto">
            <a:xfrm>
              <a:off x="384" y="1440"/>
              <a:ext cx="6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项</a:t>
              </a:r>
            </a:p>
          </p:txBody>
        </p:sp>
        <p:sp>
          <p:nvSpPr>
            <p:cNvPr id="71706" name="Line 25"/>
            <p:cNvSpPr>
              <a:spLocks noChangeShapeType="1"/>
            </p:cNvSpPr>
            <p:nvPr/>
          </p:nvSpPr>
          <p:spPr bwMode="auto">
            <a:xfrm>
              <a:off x="384" y="144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7" name="Line 26"/>
            <p:cNvSpPr>
              <a:spLocks noChangeShapeType="1"/>
            </p:cNvSpPr>
            <p:nvPr/>
          </p:nvSpPr>
          <p:spPr bwMode="auto">
            <a:xfrm>
              <a:off x="384" y="17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8" name="Line 27"/>
            <p:cNvSpPr>
              <a:spLocks noChangeShapeType="1"/>
            </p:cNvSpPr>
            <p:nvPr/>
          </p:nvSpPr>
          <p:spPr bwMode="auto">
            <a:xfrm>
              <a:off x="384" y="2131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9" name="Line 28"/>
            <p:cNvSpPr>
              <a:spLocks noChangeShapeType="1"/>
            </p:cNvSpPr>
            <p:nvPr/>
          </p:nvSpPr>
          <p:spPr bwMode="auto">
            <a:xfrm>
              <a:off x="384" y="2497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0" name="Line 29"/>
            <p:cNvSpPr>
              <a:spLocks noChangeShapeType="1"/>
            </p:cNvSpPr>
            <p:nvPr/>
          </p:nvSpPr>
          <p:spPr bwMode="auto">
            <a:xfrm>
              <a:off x="384" y="286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1" name="Line 30"/>
            <p:cNvSpPr>
              <a:spLocks noChangeShapeType="1"/>
            </p:cNvSpPr>
            <p:nvPr/>
          </p:nvSpPr>
          <p:spPr bwMode="auto">
            <a:xfrm>
              <a:off x="384" y="3229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2" name="Line 31"/>
            <p:cNvSpPr>
              <a:spLocks noChangeShapeType="1"/>
            </p:cNvSpPr>
            <p:nvPr/>
          </p:nvSpPr>
          <p:spPr bwMode="auto">
            <a:xfrm>
              <a:off x="384" y="3594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3" name="Line 32"/>
            <p:cNvSpPr>
              <a:spLocks noChangeShapeType="1"/>
            </p:cNvSpPr>
            <p:nvPr/>
          </p:nvSpPr>
          <p:spPr bwMode="auto">
            <a:xfrm>
              <a:off x="384" y="396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4" name="Line 33"/>
            <p:cNvSpPr>
              <a:spLocks noChangeShapeType="1"/>
            </p:cNvSpPr>
            <p:nvPr/>
          </p:nvSpPr>
          <p:spPr bwMode="auto">
            <a:xfrm>
              <a:off x="384" y="1440"/>
              <a:ext cx="0" cy="25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5" name="Line 34"/>
            <p:cNvSpPr>
              <a:spLocks noChangeShapeType="1"/>
            </p:cNvSpPr>
            <p:nvPr/>
          </p:nvSpPr>
          <p:spPr bwMode="auto">
            <a:xfrm>
              <a:off x="1008" y="1440"/>
              <a:ext cx="0" cy="2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6" name="Line 35"/>
            <p:cNvSpPr>
              <a:spLocks noChangeShapeType="1"/>
            </p:cNvSpPr>
            <p:nvPr/>
          </p:nvSpPr>
          <p:spPr bwMode="auto">
            <a:xfrm>
              <a:off x="3552" y="1440"/>
              <a:ext cx="0" cy="2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7" name="Line 36"/>
            <p:cNvSpPr>
              <a:spLocks noChangeShapeType="1"/>
            </p:cNvSpPr>
            <p:nvPr/>
          </p:nvSpPr>
          <p:spPr bwMode="auto">
            <a:xfrm>
              <a:off x="5568" y="1440"/>
              <a:ext cx="0" cy="25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82DC3B-22E3-4578-9832-9A346BA949CC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6705600" cy="8255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第3步: 递归挖掘条件</a:t>
            </a:r>
            <a:r>
              <a:rPr lang="en-US" altLang="zh-CN" smtClean="0">
                <a:ea typeface="宋体" pitchFamily="2" charset="-122"/>
              </a:rPr>
              <a:t>FP-tree</a:t>
            </a:r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533401" y="1714500"/>
            <a:ext cx="1584508" cy="2629621"/>
            <a:chOff x="3312" y="2736"/>
            <a:chExt cx="719" cy="1432"/>
          </a:xfrm>
        </p:grpSpPr>
        <p:grpSp>
          <p:nvGrpSpPr>
            <p:cNvPr id="72727" name="Group 4"/>
            <p:cNvGrpSpPr>
              <a:grpSpLocks/>
            </p:cNvGrpSpPr>
            <p:nvPr/>
          </p:nvGrpSpPr>
          <p:grpSpPr bwMode="auto">
            <a:xfrm>
              <a:off x="3792" y="2736"/>
              <a:ext cx="239" cy="1265"/>
              <a:chOff x="2282" y="2456"/>
              <a:chExt cx="239" cy="1265"/>
            </a:xfrm>
          </p:grpSpPr>
          <p:sp>
            <p:nvSpPr>
              <p:cNvPr id="72729" name="Text Box 5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9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itchFamily="18" charset="0"/>
                    <a:ea typeface="宋体" pitchFamily="2" charset="-122"/>
                  </a:rPr>
                  <a:t>{}</a:t>
                </a:r>
              </a:p>
            </p:txBody>
          </p:sp>
          <p:sp>
            <p:nvSpPr>
              <p:cNvPr id="72730" name="Text Box 6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1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f:3</a:t>
                </a:r>
              </a:p>
            </p:txBody>
          </p:sp>
          <p:sp>
            <p:nvSpPr>
              <p:cNvPr id="72731" name="Text Box 7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232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c:3</a:t>
                </a:r>
              </a:p>
            </p:txBody>
          </p:sp>
          <p:sp>
            <p:nvSpPr>
              <p:cNvPr id="72732" name="Text Box 8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3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a:3</a:t>
                </a:r>
              </a:p>
            </p:txBody>
          </p:sp>
          <p:cxnSp>
            <p:nvCxnSpPr>
              <p:cNvPr id="72733" name="AutoShape 9"/>
              <p:cNvCxnSpPr>
                <a:cxnSpLocks noChangeShapeType="1"/>
                <a:stCxn id="72729" idx="2"/>
                <a:endCxn id="72730" idx="0"/>
              </p:cNvCxnSpPr>
              <p:nvPr/>
            </p:nvCxnSpPr>
            <p:spPr bwMode="auto">
              <a:xfrm flipH="1">
                <a:off x="2407" y="2674"/>
                <a:ext cx="3" cy="16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734" name="AutoShape 10"/>
              <p:cNvCxnSpPr>
                <a:cxnSpLocks noChangeShapeType="1"/>
                <a:stCxn id="72730" idx="2"/>
                <a:endCxn id="72731" idx="0"/>
              </p:cNvCxnSpPr>
              <p:nvPr/>
            </p:nvCxnSpPr>
            <p:spPr bwMode="auto">
              <a:xfrm flipH="1">
                <a:off x="2403" y="3058"/>
                <a:ext cx="3" cy="10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735" name="AutoShape 11"/>
              <p:cNvCxnSpPr>
                <a:cxnSpLocks noChangeShapeType="1"/>
                <a:stCxn id="72731" idx="2"/>
                <a:endCxn id="72732" idx="0"/>
              </p:cNvCxnSpPr>
              <p:nvPr/>
            </p:nvCxnSpPr>
            <p:spPr bwMode="auto">
              <a:xfrm flipH="1">
                <a:off x="2402" y="3385"/>
                <a:ext cx="2" cy="11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2728" name="Text Box 12"/>
            <p:cNvSpPr txBox="1">
              <a:spLocks noChangeArrowheads="1"/>
            </p:cNvSpPr>
            <p:nvPr/>
          </p:nvSpPr>
          <p:spPr bwMode="auto">
            <a:xfrm>
              <a:off x="3312" y="3984"/>
              <a:ext cx="696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latin typeface="Times New Roman" pitchFamily="18" charset="0"/>
                  <a:ea typeface="宋体" pitchFamily="2" charset="-122"/>
                </a:rPr>
                <a:t>m-</a:t>
              </a:r>
              <a:r>
                <a:rPr lang="zh-CN" altLang="en-US" sz="1600" i="1">
                  <a:latin typeface="Times New Roman" pitchFamily="18" charset="0"/>
                  <a:ea typeface="宋体" pitchFamily="2" charset="-122"/>
                </a:rPr>
                <a:t>条件</a:t>
              </a:r>
              <a:r>
                <a:rPr lang="zh-CN" altLang="en-US" sz="1600" b="1" i="1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1600" b="1">
                  <a:latin typeface="Times New Roman" pitchFamily="18" charset="0"/>
                  <a:ea typeface="宋体" pitchFamily="2" charset="-122"/>
                </a:rPr>
                <a:t>FP-tree</a:t>
              </a:r>
              <a:endParaRPr lang="en-US" altLang="zh-CN" sz="1600" b="1" i="1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2709" name="Text Box 13"/>
          <p:cNvSpPr txBox="1">
            <a:spLocks noChangeArrowheads="1"/>
          </p:cNvSpPr>
          <p:nvPr/>
        </p:nvSpPr>
        <p:spPr bwMode="auto">
          <a:xfrm>
            <a:off x="3581402" y="2032000"/>
            <a:ext cx="2787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itchFamily="2" charset="-122"/>
              </a:rPr>
              <a:t>“am”</a:t>
            </a:r>
            <a:r>
              <a:rPr lang="zh-CN" altLang="en-US" sz="1800">
                <a:ea typeface="宋体" pitchFamily="2" charset="-122"/>
              </a:rPr>
              <a:t>的条件模式库: (</a:t>
            </a:r>
            <a:r>
              <a:rPr lang="en-US" altLang="zh-CN" sz="1800">
                <a:ea typeface="宋体" pitchFamily="2" charset="-122"/>
              </a:rPr>
              <a:t>fc:3)</a:t>
            </a:r>
          </a:p>
        </p:txBody>
      </p:sp>
      <p:grpSp>
        <p:nvGrpSpPr>
          <p:cNvPr id="72710" name="Group 14"/>
          <p:cNvGrpSpPr>
            <a:grpSpLocks/>
          </p:cNvGrpSpPr>
          <p:nvPr/>
        </p:nvGrpSpPr>
        <p:grpSpPr bwMode="auto">
          <a:xfrm>
            <a:off x="6781803" y="1143002"/>
            <a:ext cx="1636713" cy="1608667"/>
            <a:chOff x="4393" y="1248"/>
            <a:chExt cx="1031" cy="1216"/>
          </a:xfrm>
        </p:grpSpPr>
        <p:sp>
          <p:nvSpPr>
            <p:cNvPr id="72721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27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{}</a:t>
              </a:r>
            </a:p>
          </p:txBody>
        </p:sp>
        <p:sp>
          <p:nvSpPr>
            <p:cNvPr id="72722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9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f:3</a:t>
              </a:r>
            </a:p>
          </p:txBody>
        </p:sp>
        <p:sp>
          <p:nvSpPr>
            <p:cNvPr id="72723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32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ea typeface="宋体" pitchFamily="2" charset="-122"/>
                </a:rPr>
                <a:t>c:3</a:t>
              </a:r>
            </a:p>
          </p:txBody>
        </p:sp>
        <p:cxnSp>
          <p:nvCxnSpPr>
            <p:cNvPr id="72724" name="AutoShape 18"/>
            <p:cNvCxnSpPr>
              <a:cxnSpLocks noChangeShapeType="1"/>
              <a:stCxn id="72721" idx="2"/>
              <a:endCxn id="72722" idx="0"/>
            </p:cNvCxnSpPr>
            <p:nvPr/>
          </p:nvCxnSpPr>
          <p:spPr bwMode="auto">
            <a:xfrm flipH="1">
              <a:off x="5014" y="1550"/>
              <a:ext cx="0" cy="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725" name="AutoShape 19"/>
            <p:cNvCxnSpPr>
              <a:cxnSpLocks noChangeShapeType="1"/>
              <a:stCxn id="72722" idx="2"/>
              <a:endCxn id="72723" idx="0"/>
            </p:cNvCxnSpPr>
            <p:nvPr/>
          </p:nvCxnSpPr>
          <p:spPr bwMode="auto">
            <a:xfrm>
              <a:off x="5014" y="1934"/>
              <a:ext cx="0" cy="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26" name="Text Box 20"/>
            <p:cNvSpPr txBox="1">
              <a:spLocks noChangeArrowheads="1"/>
            </p:cNvSpPr>
            <p:nvPr/>
          </p:nvSpPr>
          <p:spPr bwMode="auto">
            <a:xfrm>
              <a:off x="4393" y="2208"/>
              <a:ext cx="1031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latin typeface="Times New Roman" pitchFamily="18" charset="0"/>
                  <a:ea typeface="宋体" pitchFamily="2" charset="-122"/>
                </a:rPr>
                <a:t>am-</a:t>
              </a:r>
              <a:r>
                <a:rPr lang="zh-CN" altLang="en-US" sz="1600" i="1">
                  <a:latin typeface="Times New Roman" pitchFamily="18" charset="0"/>
                  <a:ea typeface="宋体" pitchFamily="2" charset="-122"/>
                </a:rPr>
                <a:t>条件 </a:t>
              </a:r>
              <a:r>
                <a:rPr lang="en-US" altLang="zh-CN" sz="1600" b="1">
                  <a:latin typeface="Times New Roman" pitchFamily="18" charset="0"/>
                  <a:ea typeface="宋体" pitchFamily="2" charset="-122"/>
                </a:rPr>
                <a:t>FP-tree</a:t>
              </a:r>
            </a:p>
          </p:txBody>
        </p:sp>
      </p:grpSp>
      <p:sp>
        <p:nvSpPr>
          <p:cNvPr id="72711" name="Text Box 21"/>
          <p:cNvSpPr txBox="1">
            <a:spLocks noChangeArrowheads="1"/>
          </p:cNvSpPr>
          <p:nvPr/>
        </p:nvSpPr>
        <p:spPr bwMode="auto">
          <a:xfrm>
            <a:off x="3886201" y="3302000"/>
            <a:ext cx="24368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itchFamily="2" charset="-122"/>
              </a:rPr>
              <a:t>“cm”</a:t>
            </a:r>
            <a:r>
              <a:rPr lang="zh-CN" altLang="en-US" sz="1800">
                <a:ea typeface="宋体" pitchFamily="2" charset="-122"/>
              </a:rPr>
              <a:t>的条件模式: (</a:t>
            </a:r>
            <a:r>
              <a:rPr lang="en-US" altLang="zh-CN" sz="1800">
                <a:ea typeface="宋体" pitchFamily="2" charset="-122"/>
              </a:rPr>
              <a:t>f:3)</a:t>
            </a:r>
          </a:p>
        </p:txBody>
      </p:sp>
      <p:sp>
        <p:nvSpPr>
          <p:cNvPr id="72712" name="Text Box 22"/>
          <p:cNvSpPr txBox="1">
            <a:spLocks noChangeArrowheads="1"/>
          </p:cNvSpPr>
          <p:nvPr/>
        </p:nvSpPr>
        <p:spPr bwMode="auto">
          <a:xfrm>
            <a:off x="7551738" y="2667000"/>
            <a:ext cx="431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{}</a:t>
            </a:r>
          </a:p>
        </p:txBody>
      </p:sp>
      <p:sp>
        <p:nvSpPr>
          <p:cNvPr id="72713" name="Text Box 23"/>
          <p:cNvSpPr txBox="1">
            <a:spLocks noChangeArrowheads="1"/>
          </p:cNvSpPr>
          <p:nvPr/>
        </p:nvSpPr>
        <p:spPr bwMode="auto">
          <a:xfrm>
            <a:off x="7532688" y="3175000"/>
            <a:ext cx="4683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f:3</a:t>
            </a:r>
          </a:p>
        </p:txBody>
      </p:sp>
      <p:cxnSp>
        <p:nvCxnSpPr>
          <p:cNvPr id="72714" name="AutoShape 24"/>
          <p:cNvCxnSpPr>
            <a:cxnSpLocks noChangeShapeType="1"/>
            <a:stCxn id="72712" idx="2"/>
            <a:endCxn id="72713" idx="0"/>
          </p:cNvCxnSpPr>
          <p:nvPr/>
        </p:nvCxnSpPr>
        <p:spPr bwMode="auto">
          <a:xfrm flipH="1">
            <a:off x="7766887" y="3067110"/>
            <a:ext cx="615" cy="1078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5" name="Text Box 25"/>
          <p:cNvSpPr txBox="1">
            <a:spLocks noChangeArrowheads="1"/>
          </p:cNvSpPr>
          <p:nvPr/>
        </p:nvSpPr>
        <p:spPr bwMode="auto">
          <a:xfrm>
            <a:off x="6781801" y="3556000"/>
            <a:ext cx="16252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cm-</a:t>
            </a:r>
            <a:r>
              <a:rPr lang="zh-CN" altLang="en-US" sz="1600" i="1">
                <a:latin typeface="Times New Roman" pitchFamily="18" charset="0"/>
                <a:ea typeface="宋体" pitchFamily="2" charset="-122"/>
              </a:rPr>
              <a:t>条件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FP-tree</a:t>
            </a:r>
          </a:p>
        </p:txBody>
      </p:sp>
      <p:sp>
        <p:nvSpPr>
          <p:cNvPr id="72716" name="Text Box 26"/>
          <p:cNvSpPr txBox="1">
            <a:spLocks noChangeArrowheads="1"/>
          </p:cNvSpPr>
          <p:nvPr/>
        </p:nvSpPr>
        <p:spPr bwMode="auto">
          <a:xfrm>
            <a:off x="1524000" y="4699000"/>
            <a:ext cx="2558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itchFamily="2" charset="-122"/>
              </a:rPr>
              <a:t>“cam”</a:t>
            </a:r>
            <a:r>
              <a:rPr lang="zh-CN" altLang="en-US" sz="1800">
                <a:ea typeface="宋体" pitchFamily="2" charset="-122"/>
              </a:rPr>
              <a:t>条件模式库: (</a:t>
            </a:r>
            <a:r>
              <a:rPr lang="en-US" altLang="zh-CN" sz="1800">
                <a:ea typeface="宋体" pitchFamily="2" charset="-122"/>
              </a:rPr>
              <a:t>f:3)</a:t>
            </a:r>
          </a:p>
        </p:txBody>
      </p:sp>
      <p:sp>
        <p:nvSpPr>
          <p:cNvPr id="72717" name="Text Box 27"/>
          <p:cNvSpPr txBox="1">
            <a:spLocks noChangeArrowheads="1"/>
          </p:cNvSpPr>
          <p:nvPr/>
        </p:nvSpPr>
        <p:spPr bwMode="auto">
          <a:xfrm>
            <a:off x="5646738" y="4064000"/>
            <a:ext cx="431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{}</a:t>
            </a:r>
          </a:p>
        </p:txBody>
      </p:sp>
      <p:sp>
        <p:nvSpPr>
          <p:cNvPr id="72718" name="Text Box 28"/>
          <p:cNvSpPr txBox="1">
            <a:spLocks noChangeArrowheads="1"/>
          </p:cNvSpPr>
          <p:nvPr/>
        </p:nvSpPr>
        <p:spPr bwMode="auto">
          <a:xfrm>
            <a:off x="5627688" y="4572000"/>
            <a:ext cx="4683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f:3</a:t>
            </a:r>
          </a:p>
        </p:txBody>
      </p:sp>
      <p:cxnSp>
        <p:nvCxnSpPr>
          <p:cNvPr id="72719" name="AutoShape 29"/>
          <p:cNvCxnSpPr>
            <a:cxnSpLocks noChangeShapeType="1"/>
            <a:stCxn id="72717" idx="2"/>
            <a:endCxn id="72718" idx="0"/>
          </p:cNvCxnSpPr>
          <p:nvPr/>
        </p:nvCxnSpPr>
        <p:spPr bwMode="auto">
          <a:xfrm flipH="1">
            <a:off x="5861887" y="4464110"/>
            <a:ext cx="615" cy="1078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20" name="Text Box 30"/>
          <p:cNvSpPr txBox="1">
            <a:spLocks noChangeArrowheads="1"/>
          </p:cNvSpPr>
          <p:nvPr/>
        </p:nvSpPr>
        <p:spPr bwMode="auto">
          <a:xfrm>
            <a:off x="4876802" y="4953000"/>
            <a:ext cx="1727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itchFamily="18" charset="0"/>
                <a:ea typeface="宋体" pitchFamily="2" charset="-122"/>
              </a:rPr>
              <a:t>cam-</a:t>
            </a:r>
            <a:r>
              <a:rPr lang="zh-CN" altLang="en-US" sz="1600" i="1">
                <a:latin typeface="Times New Roman" pitchFamily="18" charset="0"/>
                <a:ea typeface="宋体" pitchFamily="2" charset="-122"/>
              </a:rPr>
              <a:t>条件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FP-tree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1AB782-A4B3-475F-96C3-B9955266E155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15200" cy="571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单</a:t>
            </a:r>
            <a:r>
              <a:rPr lang="en-US" altLang="zh-CN" smtClean="0">
                <a:ea typeface="宋体" pitchFamily="2" charset="-122"/>
              </a:rPr>
              <a:t>FP-tree </a:t>
            </a:r>
            <a:r>
              <a:rPr lang="zh-CN" altLang="en-US" smtClean="0">
                <a:ea typeface="宋体" pitchFamily="2" charset="-122"/>
              </a:rPr>
              <a:t>路径生成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1460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假定</a:t>
            </a:r>
            <a:r>
              <a:rPr lang="en-US" altLang="zh-CN" smtClean="0">
                <a:ea typeface="宋体" pitchFamily="2" charset="-122"/>
              </a:rPr>
              <a:t>FP-tree T </a:t>
            </a:r>
            <a:r>
              <a:rPr lang="zh-CN" altLang="en-US" smtClean="0">
                <a:ea typeface="宋体" pitchFamily="2" charset="-122"/>
              </a:rPr>
              <a:t>只包含路径</a:t>
            </a:r>
            <a:r>
              <a:rPr lang="en-US" altLang="zh-CN" smtClean="0">
                <a:ea typeface="宋体" pitchFamily="2" charset="-122"/>
              </a:rPr>
              <a:t> 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itchFamily="2" charset="-122"/>
              </a:rPr>
              <a:t>P</a:t>
            </a:r>
            <a:r>
              <a:rPr lang="zh-CN" altLang="en-US" smtClean="0">
                <a:ea typeface="宋体" pitchFamily="2" charset="-122"/>
              </a:rPr>
              <a:t>的子路径所有可能组合就是</a:t>
            </a:r>
            <a:r>
              <a:rPr lang="en-US" altLang="zh-CN" smtClean="0">
                <a:ea typeface="宋体" pitchFamily="2" charset="-122"/>
              </a:rPr>
              <a:t>T</a:t>
            </a:r>
            <a:r>
              <a:rPr lang="zh-CN" altLang="en-US" smtClean="0">
                <a:ea typeface="宋体" pitchFamily="2" charset="-122"/>
              </a:rPr>
              <a:t>的包含的所有频繁集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3670300" y="3249083"/>
            <a:ext cx="431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{}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3651251" y="3757083"/>
            <a:ext cx="4683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f:3</a:t>
            </a: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3630616" y="4189678"/>
            <a:ext cx="5116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c:3</a:t>
            </a: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3622676" y="4634178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a:3</a:t>
            </a:r>
          </a:p>
        </p:txBody>
      </p:sp>
      <p:cxnSp>
        <p:nvCxnSpPr>
          <p:cNvPr id="73737" name="AutoShape 8"/>
          <p:cNvCxnSpPr>
            <a:cxnSpLocks noChangeShapeType="1"/>
            <a:stCxn id="73733" idx="2"/>
            <a:endCxn id="73734" idx="0"/>
          </p:cNvCxnSpPr>
          <p:nvPr/>
        </p:nvCxnSpPr>
        <p:spPr bwMode="auto">
          <a:xfrm flipH="1">
            <a:off x="3885450" y="3649193"/>
            <a:ext cx="614" cy="1078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8" name="AutoShape 9"/>
          <p:cNvCxnSpPr>
            <a:cxnSpLocks noChangeShapeType="1"/>
            <a:stCxn id="73734" idx="2"/>
            <a:endCxn id="73735" idx="0"/>
          </p:cNvCxnSpPr>
          <p:nvPr/>
        </p:nvCxnSpPr>
        <p:spPr bwMode="auto">
          <a:xfrm>
            <a:off x="3885450" y="4157193"/>
            <a:ext cx="1006" cy="324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9" name="AutoShape 10"/>
          <p:cNvCxnSpPr>
            <a:cxnSpLocks noChangeShapeType="1"/>
            <a:stCxn id="73735" idx="2"/>
            <a:endCxn id="73736" idx="0"/>
          </p:cNvCxnSpPr>
          <p:nvPr/>
        </p:nvCxnSpPr>
        <p:spPr bwMode="auto">
          <a:xfrm flipH="1">
            <a:off x="3885729" y="4589788"/>
            <a:ext cx="727" cy="443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2755901" y="5217583"/>
            <a:ext cx="1869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m-</a:t>
            </a:r>
            <a:r>
              <a:rPr lang="zh-CN" altLang="en-US" sz="2000" b="1" i="1">
                <a:latin typeface="Times New Roman" pitchFamily="18" charset="0"/>
                <a:ea typeface="宋体" pitchFamily="2" charset="-122"/>
              </a:rPr>
              <a:t>条件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FP-tree</a:t>
            </a:r>
            <a:endParaRPr lang="en-US" altLang="zh-CN" sz="2000" b="1" i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41" name="Rectangle 12"/>
          <p:cNvSpPr>
            <a:spLocks noChangeArrowheads="1"/>
          </p:cNvSpPr>
          <p:nvPr/>
        </p:nvSpPr>
        <p:spPr bwMode="auto">
          <a:xfrm>
            <a:off x="5956300" y="3450166"/>
            <a:ext cx="25400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包含</a:t>
            </a:r>
            <a:r>
              <a:rPr lang="zh-CN" altLang="en-US" sz="2000" b="1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m</a:t>
            </a:r>
            <a:r>
              <a:rPr lang="zh-CN" altLang="en-US" sz="2000" b="1" i="1">
                <a:latin typeface="Times New Roman" pitchFamily="18" charset="0"/>
                <a:ea typeface="宋体" pitchFamily="2" charset="-122"/>
              </a:rPr>
              <a:t>的所有品感激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fm,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fcm,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fcam</a:t>
            </a:r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4997450" y="4053418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ea typeface="宋体" pitchFamily="2" charset="-122"/>
                <a:sym typeface="Wingdings 3" pitchFamily="18" charset="2"/>
              </a:rPr>
              <a:t>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BCDBFF-2EBD-4589-8368-D362E716F1B1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71501"/>
            <a:ext cx="7391400" cy="4418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特例: </a:t>
            </a:r>
            <a:r>
              <a:rPr lang="en-US" altLang="zh-CN" sz="2800" smtClean="0">
                <a:ea typeface="宋体" pitchFamily="2" charset="-122"/>
              </a:rPr>
              <a:t>FP-tree </a:t>
            </a:r>
            <a:r>
              <a:rPr lang="zh-CN" altLang="en-US" sz="2800" smtClean="0">
                <a:ea typeface="宋体" pitchFamily="2" charset="-122"/>
              </a:rPr>
              <a:t>中的</a:t>
            </a:r>
            <a:r>
              <a:rPr lang="zh-CN" altLang="en-US" sz="3200" smtClean="0">
                <a:ea typeface="宋体" pitchFamily="2" charset="-122"/>
              </a:rPr>
              <a:t>唯一</a:t>
            </a:r>
            <a:r>
              <a:rPr lang="zh-CN" altLang="en-US" sz="2800" smtClean="0">
                <a:ea typeface="宋体" pitchFamily="2" charset="-122"/>
              </a:rPr>
              <a:t>前缀路径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97000"/>
            <a:ext cx="7696200" cy="241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ea typeface="宋体" pitchFamily="2" charset="-122"/>
              </a:rPr>
              <a:t>假定一个 (条件) </a:t>
            </a:r>
            <a:r>
              <a:rPr lang="en-US" altLang="zh-CN" sz="2400" smtClean="0">
                <a:ea typeface="宋体" pitchFamily="2" charset="-122"/>
              </a:rPr>
              <a:t>FP-tree T </a:t>
            </a:r>
            <a:r>
              <a:rPr lang="zh-CN" altLang="en-US" sz="2400" smtClean="0">
                <a:ea typeface="宋体" pitchFamily="2" charset="-122"/>
              </a:rPr>
              <a:t>又一个共享唯一前缀路径</a:t>
            </a:r>
            <a:r>
              <a:rPr lang="en-US" altLang="zh-CN" sz="2400" smtClean="0">
                <a:ea typeface="宋体" pitchFamily="2" charset="-122"/>
              </a:rPr>
              <a:t> P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ea typeface="宋体" pitchFamily="2" charset="-122"/>
              </a:rPr>
              <a:t>挖掘可分解为如下两个步骤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用一个节点代替此前缀路径</a:t>
            </a:r>
            <a:r>
              <a:rPr lang="en-US" altLang="zh-CN" smtClean="0">
                <a:ea typeface="宋体" pitchFamily="2" charset="-122"/>
              </a:rPr>
              <a:t>P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分别计算这两个部分的结果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2438400" y="4572002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ea typeface="宋体" pitchFamily="2" charset="-122"/>
                <a:sym typeface="Wingdings 3" pitchFamily="18" charset="2"/>
              </a:rPr>
              <a:t></a:t>
            </a:r>
          </a:p>
        </p:txBody>
      </p:sp>
      <p:grpSp>
        <p:nvGrpSpPr>
          <p:cNvPr id="74758" name="Group 5"/>
          <p:cNvGrpSpPr>
            <a:grpSpLocks/>
          </p:cNvGrpSpPr>
          <p:nvPr/>
        </p:nvGrpSpPr>
        <p:grpSpPr bwMode="auto">
          <a:xfrm>
            <a:off x="381000" y="2349500"/>
            <a:ext cx="2133600" cy="3100944"/>
            <a:chOff x="0" y="1824"/>
            <a:chExt cx="1344" cy="2343"/>
          </a:xfrm>
        </p:grpSpPr>
        <p:grpSp>
          <p:nvGrpSpPr>
            <p:cNvPr id="74783" name="Group 6"/>
            <p:cNvGrpSpPr>
              <a:grpSpLocks/>
            </p:cNvGrpSpPr>
            <p:nvPr/>
          </p:nvGrpSpPr>
          <p:grpSpPr bwMode="auto">
            <a:xfrm>
              <a:off x="240" y="1824"/>
              <a:ext cx="443" cy="1303"/>
              <a:chOff x="144" y="1824"/>
              <a:chExt cx="443" cy="1303"/>
            </a:xfrm>
          </p:grpSpPr>
          <p:sp>
            <p:nvSpPr>
              <p:cNvPr id="74793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74794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3</a:t>
                </a: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74795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grpSp>
            <p:nvGrpSpPr>
              <p:cNvPr id="74796" name="Group 10"/>
              <p:cNvGrpSpPr>
                <a:grpSpLocks/>
              </p:cNvGrpSpPr>
              <p:nvPr/>
            </p:nvGrpSpPr>
            <p:grpSpPr bwMode="auto">
              <a:xfrm>
                <a:off x="156" y="1824"/>
                <a:ext cx="272" cy="1001"/>
                <a:chOff x="2312" y="2456"/>
                <a:chExt cx="292" cy="1047"/>
              </a:xfrm>
            </p:grpSpPr>
            <p:sp>
              <p:nvSpPr>
                <p:cNvPr id="7479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2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itchFamily="18" charset="0"/>
                      <a:ea typeface="宋体" pitchFamily="2" charset="-122"/>
                    </a:rPr>
                    <a:t>{}</a:t>
                  </a:r>
                </a:p>
              </p:txBody>
            </p:sp>
            <p:cxnSp>
              <p:nvCxnSpPr>
                <p:cNvPr id="74798" name="AutoShape 12"/>
                <p:cNvCxnSpPr>
                  <a:cxnSpLocks noChangeShapeType="1"/>
                  <a:stCxn id="74797" idx="2"/>
                  <a:endCxn id="74795" idx="0"/>
                </p:cNvCxnSpPr>
                <p:nvPr/>
              </p:nvCxnSpPr>
              <p:spPr bwMode="auto">
                <a:xfrm>
                  <a:off x="2458" y="2772"/>
                  <a:ext cx="76" cy="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4799" name="AutoShape 13"/>
                <p:cNvCxnSpPr>
                  <a:cxnSpLocks noChangeShapeType="1"/>
                  <a:stCxn id="74795" idx="2"/>
                  <a:endCxn id="74793" idx="0"/>
                </p:cNvCxnSpPr>
                <p:nvPr/>
              </p:nvCxnSpPr>
              <p:spPr bwMode="auto">
                <a:xfrm>
                  <a:off x="2534" y="3156"/>
                  <a:ext cx="5" cy="1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4800" name="AutoShape 14"/>
                <p:cNvCxnSpPr>
                  <a:cxnSpLocks noChangeShapeType="1"/>
                  <a:stCxn id="74793" idx="2"/>
                  <a:endCxn id="74794" idx="0"/>
                </p:cNvCxnSpPr>
                <p:nvPr/>
              </p:nvCxnSpPr>
              <p:spPr bwMode="auto">
                <a:xfrm flipH="1">
                  <a:off x="2534" y="3483"/>
                  <a:ext cx="5" cy="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74784" name="Group 15"/>
            <p:cNvGrpSpPr>
              <a:grpSpLocks/>
            </p:cNvGrpSpPr>
            <p:nvPr/>
          </p:nvGrpSpPr>
          <p:grpSpPr bwMode="auto">
            <a:xfrm>
              <a:off x="0" y="3120"/>
              <a:ext cx="1344" cy="1047"/>
              <a:chOff x="0" y="3120"/>
              <a:chExt cx="1344" cy="1047"/>
            </a:xfrm>
          </p:grpSpPr>
          <p:sp>
            <p:nvSpPr>
              <p:cNvPr id="74785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6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7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6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ea typeface="宋体" pitchFamily="2" charset="-122"/>
                  </a:rPr>
                  <a:t>b</a:t>
                </a:r>
                <a:r>
                  <a:rPr lang="en-US" altLang="zh-CN" sz="1800" i="1" baseline="-25000">
                    <a:ea typeface="宋体" pitchFamily="2" charset="-122"/>
                  </a:rPr>
                  <a:t>1</a:t>
                </a:r>
                <a:r>
                  <a:rPr lang="en-US" altLang="zh-CN" sz="1800" i="1">
                    <a:ea typeface="宋体" pitchFamily="2" charset="-122"/>
                  </a:rPr>
                  <a:t>:m</a:t>
                </a:r>
                <a:r>
                  <a:rPr lang="en-US" altLang="zh-CN" sz="1800" i="1" baseline="-250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788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32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ea typeface="宋体" pitchFamily="2" charset="-122"/>
                  </a:rPr>
                  <a:t>C</a:t>
                </a:r>
                <a:r>
                  <a:rPr lang="en-US" altLang="zh-CN" sz="1800" i="1" baseline="-25000">
                    <a:ea typeface="宋体" pitchFamily="2" charset="-122"/>
                  </a:rPr>
                  <a:t>1</a:t>
                </a:r>
                <a:r>
                  <a:rPr lang="en-US" altLang="zh-CN" sz="1800" i="1">
                    <a:ea typeface="宋体" pitchFamily="2" charset="-122"/>
                  </a:rPr>
                  <a:t>:k</a:t>
                </a:r>
                <a:r>
                  <a:rPr lang="en-US" altLang="zh-CN" sz="1800" i="1" baseline="-250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789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90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91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32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ea typeface="宋体" pitchFamily="2" charset="-122"/>
                  </a:rPr>
                  <a:t>C</a:t>
                </a:r>
                <a:r>
                  <a:rPr lang="en-US" altLang="zh-CN" sz="1800" i="1" baseline="-25000">
                    <a:ea typeface="宋体" pitchFamily="2" charset="-122"/>
                  </a:rPr>
                  <a:t>2</a:t>
                </a:r>
                <a:r>
                  <a:rPr lang="en-US" altLang="zh-CN" sz="1800" i="1">
                    <a:ea typeface="宋体" pitchFamily="2" charset="-122"/>
                  </a:rPr>
                  <a:t>:k</a:t>
                </a:r>
                <a:r>
                  <a:rPr lang="en-US" altLang="zh-CN" sz="1800" i="1" baseline="-25000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74792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32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ea typeface="宋体" pitchFamily="2" charset="-122"/>
                  </a:rPr>
                  <a:t>C</a:t>
                </a:r>
                <a:r>
                  <a:rPr lang="en-US" altLang="zh-CN" sz="1800" i="1" baseline="-25000">
                    <a:ea typeface="宋体" pitchFamily="2" charset="-122"/>
                  </a:rPr>
                  <a:t>3</a:t>
                </a:r>
                <a:r>
                  <a:rPr lang="en-US" altLang="zh-CN" sz="1800" i="1">
                    <a:ea typeface="宋体" pitchFamily="2" charset="-122"/>
                  </a:rPr>
                  <a:t>:k</a:t>
                </a:r>
                <a:r>
                  <a:rPr lang="en-US" altLang="zh-CN" sz="1800" i="1" baseline="-25000">
                    <a:ea typeface="宋体" pitchFamily="2" charset="-122"/>
                  </a:rPr>
                  <a:t>3</a:t>
                </a:r>
              </a:p>
            </p:txBody>
          </p:sp>
        </p:grpSp>
      </p:grpSp>
      <p:grpSp>
        <p:nvGrpSpPr>
          <p:cNvPr id="74759" name="Group 24"/>
          <p:cNvGrpSpPr>
            <a:grpSpLocks/>
          </p:cNvGrpSpPr>
          <p:nvPr/>
        </p:nvGrpSpPr>
        <p:grpSpPr bwMode="auto">
          <a:xfrm>
            <a:off x="6172200" y="3809999"/>
            <a:ext cx="2133600" cy="1767464"/>
            <a:chOff x="2304" y="2880"/>
            <a:chExt cx="1344" cy="1335"/>
          </a:xfrm>
        </p:grpSpPr>
        <p:grpSp>
          <p:nvGrpSpPr>
            <p:cNvPr id="74773" name="Group 25"/>
            <p:cNvGrpSpPr>
              <a:grpSpLocks/>
            </p:cNvGrpSpPr>
            <p:nvPr/>
          </p:nvGrpSpPr>
          <p:grpSpPr bwMode="auto">
            <a:xfrm>
              <a:off x="2304" y="3168"/>
              <a:ext cx="1344" cy="1047"/>
              <a:chOff x="0" y="3120"/>
              <a:chExt cx="1344" cy="1047"/>
            </a:xfrm>
          </p:grpSpPr>
          <p:sp>
            <p:nvSpPr>
              <p:cNvPr id="74775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6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7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6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ea typeface="宋体" pitchFamily="2" charset="-122"/>
                  </a:rPr>
                  <a:t>b</a:t>
                </a:r>
                <a:r>
                  <a:rPr lang="en-US" altLang="zh-CN" sz="1800" i="1" baseline="-25000">
                    <a:ea typeface="宋体" pitchFamily="2" charset="-122"/>
                  </a:rPr>
                  <a:t>1</a:t>
                </a:r>
                <a:r>
                  <a:rPr lang="en-US" altLang="zh-CN" sz="1800" i="1">
                    <a:ea typeface="宋体" pitchFamily="2" charset="-122"/>
                  </a:rPr>
                  <a:t>:m</a:t>
                </a:r>
                <a:r>
                  <a:rPr lang="en-US" altLang="zh-CN" sz="1800" i="1" baseline="-250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778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32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ea typeface="宋体" pitchFamily="2" charset="-122"/>
                  </a:rPr>
                  <a:t>C</a:t>
                </a:r>
                <a:r>
                  <a:rPr lang="en-US" altLang="zh-CN" sz="1800" i="1" baseline="-25000">
                    <a:ea typeface="宋体" pitchFamily="2" charset="-122"/>
                  </a:rPr>
                  <a:t>1</a:t>
                </a:r>
                <a:r>
                  <a:rPr lang="en-US" altLang="zh-CN" sz="1800" i="1">
                    <a:ea typeface="宋体" pitchFamily="2" charset="-122"/>
                  </a:rPr>
                  <a:t>:k</a:t>
                </a:r>
                <a:r>
                  <a:rPr lang="en-US" altLang="zh-CN" sz="1800" i="1" baseline="-250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779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0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1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32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ea typeface="宋体" pitchFamily="2" charset="-122"/>
                  </a:rPr>
                  <a:t>C</a:t>
                </a:r>
                <a:r>
                  <a:rPr lang="en-US" altLang="zh-CN" sz="1800" i="1" baseline="-25000">
                    <a:ea typeface="宋体" pitchFamily="2" charset="-122"/>
                  </a:rPr>
                  <a:t>2</a:t>
                </a:r>
                <a:r>
                  <a:rPr lang="en-US" altLang="zh-CN" sz="1800" i="1">
                    <a:ea typeface="宋体" pitchFamily="2" charset="-122"/>
                  </a:rPr>
                  <a:t>:k</a:t>
                </a:r>
                <a:r>
                  <a:rPr lang="en-US" altLang="zh-CN" sz="1800" i="1" baseline="-25000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74782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32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ea typeface="宋体" pitchFamily="2" charset="-122"/>
                  </a:rPr>
                  <a:t>C</a:t>
                </a:r>
                <a:r>
                  <a:rPr lang="en-US" altLang="zh-CN" sz="1800" i="1" baseline="-25000">
                    <a:ea typeface="宋体" pitchFamily="2" charset="-122"/>
                  </a:rPr>
                  <a:t>3</a:t>
                </a:r>
                <a:r>
                  <a:rPr lang="en-US" altLang="zh-CN" sz="1800" i="1">
                    <a:ea typeface="宋体" pitchFamily="2" charset="-122"/>
                  </a:rPr>
                  <a:t>:k</a:t>
                </a:r>
                <a:r>
                  <a:rPr lang="en-US" altLang="zh-CN" sz="1800" i="1" baseline="-25000">
                    <a:ea typeface="宋体" pitchFamily="2" charset="-122"/>
                  </a:rPr>
                  <a:t>3</a:t>
                </a:r>
              </a:p>
            </p:txBody>
          </p:sp>
        </p:grpSp>
        <p:sp>
          <p:nvSpPr>
            <p:cNvPr id="74774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22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ea typeface="宋体" pitchFamily="2" charset="-122"/>
                </a:rPr>
                <a:t>r</a:t>
              </a:r>
              <a:r>
                <a:rPr lang="en-US" altLang="zh-CN" sz="1800" i="1" baseline="-25000"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74760" name="Rectangle 35"/>
          <p:cNvSpPr>
            <a:spLocks noChangeArrowheads="1"/>
          </p:cNvSpPr>
          <p:nvPr/>
        </p:nvSpPr>
        <p:spPr bwMode="auto">
          <a:xfrm>
            <a:off x="5410201" y="4445001"/>
            <a:ext cx="447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宋体" pitchFamily="2" charset="-122"/>
                <a:sym typeface="Wingdings 3" pitchFamily="18" charset="2"/>
              </a:rPr>
              <a:t>+</a:t>
            </a:r>
          </a:p>
        </p:txBody>
      </p:sp>
      <p:grpSp>
        <p:nvGrpSpPr>
          <p:cNvPr id="74761" name="Group 36"/>
          <p:cNvGrpSpPr>
            <a:grpSpLocks/>
          </p:cNvGrpSpPr>
          <p:nvPr/>
        </p:nvGrpSpPr>
        <p:grpSpPr bwMode="auto">
          <a:xfrm>
            <a:off x="3352803" y="3873501"/>
            <a:ext cx="1617663" cy="1723761"/>
            <a:chOff x="2112" y="2928"/>
            <a:chExt cx="1019" cy="1303"/>
          </a:xfrm>
        </p:grpSpPr>
        <p:grpSp>
          <p:nvGrpSpPr>
            <p:cNvPr id="74762" name="Group 37"/>
            <p:cNvGrpSpPr>
              <a:grpSpLocks/>
            </p:cNvGrpSpPr>
            <p:nvPr/>
          </p:nvGrpSpPr>
          <p:grpSpPr bwMode="auto">
            <a:xfrm>
              <a:off x="2688" y="2928"/>
              <a:ext cx="443" cy="1303"/>
              <a:chOff x="144" y="1824"/>
              <a:chExt cx="443" cy="1303"/>
            </a:xfrm>
          </p:grpSpPr>
          <p:sp>
            <p:nvSpPr>
              <p:cNvPr id="74765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74766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3</a:t>
                </a: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74767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grpSp>
            <p:nvGrpSpPr>
              <p:cNvPr id="74768" name="Group 41"/>
              <p:cNvGrpSpPr>
                <a:grpSpLocks/>
              </p:cNvGrpSpPr>
              <p:nvPr/>
            </p:nvGrpSpPr>
            <p:grpSpPr bwMode="auto">
              <a:xfrm>
                <a:off x="156" y="1824"/>
                <a:ext cx="272" cy="1001"/>
                <a:chOff x="2312" y="2456"/>
                <a:chExt cx="292" cy="1047"/>
              </a:xfrm>
            </p:grpSpPr>
            <p:sp>
              <p:nvSpPr>
                <p:cNvPr id="747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2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itchFamily="18" charset="0"/>
                      <a:ea typeface="宋体" pitchFamily="2" charset="-122"/>
                    </a:rPr>
                    <a:t>{}</a:t>
                  </a:r>
                </a:p>
              </p:txBody>
            </p:sp>
            <p:cxnSp>
              <p:nvCxnSpPr>
                <p:cNvPr id="74770" name="AutoShape 43"/>
                <p:cNvCxnSpPr>
                  <a:cxnSpLocks noChangeShapeType="1"/>
                  <a:stCxn id="74769" idx="2"/>
                  <a:endCxn id="74767" idx="0"/>
                </p:cNvCxnSpPr>
                <p:nvPr/>
              </p:nvCxnSpPr>
              <p:spPr bwMode="auto">
                <a:xfrm>
                  <a:off x="2458" y="2772"/>
                  <a:ext cx="76" cy="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4771" name="AutoShape 44"/>
                <p:cNvCxnSpPr>
                  <a:cxnSpLocks noChangeShapeType="1"/>
                  <a:stCxn id="74767" idx="2"/>
                  <a:endCxn id="74765" idx="0"/>
                </p:cNvCxnSpPr>
                <p:nvPr/>
              </p:nvCxnSpPr>
              <p:spPr bwMode="auto">
                <a:xfrm>
                  <a:off x="2534" y="3156"/>
                  <a:ext cx="5" cy="1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4772" name="AutoShape 45"/>
                <p:cNvCxnSpPr>
                  <a:cxnSpLocks noChangeShapeType="1"/>
                  <a:stCxn id="74765" idx="2"/>
                  <a:endCxn id="74766" idx="0"/>
                </p:cNvCxnSpPr>
                <p:nvPr/>
              </p:nvCxnSpPr>
              <p:spPr bwMode="auto">
                <a:xfrm flipH="1">
                  <a:off x="2534" y="3483"/>
                  <a:ext cx="5" cy="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74763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233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ea typeface="宋体" pitchFamily="2" charset="-122"/>
                </a:rPr>
                <a:t>r</a:t>
              </a:r>
              <a:r>
                <a:rPr lang="en-US" altLang="zh-CN" sz="2000" i="1" baseline="-25000">
                  <a:ea typeface="宋体" pitchFamily="2" charset="-122"/>
                </a:rPr>
                <a:t>1</a:t>
              </a:r>
            </a:p>
          </p:txBody>
        </p:sp>
        <p:sp>
          <p:nvSpPr>
            <p:cNvPr id="74764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246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pitchFamily="2" charset="-122"/>
                  <a:sym typeface="Wingdings 3" pitchFamily="18" charset="2"/>
                </a:rPr>
                <a:t>=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3BA20D6-247E-4960-949A-98A2FBD39DE7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239000" cy="73157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频繁集增长的原理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368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模式增长的特征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令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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为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DB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的一个频繁集，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B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为 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的条件模式库，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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是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B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中的一个项，要使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   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是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DB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中的频繁集，当且仅当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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是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B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的频繁项.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itchFamily="2" charset="-122"/>
              </a:rPr>
              <a:t>“</a:t>
            </a:r>
            <a:r>
              <a:rPr lang="en-US" altLang="zh-CN" i="1" smtClean="0">
                <a:ea typeface="宋体" pitchFamily="2" charset="-122"/>
              </a:rPr>
              <a:t>abcdef</a:t>
            </a:r>
            <a:r>
              <a:rPr lang="en-US" altLang="zh-CN" smtClean="0">
                <a:ea typeface="宋体" pitchFamily="2" charset="-122"/>
              </a:rPr>
              <a:t> ” </a:t>
            </a:r>
            <a:r>
              <a:rPr lang="zh-CN" altLang="en-US" smtClean="0">
                <a:ea typeface="宋体" pitchFamily="2" charset="-122"/>
              </a:rPr>
              <a:t>是频繁集,当且仅当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itchFamily="2" charset="-122"/>
              </a:rPr>
              <a:t>“</a:t>
            </a:r>
            <a:r>
              <a:rPr lang="en-US" altLang="zh-CN" i="1" smtClean="0">
                <a:ea typeface="宋体" pitchFamily="2" charset="-122"/>
              </a:rPr>
              <a:t>abcde </a:t>
            </a:r>
            <a:r>
              <a:rPr lang="en-US" altLang="zh-CN" smtClean="0">
                <a:ea typeface="宋体" pitchFamily="2" charset="-122"/>
              </a:rPr>
              <a:t>” </a:t>
            </a:r>
            <a:r>
              <a:rPr lang="zh-CN" altLang="en-US" smtClean="0">
                <a:ea typeface="宋体" pitchFamily="2" charset="-122"/>
              </a:rPr>
              <a:t>是频繁集, 且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itchFamily="2" charset="-122"/>
              </a:rPr>
              <a:t>“</a:t>
            </a:r>
            <a:r>
              <a:rPr lang="en-US" altLang="zh-CN" i="1" smtClean="0">
                <a:ea typeface="宋体" pitchFamily="2" charset="-122"/>
              </a:rPr>
              <a:t>f</a:t>
            </a:r>
            <a:r>
              <a:rPr lang="en-US" altLang="zh-CN" smtClean="0">
                <a:ea typeface="宋体" pitchFamily="2" charset="-122"/>
              </a:rPr>
              <a:t> ” </a:t>
            </a:r>
            <a:r>
              <a:rPr lang="zh-CN" altLang="en-US" smtClean="0">
                <a:ea typeface="宋体" pitchFamily="2" charset="-122"/>
              </a:rPr>
              <a:t>在包含 “</a:t>
            </a:r>
            <a:r>
              <a:rPr lang="en-US" altLang="zh-CN" i="1" smtClean="0">
                <a:ea typeface="宋体" pitchFamily="2" charset="-122"/>
              </a:rPr>
              <a:t>abcde</a:t>
            </a:r>
            <a:r>
              <a:rPr lang="en-US" altLang="zh-CN" smtClean="0">
                <a:ea typeface="宋体" pitchFamily="2" charset="-122"/>
              </a:rPr>
              <a:t> ”</a:t>
            </a:r>
            <a:r>
              <a:rPr lang="zh-CN" altLang="en-US" smtClean="0">
                <a:ea typeface="宋体" pitchFamily="2" charset="-122"/>
              </a:rPr>
              <a:t>的事务中是频繁的。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B8ABE64-44B7-4ADD-BA01-7AB46D6DBEA6}" type="slidenum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2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0"/>
            <a:ext cx="7467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为什么 </a:t>
            </a:r>
            <a:r>
              <a:rPr lang="zh-CN" altLang="en-US" u="sng" smtClean="0">
                <a:ea typeface="宋体" pitchFamily="2" charset="-122"/>
              </a:rPr>
              <a:t>频繁集增长</a:t>
            </a:r>
            <a:r>
              <a:rPr lang="zh-CN" altLang="en-US" smtClean="0">
                <a:ea typeface="宋体" pitchFamily="2" charset="-122"/>
              </a:rPr>
              <a:t> 速度快？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01316"/>
            <a:ext cx="8077200" cy="3810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 smtClean="0">
                <a:ea typeface="宋体" pitchFamily="2" charset="-122"/>
              </a:rPr>
              <a:t>我们的性能研究显示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itchFamily="2" charset="-122"/>
              </a:rPr>
              <a:t>FP-growth </a:t>
            </a:r>
            <a:r>
              <a:rPr lang="zh-CN" altLang="en-US" sz="2400" dirty="0" smtClean="0">
                <a:ea typeface="宋体" pitchFamily="2" charset="-122"/>
              </a:rPr>
              <a:t>比</a:t>
            </a:r>
            <a:r>
              <a:rPr lang="en-US" altLang="zh-CN" sz="2400" dirty="0" smtClean="0">
                <a:ea typeface="宋体" pitchFamily="2" charset="-122"/>
              </a:rPr>
              <a:t>Apriori</a:t>
            </a:r>
            <a:r>
              <a:rPr lang="zh-CN" altLang="en-US" sz="2400" dirty="0" smtClean="0">
                <a:ea typeface="宋体" pitchFamily="2" charset="-122"/>
              </a:rPr>
              <a:t>快一个数量级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  <a:r>
              <a:rPr lang="zh-CN" altLang="en-US" sz="2400" dirty="0" smtClean="0">
                <a:ea typeface="宋体" pitchFamily="2" charset="-122"/>
              </a:rPr>
              <a:t>同样也比</a:t>
            </a:r>
            <a:r>
              <a:rPr lang="en-US" altLang="zh-CN" sz="2400" dirty="0" smtClean="0">
                <a:ea typeface="宋体" pitchFamily="2" charset="-122"/>
              </a:rPr>
              <a:t> tree-projection </a:t>
            </a:r>
            <a:r>
              <a:rPr lang="zh-CN" altLang="en-US" sz="2400" dirty="0" smtClean="0">
                <a:ea typeface="宋体" pitchFamily="2" charset="-122"/>
              </a:rPr>
              <a:t>快。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 smtClean="0">
                <a:ea typeface="宋体" pitchFamily="2" charset="-122"/>
              </a:rPr>
              <a:t>原因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ea typeface="宋体" pitchFamily="2" charset="-122"/>
              </a:rPr>
              <a:t>不生成候选集，不用候选测试。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ea typeface="宋体" pitchFamily="2" charset="-122"/>
              </a:rPr>
              <a:t>使用紧缩的数据结构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ea typeface="宋体" pitchFamily="2" charset="-122"/>
              </a:rPr>
              <a:t>避免重复数据库扫描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ea typeface="宋体" pitchFamily="2" charset="-122"/>
              </a:rPr>
              <a:t>基本操作是计数和建立 </a:t>
            </a:r>
            <a:r>
              <a:rPr lang="en-US" altLang="zh-CN" sz="2400" dirty="0" smtClean="0">
                <a:ea typeface="宋体" pitchFamily="2" charset="-122"/>
              </a:rPr>
              <a:t>FP-tree </a:t>
            </a:r>
            <a:r>
              <a:rPr lang="zh-CN" altLang="en-US" sz="2400" dirty="0" smtClean="0">
                <a:ea typeface="宋体" pitchFamily="2" charset="-122"/>
              </a:rPr>
              <a:t>树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43DF0B-F933-4DE5-AACD-038ECB6386E4}" type="datetime1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2021-11-15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993229-44F1-4ABA-B17F-82A288AD3901}" type="slidenum">
              <a:rPr lang="en-US" altLang="zh-TW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638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第</a:t>
            </a:r>
            <a:r>
              <a:rPr lang="en-US" altLang="zh-CN" sz="3600" b="1" smtClean="0"/>
              <a:t>3</a:t>
            </a:r>
            <a:r>
              <a:rPr lang="zh-CN" altLang="en-US" sz="3600" b="1" smtClean="0"/>
              <a:t>章 关联规则挖掘</a:t>
            </a:r>
          </a:p>
        </p:txBody>
      </p:sp>
      <p:sp>
        <p:nvSpPr>
          <p:cNvPr id="16389" name="内容占位符 2"/>
          <p:cNvSpPr>
            <a:spLocks noGrp="1"/>
          </p:cNvSpPr>
          <p:nvPr>
            <p:ph idx="4294967295"/>
          </p:nvPr>
        </p:nvSpPr>
        <p:spPr>
          <a:xfrm>
            <a:off x="467544" y="1129309"/>
            <a:ext cx="8229600" cy="3771636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000" b="1" dirty="0" smtClean="0">
                <a:solidFill>
                  <a:srgbClr val="0000FF"/>
                </a:solidFill>
              </a:rPr>
              <a:t>关联规则 </a:t>
            </a:r>
            <a:r>
              <a:rPr lang="zh-CN" altLang="en-US" sz="3000" b="1" dirty="0" smtClean="0"/>
              <a:t>：描述数据集中各项数据项之间存在的潜在关系；</a:t>
            </a:r>
            <a:endParaRPr lang="en-US" altLang="zh-CN" sz="3000" b="1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3000" b="1" dirty="0" smtClean="0">
                <a:solidFill>
                  <a:srgbClr val="0000FF"/>
                </a:solidFill>
              </a:rPr>
              <a:t>关联规则的提出</a:t>
            </a:r>
            <a:r>
              <a:rPr lang="zh-CN" altLang="en-US" sz="3000" b="1" dirty="0" smtClean="0"/>
              <a:t>：</a:t>
            </a:r>
            <a:r>
              <a:rPr lang="en-US" altLang="zh-CN" sz="3000" b="1" dirty="0" smtClean="0"/>
              <a:t>1993</a:t>
            </a:r>
            <a:r>
              <a:rPr lang="zh-CN" altLang="en-US" sz="3000" b="1" dirty="0" smtClean="0"/>
              <a:t>年 </a:t>
            </a:r>
            <a:r>
              <a:rPr lang="en-US" altLang="zh-CN" sz="3000" b="1" dirty="0" smtClean="0"/>
              <a:t>Agrawal </a:t>
            </a:r>
            <a:r>
              <a:rPr lang="zh-CN" altLang="en-US" sz="3000" b="1" dirty="0" smtClean="0"/>
              <a:t>提出；</a:t>
            </a:r>
            <a:endParaRPr lang="en-US" altLang="zh-CN" sz="3000" b="1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3000" b="1" dirty="0" smtClean="0">
                <a:solidFill>
                  <a:srgbClr val="0000FF"/>
                </a:solidFill>
              </a:rPr>
              <a:t>关联规则挖掘</a:t>
            </a:r>
            <a:r>
              <a:rPr lang="zh-CN" altLang="en-US" sz="3000" b="1" dirty="0" smtClean="0"/>
              <a:t>：将数据库中数据的潜在关系明确化；</a:t>
            </a:r>
            <a:endParaRPr lang="en-US" altLang="zh-CN" sz="3000" b="1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3000" b="1" dirty="0" smtClean="0">
                <a:solidFill>
                  <a:srgbClr val="0000FF"/>
                </a:solidFill>
              </a:rPr>
              <a:t>规则提出的动机</a:t>
            </a:r>
            <a:r>
              <a:rPr lang="zh-CN" altLang="en-US" sz="3000" b="1" dirty="0" smtClean="0"/>
              <a:t>：购物篮分析。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D44ADC-A1B1-41EC-9779-E6553657781C}" type="slidenum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7411" name="Rectangle 24"/>
          <p:cNvSpPr>
            <a:spLocks noGrp="1" noChangeArrowheads="1"/>
          </p:cNvSpPr>
          <p:nvPr>
            <p:ph type="title"/>
          </p:nvPr>
        </p:nvSpPr>
        <p:spPr>
          <a:xfrm>
            <a:off x="1043608" y="157200"/>
            <a:ext cx="7793038" cy="508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隶书" pitchFamily="49" charset="-122"/>
              </a:rPr>
              <a:t>购物篮分析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22" name="Picture 2" descr="C:\Users\Shinelon\Desktop\小票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77280"/>
            <a:ext cx="8496944" cy="468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969884"/>
      </p:ext>
    </p:extLst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9B57"/>
              </a:buClr>
              <a:buSzPct val="60000"/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B7396"/>
              </a:buClr>
              <a:buSzPct val="45000"/>
              <a:buFont typeface="Wingdings 2" pitchFamily="18" charset="2"/>
              <a:buChar char="¯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D44ADC-A1B1-41EC-9779-E6553657781C}" type="slidenum">
              <a:rPr lang="zh-CN" altLang="en-US" sz="1200" smtClean="0">
                <a:solidFill>
                  <a:srgbClr val="898989"/>
                </a:solidFill>
                <a:latin typeface="Verdana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 smtClean="0">
              <a:solidFill>
                <a:srgbClr val="898989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741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隶书" pitchFamily="49" charset="-122"/>
              </a:rPr>
              <a:t>购物篮分析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6" y="1299104"/>
            <a:ext cx="7343775" cy="419893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分析事务数据库表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800" b="1" dirty="0" smtClean="0"/>
              <a:t>我们是否可假定</a:t>
            </a:r>
            <a:r>
              <a:rPr lang="en-US" altLang="zh-CN" sz="2800" b="1" dirty="0" smtClean="0"/>
              <a:t>?</a:t>
            </a:r>
          </a:p>
          <a:p>
            <a:pPr lvl="1" eaLnBrk="1" hangingPunct="1"/>
            <a:r>
              <a:rPr lang="en-US" altLang="zh-CN" sz="2400" dirty="0" smtClean="0"/>
              <a:t>Chips =&gt; Salsa       Lettuce =&gt; Spinach</a:t>
            </a:r>
            <a:endParaRPr lang="zh-CN" altLang="en-US" sz="2400" dirty="0" smtClean="0"/>
          </a:p>
        </p:txBody>
      </p:sp>
      <p:graphicFrame>
        <p:nvGraphicFramePr>
          <p:cNvPr id="1385502" name="Group 30"/>
          <p:cNvGraphicFramePr>
            <a:graphicFrameLocks noGrp="1"/>
          </p:cNvGraphicFramePr>
          <p:nvPr>
            <p:ph sz="half" idx="2"/>
          </p:nvPr>
        </p:nvGraphicFramePr>
        <p:xfrm>
          <a:off x="900113" y="1838856"/>
          <a:ext cx="7058025" cy="2327015"/>
        </p:xfrm>
        <a:graphic>
          <a:graphicData uri="http://schemas.openxmlformats.org/drawingml/2006/table">
            <a:tbl>
              <a:tblPr/>
              <a:tblGrid>
                <a:gridCol w="1338262"/>
                <a:gridCol w="5719763"/>
              </a:tblGrid>
              <a:tr h="429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Person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Basket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Chips, Salsa, Cookies, Crackers, Coke, Beer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Lettuce, Spinach, Oranges, Celery, Apples, Grapes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Chips, Salsa, Frozen Pizza, Frozen Cake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38083" marB="380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Lettuce, Spinach, Milk, Butter</a:t>
                      </a:r>
                    </a:p>
                  </a:txBody>
                  <a:tcPr marT="38083" marB="380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龙腾四海">
  <a:themeElements>
    <a:clrScheme name="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宋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暗香扑面">
  <a:themeElements>
    <a:clrScheme name="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宋体"/>
        <a:cs typeface="微软雅黑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9927</TotalTime>
  <Words>5044</Words>
  <Application>Microsoft Office PowerPoint</Application>
  <PresentationFormat>全屏显示(16:10)</PresentationFormat>
  <Paragraphs>689</Paragraphs>
  <Slides>68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4" baseType="lpstr">
      <vt:lpstr>Blends</vt:lpstr>
      <vt:lpstr>龙腾四海</vt:lpstr>
      <vt:lpstr>1_Blends</vt:lpstr>
      <vt:lpstr>暗香扑面</vt:lpstr>
      <vt:lpstr>Equation</vt:lpstr>
      <vt:lpstr>Worksheet</vt:lpstr>
      <vt:lpstr>PowerPoint 演示文稿</vt:lpstr>
      <vt:lpstr>PowerPoint 演示文稿</vt:lpstr>
      <vt:lpstr>数据挖掘(Data Mining)</vt:lpstr>
      <vt:lpstr>数据挖掘(Data Mining)</vt:lpstr>
      <vt:lpstr>数据挖掘的应用</vt:lpstr>
      <vt:lpstr>大数据挖掘</vt:lpstr>
      <vt:lpstr>第3章 关联规则挖掘</vt:lpstr>
      <vt:lpstr>购物篮分析</vt:lpstr>
      <vt:lpstr>购物篮分析</vt:lpstr>
      <vt:lpstr>关联规则在购物篮分析中的应用</vt:lpstr>
      <vt:lpstr>关联规则的形式</vt:lpstr>
      <vt:lpstr>PowerPoint 演示文稿</vt:lpstr>
      <vt:lpstr>关联规则的基本概念</vt:lpstr>
      <vt:lpstr>关联规则的基本概念</vt:lpstr>
      <vt:lpstr>关联规则的概念连线</vt:lpstr>
      <vt:lpstr>PowerPoint 演示文稿</vt:lpstr>
      <vt:lpstr>关联规则的概念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规则度量：支持度与可信度</vt:lpstr>
      <vt:lpstr>计算支持度和可信度</vt:lpstr>
      <vt:lpstr>为什么用支持度和可信度能表示关联性</vt:lpstr>
      <vt:lpstr>PowerPoint 演示文稿</vt:lpstr>
      <vt:lpstr>关联规则基本模型</vt:lpstr>
      <vt:lpstr>PowerPoint 演示文稿</vt:lpstr>
      <vt:lpstr>关联规则挖掘—一个例子</vt:lpstr>
      <vt:lpstr>关键步骤：挖掘频繁集</vt:lpstr>
      <vt:lpstr>Apriori: 一种候选项集生成-测试方法</vt:lpstr>
      <vt:lpstr>PowerPoint 演示文稿</vt:lpstr>
      <vt:lpstr>PowerPoint 演示文稿</vt:lpstr>
      <vt:lpstr>PowerPoint 演示文稿</vt:lpstr>
      <vt:lpstr>PowerPoint 演示文稿</vt:lpstr>
      <vt:lpstr>设最小可信度为70％,写出由频繁项集{B,C,E}的所有项组成的强关联规则</vt:lpstr>
      <vt:lpstr>Apriori算法</vt:lpstr>
      <vt:lpstr>PowerPoint 演示文稿</vt:lpstr>
      <vt:lpstr>Apriori算法</vt:lpstr>
      <vt:lpstr>Apriori 够快了吗? — 性能瓶颈</vt:lpstr>
      <vt:lpstr>FP-Growth算法</vt:lpstr>
      <vt:lpstr>FP-Growth算法</vt:lpstr>
      <vt:lpstr>FP-Tree</vt:lpstr>
      <vt:lpstr>FP-Growth算法</vt:lpstr>
      <vt:lpstr>FP-Growth算法</vt:lpstr>
      <vt:lpstr>FP-Growth算法</vt:lpstr>
      <vt:lpstr>FP-Growth算法</vt:lpstr>
      <vt:lpstr>FP-Growth算法</vt:lpstr>
      <vt:lpstr>FP-Growth算法</vt:lpstr>
      <vt:lpstr>FP-Growth算法</vt:lpstr>
      <vt:lpstr>FpTree建好后，就进行频繁项集的挖掘 </vt:lpstr>
      <vt:lpstr>FpTree建好后，就进行频繁项集的挖掘 </vt:lpstr>
      <vt:lpstr>总结：挖掘频繁集 不用生成候选集</vt:lpstr>
      <vt:lpstr>用事务数据库建立 FP-tree</vt:lpstr>
      <vt:lpstr>FP-tree 算法的优缺点</vt:lpstr>
      <vt:lpstr>用 FP-tree挖掘频繁集</vt:lpstr>
      <vt:lpstr>挖掘 FP-tree的主要步骤</vt:lpstr>
      <vt:lpstr>步骤1: 从 FP-tree 到条件模式库</vt:lpstr>
      <vt:lpstr>FP-tree支持条件模式库构造的属性</vt:lpstr>
      <vt:lpstr>步骤2: 建立条件 FP-tree </vt:lpstr>
      <vt:lpstr>通过建立条件模式基得到频繁集</vt:lpstr>
      <vt:lpstr>第3步: 递归挖掘条件FP-tree</vt:lpstr>
      <vt:lpstr>单FP-tree 路径生成</vt:lpstr>
      <vt:lpstr>特例: FP-tree 中的唯一前缀路径</vt:lpstr>
      <vt:lpstr>频繁集增长的原理</vt:lpstr>
      <vt:lpstr>为什么 频繁集增长 速度快？</vt:lpstr>
    </vt:vector>
  </TitlesOfParts>
  <Company>S.F.U.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韩文</cp:lastModifiedBy>
  <cp:revision>462</cp:revision>
  <cp:lastPrinted>1999-09-10T20:38:56Z</cp:lastPrinted>
  <dcterms:created xsi:type="dcterms:W3CDTF">1998-06-19T04:38:52Z</dcterms:created>
  <dcterms:modified xsi:type="dcterms:W3CDTF">2021-11-15T07:48:38Z</dcterms:modified>
</cp:coreProperties>
</file>