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49" r:id="rId2"/>
  </p:sldMasterIdLst>
  <p:notesMasterIdLst>
    <p:notesMasterId r:id="rId50"/>
  </p:notesMasterIdLst>
  <p:handoutMasterIdLst>
    <p:handoutMasterId r:id="rId51"/>
  </p:handoutMasterIdLst>
  <p:sldIdLst>
    <p:sldId id="273" r:id="rId3"/>
    <p:sldId id="320" r:id="rId4"/>
    <p:sldId id="338" r:id="rId5"/>
    <p:sldId id="339" r:id="rId6"/>
    <p:sldId id="274" r:id="rId7"/>
    <p:sldId id="275" r:id="rId8"/>
    <p:sldId id="321" r:id="rId9"/>
    <p:sldId id="353" r:id="rId10"/>
    <p:sldId id="354" r:id="rId11"/>
    <p:sldId id="355" r:id="rId12"/>
    <p:sldId id="356" r:id="rId13"/>
    <p:sldId id="337" r:id="rId14"/>
    <p:sldId id="340" r:id="rId15"/>
    <p:sldId id="357" r:id="rId16"/>
    <p:sldId id="276" r:id="rId17"/>
    <p:sldId id="343" r:id="rId18"/>
    <p:sldId id="344" r:id="rId19"/>
    <p:sldId id="341" r:id="rId20"/>
    <p:sldId id="345" r:id="rId21"/>
    <p:sldId id="346" r:id="rId22"/>
    <p:sldId id="305" r:id="rId23"/>
    <p:sldId id="278" r:id="rId24"/>
    <p:sldId id="306" r:id="rId25"/>
    <p:sldId id="280" r:id="rId26"/>
    <p:sldId id="281" r:id="rId27"/>
    <p:sldId id="283" r:id="rId28"/>
    <p:sldId id="308" r:id="rId29"/>
    <p:sldId id="380" r:id="rId30"/>
    <p:sldId id="335" r:id="rId31"/>
    <p:sldId id="379" r:id="rId32"/>
    <p:sldId id="334" r:id="rId33"/>
    <p:sldId id="360" r:id="rId34"/>
    <p:sldId id="350" r:id="rId35"/>
    <p:sldId id="351" r:id="rId36"/>
    <p:sldId id="315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58" r:id="rId47"/>
    <p:sldId id="348" r:id="rId48"/>
    <p:sldId id="349" r:id="rId49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A8E"/>
    <a:srgbClr val="E9FC30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2" autoAdjust="0"/>
    <p:restoredTop sz="90929"/>
  </p:normalViewPr>
  <p:slideViewPr>
    <p:cSldViewPr>
      <p:cViewPr varScale="1">
        <p:scale>
          <a:sx n="73" d="100"/>
          <a:sy n="73" d="100"/>
        </p:scale>
        <p:origin x="-978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3" d="100"/>
          <a:sy n="33" d="100"/>
        </p:scale>
        <p:origin x="-115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6F3C592-B8F0-4768-8BA3-4C4483D3F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6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39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DF1789-F276-4BD3-9F4F-4BCC6F7A2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18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3" tIns="45041" rIns="90083" bIns="45041" anchor="b"/>
          <a:lstStyle>
            <a:lvl1pPr defTabSz="865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3263" indent="-271463" defTabSz="865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81088" indent="-215900" defTabSz="865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12888" indent="-215900" defTabSz="865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46275" indent="-215900" defTabSz="865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3475" indent="-215900" defTabSz="865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0675" indent="-215900" defTabSz="865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17875" indent="-215900" defTabSz="865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75075" indent="-215900" defTabSz="865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737C95-8C92-4DBC-A037-CDC956D2AF18}" type="slidenum">
              <a:rPr kumimoji="0" lang="zh-CN" altLang="en-US" sz="1100"/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zh-CN" sz="11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3" tIns="45041" rIns="90083" bIns="45041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2665413"/>
            <a:ext cx="77724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97001"/>
            <a:ext cx="7772400" cy="128190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67890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D22C1-BCAF-4E4C-872B-0FC31504F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3092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76338"/>
            <a:ext cx="82296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DB945-99E0-4315-8998-529A8A93E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877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28865"/>
            <a:ext cx="1471594" cy="50099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686568" cy="50099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50334-4BD8-4ECD-B60E-F745C3386F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799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6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9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050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36928"/>
            <a:ext cx="4144962" cy="4224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236928"/>
            <a:ext cx="4146550" cy="4224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1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1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7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19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76338"/>
            <a:ext cx="82296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5334000"/>
            <a:ext cx="3200400" cy="236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5334000"/>
            <a:ext cx="3733800" cy="236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635E-53F2-48CC-AE10-54A9C966B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20858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8213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54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54000"/>
            <a:ext cx="2133600" cy="520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248400" cy="520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2619375"/>
            <a:ext cx="7772400" cy="14288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19375"/>
            <a:ext cx="7772400" cy="1135062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369218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82901-F0D1-435A-AE32-A5D9437390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43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176338"/>
            <a:ext cx="82296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4FA3D-50DA-4BC4-B560-04ACF208E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752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176338"/>
            <a:ext cx="82296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EDD8-09BE-4093-A38F-ADEC75A87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602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176338"/>
            <a:ext cx="8229600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7ADD-DB79-4DFE-87C4-9D8F37018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3118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7AB08-1767-4EE6-9CD3-119746F3A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99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877888"/>
            <a:ext cx="5903912" cy="1428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190500"/>
            <a:ext cx="5900752" cy="70245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952487"/>
            <a:ext cx="5900750" cy="42862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952487"/>
            <a:ext cx="2257408" cy="428628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E8849-2375-45C2-BA60-B30B5A51B7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9198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6400800" cy="5715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952501"/>
            <a:ext cx="7223248" cy="3316810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4508501"/>
            <a:ext cx="5657888" cy="670719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D11E-FFC1-46F1-BCA4-656638000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9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565775"/>
            <a:ext cx="9144000" cy="14922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5334000"/>
            <a:ext cx="3200400" cy="236538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5334000"/>
            <a:ext cx="3733800" cy="23653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5334000"/>
            <a:ext cx="914400" cy="236538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8D5B106-7A06-4F40-91FA-49B10AE83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904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37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6515100" cy="254000"/>
          </a:xfrm>
          <a:prstGeom prst="rect">
            <a:avLst/>
          </a:prstGeom>
          <a:solidFill>
            <a:srgbClr val="0E7589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kumimoji="0" 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P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rinciples</a:t>
            </a:r>
            <a:r>
              <a:rPr kumimoji="0" lang="zh-CN" alt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and</a:t>
            </a:r>
            <a:r>
              <a:rPr kumimoji="0" lang="zh-CN" alt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Applications</a:t>
            </a:r>
            <a:r>
              <a:rPr kumimoji="0" lang="zh-CN" alt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of</a:t>
            </a:r>
            <a:r>
              <a:rPr kumimoji="0" lang="zh-CN" alt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Business</a:t>
            </a:r>
            <a:r>
              <a:rPr kumimoji="0" lang="zh-CN" altLang="en-US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altLang="zh-CN" sz="1600" i="1" dirty="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Intelligence</a:t>
            </a:r>
            <a:endParaRPr kumimoji="0" lang="en-US" sz="1600" i="1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7000" y="0"/>
            <a:ext cx="2687638" cy="254000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i="1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Chap</a:t>
            </a:r>
            <a:r>
              <a:rPr kumimoji="0"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6</a:t>
            </a:r>
            <a:r>
              <a:rPr kumimoji="0"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： 聚类分析</a:t>
            </a:r>
            <a:endParaRPr kumimoji="0"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0" name="矩形 1"/>
          <p:cNvSpPr>
            <a:spLocks noChangeArrowheads="1"/>
          </p:cNvSpPr>
          <p:nvPr/>
        </p:nvSpPr>
        <p:spPr bwMode="auto">
          <a:xfrm>
            <a:off x="8229600" y="5408613"/>
            <a:ext cx="9239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  <a:defRPr/>
            </a:pPr>
            <a:r>
              <a:rPr kumimoji="0" lang="en-US" altLang="zh-CN" sz="1800" smtClean="0">
                <a:latin typeface="Lucida Sans" pitchFamily="34" charset="0"/>
                <a:ea typeface="微软雅黑" pitchFamily="34" charset="-122"/>
              </a:rPr>
              <a:t> </a:t>
            </a:r>
            <a:fld id="{5EE3F485-DC89-4385-B539-FFCCEAC3E9D0}" type="slidenum">
              <a:rPr kumimoji="0" lang="en-US" altLang="zh-CN" sz="1800" smtClean="0">
                <a:latin typeface="Lucida Sans" pitchFamily="34" charset="0"/>
                <a:ea typeface="微软雅黑" pitchFamily="34" charset="-122"/>
              </a:rPr>
              <a:pPr algn="ctr" eaLnBrk="1" hangingPunct="1">
                <a:lnSpc>
                  <a:spcPts val="2000"/>
                </a:lnSpc>
                <a:defRPr/>
              </a:pPr>
              <a:t>‹#›</a:t>
            </a:fld>
            <a:endParaRPr kumimoji="0" lang="en-US" altLang="zh-CN" sz="1800" smtClean="0">
              <a:latin typeface="Lucida Sans" pitchFamily="34" charset="0"/>
              <a:ea typeface="微软雅黑" pitchFamily="34" charset="-122"/>
            </a:endParaRP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0795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540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236663"/>
            <a:ext cx="8443912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itchFamily="34" charset="-122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200"/>
        </a:spcBef>
        <a:spcAft>
          <a:spcPct val="0"/>
        </a:spcAft>
        <a:buClr>
          <a:srgbClr val="357E69"/>
        </a:buClr>
        <a:buFont typeface="Symbol" pitchFamily="18" charset="2"/>
        <a:buChar char="-"/>
        <a:defRPr sz="24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918BA3"/>
        </a:buClr>
        <a:buFont typeface="Wingdings" pitchFamily="2" charset="2"/>
        <a:buChar char="Ø"/>
        <a:defRPr sz="20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2F6E7E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12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12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12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12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57250" y="1982788"/>
            <a:ext cx="7772400" cy="2212975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第</a:t>
            </a:r>
            <a:r>
              <a:rPr lang="en-US" altLang="zh-CN" sz="4800" dirty="0" smtClean="0"/>
              <a:t>4</a:t>
            </a:r>
            <a:r>
              <a:rPr lang="zh-CN" altLang="en-US" sz="4800" dirty="0" smtClean="0"/>
              <a:t>章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聚类分析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唐四薪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7" y="350520"/>
            <a:ext cx="665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机器学习算法入门与编程实现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唐四薪 编著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在图像分割上的简单应用</a:t>
            </a:r>
            <a:r>
              <a:rPr lang="zh-CN" altLang="en-US" sz="4000" b="1" smtClean="0">
                <a:ea typeface="宋体" pitchFamily="2" charset="-122"/>
              </a:rPr>
              <a:t>（续）</a:t>
            </a:r>
          </a:p>
        </p:txBody>
      </p:sp>
      <p:pic>
        <p:nvPicPr>
          <p:cNvPr id="22531" name="Picture 3" descr="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17600"/>
            <a:ext cx="48244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92500" y="4105275"/>
            <a:ext cx="24479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Times New Roman" pitchFamily="18" charset="0"/>
              </a:rPr>
              <a:t>分割后的效果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7950" y="4757738"/>
            <a:ext cx="89646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ahoma" pitchFamily="34" charset="0"/>
              </a:rPr>
              <a:t>注：最大迭代次数为</a:t>
            </a:r>
            <a:r>
              <a:rPr kumimoji="0" lang="en-US" altLang="zh-CN" sz="2400">
                <a:latin typeface="Tahoma" pitchFamily="34" charset="0"/>
              </a:rPr>
              <a:t>20</a:t>
            </a:r>
            <a:r>
              <a:rPr kumimoji="0" lang="zh-CN" altLang="en-US" sz="2400">
                <a:latin typeface="Tahoma" pitchFamily="34" charset="0"/>
              </a:rPr>
              <a:t>次，需运行多次才有可能得到较好的效果。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在人脸识别中的应用</a:t>
            </a:r>
            <a:endParaRPr lang="zh-CN" altLang="en-US" sz="4000" b="1" smtClean="0">
              <a:ea typeface="宋体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16013" y="1236663"/>
            <a:ext cx="18732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latin typeface="Times New Roman" pitchFamily="18" charset="0"/>
              </a:rPr>
              <a:t>例</a:t>
            </a:r>
            <a:r>
              <a:rPr kumimoji="0" lang="en-US" altLang="zh-CN" sz="2800" b="1">
                <a:latin typeface="Times New Roman" pitchFamily="18" charset="0"/>
              </a:rPr>
              <a:t>2</a:t>
            </a:r>
            <a:r>
              <a:rPr kumimoji="0" lang="zh-CN" altLang="en-US" sz="2800" b="1">
                <a:latin typeface="Times New Roman" pitchFamily="18" charset="0"/>
              </a:rPr>
              <a:t>：</a:t>
            </a:r>
          </a:p>
        </p:txBody>
      </p:sp>
      <p:pic>
        <p:nvPicPr>
          <p:cNvPr id="23556" name="Picture 4" descr="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14488"/>
            <a:ext cx="66960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619250" y="4899025"/>
            <a:ext cx="6624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ahoma" pitchFamily="34" charset="0"/>
              </a:rPr>
              <a:t>注：聚类中心个数为</a:t>
            </a:r>
            <a:r>
              <a:rPr kumimoji="0" lang="en-US" altLang="zh-CN" sz="2400">
                <a:latin typeface="Tahoma" pitchFamily="34" charset="0"/>
              </a:rPr>
              <a:t>5</a:t>
            </a:r>
            <a:r>
              <a:rPr kumimoji="0" lang="zh-CN" altLang="en-US" sz="2400">
                <a:latin typeface="Tahoma" pitchFamily="34" charset="0"/>
              </a:rPr>
              <a:t>，最大迭代次数为</a:t>
            </a:r>
            <a:r>
              <a:rPr kumimoji="0" lang="en-US" altLang="zh-CN" sz="2400">
                <a:latin typeface="Tahoma" pitchFamily="34" charset="0"/>
              </a:rPr>
              <a:t>10</a:t>
            </a:r>
            <a:r>
              <a:rPr kumimoji="0" lang="zh-CN" altLang="en-US" sz="2400">
                <a:latin typeface="Tahoma" pitchFamily="34" charset="0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聚类分析的主要问题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如何度量距离</a:t>
            </a:r>
          </a:p>
          <a:p>
            <a:endParaRPr lang="zh-CN" altLang="en-US" b="1" smtClean="0">
              <a:ea typeface="宋体" pitchFamily="2" charset="-122"/>
            </a:endParaRPr>
          </a:p>
          <a:p>
            <a:r>
              <a:rPr lang="zh-CN" altLang="en-US" b="1" smtClean="0">
                <a:ea typeface="宋体" pitchFamily="2" charset="-122"/>
              </a:rPr>
              <a:t>层次聚类法</a:t>
            </a:r>
          </a:p>
          <a:p>
            <a:endParaRPr lang="zh-CN" altLang="en-US" b="1" smtClean="0">
              <a:ea typeface="宋体" pitchFamily="2" charset="-122"/>
            </a:endParaRPr>
          </a:p>
          <a:p>
            <a:r>
              <a:rPr lang="en-US" altLang="zh-CN" b="1" smtClean="0">
                <a:ea typeface="宋体" pitchFamily="2" charset="-122"/>
              </a:rPr>
              <a:t>K-means</a:t>
            </a:r>
            <a:r>
              <a:rPr lang="zh-CN" altLang="en-US" b="1" smtClean="0">
                <a:ea typeface="宋体" pitchFamily="2" charset="-122"/>
              </a:rPr>
              <a:t>聚类</a:t>
            </a:r>
          </a:p>
          <a:p>
            <a:endParaRPr lang="zh-CN" altLang="en-US" b="1" smtClean="0">
              <a:ea typeface="宋体" pitchFamily="2" charset="-122"/>
            </a:endParaRPr>
          </a:p>
          <a:p>
            <a:r>
              <a:rPr lang="en-US" altLang="zh-CN" b="1" smtClean="0">
                <a:ea typeface="宋体" pitchFamily="2" charset="-122"/>
              </a:rPr>
              <a:t>K-</a:t>
            </a:r>
            <a:r>
              <a:rPr lang="zh-CN" altLang="en-US" b="1" smtClean="0">
                <a:ea typeface="宋体" pitchFamily="2" charset="-122"/>
              </a:rPr>
              <a:t>中心点聚类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3492500" y="4079875"/>
            <a:ext cx="431800" cy="1200150"/>
          </a:xfrm>
          <a:prstGeom prst="rightBrace">
            <a:avLst>
              <a:gd name="adj1" fmla="val 27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95738" y="4371975"/>
            <a:ext cx="3529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基于划分的聚类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1776413"/>
            <a:ext cx="7772400" cy="122396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如何度量距离</a:t>
            </a:r>
          </a:p>
        </p:txBody>
      </p:sp>
      <p:sp>
        <p:nvSpPr>
          <p:cNvPr id="25603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238500"/>
            <a:ext cx="6400800" cy="1460500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数据的种类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定距型数据（数值型）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定性型数据（布尔型）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定序型数据（有顺序的离散值型、比如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优、良、中、及格、不及格）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9308"/>
            <a:ext cx="8501063" cy="3905250"/>
          </a:xfrm>
        </p:spPr>
        <p:txBody>
          <a:bodyPr/>
          <a:lstStyle/>
          <a:p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亲疏远程度的衡量指标</a:t>
            </a:r>
          </a:p>
          <a:p>
            <a:pPr lvl="1"/>
            <a:r>
              <a:rPr lang="zh-CN" altLang="en-US" sz="32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距离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: 数据间差异程度的度量.距离越近,越“亲密”,聚成一类;距离越远,越“疏远”,分别属于不同的类</a:t>
            </a:r>
          </a:p>
          <a:p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定距型个体间的距离：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    把每个个案数据看成是</a:t>
            </a:r>
            <a:r>
              <a:rPr lang="en-US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维空间上的点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,在点和点之间定义某种距离.</a:t>
            </a:r>
          </a:p>
          <a:p>
            <a:pPr lvl="2"/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欧氏距离(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EUCLID)</a:t>
            </a:r>
          </a:p>
          <a:p>
            <a:pPr lvl="2"/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平方欧氏距离(</a:t>
            </a:r>
            <a:r>
              <a:rPr lang="zh-CN" altLang="zh-CN" sz="2800" b="1" dirty="0" smtClean="0">
                <a:latin typeface="仿宋_GB2312" pitchFamily="49" charset="-122"/>
                <a:ea typeface="仿宋_GB2312" pitchFamily="49" charset="-122"/>
              </a:rPr>
              <a:t>SEUCLID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zh-CN" altLang="en-US" sz="28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4787900" y="4392613"/>
          <a:ext cx="4070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3" imgW="1955800" imgH="482600" progId="Equation.3">
                  <p:embed/>
                </p:oleObj>
              </mc:Choice>
              <mc:Fallback>
                <p:oleObj name="公式" r:id="rId3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92613"/>
                        <a:ext cx="40703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距离的定义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latin typeface="仿宋_GB2312" pitchFamily="49" charset="-122"/>
                <a:ea typeface="仿宋_GB2312" pitchFamily="49" charset="-122"/>
              </a:rPr>
              <a:t>个体间的距离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58900"/>
            <a:ext cx="4608512" cy="384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076825" y="1298575"/>
            <a:ext cx="352901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latin typeface="Times New Roman" pitchFamily="18" charset="0"/>
              </a:rPr>
              <a:t>把每个个案数据看成是</a:t>
            </a:r>
            <a:r>
              <a:rPr kumimoji="0" lang="en-US" altLang="en-US" sz="26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pitchFamily="18" charset="0"/>
              </a:rPr>
              <a:t>维空间上的点</a:t>
            </a:r>
            <a:r>
              <a:rPr kumimoji="0" lang="zh-CN" altLang="en-US" sz="2600" b="1">
                <a:latin typeface="Times New Roman" pitchFamily="18" charset="0"/>
              </a:rPr>
              <a:t>,在点和点之间定义某种距离</a:t>
            </a:r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7463"/>
            <a:ext cx="432117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 </a:t>
            </a:r>
            <a:r>
              <a:rPr lang="zh-CN" altLang="en-US" sz="54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欧式（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Euclidian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z="54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）距离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47813" y="1355725"/>
          <a:ext cx="62642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公式" r:id="rId3" imgW="2946400" imgH="762000" progId="Equation.3">
                  <p:embed/>
                </p:oleObj>
              </mc:Choice>
              <mc:Fallback>
                <p:oleObj name="公式" r:id="rId3" imgW="29464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55725"/>
                        <a:ext cx="6264275" cy="1352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26"/>
          <p:cNvGrpSpPr>
            <a:grpSpLocks/>
          </p:cNvGrpSpPr>
          <p:nvPr/>
        </p:nvGrpSpPr>
        <p:grpSpPr bwMode="auto">
          <a:xfrm>
            <a:off x="323850" y="2317750"/>
            <a:ext cx="6192838" cy="3340100"/>
            <a:chOff x="204" y="1752"/>
            <a:chExt cx="3901" cy="252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>
              <a:off x="582" y="3963"/>
              <a:ext cx="2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582" y="1914"/>
              <a:ext cx="0" cy="2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Text Box 10"/>
            <p:cNvSpPr txBox="1">
              <a:spLocks noChangeArrowheads="1"/>
            </p:cNvSpPr>
            <p:nvPr/>
          </p:nvSpPr>
          <p:spPr bwMode="auto">
            <a:xfrm>
              <a:off x="3109" y="3869"/>
              <a:ext cx="42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1</a:t>
              </a:r>
            </a:p>
          </p:txBody>
        </p:sp>
        <p:sp>
          <p:nvSpPr>
            <p:cNvPr id="29704" name="Rectangle 11"/>
            <p:cNvSpPr>
              <a:spLocks noChangeArrowheads="1"/>
            </p:cNvSpPr>
            <p:nvPr/>
          </p:nvSpPr>
          <p:spPr bwMode="auto">
            <a:xfrm>
              <a:off x="249" y="1752"/>
              <a:ext cx="305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2</a:t>
              </a:r>
            </a:p>
          </p:txBody>
        </p:sp>
        <p:sp>
          <p:nvSpPr>
            <p:cNvPr id="29705" name="Oval 12"/>
            <p:cNvSpPr>
              <a:spLocks noChangeArrowheads="1"/>
            </p:cNvSpPr>
            <p:nvPr/>
          </p:nvSpPr>
          <p:spPr bwMode="auto">
            <a:xfrm>
              <a:off x="1058" y="2485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06" name="Oval 13"/>
            <p:cNvSpPr>
              <a:spLocks noChangeArrowheads="1"/>
            </p:cNvSpPr>
            <p:nvPr/>
          </p:nvSpPr>
          <p:spPr bwMode="auto">
            <a:xfrm>
              <a:off x="2107" y="3391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07" name="Text Box 14"/>
            <p:cNvSpPr txBox="1">
              <a:spLocks noChangeArrowheads="1"/>
            </p:cNvSpPr>
            <p:nvPr/>
          </p:nvSpPr>
          <p:spPr bwMode="auto">
            <a:xfrm>
              <a:off x="915" y="2200"/>
              <a:ext cx="38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①</a:t>
              </a:r>
            </a:p>
          </p:txBody>
        </p:sp>
        <p:sp>
          <p:nvSpPr>
            <p:cNvPr id="29708" name="Text Box 15"/>
            <p:cNvSpPr txBox="1">
              <a:spLocks noChangeArrowheads="1"/>
            </p:cNvSpPr>
            <p:nvPr/>
          </p:nvSpPr>
          <p:spPr bwMode="auto">
            <a:xfrm>
              <a:off x="2137" y="3339"/>
              <a:ext cx="335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②</a:t>
              </a:r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>
              <a:off x="1058" y="2485"/>
              <a:ext cx="1096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1058" y="2485"/>
              <a:ext cx="0" cy="1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>
              <a:off x="2154" y="3440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flipH="1">
              <a:off x="582" y="2485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H="1">
              <a:off x="582" y="3440"/>
              <a:ext cx="15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Text Box 21"/>
            <p:cNvSpPr txBox="1">
              <a:spLocks noChangeArrowheads="1"/>
            </p:cNvSpPr>
            <p:nvPr/>
          </p:nvSpPr>
          <p:spPr bwMode="auto">
            <a:xfrm>
              <a:off x="204" y="2295"/>
              <a:ext cx="477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12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15" name="Text Box 22"/>
            <p:cNvSpPr txBox="1">
              <a:spLocks noChangeArrowheads="1"/>
            </p:cNvSpPr>
            <p:nvPr/>
          </p:nvSpPr>
          <p:spPr bwMode="auto">
            <a:xfrm>
              <a:off x="204" y="3248"/>
              <a:ext cx="477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22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16" name="Text Box 23"/>
            <p:cNvSpPr txBox="1">
              <a:spLocks noChangeArrowheads="1"/>
            </p:cNvSpPr>
            <p:nvPr/>
          </p:nvSpPr>
          <p:spPr bwMode="auto">
            <a:xfrm>
              <a:off x="819" y="3881"/>
              <a:ext cx="47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11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17" name="Text Box 24"/>
            <p:cNvSpPr txBox="1">
              <a:spLocks noChangeArrowheads="1"/>
            </p:cNvSpPr>
            <p:nvPr/>
          </p:nvSpPr>
          <p:spPr bwMode="auto">
            <a:xfrm>
              <a:off x="2011" y="3881"/>
              <a:ext cx="47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21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29718" name="Text Box 26"/>
            <p:cNvSpPr txBox="1">
              <a:spLocks noChangeArrowheads="1"/>
            </p:cNvSpPr>
            <p:nvPr/>
          </p:nvSpPr>
          <p:spPr bwMode="auto">
            <a:xfrm>
              <a:off x="1249" y="3391"/>
              <a:ext cx="1001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21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- 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11</a:t>
              </a:r>
            </a:p>
          </p:txBody>
        </p:sp>
        <p:sp>
          <p:nvSpPr>
            <p:cNvPr id="29719" name="Text Box 27"/>
            <p:cNvSpPr txBox="1">
              <a:spLocks noChangeArrowheads="1"/>
            </p:cNvSpPr>
            <p:nvPr/>
          </p:nvSpPr>
          <p:spPr bwMode="auto">
            <a:xfrm rot="-5400000">
              <a:off x="387" y="2678"/>
              <a:ext cx="10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22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- x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  <a:ea typeface="华文细黑" pitchFamily="2" charset="-122"/>
                </a:rPr>
                <a:t>12</a:t>
              </a:r>
            </a:p>
          </p:txBody>
        </p:sp>
        <p:graphicFrame>
          <p:nvGraphicFramePr>
            <p:cNvPr id="29720" name="Object 32"/>
            <p:cNvGraphicFramePr>
              <a:graphicFrameLocks noChangeAspect="1"/>
            </p:cNvGraphicFramePr>
            <p:nvPr/>
          </p:nvGraphicFramePr>
          <p:xfrm>
            <a:off x="1583" y="2438"/>
            <a:ext cx="252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公式" r:id="rId5" imgW="1943100" imgH="279400" progId="Equation.3">
                    <p:embed/>
                  </p:oleObj>
                </mc:Choice>
                <mc:Fallback>
                  <p:oleObj name="公式" r:id="rId5" imgW="1943100" imgH="279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2438"/>
                          <a:ext cx="2522" cy="363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34"/>
            <p:cNvSpPr>
              <a:spLocks noChangeShapeType="1"/>
            </p:cNvSpPr>
            <p:nvPr/>
          </p:nvSpPr>
          <p:spPr bwMode="auto">
            <a:xfrm flipH="1">
              <a:off x="1392" y="2628"/>
              <a:ext cx="143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74650"/>
            <a:ext cx="8534400" cy="682625"/>
          </a:xfrm>
        </p:spPr>
        <p:txBody>
          <a:bodyPr/>
          <a:lstStyle/>
          <a:p>
            <a:pPr eaLnBrk="1" hangingPunct="1"/>
            <a:r>
              <a:rPr lang="zh-CN" altLang="en-US" smtClean="0"/>
              <a:t>距离公式</a:t>
            </a:r>
            <a:endParaRPr lang="en-US" altLang="zh-CN" sz="4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223963"/>
            <a:ext cx="8534400" cy="40465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ea typeface="微软雅黑" pitchFamily="34" charset="-122"/>
              </a:rPr>
              <a:t>If </a:t>
            </a:r>
            <a:r>
              <a:rPr lang="en-US" altLang="zh-CN" i="1" dirty="0" smtClean="0">
                <a:ea typeface="微软雅黑" pitchFamily="34" charset="-122"/>
              </a:rPr>
              <a:t>q</a:t>
            </a:r>
            <a:r>
              <a:rPr lang="en-US" altLang="zh-CN" dirty="0" smtClean="0">
                <a:ea typeface="微软雅黑" pitchFamily="34" charset="-122"/>
              </a:rPr>
              <a:t> = </a:t>
            </a:r>
            <a:r>
              <a:rPr lang="en-US" altLang="zh-CN" i="1" dirty="0" smtClean="0">
                <a:ea typeface="微软雅黑" pitchFamily="34" charset="-122"/>
              </a:rPr>
              <a:t>1</a:t>
            </a:r>
            <a:r>
              <a:rPr lang="en-US" altLang="zh-CN" dirty="0" smtClean="0">
                <a:ea typeface="微软雅黑" pitchFamily="34" charset="-122"/>
              </a:rPr>
              <a:t>, </a:t>
            </a:r>
            <a:r>
              <a:rPr lang="en-US" altLang="zh-CN" i="1" dirty="0" smtClean="0">
                <a:ea typeface="微软雅黑" pitchFamily="34" charset="-122"/>
              </a:rPr>
              <a:t>d</a:t>
            </a:r>
            <a:r>
              <a:rPr lang="en-US" altLang="zh-CN" dirty="0" smtClean="0">
                <a:ea typeface="微软雅黑" pitchFamily="34" charset="-122"/>
              </a:rPr>
              <a:t> is </a:t>
            </a:r>
            <a:r>
              <a:rPr lang="zh-CN" altLang="en-US" dirty="0" smtClean="0">
                <a:ea typeface="微软雅黑" pitchFamily="34" charset="-122"/>
              </a:rPr>
              <a:t>曼哈顿距离</a:t>
            </a:r>
            <a:r>
              <a:rPr lang="en-US" altLang="zh-CN" dirty="0" smtClean="0">
                <a:solidFill>
                  <a:schemeClr val="folHlink"/>
                </a:solidFill>
                <a:ea typeface="微软雅黑" pitchFamily="34" charset="-122"/>
              </a:rPr>
              <a:t>Manhattan distance, L</a:t>
            </a:r>
            <a:r>
              <a:rPr lang="en-US" altLang="zh-CN" baseline="-25000" dirty="0" smtClean="0">
                <a:solidFill>
                  <a:schemeClr val="folHlink"/>
                </a:solidFill>
                <a:ea typeface="微软雅黑" pitchFamily="34" charset="-122"/>
              </a:rPr>
              <a:t>1</a:t>
            </a:r>
            <a:endParaRPr lang="zh-CN" altLang="en-US" baseline="-25000" dirty="0" smtClean="0">
              <a:solidFill>
                <a:schemeClr val="folHlink"/>
              </a:solidFill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i="1" dirty="0" smtClean="0"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i="1" dirty="0" smtClean="0">
                <a:ea typeface="微软雅黑" pitchFamily="34" charset="-122"/>
              </a:rPr>
              <a:t>If q</a:t>
            </a:r>
            <a:r>
              <a:rPr lang="en-US" altLang="zh-CN" dirty="0" smtClean="0">
                <a:ea typeface="微软雅黑" pitchFamily="34" charset="-122"/>
              </a:rPr>
              <a:t> = </a:t>
            </a:r>
            <a:r>
              <a:rPr lang="en-US" altLang="zh-CN" i="1" dirty="0" smtClean="0">
                <a:ea typeface="微软雅黑" pitchFamily="34" charset="-122"/>
              </a:rPr>
              <a:t>2</a:t>
            </a:r>
            <a:r>
              <a:rPr lang="en-US" altLang="zh-CN" dirty="0" smtClean="0">
                <a:ea typeface="微软雅黑" pitchFamily="34" charset="-122"/>
              </a:rPr>
              <a:t>,</a:t>
            </a:r>
            <a:r>
              <a:rPr lang="en-US" altLang="zh-CN" i="1" dirty="0" smtClean="0">
                <a:ea typeface="微软雅黑" pitchFamily="34" charset="-122"/>
              </a:rPr>
              <a:t> d </a:t>
            </a:r>
            <a:r>
              <a:rPr lang="en-US" altLang="zh-CN" dirty="0" smtClean="0">
                <a:ea typeface="微软雅黑" pitchFamily="34" charset="-122"/>
              </a:rPr>
              <a:t>is </a:t>
            </a:r>
            <a:r>
              <a:rPr lang="zh-CN" altLang="en-US" dirty="0" smtClean="0">
                <a:ea typeface="微软雅黑" pitchFamily="34" charset="-122"/>
              </a:rPr>
              <a:t>欧式距离</a:t>
            </a:r>
            <a:r>
              <a:rPr lang="en-US" altLang="zh-CN" dirty="0" smtClean="0">
                <a:solidFill>
                  <a:schemeClr val="folHlink"/>
                </a:solidFill>
                <a:ea typeface="微软雅黑" pitchFamily="34" charset="-122"/>
              </a:rPr>
              <a:t>Euclidean distance</a:t>
            </a:r>
            <a:r>
              <a:rPr lang="en-US" altLang="zh-CN" dirty="0" smtClean="0">
                <a:ea typeface="微软雅黑" pitchFamily="34" charset="-122"/>
              </a:rPr>
              <a:t>: L</a:t>
            </a:r>
            <a:r>
              <a:rPr lang="en-US" altLang="zh-CN" baseline="-25000" dirty="0" smtClean="0">
                <a:ea typeface="微软雅黑" pitchFamily="34" charset="-122"/>
              </a:rPr>
              <a:t>2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1800"/>
              </a:spcBef>
            </a:pPr>
            <a:endParaRPr lang="en-US" altLang="zh-CN" dirty="0" smtClean="0">
              <a:ea typeface="微软雅黑" pitchFamily="34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>
                <a:ea typeface="微软雅黑" pitchFamily="34" charset="-122"/>
              </a:rPr>
              <a:t>性质：</a:t>
            </a:r>
            <a:endParaRPr lang="en-US" altLang="zh-CN" dirty="0" smtClean="0"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i="1" dirty="0" smtClean="0">
                <a:ea typeface="微软雅黑" pitchFamily="34" charset="-122"/>
              </a:rPr>
              <a:t>d(o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j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  <a:r>
              <a:rPr lang="en-US" altLang="zh-CN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sym typeface="Symbol" pitchFamily="18" charset="2"/>
              </a:rPr>
              <a:t> 0				</a:t>
            </a:r>
            <a:r>
              <a:rPr lang="en-US" altLang="zh-CN" sz="2400" i="1" dirty="0" smtClean="0">
                <a:ea typeface="微软雅黑" pitchFamily="34" charset="-122"/>
              </a:rPr>
              <a:t>d(o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, 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  <a:r>
              <a:rPr lang="en-US" altLang="zh-CN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sym typeface="Symbol" pitchFamily="18" charset="2"/>
              </a:rPr>
              <a:t>= 0</a:t>
            </a:r>
            <a:endParaRPr lang="en-US" altLang="zh-CN" sz="2400" dirty="0" smtClean="0"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i="1" dirty="0" smtClean="0">
                <a:ea typeface="微软雅黑" pitchFamily="34" charset="-122"/>
              </a:rPr>
              <a:t>d(o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j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  <a:r>
              <a:rPr lang="en-US" altLang="zh-CN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sym typeface="Symbol" pitchFamily="18" charset="2"/>
              </a:rPr>
              <a:t>= </a:t>
            </a:r>
            <a:r>
              <a:rPr lang="en-US" altLang="zh-CN" sz="2400" i="1" dirty="0" smtClean="0">
                <a:ea typeface="微软雅黑" pitchFamily="34" charset="-122"/>
              </a:rPr>
              <a:t>d(o</a:t>
            </a:r>
            <a:r>
              <a:rPr lang="en-US" altLang="zh-CN" sz="2400" i="1" baseline="-25000" dirty="0" smtClean="0">
                <a:ea typeface="微软雅黑" pitchFamily="34" charset="-122"/>
              </a:rPr>
              <a:t>j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)			d(o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j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  <a:r>
              <a:rPr lang="en-US" altLang="zh-CN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sym typeface="Symbol" pitchFamily="18" charset="2"/>
              </a:rPr>
              <a:t> </a:t>
            </a:r>
            <a:r>
              <a:rPr lang="en-US" altLang="zh-CN" sz="2400" i="1" dirty="0" smtClean="0">
                <a:ea typeface="微软雅黑" pitchFamily="34" charset="-122"/>
              </a:rPr>
              <a:t>do</a:t>
            </a:r>
            <a:r>
              <a:rPr lang="en-US" altLang="zh-CN" sz="2400" i="1" baseline="-25000" dirty="0" smtClean="0">
                <a:ea typeface="微软雅黑" pitchFamily="34" charset="-122"/>
              </a:rPr>
              <a:t>i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k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  <a:r>
              <a:rPr lang="en-US" altLang="zh-CN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sym typeface="Symbol" pitchFamily="18" charset="2"/>
              </a:rPr>
              <a:t>+ </a:t>
            </a:r>
            <a:r>
              <a:rPr lang="en-US" altLang="zh-CN" sz="2400" i="1" dirty="0" smtClean="0">
                <a:ea typeface="微软雅黑" pitchFamily="34" charset="-122"/>
              </a:rPr>
              <a:t>d(o</a:t>
            </a:r>
            <a:r>
              <a:rPr lang="en-US" altLang="zh-CN" sz="2400" i="1" baseline="-25000" dirty="0" smtClean="0">
                <a:ea typeface="微软雅黑" pitchFamily="34" charset="-122"/>
              </a:rPr>
              <a:t>k</a:t>
            </a:r>
            <a:r>
              <a:rPr lang="en-US" altLang="zh-CN" sz="2400" i="1" dirty="0" smtClean="0">
                <a:ea typeface="微软雅黑" pitchFamily="34" charset="-122"/>
              </a:rPr>
              <a:t>,o</a:t>
            </a:r>
            <a:r>
              <a:rPr lang="en-US" altLang="zh-CN" sz="2400" i="1" baseline="-25000" dirty="0" smtClean="0">
                <a:ea typeface="微软雅黑" pitchFamily="34" charset="-122"/>
              </a:rPr>
              <a:t>j</a:t>
            </a:r>
            <a:r>
              <a:rPr lang="en-US" altLang="zh-CN" sz="2400" i="1" dirty="0" smtClean="0">
                <a:ea typeface="微软雅黑" pitchFamily="34" charset="-122"/>
              </a:rPr>
              <a:t>)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1331913" y="3073400"/>
          <a:ext cx="7413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公式" r:id="rId4" imgW="6629400" imgH="571500" progId="Equation.3">
                  <p:embed/>
                </p:oleObj>
              </mc:Choice>
              <mc:Fallback>
                <p:oleObj name="公式" r:id="rId4" imgW="66294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73400"/>
                        <a:ext cx="74136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1603375" y="1836738"/>
          <a:ext cx="6507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公式" r:id="rId6" imgW="5715000" imgH="457200" progId="Equation.3">
                  <p:embed/>
                </p:oleObj>
              </mc:Choice>
              <mc:Fallback>
                <p:oleObj name="公式" r:id="rId6" imgW="5715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836738"/>
                        <a:ext cx="65071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距离矩阵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29457" r="13078" b="10776"/>
          <a:stretch>
            <a:fillRect/>
          </a:stretch>
        </p:blipFill>
        <p:spPr>
          <a:xfrm>
            <a:off x="323850" y="1416050"/>
            <a:ext cx="8532813" cy="3722688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00113" y="1657350"/>
            <a:ext cx="647700" cy="585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12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Clr>
                <a:srgbClr val="357E69"/>
              </a:buClr>
              <a:buFont typeface="Symbol" pitchFamily="18" charset="2"/>
              <a:buChar char="-"/>
              <a:defRPr sz="2400">
                <a:solidFill>
                  <a:srgbClr val="8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lr>
                <a:srgbClr val="918BA3"/>
              </a:buClr>
              <a:buFont typeface="Wingdings" pitchFamily="2" charset="2"/>
              <a:buChar char="Ø"/>
              <a:defRPr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lr>
                <a:srgbClr val="2F6E7E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品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003800" y="1716088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2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Clr>
                <a:srgbClr val="357E69"/>
              </a:buClr>
              <a:buFont typeface="Symbol" pitchFamily="18" charset="2"/>
              <a:buChar char="-"/>
              <a:defRPr sz="2400">
                <a:solidFill>
                  <a:srgbClr val="8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lr>
                <a:srgbClr val="918BA3"/>
              </a:buClr>
              <a:buFont typeface="Wingdings" pitchFamily="2" charset="2"/>
              <a:buChar char="Ø"/>
              <a:defRPr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lr>
                <a:srgbClr val="2F6E7E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ea typeface="华文细黑" pitchFamily="2" charset="-122"/>
              </a:rPr>
              <a:t>距离矩阵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数据挖掘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聚类</a:t>
            </a:r>
          </a:p>
          <a:p>
            <a:endParaRPr lang="zh-CN" altLang="en-US" b="1" smtClean="0">
              <a:ea typeface="宋体" pitchFamily="2" charset="-122"/>
            </a:endParaRPr>
          </a:p>
          <a:p>
            <a:r>
              <a:rPr lang="zh-CN" altLang="en-US" b="1" smtClean="0">
                <a:ea typeface="宋体" pitchFamily="2" charset="-122"/>
              </a:rPr>
              <a:t>分类</a:t>
            </a:r>
          </a:p>
          <a:p>
            <a:endParaRPr lang="zh-CN" altLang="en-US" b="1" smtClean="0">
              <a:ea typeface="宋体" pitchFamily="2" charset="-122"/>
            </a:endParaRPr>
          </a:p>
          <a:p>
            <a:r>
              <a:rPr lang="zh-CN" altLang="en-US" b="1" smtClean="0">
                <a:ea typeface="宋体" pitchFamily="2" charset="-122"/>
              </a:rPr>
              <a:t>关联规则挖掘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 sz="44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绝对值距离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32985" r="17030" b="9032"/>
          <a:stretch>
            <a:fillRect/>
          </a:stretch>
        </p:blipFill>
        <p:spPr>
          <a:xfrm>
            <a:off x="468313" y="1355725"/>
            <a:ext cx="8316912" cy="3810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16013" y="1536700"/>
            <a:ext cx="647700" cy="585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12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Clr>
                <a:srgbClr val="357E69"/>
              </a:buClr>
              <a:buFont typeface="Symbol" pitchFamily="18" charset="2"/>
              <a:buChar char="-"/>
              <a:defRPr sz="2400">
                <a:solidFill>
                  <a:srgbClr val="8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lr>
                <a:srgbClr val="918BA3"/>
              </a:buClr>
              <a:buFont typeface="Wingdings" pitchFamily="2" charset="2"/>
              <a:buChar char="Ø"/>
              <a:defRPr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lr>
                <a:srgbClr val="2F6E7E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品</a:t>
            </a:r>
          </a:p>
        </p:txBody>
      </p:sp>
      <p:graphicFrame>
        <p:nvGraphicFramePr>
          <p:cNvPr id="32773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11638" y="1350963"/>
          <a:ext cx="28813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4" imgW="1205977" imgH="444307" progId="Equation.3">
                  <p:embed/>
                </p:oleObj>
              </mc:Choice>
              <mc:Fallback>
                <p:oleObj name="公式" r:id="rId4" imgW="1205977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350963"/>
                        <a:ext cx="2881312" cy="885825"/>
                      </a:xfrm>
                      <a:prstGeom prst="rect">
                        <a:avLst/>
                      </a:prstGeom>
                      <a:solidFill>
                        <a:srgbClr val="FF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品质型个体距离的度量</a:t>
            </a:r>
            <a:endParaRPr lang="zh-CN" altLang="en-US" b="1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00063" y="1311275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品质型个体间的距离</a:t>
            </a: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000">
              <a:latin typeface="宋体" pitchFamily="2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000">
              <a:latin typeface="宋体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000">
              <a:latin typeface="宋体" pitchFamily="2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214438" y="2263775"/>
            <a:ext cx="6705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姓名        授课方式   上机时间  选某门课程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张三          </a:t>
            </a:r>
            <a:r>
              <a:rPr lang="zh-CN" altLang="zh-CN" sz="2800" b="1">
                <a:latin typeface="Times New Roman" pitchFamily="18" charset="0"/>
              </a:rPr>
              <a:t>     1  </a:t>
            </a:r>
            <a:r>
              <a:rPr lang="zh-CN" altLang="en-US" sz="2800" b="1">
                <a:latin typeface="Times New Roman" pitchFamily="18" charset="0"/>
              </a:rPr>
              <a:t>        </a:t>
            </a:r>
            <a:r>
              <a:rPr lang="zh-CN" altLang="zh-CN" sz="2800" b="1">
                <a:latin typeface="Times New Roman" pitchFamily="18" charset="0"/>
              </a:rPr>
              <a:t>       </a:t>
            </a:r>
            <a:r>
              <a:rPr lang="zh-CN" altLang="en-US" sz="2800" b="1">
                <a:latin typeface="Times New Roman" pitchFamily="18" charset="0"/>
              </a:rPr>
              <a:t>1</a:t>
            </a:r>
            <a:r>
              <a:rPr lang="zh-CN" altLang="zh-CN" sz="2800" b="1">
                <a:latin typeface="Times New Roman" pitchFamily="18" charset="0"/>
              </a:rPr>
              <a:t>         </a:t>
            </a: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zh-CN" altLang="zh-CN" sz="2800" b="1">
                <a:latin typeface="Times New Roman" pitchFamily="18" charset="0"/>
              </a:rPr>
              <a:t> 1         </a:t>
            </a:r>
            <a:endParaRPr lang="zh-CN" altLang="en-US" sz="2800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李四               1                 1    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王五               0                 0              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品质型个体间的距离</a:t>
            </a:r>
          </a:p>
          <a:p>
            <a:pPr lvl="1">
              <a:lnSpc>
                <a:spcPct val="140000"/>
              </a:lnSpc>
            </a:pP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简单匹配(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simple matching)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系数:适用二值变量。</a:t>
            </a:r>
          </a:p>
          <a:p>
            <a:pPr>
              <a:lnSpc>
                <a:spcPct val="140000"/>
              </a:lnSpc>
            </a:pPr>
            <a:endParaRPr lang="zh-CN" altLang="en-US" sz="2800" b="1" smtClean="0">
              <a:latin typeface="仿宋_GB2312" pitchFamily="49" charset="-122"/>
              <a:ea typeface="仿宋_GB2312" pitchFamily="49" charset="-122"/>
            </a:endParaRPr>
          </a:p>
          <a:p>
            <a:endParaRPr lang="zh-CN" altLang="en-US" sz="2800" b="1" smtClean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2411413" y="2378075"/>
          <a:ext cx="45196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1345616" imgH="393529" progId="Equation.3">
                  <p:embed/>
                </p:oleObj>
              </mc:Choice>
              <mc:Fallback>
                <p:oleObj name="Equation" r:id="rId3" imgW="1345616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78075"/>
                        <a:ext cx="451961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2235200" y="34925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itchFamily="18" charset="0"/>
              </a:rPr>
              <a:t>个体</a:t>
            </a:r>
            <a:r>
              <a:rPr lang="en-US" altLang="zh-CN" sz="1800">
                <a:latin typeface="Times New Roman" pitchFamily="18" charset="0"/>
              </a:rPr>
              <a:t>j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684213" y="4600575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itchFamily="18" charset="0"/>
              </a:rPr>
              <a:t>个体</a:t>
            </a:r>
            <a:r>
              <a:rPr lang="en-US" altLang="zh-CN" sz="1800">
                <a:latin typeface="Times New Roman" pitchFamily="18" charset="0"/>
              </a:rPr>
              <a:t>i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1447800" y="3881438"/>
            <a:ext cx="2590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       1        0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Times New Roman" pitchFamily="18" charset="0"/>
              </a:rPr>
              <a:t>1         </a:t>
            </a:r>
            <a:r>
              <a:rPr lang="en-US" altLang="zh-CN" sz="2400">
                <a:latin typeface="Times New Roman" pitchFamily="18" charset="0"/>
              </a:rPr>
              <a:t>a        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0         c        d                    </a:t>
            </a:r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>
            <a:off x="1447800" y="4364038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>
            <a:off x="2051050" y="4054475"/>
            <a:ext cx="0" cy="127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4029075" y="3813175"/>
            <a:ext cx="45720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latin typeface="宋体" pitchFamily="2" charset="-122"/>
              </a:rPr>
              <a:t>a</a:t>
            </a:r>
            <a:r>
              <a:rPr lang="zh-CN" altLang="en-US" sz="2200" b="1">
                <a:latin typeface="宋体" pitchFamily="2" charset="-122"/>
              </a:rPr>
              <a:t>为个体</a:t>
            </a:r>
            <a:r>
              <a:rPr lang="en-US" altLang="zh-CN" sz="2200" b="1">
                <a:latin typeface="宋体" pitchFamily="2" charset="-122"/>
              </a:rPr>
              <a:t>i</a:t>
            </a:r>
            <a:r>
              <a:rPr lang="zh-CN" altLang="en-US" sz="2200" b="1">
                <a:latin typeface="宋体" pitchFamily="2" charset="-122"/>
              </a:rPr>
              <a:t>与个体</a:t>
            </a:r>
            <a:r>
              <a:rPr lang="en-US" altLang="zh-CN" sz="2200" b="1">
                <a:latin typeface="宋体" pitchFamily="2" charset="-122"/>
              </a:rPr>
              <a:t>j</a:t>
            </a:r>
            <a:r>
              <a:rPr lang="zh-CN" altLang="en-US" sz="2200" b="1">
                <a:latin typeface="宋体" pitchFamily="2" charset="-122"/>
              </a:rPr>
              <a:t>在所有变量上同时取1的个数；</a:t>
            </a:r>
            <a:r>
              <a:rPr lang="en-US" altLang="zh-CN" sz="2200" b="1">
                <a:latin typeface="宋体" pitchFamily="2" charset="-122"/>
              </a:rPr>
              <a:t>d</a:t>
            </a:r>
            <a:r>
              <a:rPr lang="zh-CN" altLang="en-US" sz="2200" b="1">
                <a:latin typeface="宋体" pitchFamily="2" charset="-122"/>
              </a:rPr>
              <a:t>为同时取0的个数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latin typeface="宋体" pitchFamily="2" charset="-122"/>
              </a:rPr>
              <a:t>特点：排除同时拥有或同时不拥有某特征的情况；取0和1地位等价。</a:t>
            </a:r>
          </a:p>
        </p:txBody>
      </p:sp>
      <p:sp>
        <p:nvSpPr>
          <p:cNvPr id="36874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品质型个体间的距离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85750" y="1128713"/>
            <a:ext cx="8858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品质型个体间的距离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b="1">
                <a:solidFill>
                  <a:srgbClr val="FF5050"/>
                </a:solidFill>
                <a:latin typeface="仿宋_GB2312" pitchFamily="49" charset="-122"/>
                <a:ea typeface="仿宋_GB2312" pitchFamily="49" charset="-122"/>
              </a:rPr>
              <a:t>简单匹配(</a:t>
            </a:r>
            <a:r>
              <a:rPr lang="en-US" altLang="zh-CN" b="1">
                <a:solidFill>
                  <a:srgbClr val="FF5050"/>
                </a:solidFill>
                <a:latin typeface="仿宋_GB2312" pitchFamily="49" charset="-122"/>
                <a:ea typeface="仿宋_GB2312" pitchFamily="49" charset="-122"/>
              </a:rPr>
              <a:t>simple matching)</a:t>
            </a:r>
            <a:r>
              <a:rPr lang="zh-CN" altLang="en-US" b="1">
                <a:solidFill>
                  <a:srgbClr val="FF5050"/>
                </a:solidFill>
                <a:latin typeface="仿宋_GB2312" pitchFamily="49" charset="-122"/>
                <a:ea typeface="仿宋_GB2312" pitchFamily="49" charset="-122"/>
              </a:rPr>
              <a:t>系数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:适用二值变量。</a:t>
            </a: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000">
              <a:latin typeface="宋体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000">
              <a:latin typeface="宋体" pitchFamily="2" charset="-122"/>
            </a:endParaRPr>
          </a:p>
        </p:txBody>
      </p: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755650" y="2317750"/>
            <a:ext cx="777716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姓名         授课方式   上机时间  选某门课程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张三          </a:t>
            </a:r>
            <a:r>
              <a:rPr lang="zh-CN" altLang="zh-CN" sz="2400" b="1">
                <a:latin typeface="Times New Roman" pitchFamily="18" charset="0"/>
              </a:rPr>
              <a:t>     1  </a:t>
            </a:r>
            <a:r>
              <a:rPr lang="zh-CN" altLang="en-US" sz="2400" b="1">
                <a:latin typeface="Times New Roman" pitchFamily="18" charset="0"/>
              </a:rPr>
              <a:t>        </a:t>
            </a:r>
            <a:r>
              <a:rPr lang="zh-CN" altLang="zh-CN" sz="2400" b="1">
                <a:latin typeface="Times New Roman" pitchFamily="18" charset="0"/>
              </a:rPr>
              <a:t>       </a:t>
            </a:r>
            <a:r>
              <a:rPr lang="zh-CN" altLang="en-US" sz="2400" b="1">
                <a:latin typeface="Times New Roman" pitchFamily="18" charset="0"/>
              </a:rPr>
              <a:t>1</a:t>
            </a:r>
            <a:r>
              <a:rPr lang="zh-CN" altLang="zh-CN" sz="2400" b="1">
                <a:latin typeface="Times New Roman" pitchFamily="18" charset="0"/>
              </a:rPr>
              <a:t>         </a:t>
            </a:r>
            <a:r>
              <a:rPr lang="zh-CN" altLang="en-US" sz="2400" b="1">
                <a:latin typeface="Times New Roman" pitchFamily="18" charset="0"/>
              </a:rPr>
              <a:t>     </a:t>
            </a:r>
            <a:r>
              <a:rPr lang="zh-CN" altLang="zh-CN" sz="2400" b="1">
                <a:latin typeface="Times New Roman" pitchFamily="18" charset="0"/>
              </a:rPr>
              <a:t> 1         </a:t>
            </a:r>
            <a:endParaRPr lang="zh-CN" altLang="en-US" sz="2400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李四               1                 1    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王五               0                 0              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（张三，李四）：</a:t>
            </a:r>
            <a:r>
              <a:rPr lang="en-US" altLang="zh-CN" sz="2400" b="1">
                <a:latin typeface="Times New Roman" pitchFamily="18" charset="0"/>
              </a:rPr>
              <a:t>a=2 b=1 c=0 d=0 d(x,y)=1/(1+2)=1/3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（</a:t>
            </a:r>
            <a:r>
              <a:rPr lang="zh-CN" altLang="en-US" sz="2400" b="1">
                <a:latin typeface="Times New Roman" pitchFamily="18" charset="0"/>
              </a:rPr>
              <a:t>张三，王五）：</a:t>
            </a:r>
            <a:r>
              <a:rPr lang="en-US" altLang="zh-CN" sz="2400" b="1">
                <a:latin typeface="Times New Roman" pitchFamily="18" charset="0"/>
              </a:rPr>
              <a:t>a=1 b=2 c=0 d=0 d(x,y)=2/(1+2)=2/3</a:t>
            </a:r>
          </a:p>
        </p:txBody>
      </p:sp>
      <p:sp>
        <p:nvSpPr>
          <p:cNvPr id="378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品质型个体间的距离</a:t>
            </a:r>
            <a:endParaRPr lang="zh-CN" altLang="en-US" smtClean="0"/>
          </a:p>
        </p:txBody>
      </p:sp>
      <p:sp>
        <p:nvSpPr>
          <p:cNvPr id="2" name="圆角矩形 1"/>
          <p:cNvSpPr/>
          <p:nvPr/>
        </p:nvSpPr>
        <p:spPr>
          <a:xfrm>
            <a:off x="6318250" y="3571875"/>
            <a:ext cx="25193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600" b="1" dirty="0">
                <a:latin typeface="Times New Roman" pitchFamily="18" charset="0"/>
              </a:rPr>
              <a:t>张三距李四近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品质型个体间的距离</a:t>
            </a:r>
            <a:r>
              <a:rPr lang="en-US" altLang="zh-CN" sz="2800" b="1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雅科比系数</a:t>
            </a:r>
            <a:r>
              <a:rPr lang="en-US" altLang="zh-CN" sz="2800" b="1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zh-CN" altLang="en-US" sz="2800" b="1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根据临床表现研究病人是否有类似的病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2667000"/>
            <a:ext cx="670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姓名          性别     发烧  咳嗽  检查1  检查2  检查3  检查4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张三          男</a:t>
            </a:r>
            <a:r>
              <a:rPr lang="zh-CN" altLang="zh-CN" sz="2000" b="1">
                <a:latin typeface="Times New Roman" pitchFamily="18" charset="0"/>
              </a:rPr>
              <a:t>          1         0          1         0          0           0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李四          女          1         0          1         0          1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王五          男          1         1          0         0          0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……..            </a:t>
            </a:r>
          </a:p>
        </p:txBody>
      </p:sp>
      <p:sp>
        <p:nvSpPr>
          <p:cNvPr id="3891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品质型个体间的距离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品质型个体间的距离</a:t>
            </a:r>
          </a:p>
          <a:p>
            <a:pPr lvl="1">
              <a:lnSpc>
                <a:spcPct val="140000"/>
              </a:lnSpc>
            </a:pP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雅科比（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Jaccard）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系数:适用二值变量</a:t>
            </a:r>
          </a:p>
          <a:p>
            <a:pPr>
              <a:buFont typeface="Wingdings" pitchFamily="2" charset="2"/>
              <a:buNone/>
            </a:pPr>
            <a:endParaRPr lang="zh-CN" altLang="en-US" sz="2800" b="1" smtClean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1476375" y="2317750"/>
          <a:ext cx="3241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3" imgW="1117115" imgH="393529" progId="Equation.3">
                  <p:embed/>
                </p:oleObj>
              </mc:Choice>
              <mc:Fallback>
                <p:oleObj name="Equation" r:id="rId3" imgW="1117115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17750"/>
                        <a:ext cx="32416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2514600" y="34925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itchFamily="18" charset="0"/>
              </a:rPr>
              <a:t>个体</a:t>
            </a:r>
            <a:r>
              <a:rPr lang="en-US" altLang="zh-CN" sz="1800">
                <a:latin typeface="Times New Roman" pitchFamily="18" charset="0"/>
              </a:rPr>
              <a:t>j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371600" y="43815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itchFamily="18" charset="0"/>
              </a:rPr>
              <a:t>个体</a:t>
            </a:r>
            <a:r>
              <a:rPr lang="en-US" altLang="zh-CN" sz="1800">
                <a:latin typeface="Times New Roman" pitchFamily="18" charset="0"/>
              </a:rPr>
              <a:t>i</a:t>
            </a: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2286000" y="4000500"/>
            <a:ext cx="259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       1        0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Times New Roman" pitchFamily="18" charset="0"/>
              </a:rPr>
              <a:t>1         </a:t>
            </a:r>
            <a:r>
              <a:rPr lang="en-US" altLang="zh-CN" sz="2400">
                <a:latin typeface="Times New Roman" pitchFamily="18" charset="0"/>
              </a:rPr>
              <a:t>a        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0         c        d                    </a:t>
            </a: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2209800" y="4381500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2743200" y="4127500"/>
            <a:ext cx="0" cy="127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4724400" y="3302000"/>
            <a:ext cx="4191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</a:rPr>
              <a:t>为个体</a:t>
            </a:r>
            <a:r>
              <a:rPr lang="en-US" altLang="zh-CN" sz="2000" b="1">
                <a:latin typeface="Times New Roman" pitchFamily="18" charset="0"/>
              </a:rPr>
              <a:t>i</a:t>
            </a:r>
            <a:r>
              <a:rPr lang="zh-CN" altLang="en-US" sz="2000" b="1">
                <a:latin typeface="Times New Roman" pitchFamily="18" charset="0"/>
              </a:rPr>
              <a:t>与个体</a:t>
            </a:r>
            <a:r>
              <a:rPr lang="en-US" altLang="zh-CN" sz="2000" b="1">
                <a:latin typeface="Times New Roman" pitchFamily="18" charset="0"/>
              </a:rPr>
              <a:t>j</a:t>
            </a:r>
            <a:r>
              <a:rPr lang="zh-CN" altLang="en-US" sz="2000" b="1">
                <a:latin typeface="Times New Roman" pitchFamily="18" charset="0"/>
              </a:rPr>
              <a:t>在所有变量上同时取1的个数；</a:t>
            </a:r>
            <a:r>
              <a:rPr lang="en-US" altLang="zh-CN" sz="2000" b="1">
                <a:latin typeface="Times New Roman" pitchFamily="18" charset="0"/>
              </a:rPr>
              <a:t>d</a:t>
            </a:r>
            <a:r>
              <a:rPr lang="zh-CN" altLang="en-US" sz="2000" b="1">
                <a:latin typeface="Times New Roman" pitchFamily="18" charset="0"/>
              </a:rPr>
              <a:t>为同时取0的个数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特点：排除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同时不拥有某特征</a:t>
            </a:r>
            <a:r>
              <a:rPr lang="zh-CN" altLang="en-US" sz="2000" b="1">
                <a:latin typeface="Times New Roman" pitchFamily="18" charset="0"/>
              </a:rPr>
              <a:t>的情况；</a:t>
            </a:r>
            <a:r>
              <a:rPr lang="zh-CN" altLang="en-US" sz="2000" b="1">
                <a:latin typeface="宋体" pitchFamily="2" charset="-122"/>
              </a:rPr>
              <a:t>取1的状态比取0更有意义(如:临床检验中的阳性特征)；编码方案会引起系数的变化</a:t>
            </a:r>
            <a:endParaRPr lang="zh-CN" altLang="zh-CN" sz="2000" b="1">
              <a:latin typeface="宋体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latin typeface="Times New Roman" pitchFamily="18" charset="0"/>
            </a:endParaRPr>
          </a:p>
        </p:txBody>
      </p:sp>
      <p:sp>
        <p:nvSpPr>
          <p:cNvPr id="39946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品质型个体间的距离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129308"/>
            <a:ext cx="8401050" cy="3905250"/>
          </a:xfrm>
        </p:spPr>
        <p:txBody>
          <a:bodyPr/>
          <a:lstStyle/>
          <a:p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品质型个体间的距离</a:t>
            </a:r>
          </a:p>
          <a:p>
            <a:pPr lvl="1">
              <a:lnSpc>
                <a:spcPct val="140000"/>
              </a:lnSpc>
            </a:pP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Jaccard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系数举例:根据临床表现研究病人是否有类似的病</a:t>
            </a:r>
          </a:p>
        </p:txBody>
      </p:sp>
      <p:sp>
        <p:nvSpPr>
          <p:cNvPr id="4096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670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姓名          性别     发烧  咳嗽  检查1  检查2  检查3  检查4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张三          男</a:t>
            </a:r>
            <a:r>
              <a:rPr lang="zh-CN" altLang="zh-CN" sz="2000" b="1">
                <a:latin typeface="Times New Roman" pitchFamily="18" charset="0"/>
              </a:rPr>
              <a:t>          1         0          1         0          0           0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李四          女          1         0          1         0          1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王五          男          1         1          0         0          0          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……..            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968375" y="4357688"/>
          <a:ext cx="3119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3" imgW="1968500" imgH="393700" progId="Equation.3">
                  <p:embed/>
                </p:oleObj>
              </mc:Choice>
              <mc:Fallback>
                <p:oleObj name="Equation" r:id="rId3" imgW="1968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357688"/>
                        <a:ext cx="31194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5002213" y="4305300"/>
          <a:ext cx="3100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5" imgW="1955800" imgH="393700" progId="Equation.3">
                  <p:embed/>
                </p:oleObj>
              </mc:Choice>
              <mc:Fallback>
                <p:oleObj name="Equation" r:id="rId5" imgW="19558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305300"/>
                        <a:ext cx="31003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984250" y="4956175"/>
          <a:ext cx="31003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7" imgW="1955800" imgH="393700" progId="Equation.3">
                  <p:embed/>
                </p:oleObj>
              </mc:Choice>
              <mc:Fallback>
                <p:oleObj name="Equation" r:id="rId7" imgW="1955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956175"/>
                        <a:ext cx="31003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4572000" y="4826000"/>
            <a:ext cx="396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结论:张三和李四最有可能得类似的病;李四和王五不太有可能</a:t>
            </a:r>
          </a:p>
        </p:txBody>
      </p:sp>
      <p:sp>
        <p:nvSpPr>
          <p:cNvPr id="40968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品质型个体间的距离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" y="1169988"/>
            <a:ext cx="8786813" cy="4167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说明：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聚类过程中如果数据在数量级上存在差异时，应进行标准化处理。</a:t>
            </a: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例如:</a:t>
            </a: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sz="1600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600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600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 smtClean="0">
                <a:latin typeface="宋体" pitchFamily="2" charset="-122"/>
              </a:rPr>
              <a:t>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宋体" pitchFamily="2" charset="-122"/>
              </a:rPr>
              <a:t>	</a:t>
            </a:r>
            <a:r>
              <a:rPr lang="zh-CN" altLang="en-US" sz="1600" dirty="0" smtClean="0"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宋体" pitchFamily="2" charset="-122"/>
              </a:rPr>
              <a:t>样本的欧氏距离 	 元	十万元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（1，2）    265000	</a:t>
            </a:r>
            <a:r>
              <a:rPr lang="en-US" altLang="zh-CN" sz="2800" b="1" dirty="0" smtClean="0">
                <a:latin typeface="宋体" pitchFamily="2" charset="-122"/>
              </a:rPr>
              <a:t>74.07</a:t>
            </a:r>
            <a:r>
              <a:rPr lang="zh-CN" altLang="en-US" sz="2800" b="1" dirty="0" smtClean="0">
                <a:latin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（1，3）    </a:t>
            </a:r>
            <a:r>
              <a:rPr lang="en-US" altLang="zh-CN" sz="2800" b="1" dirty="0" smtClean="0">
                <a:latin typeface="宋体" pitchFamily="2" charset="-122"/>
              </a:rPr>
              <a:t>416000</a:t>
            </a:r>
            <a:r>
              <a:rPr lang="zh-CN" altLang="en-US" sz="2800" b="1" dirty="0" smtClean="0">
                <a:latin typeface="宋体" pitchFamily="2" charset="-122"/>
              </a:rPr>
              <a:t>	</a:t>
            </a:r>
            <a:r>
              <a:rPr lang="en-US" altLang="zh-CN" sz="2800" b="1" dirty="0" smtClean="0">
                <a:latin typeface="宋体" pitchFamily="2" charset="-122"/>
              </a:rPr>
              <a:t>80.86</a:t>
            </a:r>
            <a:r>
              <a:rPr lang="zh-CN" altLang="en-US" sz="2800" b="1" dirty="0" smtClean="0">
                <a:latin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（2，3）    </a:t>
            </a:r>
            <a:r>
              <a:rPr lang="en-US" altLang="zh-CN" sz="2800" b="1" dirty="0" smtClean="0">
                <a:latin typeface="宋体" pitchFamily="2" charset="-122"/>
              </a:rPr>
              <a:t>151000</a:t>
            </a:r>
            <a:r>
              <a:rPr lang="zh-CN" altLang="en-US" sz="2800" b="1" dirty="0" smtClean="0">
                <a:latin typeface="宋体" pitchFamily="2" charset="-122"/>
              </a:rPr>
              <a:t>	</a:t>
            </a:r>
            <a:r>
              <a:rPr lang="en-US" altLang="zh-CN" sz="2800" b="1" dirty="0" smtClean="0">
                <a:latin typeface="宋体" pitchFamily="2" charset="-122"/>
              </a:rPr>
              <a:t>154.56</a:t>
            </a:r>
            <a:endParaRPr lang="zh-CN" altLang="en-US" sz="2800" b="1" dirty="0" smtClean="0">
              <a:latin typeface="宋体" pitchFamily="2" charset="-122"/>
            </a:endParaRP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611188" y="2209800"/>
          <a:ext cx="925988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Document" r:id="rId3" imgW="5947774" imgH="1051532" progId="Word.Document.8">
                  <p:embed/>
                </p:oleObj>
              </mc:Choice>
              <mc:Fallback>
                <p:oleObj name="Document" r:id="rId3" imgW="5947774" imgH="1051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9800"/>
                        <a:ext cx="9259887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7"/>
          <p:cNvSpPr>
            <a:spLocks noGrp="1" noChangeArrowheads="1"/>
          </p:cNvSpPr>
          <p:nvPr/>
        </p:nvSpPr>
        <p:spPr bwMode="auto">
          <a:xfrm>
            <a:off x="357188" y="23812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宋体" pitchFamily="2" charset="-122"/>
                <a:ea typeface="微软雅黑" pitchFamily="34" charset="-122"/>
              </a:rPr>
              <a:t>距离的标准化处理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818188" y="4297363"/>
            <a:ext cx="273685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SPSS</a:t>
            </a:r>
            <a:r>
              <a:rPr lang="zh-CN" altLang="en-US" dirty="0"/>
              <a:t>等统计软件中有标准化处理功能</a:t>
            </a:r>
          </a:p>
        </p:txBody>
      </p:sp>
      <p:pic>
        <p:nvPicPr>
          <p:cNvPr id="41996" name="Picture 12" descr="C:\Users\Shinelon\Desktop\QQ 1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1" y="3865612"/>
            <a:ext cx="804093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数据标准</a:t>
            </a:r>
            <a:r>
              <a:rPr lang="zh-CN" altLang="zh-CN" dirty="0" smtClean="0"/>
              <a:t>化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数据标准化就是用来消除不同量级的影</a:t>
            </a:r>
            <a:r>
              <a:rPr lang="zh-CN" altLang="zh-CN" dirty="0" smtClean="0"/>
              <a:t>响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min-max</a:t>
            </a:r>
            <a:r>
              <a:rPr lang="zh-CN" altLang="zh-CN" dirty="0">
                <a:solidFill>
                  <a:srgbClr val="FF0000"/>
                </a:solidFill>
              </a:rPr>
              <a:t>标准化（归一化</a:t>
            </a:r>
            <a:r>
              <a:rPr lang="zh-CN" altLang="zh-CN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新数据</a:t>
            </a:r>
            <a:r>
              <a:rPr lang="en-US" altLang="zh-CN" dirty="0" smtClean="0"/>
              <a:t>=</a:t>
            </a:r>
            <a:r>
              <a:rPr lang="en-US" altLang="zh-CN" dirty="0"/>
              <a:t>(</a:t>
            </a:r>
            <a:r>
              <a:rPr lang="zh-CN" altLang="zh-CN" dirty="0" smtClean="0"/>
              <a:t>原数据</a:t>
            </a:r>
            <a:r>
              <a:rPr lang="en-US" altLang="zh-CN" dirty="0"/>
              <a:t>-</a:t>
            </a:r>
            <a:r>
              <a:rPr lang="zh-CN" altLang="zh-CN" dirty="0"/>
              <a:t>最小</a:t>
            </a:r>
            <a:r>
              <a:rPr lang="zh-CN" altLang="zh-CN" dirty="0" smtClean="0"/>
              <a:t>值</a:t>
            </a:r>
            <a:r>
              <a:rPr lang="en-US" altLang="zh-CN" dirty="0" smtClean="0"/>
              <a:t>)/(</a:t>
            </a:r>
            <a:r>
              <a:rPr lang="zh-CN" altLang="zh-CN" dirty="0" smtClean="0"/>
              <a:t>最</a:t>
            </a:r>
            <a:r>
              <a:rPr lang="zh-CN" altLang="zh-CN" dirty="0"/>
              <a:t>大值</a:t>
            </a:r>
            <a:r>
              <a:rPr lang="en-US" altLang="zh-CN" dirty="0"/>
              <a:t>-</a:t>
            </a:r>
            <a:r>
              <a:rPr lang="zh-CN" altLang="zh-CN" dirty="0"/>
              <a:t>最小</a:t>
            </a:r>
            <a:r>
              <a:rPr lang="zh-CN" altLang="zh-CN" dirty="0" smtClean="0"/>
              <a:t>值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z-score</a:t>
            </a:r>
            <a:r>
              <a:rPr lang="zh-CN" altLang="zh-CN" sz="2800" dirty="0">
                <a:solidFill>
                  <a:srgbClr val="FF0000"/>
                </a:solidFill>
              </a:rPr>
              <a:t>标准化（规范化</a:t>
            </a:r>
            <a:r>
              <a:rPr lang="zh-CN" altLang="zh-CN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新数据</a:t>
            </a:r>
            <a:r>
              <a:rPr lang="en-US" altLang="zh-CN" dirty="0" smtClean="0"/>
              <a:t>=</a:t>
            </a:r>
            <a:r>
              <a:rPr lang="en-US" altLang="zh-CN" dirty="0"/>
              <a:t>(</a:t>
            </a:r>
            <a:r>
              <a:rPr lang="zh-CN" altLang="zh-CN" dirty="0" smtClean="0"/>
              <a:t>原</a:t>
            </a:r>
            <a:r>
              <a:rPr lang="zh-CN" altLang="zh-CN" dirty="0"/>
              <a:t>数据</a:t>
            </a:r>
            <a:r>
              <a:rPr lang="en-US" altLang="zh-CN" dirty="0"/>
              <a:t>- </a:t>
            </a:r>
            <a:r>
              <a:rPr lang="zh-CN" altLang="zh-CN" dirty="0"/>
              <a:t>均</a:t>
            </a:r>
            <a:r>
              <a:rPr lang="zh-CN" altLang="zh-CN" dirty="0" smtClean="0"/>
              <a:t>值</a:t>
            </a:r>
            <a:r>
              <a:rPr lang="en-US" altLang="zh-CN" dirty="0"/>
              <a:t>)</a:t>
            </a:r>
            <a:r>
              <a:rPr lang="en-US" altLang="zh-CN" dirty="0" smtClean="0"/>
              <a:t>/ </a:t>
            </a:r>
            <a:r>
              <a:rPr lang="zh-CN" altLang="zh-CN" dirty="0"/>
              <a:t>标准差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905242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38113"/>
            <a:ext cx="8229600" cy="787400"/>
          </a:xfrm>
        </p:spPr>
        <p:txBody>
          <a:bodyPr/>
          <a:lstStyle/>
          <a:p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聚类数据预处理举例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857250"/>
            <a:ext cx="8229600" cy="3776663"/>
          </a:xfrm>
        </p:spPr>
        <p:txBody>
          <a:bodyPr/>
          <a:lstStyle/>
          <a:p>
            <a:pPr>
              <a:defRPr/>
            </a:pPr>
            <a:r>
              <a:rPr kumimoji="1" lang="zh-CN" altLang="en-US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一、讨论：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例如有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两个人，他们的个人参数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年龄、年收入、学历、消费额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分别是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(36,50000,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本科，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37000)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(42,31000,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高中，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25400)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。求他们的欧式距离。</a:t>
            </a:r>
          </a:p>
          <a:p>
            <a:pPr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　　理解：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1.  4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维空间。</a:t>
            </a:r>
          </a:p>
          <a:p>
            <a:pPr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　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数据有定性的、有定量的，且计量单位不同。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二、预处理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kumimoji="1" lang="en-US" altLang="zh-CN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定量化处理。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对定性指标，采用模糊、人工评分等办法定量化。如将成绩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取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90-100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分，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本科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60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分代替。对定量指标，采用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相对量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处理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归一化处理。消除计量单位的不同。</a:t>
            </a:r>
            <a:endParaRPr kumimoji="1" lang="zh-CN" altLang="en-US" sz="2600" b="1" dirty="0" smtClean="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 idx="4294967295"/>
          </p:nvPr>
        </p:nvSpPr>
        <p:spPr>
          <a:xfrm>
            <a:off x="304800" y="414338"/>
            <a:ext cx="8534400" cy="762000"/>
          </a:xfrm>
        </p:spPr>
        <p:txBody>
          <a:bodyPr anchor="b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聚类概述</a:t>
            </a:r>
          </a:p>
        </p:txBody>
      </p:sp>
      <p:graphicFrame>
        <p:nvGraphicFramePr>
          <p:cNvPr id="68665" name="Group 57"/>
          <p:cNvGraphicFramePr>
            <a:graphicFrameLocks noGrp="1"/>
          </p:cNvGraphicFramePr>
          <p:nvPr>
            <p:ph sz="half" idx="4294967295"/>
          </p:nvPr>
        </p:nvGraphicFramePr>
        <p:xfrm>
          <a:off x="4140200" y="1355725"/>
          <a:ext cx="4405313" cy="1733551"/>
        </p:xfrm>
        <a:graphic>
          <a:graphicData uri="http://schemas.openxmlformats.org/drawingml/2006/table">
            <a:tbl>
              <a:tblPr/>
              <a:tblGrid>
                <a:gridCol w="608013"/>
                <a:gridCol w="796925"/>
                <a:gridCol w="755650"/>
                <a:gridCol w="750887"/>
                <a:gridCol w="749300"/>
                <a:gridCol w="744538"/>
              </a:tblGrid>
              <a:tr h="48781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编号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账户余额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性别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子女个数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  <a:tr h="243906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很低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1967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  <a:tr h="243906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8453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  <a:tr h="243906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6125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女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  <a:tr h="243906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2167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  <a:tr h="27011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2439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女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</a:tr>
            </a:tbl>
          </a:graphicData>
        </a:graphic>
      </p:graphicFrame>
      <p:sp>
        <p:nvSpPr>
          <p:cNvPr id="15414" name="内容占位符 7"/>
          <p:cNvSpPr>
            <a:spLocks noGrp="1"/>
          </p:cNvSpPr>
          <p:nvPr>
            <p:ph sz="half" idx="4294967295"/>
          </p:nvPr>
        </p:nvSpPr>
        <p:spPr>
          <a:xfrm>
            <a:off x="179512" y="1201316"/>
            <a:ext cx="4048002" cy="3771900"/>
          </a:xfrm>
        </p:spPr>
        <p:txBody>
          <a:bodyPr/>
          <a:lstStyle/>
          <a:p>
            <a:pPr defTabSz="457200" eaLnBrk="1" hangingPunct="1">
              <a:spcBef>
                <a:spcPts val="1000"/>
              </a:spcBef>
            </a:pPr>
            <a:r>
              <a:rPr lang="zh-CN" altLang="zh-CN" sz="2800" b="1" dirty="0" smtClean="0">
                <a:ea typeface="微软雅黑" pitchFamily="34" charset="-122"/>
              </a:rPr>
              <a:t>聚类（</a:t>
            </a:r>
            <a:r>
              <a:rPr lang="en-US" altLang="zh-CN" sz="2800" b="1" dirty="0" smtClean="0">
                <a:ea typeface="微软雅黑" pitchFamily="34" charset="-122"/>
              </a:rPr>
              <a:t>clustering</a:t>
            </a:r>
            <a:r>
              <a:rPr lang="zh-CN" altLang="zh-CN" sz="2800" b="1" dirty="0" smtClean="0">
                <a:ea typeface="微软雅黑" pitchFamily="34" charset="-122"/>
              </a:rPr>
              <a:t>）：</a:t>
            </a:r>
            <a:endParaRPr lang="en-US" altLang="zh-CN" sz="2800" b="1" dirty="0" smtClean="0">
              <a:ea typeface="微软雅黑" pitchFamily="34" charset="-122"/>
            </a:endParaRPr>
          </a:p>
          <a:p>
            <a:pPr marL="400050" lvl="1" indent="0" defTabSz="457200" eaLnBrk="1" hangingPunct="1">
              <a:spcBef>
                <a:spcPts val="1000"/>
              </a:spcBef>
              <a:buFont typeface="Wingdings 2" pitchFamily="18" charset="2"/>
              <a:buNone/>
            </a:pPr>
            <a:r>
              <a:rPr lang="zh-CN" altLang="zh-CN" b="1" dirty="0" smtClean="0">
                <a:ea typeface="微软雅黑" pitchFamily="34" charset="-122"/>
              </a:rPr>
              <a:t>实现将对象自动分组的一种方法</a:t>
            </a:r>
            <a:endParaRPr lang="en-US" altLang="zh-CN" b="1" dirty="0" smtClean="0">
              <a:ea typeface="微软雅黑" pitchFamily="34" charset="-122"/>
            </a:endParaRPr>
          </a:p>
          <a:p>
            <a:pPr defTabSz="457200" eaLnBrk="1" hangingPunct="1">
              <a:spcBef>
                <a:spcPts val="1000"/>
              </a:spcBef>
            </a:pPr>
            <a:r>
              <a:rPr lang="zh-CN" altLang="en-US" b="1" dirty="0" smtClean="0">
                <a:ea typeface="微软雅黑" pitchFamily="34" charset="-122"/>
              </a:rPr>
              <a:t>无监督学习</a:t>
            </a:r>
            <a:endParaRPr lang="en-US" altLang="zh-CN" b="1" dirty="0" smtClean="0">
              <a:ea typeface="微软雅黑" pitchFamily="34" charset="-122"/>
            </a:endParaRPr>
          </a:p>
          <a:p>
            <a:pPr defTabSz="457200" eaLnBrk="1" hangingPunct="1">
              <a:spcBef>
                <a:spcPts val="1000"/>
              </a:spcBef>
            </a:pPr>
            <a:r>
              <a:rPr lang="zh-CN" altLang="zh-CN" sz="2400" dirty="0"/>
              <a:t>聚类类别所表达的含义通常是未知的，不确定的</a:t>
            </a:r>
            <a:endParaRPr lang="en-US" altLang="zh-CN" sz="2400" b="1" dirty="0" smtClean="0">
              <a:ea typeface="微软雅黑" pitchFamily="34" charset="-122"/>
            </a:endParaRPr>
          </a:p>
          <a:p>
            <a:pPr defTabSz="457200" eaLnBrk="1" hangingPunct="1">
              <a:spcBef>
                <a:spcPts val="1000"/>
              </a:spcBef>
            </a:pPr>
            <a:r>
              <a:rPr lang="zh-CN" altLang="en-US" b="1" dirty="0" smtClean="0">
                <a:ea typeface="微软雅黑" pitchFamily="34" charset="-122"/>
              </a:rPr>
              <a:t>物以类聚</a:t>
            </a:r>
            <a:endParaRPr lang="en-US" altLang="zh-CN" b="1" dirty="0" smtClean="0">
              <a:ea typeface="微软雅黑" pitchFamily="34" charset="-122"/>
            </a:endParaRPr>
          </a:p>
          <a:p>
            <a:pPr defTabSz="457200" eaLnBrk="1" hangingPunct="1">
              <a:spcBef>
                <a:spcPts val="1000"/>
              </a:spcBef>
            </a:pPr>
            <a:endParaRPr lang="zh-CN" altLang="en-US" b="1" dirty="0" smtClean="0">
              <a:ea typeface="微软雅黑" pitchFamily="34" charset="-122"/>
            </a:endParaRPr>
          </a:p>
        </p:txBody>
      </p:sp>
      <p:pic>
        <p:nvPicPr>
          <p:cNvPr id="15415" name="Picture 2" descr="idmu0s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79775"/>
            <a:ext cx="3403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聚类算法不能解决的问题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①</a:t>
            </a:r>
            <a:r>
              <a:rPr lang="zh-CN" altLang="zh-CN" dirty="0"/>
              <a:t>聚类算法不能自动发现应该聚成多少个类，聚类的数目只能人为主观确定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②</a:t>
            </a:r>
            <a:r>
              <a:rPr lang="zh-CN" altLang="zh-CN" dirty="0"/>
              <a:t>不会自动给出一个最佳聚类结果。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734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1776413"/>
            <a:ext cx="7772400" cy="1223962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4.2 </a:t>
            </a:r>
            <a:r>
              <a:rPr lang="zh-CN" altLang="en-US" b="1" dirty="0" smtClean="0">
                <a:ea typeface="宋体" pitchFamily="2" charset="-122"/>
              </a:rPr>
              <a:t>层次聚类法</a:t>
            </a:r>
          </a:p>
        </p:txBody>
      </p:sp>
      <p:sp>
        <p:nvSpPr>
          <p:cNvPr id="4403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238500"/>
            <a:ext cx="6400800" cy="1460500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3025" y="5334000"/>
            <a:ext cx="3200400" cy="236538"/>
          </a:xfrm>
        </p:spPr>
        <p:txBody>
          <a:bodyPr anchor="b"/>
          <a:lstStyle/>
          <a:p>
            <a:pPr algn="l">
              <a:defRPr/>
            </a:pPr>
            <a:r>
              <a:rPr lang="en-US" altLang="zh-CN"/>
              <a:t>Company Name</a:t>
            </a:r>
            <a:endParaRPr lang="en-US" altLang="zh-CN" sz="1800">
              <a:latin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>
          <a:xfrm>
            <a:off x="4114800" y="5334000"/>
            <a:ext cx="914400" cy="236538"/>
          </a:xfrm>
        </p:spPr>
        <p:txBody>
          <a:bodyPr lIns="45720" rIns="45720" anchor="ctr"/>
          <a:lstStyle/>
          <a:p>
            <a:pPr algn="ctr">
              <a:defRPr/>
            </a:pPr>
            <a:r>
              <a:rPr lang="en-US" altLang="zh-CN"/>
              <a:t>www.SucaiFengbao.com</a:t>
            </a:r>
            <a:endParaRPr lang="en-US" altLang="zh-CN" sz="1800">
              <a:latin typeface="Arial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ea typeface="宋体" pitchFamily="2" charset="-122"/>
              </a:rPr>
              <a:t>层次聚类法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8713"/>
            <a:ext cx="8229600" cy="3905250"/>
          </a:xfrm>
        </p:spPr>
        <p:txBody>
          <a:bodyPr/>
          <a:lstStyle/>
          <a:p>
            <a:pPr lvl="1"/>
            <a:r>
              <a:rPr lang="zh-CN" altLang="en-US" b="1" smtClean="0">
                <a:ea typeface="宋体" pitchFamily="2" charset="-122"/>
              </a:rPr>
              <a:t>将每个对象归为一类，然后不断迭代，直到所有对象合并成一个大类。</a:t>
            </a:r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pic>
        <p:nvPicPr>
          <p:cNvPr id="45062" name="Picture 4" descr="6a600c338744ebf81ea66ca7d3f9d72a6159a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065338"/>
            <a:ext cx="67849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333375"/>
            <a:ext cx="7772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505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lang="zh-CN" altLang="en-US" sz="4000">
                <a:solidFill>
                  <a:srgbClr val="FF5050"/>
                </a:solidFill>
                <a:latin typeface="Times New Roman" pitchFamily="18" charset="0"/>
                <a:ea typeface="黑体" pitchFamily="49" charset="-122"/>
              </a:rPr>
              <a:t>个民族的粗死亡率与期望寿命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24187" r="2528" b="7248"/>
          <a:stretch>
            <a:fillRect/>
          </a:stretch>
        </p:blipFill>
        <p:spPr>
          <a:xfrm>
            <a:off x="539750" y="1358900"/>
            <a:ext cx="8101013" cy="39290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层次聚类的输出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3" t="57022" r="14977" b="10677"/>
          <a:stretch>
            <a:fillRect/>
          </a:stretch>
        </p:blipFill>
        <p:spPr bwMode="auto">
          <a:xfrm>
            <a:off x="250825" y="1298575"/>
            <a:ext cx="838835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219700" y="5089525"/>
            <a:ext cx="1655763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进化树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8113"/>
            <a:ext cx="8229600" cy="9525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层次聚类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36625"/>
            <a:ext cx="9037637" cy="4286250"/>
          </a:xfrm>
        </p:spPr>
        <p:txBody>
          <a:bodyPr/>
          <a:lstStyle/>
          <a:p>
            <a:pPr marL="533400" indent="-5334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聚类数目的确定</a:t>
            </a:r>
          </a:p>
          <a:p>
            <a:pPr marL="914400" lvl="1" indent="-4572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聚类数目确定尚无统一标准，一般原则：</a:t>
            </a:r>
          </a:p>
          <a:p>
            <a:pPr marL="1295400" lvl="2" indent="-3810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各类所包含的元素都不应过多</a:t>
            </a:r>
          </a:p>
          <a:p>
            <a:pPr marL="1295400" lvl="2" indent="-3810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分类数目应符合分析的目的</a:t>
            </a:r>
          </a:p>
          <a:p>
            <a:pPr marL="914400" lvl="1" indent="-4572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层次聚类中可以将</a:t>
            </a:r>
            <a:r>
              <a:rPr lang="zh-CN" altLang="en-US" sz="2600" b="1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类间距离</a:t>
            </a:r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作为确定类数目的辅助工具</a:t>
            </a:r>
          </a:p>
          <a:p>
            <a:pPr marL="1295400" lvl="2" indent="-3810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聚类过程中类间距离呈增加趋势</a:t>
            </a:r>
          </a:p>
          <a:p>
            <a:pPr marL="1295400" lvl="2" indent="-3810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类间距离小，类的相似性大；距离大，相似性小</a:t>
            </a:r>
          </a:p>
          <a:p>
            <a:pPr marL="1295400" lvl="2" indent="-381000"/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绘制碎石图（</a:t>
            </a:r>
            <a:r>
              <a:rPr lang="en-US" altLang="zh-CN" sz="2600" b="1" smtClean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轴为类距离，</a:t>
            </a:r>
            <a:r>
              <a:rPr lang="en-US" altLang="zh-CN" sz="2600" b="1" smtClean="0"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600" b="1" smtClean="0">
                <a:latin typeface="仿宋_GB2312" pitchFamily="49" charset="-122"/>
                <a:ea typeface="仿宋_GB2312" pitchFamily="49" charset="-122"/>
              </a:rPr>
              <a:t>轴为类数）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</a:t>
            </a:r>
            <a:endParaRPr lang="zh-CN" altLang="en-US" sz="4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0" y="949325"/>
            <a:ext cx="9144000" cy="38735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一．</a:t>
            </a:r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单连接算法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(single-linkage)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（最近邻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(Nearest Neighbor)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）：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基本思想：两个簇之间的距离用从两个簇中抽取的每对样本的最小距离</a:t>
            </a:r>
          </a:p>
          <a:p>
            <a:pPr algn="just">
              <a:lnSpc>
                <a:spcPct val="90000"/>
              </a:lnSpc>
              <a:defRPr/>
            </a:pP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作为距离度量，一旦最近的两个类的距离超过某个任意给定的阈值，算法就自动结束。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二．</a:t>
            </a:r>
            <a:r>
              <a:rPr lang="zh-CN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全连接算法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三．</a:t>
            </a:r>
            <a:r>
              <a:rPr lang="zh-CN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平均连接算法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4716463" y="2695575"/>
          <a:ext cx="31146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3" imgW="1511300" imgH="368300" progId="Equation.3">
                  <p:embed/>
                </p:oleObj>
              </mc:Choice>
              <mc:Fallback>
                <p:oleObj name="Equation" r:id="rId3" imgW="15113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95575"/>
                        <a:ext cx="31146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52400" y="127000"/>
            <a:ext cx="876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层次聚类 </a:t>
            </a:r>
          </a:p>
        </p:txBody>
      </p:sp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5043032" y="4465265"/>
            <a:ext cx="2808312" cy="1145920"/>
            <a:chOff x="2148" y="1896"/>
            <a:chExt cx="3480" cy="1420"/>
          </a:xfrm>
        </p:grpSpPr>
        <p:sp>
          <p:nvSpPr>
            <p:cNvPr id="4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148" y="1896"/>
              <a:ext cx="3480" cy="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2148" y="1896"/>
              <a:ext cx="1115" cy="1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677" y="2083"/>
              <a:ext cx="586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757" y="2453"/>
              <a:ext cx="629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2272" y="1896"/>
              <a:ext cx="557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171" y="2546"/>
              <a:ext cx="58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Oval 22"/>
            <p:cNvSpPr>
              <a:spLocks noChangeArrowheads="1"/>
            </p:cNvSpPr>
            <p:nvPr/>
          </p:nvSpPr>
          <p:spPr bwMode="auto">
            <a:xfrm>
              <a:off x="4513" y="1896"/>
              <a:ext cx="1115" cy="1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946" y="2066"/>
              <a:ext cx="586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946" y="2917"/>
              <a:ext cx="47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4468" y="2360"/>
              <a:ext cx="65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Calibri" pitchFamily="34" charset="0"/>
                </a:rPr>
                <a:t>·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975" y="2609"/>
              <a:ext cx="143" cy="14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709" y="2513"/>
              <a:ext cx="143" cy="14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AutoShape 16"/>
            <p:cNvSpPr>
              <a:spLocks noChangeShapeType="1"/>
            </p:cNvSpPr>
            <p:nvPr/>
          </p:nvSpPr>
          <p:spPr bwMode="auto">
            <a:xfrm flipV="1">
              <a:off x="3034" y="2606"/>
              <a:ext cx="1591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38" y="2917"/>
              <a:ext cx="48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</a:t>
            </a:r>
            <a:endParaRPr lang="zh-CN" altLang="en-US" sz="4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34925" y="717550"/>
            <a:ext cx="9144000" cy="3873500"/>
          </a:xfrm>
        </p:spPr>
        <p:txBody>
          <a:bodyPr/>
          <a:lstStyle/>
          <a:p>
            <a:pPr algn="just"/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先将五个样本都分别看成是一个簇，最靠近的两个簇是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，因为他们具有最小的簇间距离</a:t>
            </a:r>
          </a:p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=5.0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第一步：合并簇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，得到新簇集合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1,2,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34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,5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" y="127000"/>
            <a:ext cx="876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单连接算法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1933575" y="22066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5018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b="62617"/>
          <a:stretch>
            <a:fillRect/>
          </a:stretch>
        </p:blipFill>
        <p:spPr bwMode="auto">
          <a:xfrm>
            <a:off x="971550" y="2636838"/>
            <a:ext cx="76708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</a:t>
            </a:r>
            <a:endParaRPr lang="zh-CN" altLang="en-US" sz="4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-38100" y="965200"/>
            <a:ext cx="9144000" cy="38735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更新距离矩阵：</a:t>
            </a:r>
            <a:endParaRPr lang="zh-CN" altLang="en-US" sz="2800" b="1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D(1,(34)) = min(D(1,3),D(1,4)) = min(20.6, 22.4) = 20.6;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D(2,(34)) = min(D(2,3),D(2,4)) = min(14.1, 11.2) = 11.2;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D(5,(34)) = min(D(3,5),D(4,5)) = min(25.0, 25.5) = 25.0.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原有簇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1,2,5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间的距离不变，修改后的距离矩阵如图所示，在四个簇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1,2,(34),5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中，最靠近的两个簇是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，它们具有最小簇间距离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1,5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）＝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7.07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just">
              <a:lnSpc>
                <a:spcPct val="90000"/>
              </a:lnSpc>
            </a:pPr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52400" y="127000"/>
            <a:ext cx="876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单连接算法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933575" y="22066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</a:t>
            </a:r>
            <a:endParaRPr lang="zh-CN" altLang="en-US" sz="4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52400" y="127000"/>
            <a:ext cx="876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单连接算法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933575" y="22066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933575" y="1765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8"/>
          <a:stretch>
            <a:fillRect/>
          </a:stretch>
        </p:blipFill>
        <p:spPr bwMode="auto">
          <a:xfrm>
            <a:off x="95250" y="863600"/>
            <a:ext cx="90487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客户基本信息数据表</a:t>
            </a: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/>
        </p:nvGraphicFramePr>
        <p:xfrm>
          <a:off x="755650" y="998538"/>
          <a:ext cx="5903913" cy="3059112"/>
        </p:xfrm>
        <a:graphic>
          <a:graphicData uri="http://schemas.openxmlformats.org/drawingml/2006/table">
            <a:tbl>
              <a:tblPr/>
              <a:tblGrid>
                <a:gridCol w="1385888"/>
                <a:gridCol w="1385887"/>
                <a:gridCol w="1385888"/>
                <a:gridCol w="1746250"/>
              </a:tblGrid>
              <a:tr h="51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年收入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学历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消费额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本科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本科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高中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61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本科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T="38090" marB="38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大专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万</a:t>
                      </a:r>
                    </a:p>
                  </a:txBody>
                  <a:tcPr marT="38090" marB="38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2" name="AutoShape 40"/>
          <p:cNvSpPr>
            <a:spLocks noChangeArrowheads="1"/>
          </p:cNvSpPr>
          <p:nvPr/>
        </p:nvSpPr>
        <p:spPr bwMode="auto">
          <a:xfrm rot="10800000">
            <a:off x="1116013" y="4298950"/>
            <a:ext cx="4103687" cy="958850"/>
          </a:xfrm>
          <a:prstGeom prst="wedgeEllipseCallout">
            <a:avLst>
              <a:gd name="adj1" fmla="val -40912"/>
              <a:gd name="adj2" fmla="val 7671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Arial" pitchFamily="34" charset="0"/>
              </a:rPr>
              <a:t>怎样把这些客户划分成不同的类别？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5364163" y="4237038"/>
            <a:ext cx="34925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CC0000"/>
                </a:solidFill>
                <a:latin typeface="Arial" pitchFamily="34" charset="0"/>
              </a:rPr>
              <a:t>根据他们之间的相似度进行聚类，物以类聚，人以群分</a:t>
            </a:r>
          </a:p>
        </p:txBody>
      </p:sp>
      <p:sp>
        <p:nvSpPr>
          <p:cNvPr id="69674" name="AutoShape 42"/>
          <p:cNvSpPr>
            <a:spLocks noChangeArrowheads="1"/>
          </p:cNvSpPr>
          <p:nvPr/>
        </p:nvSpPr>
        <p:spPr bwMode="auto">
          <a:xfrm>
            <a:off x="6732588" y="576263"/>
            <a:ext cx="2411412" cy="1081087"/>
          </a:xfrm>
          <a:prstGeom prst="wedgeRoundRectCallout">
            <a:avLst>
              <a:gd name="adj1" fmla="val -52898"/>
              <a:gd name="adj2" fmla="val 8108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CC0000"/>
                </a:solidFill>
                <a:latin typeface="Arial" pitchFamily="34" charset="0"/>
              </a:rPr>
              <a:t>他们之间比较相似，是否可聚成一类</a:t>
            </a:r>
          </a:p>
        </p:txBody>
      </p:sp>
      <p:sp>
        <p:nvSpPr>
          <p:cNvPr id="69675" name="AutoShape 43"/>
          <p:cNvSpPr>
            <a:spLocks noChangeArrowheads="1"/>
          </p:cNvSpPr>
          <p:nvPr/>
        </p:nvSpPr>
        <p:spPr bwMode="auto">
          <a:xfrm>
            <a:off x="6804025" y="2557463"/>
            <a:ext cx="2339975" cy="1019175"/>
          </a:xfrm>
          <a:prstGeom prst="wedgeRoundRectCallout">
            <a:avLst>
              <a:gd name="adj1" fmla="val -60991"/>
              <a:gd name="adj2" fmla="val -959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  <a:latin typeface="Arial" pitchFamily="34" charset="0"/>
              </a:rPr>
              <a:t>怎样评价相似度呢？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2" grpId="0" animBg="1"/>
      <p:bldP spid="69673" grpId="0" animBg="1"/>
      <p:bldP spid="69674" grpId="0" animBg="1"/>
      <p:bldP spid="696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</a:t>
            </a:r>
            <a:endParaRPr lang="zh-CN" altLang="en-US" sz="4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52400" y="127000"/>
            <a:ext cx="876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单连接算法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1933575" y="22066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933575" y="1765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085975" y="20796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4" r="9428"/>
          <a:stretch>
            <a:fillRect/>
          </a:stretch>
        </p:blipFill>
        <p:spPr bwMode="auto">
          <a:xfrm>
            <a:off x="381000" y="1016000"/>
            <a:ext cx="8153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81000" y="4762500"/>
            <a:ext cx="3962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533400" y="4508500"/>
            <a:ext cx="3962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181600" y="1270000"/>
            <a:ext cx="3124200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单连接树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0" y="217488"/>
            <a:ext cx="9144000" cy="952500"/>
          </a:xfrm>
        </p:spPr>
        <p:txBody>
          <a:bodyPr/>
          <a:lstStyle/>
          <a:p>
            <a:r>
              <a:rPr lang="zh-CN" altLang="en-US" sz="3200" b="1" smtClean="0">
                <a:ea typeface="宋体" pitchFamily="2" charset="-122"/>
              </a:rPr>
              <a:t>例：假定</a:t>
            </a:r>
            <a:r>
              <a:rPr lang="en-US" altLang="zh-CN" sz="3200" b="1" smtClean="0">
                <a:ea typeface="宋体" pitchFamily="2" charset="-122"/>
              </a:rPr>
              <a:t>5</a:t>
            </a:r>
            <a:r>
              <a:rPr lang="zh-CN" altLang="en-US" sz="3200" b="1" smtClean="0">
                <a:ea typeface="宋体" pitchFamily="2" charset="-122"/>
              </a:rPr>
              <a:t>个对象间的距离如表所示</a:t>
            </a:r>
            <a:r>
              <a:rPr lang="en-US" altLang="zh-CN" sz="3200" b="1" smtClean="0">
                <a:ea typeface="宋体" pitchFamily="2" charset="-122"/>
              </a:rPr>
              <a:t/>
            </a:r>
            <a:br>
              <a:rPr lang="en-US" altLang="zh-CN" sz="3200" b="1" smtClean="0">
                <a:ea typeface="宋体" pitchFamily="2" charset="-122"/>
              </a:rPr>
            </a:br>
            <a:r>
              <a:rPr lang="zh-CN" altLang="en-US" sz="3200" b="1" smtClean="0">
                <a:ea typeface="宋体" pitchFamily="2" charset="-122"/>
              </a:rPr>
              <a:t>试用最短距离法聚类并画出树形图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>
            <p:ph idx="4294967295"/>
          </p:nvPr>
        </p:nvGraphicFramePr>
        <p:xfrm>
          <a:off x="457200" y="1333500"/>
          <a:ext cx="5867400" cy="2590802"/>
        </p:xfrm>
        <a:graphic>
          <a:graphicData uri="http://schemas.openxmlformats.org/drawingml/2006/table">
            <a:tbl>
              <a:tblPr/>
              <a:tblGrid>
                <a:gridCol w="977900"/>
                <a:gridCol w="977900"/>
                <a:gridCol w="979488"/>
                <a:gridCol w="976312"/>
                <a:gridCol w="977900"/>
                <a:gridCol w="977900"/>
              </a:tblGrid>
              <a:tr h="4324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indent="-1127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indent="-242888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indent="-3476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indent="-48736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indent="-487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446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7000"/>
            <a:ext cx="56896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15975"/>
            <a:ext cx="7850188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38213"/>
            <a:ext cx="65532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0"/>
            <a:ext cx="446563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38400"/>
            <a:ext cx="56165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76225"/>
            <a:ext cx="8512175" cy="635000"/>
          </a:xfrm>
        </p:spPr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层次聚类的算法</a:t>
            </a:r>
            <a:r>
              <a:rPr lang="zh-CN" altLang="en-US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0" y="1084263"/>
            <a:ext cx="9144000" cy="3873500"/>
          </a:xfrm>
        </p:spPr>
        <p:txBody>
          <a:bodyPr/>
          <a:lstStyle/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初始化：计算包含每对样本间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距离的矩阵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，把每个样本都作为一个簇；</a:t>
            </a:r>
            <a:endParaRPr lang="zh-CN" altLang="en-US" sz="2800" b="1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选择：使用距离矩阵查找最相近的两个簇；</a:t>
            </a:r>
          </a:p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更新：将两个簇合并为一个簇，簇的个数通过合并被更新；同时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更新距离矩阵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，将两个簇的两行（两列）距离用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行（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列）距离替换反映合并操作。</a:t>
            </a:r>
          </a:p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重复：执行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n-1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次步骤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和步骤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just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结束：当所有样本都合并成一个簇或满足指定的簇的数目时，整个过程结束。</a:t>
            </a:r>
          </a:p>
          <a:p>
            <a:pPr algn="just"/>
            <a:endParaRPr lang="zh-CN" altLang="en-US" sz="28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771900" y="24415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191000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176713" y="26701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738563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862388" y="276542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471863" y="26543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宋体" pitchFamily="2" charset="-122"/>
              </a:rPr>
              <a:t>层次聚类算法的种类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50950"/>
            <a:ext cx="8643937" cy="3905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聚类过程具有一定的层次性，某个类是另个类的子类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 smtClean="0">
                <a:solidFill>
                  <a:srgbClr val="FF5050"/>
                </a:solidFill>
                <a:latin typeface="仿宋_GB2312" pitchFamily="49" charset="-122"/>
                <a:ea typeface="仿宋_GB2312" pitchFamily="49" charset="-122"/>
              </a:rPr>
              <a:t>以合并(凝聚)的方式聚类</a:t>
            </a:r>
          </a:p>
          <a:p>
            <a:pPr lvl="1"/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首先,每个个体自成一类</a:t>
            </a:r>
          </a:p>
          <a:p>
            <a:pPr lvl="1"/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其次,将最“亲密”的个体聚成一小类</a:t>
            </a:r>
          </a:p>
          <a:p>
            <a:pPr lvl="1"/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然后,将最“亲密”的小类或个体再聚成一类</a:t>
            </a:r>
          </a:p>
          <a:p>
            <a:pPr lvl="1"/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重复上述过程,即：把所有的个体和小类聚集成越来越大的类，直到所有的个体都到一起(一大类)为止</a:t>
            </a:r>
          </a:p>
          <a:p>
            <a:pPr lvl="1"/>
            <a:r>
              <a:rPr lang="zh-CN" altLang="en-US" sz="2600" b="1" dirty="0" smtClean="0">
                <a:latin typeface="仿宋_GB2312" pitchFamily="49" charset="-122"/>
                <a:ea typeface="仿宋_GB2312" pitchFamily="49" charset="-122"/>
              </a:rPr>
              <a:t>随着聚类的进行,类内的“亲密”性在逐渐减低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宋体" pitchFamily="2" charset="-122"/>
              </a:rPr>
              <a:t>层次聚类算法的种类</a:t>
            </a:r>
            <a:r>
              <a:rPr lang="en-US" altLang="zh-CN" sz="3600" b="1" dirty="0" smtClean="0">
                <a:latin typeface="宋体" pitchFamily="2" charset="-122"/>
              </a:rPr>
              <a:t>(</a:t>
            </a:r>
            <a:r>
              <a:rPr lang="zh-CN" altLang="en-US" sz="3600" b="1" dirty="0" smtClean="0">
                <a:latin typeface="宋体" pitchFamily="2" charset="-122"/>
              </a:rPr>
              <a:t>续</a:t>
            </a:r>
            <a:r>
              <a:rPr lang="en-US" altLang="zh-CN" sz="3600" b="1" dirty="0" smtClean="0">
                <a:latin typeface="宋体" pitchFamily="2" charset="-122"/>
              </a:rPr>
              <a:t>)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7300"/>
            <a:ext cx="8229600" cy="4513262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5050"/>
                </a:solidFill>
                <a:latin typeface="仿宋_GB2312" pitchFamily="49" charset="-122"/>
                <a:ea typeface="仿宋_GB2312" pitchFamily="49" charset="-122"/>
              </a:rPr>
              <a:t>以分解的方式聚类</a:t>
            </a:r>
          </a:p>
          <a:p>
            <a:pPr lvl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首先,所有个体都属于一类</a:t>
            </a:r>
          </a:p>
          <a:p>
            <a:pPr lvl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其次,将大类中最“疏远”的小类或个体分离出去</a:t>
            </a:r>
          </a:p>
          <a:p>
            <a:pPr lvl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然后,分别将小类中最“疏远”的小类或个体再分离出去</a:t>
            </a:r>
          </a:p>
          <a:p>
            <a:pPr lvl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重复上述过程,即：把类分解成越来越小的小类，直到所有的个体自成一类为止</a:t>
            </a:r>
          </a:p>
          <a:p>
            <a:pPr lvl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随着聚类的进行,类内的亲密性在逐渐增强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</a:rPr>
              <a:t>聚类分析概述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50950"/>
            <a:ext cx="8401050" cy="3905250"/>
          </a:xfrm>
        </p:spPr>
        <p:txBody>
          <a:bodyPr/>
          <a:lstStyle/>
          <a:p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概念：</a:t>
            </a:r>
          </a:p>
          <a:p>
            <a:pPr lvl="1"/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聚类分析是数据挖掘中研究“</a:t>
            </a:r>
            <a:r>
              <a:rPr lang="zh-CN" altLang="en-US" b="1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物以类聚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”的一种方法,属多元统计分析方法.</a:t>
            </a:r>
          </a:p>
          <a:p>
            <a:pPr lvl="1"/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例如：细分市场、消费行为划分</a:t>
            </a:r>
          </a:p>
          <a:p>
            <a:pPr lvl="1"/>
            <a:endParaRPr lang="zh-CN" altLang="en-US" b="1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聚类分析是建立一种分类，是将一批样本(或变量)按照在性质上的“</a:t>
            </a:r>
            <a:r>
              <a:rPr lang="zh-CN" altLang="en-US" sz="2800" b="1" u="sng" smtClean="0">
                <a:latin typeface="仿宋_GB2312" pitchFamily="49" charset="-122"/>
                <a:ea typeface="仿宋_GB2312" pitchFamily="49" charset="-122"/>
              </a:rPr>
              <a:t>亲疏”程度</a:t>
            </a:r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,在</a:t>
            </a:r>
            <a:r>
              <a:rPr lang="zh-CN" altLang="en-US" sz="2800" b="1" u="sng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没有先验知识</a:t>
            </a:r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的情况下自动进行分类的方法.其中:</a:t>
            </a:r>
            <a:r>
              <a:rPr lang="en-US" altLang="zh-CN" sz="2800" b="1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en-US" altLang="zh-CN" sz="2800" b="1" smtClean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800" b="1" smtClean="0">
                <a:latin typeface="仿宋_GB2312" pitchFamily="49" charset="-122"/>
                <a:ea typeface="仿宋_GB2312" pitchFamily="49" charset="-122"/>
              </a:rPr>
              <a:t>类内个体具有较高的相似性,类间的差异性较大.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71813" y="1666875"/>
          <a:ext cx="5700712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Document" r:id="rId3" imgW="6812055" imgH="4198775" progId="Word.Document.8">
                  <p:embed/>
                </p:oleObj>
              </mc:Choice>
              <mc:Fallback>
                <p:oleObj name="Document" r:id="rId3" imgW="6812055" imgH="41987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666875"/>
                        <a:ext cx="5700712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357438" y="4702175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两类:(</a:t>
            </a:r>
            <a:r>
              <a:rPr lang="en-US" altLang="zh-CN" sz="2400" b="1">
                <a:latin typeface="Times New Roman" pitchFamily="18" charset="0"/>
              </a:rPr>
              <a:t>A B) (C D E)  </a:t>
            </a:r>
            <a:r>
              <a:rPr lang="zh-CN" altLang="en-US" sz="2400" b="1">
                <a:latin typeface="Times New Roman" pitchFamily="18" charset="0"/>
              </a:rPr>
              <a:t>三类:(</a:t>
            </a:r>
            <a:r>
              <a:rPr lang="en-US" altLang="zh-CN" sz="2400" b="1">
                <a:latin typeface="Times New Roman" pitchFamily="18" charset="0"/>
              </a:rPr>
              <a:t>A B) (C) (D E)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500063" y="1489075"/>
            <a:ext cx="2286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>
                <a:latin typeface="宋体" pitchFamily="2" charset="-122"/>
              </a:rPr>
              <a:t>依据平均得分的差距,差距较小的为一类.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>
                <a:latin typeface="宋体" pitchFamily="2" charset="-122"/>
              </a:rPr>
              <a:t>聚类过程中,没有事先指定分类的标准.完全根据样本数据客观产生分类结果.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</a:rPr>
              <a:t>聚类分析概述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簇和聚类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2136775"/>
          </a:xfrm>
        </p:spPr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簇</a:t>
            </a:r>
            <a:r>
              <a:rPr lang="en-US" altLang="zh-CN" b="1" smtClean="0">
                <a:ea typeface="宋体" pitchFamily="2" charset="-122"/>
              </a:rPr>
              <a:t>(cluster)</a:t>
            </a:r>
            <a:r>
              <a:rPr lang="zh-CN" altLang="en-US" b="1" smtClean="0">
                <a:ea typeface="宋体" pitchFamily="2" charset="-122"/>
              </a:rPr>
              <a:t>： 数据对象的集合 </a:t>
            </a:r>
          </a:p>
          <a:p>
            <a:r>
              <a:rPr lang="zh-CN" altLang="en-US" b="1" smtClean="0">
                <a:ea typeface="宋体" pitchFamily="2" charset="-122"/>
              </a:rPr>
              <a:t>同一簇中的对象彼此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相似</a:t>
            </a:r>
            <a:r>
              <a:rPr lang="zh-CN" altLang="en-US" b="1" smtClean="0">
                <a:ea typeface="宋体" pitchFamily="2" charset="-122"/>
              </a:rPr>
              <a:t> </a:t>
            </a:r>
          </a:p>
          <a:p>
            <a:r>
              <a:rPr lang="zh-CN" altLang="en-US" b="1" smtClean="0">
                <a:ea typeface="宋体" pitchFamily="2" charset="-122"/>
              </a:rPr>
              <a:t>不同簇中的对象彼此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相异</a:t>
            </a:r>
          </a:p>
          <a:p>
            <a:pPr>
              <a:buFont typeface="Wingdings 2" pitchFamily="18" charset="2"/>
              <a:buNone/>
            </a:pP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9750" y="3157538"/>
            <a:ext cx="8208963" cy="27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3000" b="1">
                <a:latin typeface="Arial" pitchFamily="34" charset="0"/>
              </a:rPr>
              <a:t>聚类：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3000" b="1">
                <a:latin typeface="Arial" pitchFamily="34" charset="0"/>
              </a:rPr>
              <a:t>将数据对象的集合分组成为由相似对象组成的多个类 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3000" b="1">
                <a:latin typeface="Arial" pitchFamily="34" charset="0"/>
              </a:rPr>
              <a:t>聚类分析中要划分的类是未知的，所以聚类分析属于</a:t>
            </a:r>
            <a:r>
              <a:rPr kumimoji="0" lang="zh-CN" altLang="en-US" sz="3000" b="1">
                <a:solidFill>
                  <a:srgbClr val="FF0000"/>
                </a:solidFill>
                <a:latin typeface="Arial" pitchFamily="34" charset="0"/>
              </a:rPr>
              <a:t>无监督学习</a:t>
            </a:r>
            <a:r>
              <a:rPr kumimoji="0" lang="zh-CN" altLang="en-US" sz="3000" b="1">
                <a:latin typeface="Arial" pitchFamily="34" charset="0"/>
              </a:rPr>
              <a:t>或</a:t>
            </a:r>
            <a:r>
              <a:rPr kumimoji="0" lang="zh-CN" altLang="en-US" sz="3000" b="1">
                <a:solidFill>
                  <a:srgbClr val="FF0000"/>
                </a:solidFill>
                <a:latin typeface="Arial" pitchFamily="34" charset="0"/>
              </a:rPr>
              <a:t>观察学习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kumimoji="0" lang="zh-CN" altLang="en-US" sz="1800" b="1"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889000"/>
          </a:xfrm>
        </p:spPr>
        <p:txBody>
          <a:bodyPr/>
          <a:lstStyle/>
          <a:p>
            <a:r>
              <a:rPr lang="zh-CN" altLang="en-US" sz="4800" b="1" smtClean="0">
                <a:latin typeface="Times New Roman" pitchFamily="18" charset="0"/>
                <a:ea typeface="宋体" pitchFamily="2" charset="-122"/>
              </a:rPr>
              <a:t>聚类算法的应用举例</a:t>
            </a:r>
            <a:endParaRPr lang="en-US" altLang="zh-CN" sz="4800" b="1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5050"/>
                </a:solidFill>
                <a:ea typeface="宋体" pitchFamily="2" charset="-122"/>
              </a:rPr>
              <a:t>车牌识别</a:t>
            </a:r>
            <a:r>
              <a:rPr lang="en-US" altLang="zh-CN" b="1" smtClean="0">
                <a:latin typeface="Tahoma" pitchFamily="34" charset="0"/>
                <a:ea typeface="宋体" pitchFamily="2" charset="-122"/>
              </a:rPr>
              <a:t>——</a:t>
            </a:r>
            <a:r>
              <a:rPr lang="zh-CN" altLang="en-US" b="1" smtClean="0">
                <a:ea typeface="宋体" pitchFamily="2" charset="-122"/>
              </a:rPr>
              <a:t>图像分割算法</a:t>
            </a:r>
          </a:p>
          <a:p>
            <a:r>
              <a:rPr lang="en-US" altLang="zh-CN" b="1" smtClean="0">
                <a:ea typeface="宋体" pitchFamily="2" charset="-122"/>
              </a:rPr>
              <a:t>K=2</a:t>
            </a:r>
            <a:r>
              <a:rPr lang="zh-CN" altLang="en-US" b="1" smtClean="0">
                <a:ea typeface="宋体" pitchFamily="2" charset="-122"/>
              </a:rPr>
              <a:t>，分割为类似白色和类似蓝色两个类</a:t>
            </a:r>
          </a:p>
          <a:p>
            <a:r>
              <a:rPr lang="zh-CN" altLang="en-US" b="1" smtClean="0">
                <a:ea typeface="宋体" pitchFamily="2" charset="-122"/>
              </a:rPr>
              <a:t>将白色的形状与字符库中的字符作相似性比对，判断属于哪个字符。</a:t>
            </a:r>
          </a:p>
        </p:txBody>
      </p:sp>
      <p:pic>
        <p:nvPicPr>
          <p:cNvPr id="93188" name="Picture 4" descr="timg (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0"/>
          <a:stretch>
            <a:fillRect/>
          </a:stretch>
        </p:blipFill>
        <p:spPr bwMode="auto">
          <a:xfrm>
            <a:off x="4067175" y="3540125"/>
            <a:ext cx="471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在图像分割上的简单应用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16013" y="1284288"/>
            <a:ext cx="23764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latin typeface="Tahoma" pitchFamily="34" charset="0"/>
              </a:rPr>
              <a:t>例</a:t>
            </a:r>
            <a:r>
              <a:rPr kumimoji="0" lang="en-US" altLang="zh-CN" sz="2800" b="1">
                <a:latin typeface="Tahoma" pitchFamily="34" charset="0"/>
              </a:rPr>
              <a:t>1</a:t>
            </a:r>
            <a:r>
              <a:rPr kumimoji="0" lang="zh-CN" altLang="en-US" sz="2800" b="1">
                <a:latin typeface="Tahoma" pitchFamily="34" charset="0"/>
              </a:rPr>
              <a:t>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8313" y="1935163"/>
            <a:ext cx="8207375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  <a:buFontTx/>
              <a:buAutoNum type="arabicPeriod"/>
            </a:pPr>
            <a:r>
              <a:rPr kumimoji="0" lang="zh-CN" altLang="en-US" sz="2800" b="1">
                <a:latin typeface="Times New Roman" pitchFamily="18" charset="0"/>
              </a:rPr>
              <a:t>图片：一只遥望大海的小狗；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  <a:buFontTx/>
              <a:buAutoNum type="arabicPeriod"/>
            </a:pPr>
            <a:r>
              <a:rPr kumimoji="0" lang="zh-CN" altLang="en-US" sz="2800" b="1">
                <a:latin typeface="Times New Roman" pitchFamily="18" charset="0"/>
              </a:rPr>
              <a:t>此图为</a:t>
            </a:r>
            <a:r>
              <a:rPr kumimoji="0" lang="en-US" altLang="zh-CN" sz="2800" b="1">
                <a:latin typeface="Times New Roman" pitchFamily="18" charset="0"/>
              </a:rPr>
              <a:t>100 x 100</a:t>
            </a:r>
            <a:r>
              <a:rPr kumimoji="0" lang="zh-CN" altLang="en-US" sz="2800" b="1">
                <a:latin typeface="Times New Roman" pitchFamily="18" charset="0"/>
              </a:rPr>
              <a:t>像素的</a:t>
            </a:r>
            <a:r>
              <a:rPr kumimoji="0" lang="en-US" altLang="zh-CN" sz="2800" b="1">
                <a:latin typeface="Times New Roman" pitchFamily="18" charset="0"/>
              </a:rPr>
              <a:t>JPG</a:t>
            </a:r>
            <a:r>
              <a:rPr kumimoji="0" lang="zh-CN" altLang="en-US" sz="2800" b="1">
                <a:latin typeface="Times New Roman" pitchFamily="18" charset="0"/>
              </a:rPr>
              <a:t>图片，每个像素可以表示为三维向量（分别对应</a:t>
            </a:r>
            <a:r>
              <a:rPr kumimoji="0" lang="en-US" altLang="zh-CN" sz="2800" b="1">
                <a:latin typeface="Times New Roman" pitchFamily="18" charset="0"/>
              </a:rPr>
              <a:t>JPEG</a:t>
            </a:r>
            <a:r>
              <a:rPr kumimoji="0" lang="zh-CN" altLang="en-US" sz="2800" b="1">
                <a:latin typeface="Times New Roman" pitchFamily="18" charset="0"/>
              </a:rPr>
              <a:t>图像中的红色、绿色和蓝色通道）</a:t>
            </a:r>
            <a:r>
              <a:rPr kumimoji="0" lang="en-US" altLang="zh-CN" sz="2800" b="1">
                <a:latin typeface="Times New Roman" pitchFamily="18" charset="0"/>
              </a:rPr>
              <a:t> </a:t>
            </a:r>
            <a:r>
              <a:rPr kumimoji="0" lang="zh-CN" altLang="en-US" sz="2800" b="1"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  <a:buFontTx/>
              <a:buAutoNum type="arabicPeriod"/>
            </a:pPr>
            <a:r>
              <a:rPr kumimoji="0" lang="zh-CN" altLang="en-US" sz="2800" b="1">
                <a:latin typeface="Times New Roman" pitchFamily="18" charset="0"/>
              </a:rPr>
              <a:t>将图片分割为合适的背景区域（三个）和前景区域（小狗）；</a:t>
            </a:r>
            <a:endParaRPr kumimoji="0" lang="en-US" altLang="zh-CN" sz="28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  <a:buFontTx/>
              <a:buAutoNum type="arabicPeriod"/>
            </a:pPr>
            <a:r>
              <a:rPr kumimoji="0" lang="zh-CN" altLang="en-US" sz="2800" b="1">
                <a:latin typeface="Times New Roman" pitchFamily="18" charset="0"/>
              </a:rPr>
              <a:t>使用</a:t>
            </a:r>
            <a:r>
              <a:rPr kumimoji="0" lang="en-US" altLang="zh-CN" sz="2800" b="1">
                <a:latin typeface="Times New Roman" pitchFamily="18" charset="0"/>
              </a:rPr>
              <a:t>K-means</a:t>
            </a:r>
            <a:r>
              <a:rPr kumimoji="0" lang="zh-CN" altLang="en-US" sz="2800" b="1">
                <a:latin typeface="Times New Roman" pitchFamily="18" charset="0"/>
              </a:rPr>
              <a:t>算法对图像进行分割。</a:t>
            </a:r>
            <a:endParaRPr kumimoji="0" lang="en-US" altLang="zh-CN" sz="2800" b="1">
              <a:latin typeface="Times New Roman" pitchFamily="18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17600"/>
            <a:ext cx="2303462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IIR-slides">
  <a:themeElements>
    <a:clrScheme name="2_IIR-slides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FFFFFF"/>
      </a:accent3>
      <a:accent4>
        <a:srgbClr val="000000"/>
      </a:accent4>
      <a:accent5>
        <a:srgbClr val="B0BBC2"/>
      </a:accent5>
      <a:accent6>
        <a:srgbClr val="AE4845"/>
      </a:accent6>
      <a:hlink>
        <a:srgbClr val="0000FF"/>
      </a:hlink>
      <a:folHlink>
        <a:srgbClr val="800080"/>
      </a:folHlink>
    </a:clrScheme>
    <a:fontScheme name="2_IIR-slides">
      <a:majorFont>
        <a:latin typeface="微软雅黑"/>
        <a:ea typeface="宋体"/>
        <a:cs typeface=""/>
      </a:majorFont>
      <a:minorFont>
        <a:latin typeface="Times New Roman"/>
        <a:ea typeface="宋体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IR-slides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37085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0BBC2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2706</TotalTime>
  <Words>3100</Words>
  <Application>Microsoft Office PowerPoint</Application>
  <PresentationFormat>全屏显示(16:10)</PresentationFormat>
  <Paragraphs>348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暗香扑面</vt:lpstr>
      <vt:lpstr>2_IIR-slides</vt:lpstr>
      <vt:lpstr>Document</vt:lpstr>
      <vt:lpstr>公式</vt:lpstr>
      <vt:lpstr>Equation</vt:lpstr>
      <vt:lpstr>第4章 聚类分析  唐四薪</vt:lpstr>
      <vt:lpstr>数据挖掘</vt:lpstr>
      <vt:lpstr>聚类概述</vt:lpstr>
      <vt:lpstr>客户基本信息数据表</vt:lpstr>
      <vt:lpstr>聚类分析概述</vt:lpstr>
      <vt:lpstr>聚类分析概述</vt:lpstr>
      <vt:lpstr>簇和聚类</vt:lpstr>
      <vt:lpstr>聚类算法的应用举例</vt:lpstr>
      <vt:lpstr>在图像分割上的简单应用</vt:lpstr>
      <vt:lpstr>在图像分割上的简单应用（续）</vt:lpstr>
      <vt:lpstr>在人脸识别中的应用</vt:lpstr>
      <vt:lpstr>聚类分析的主要问题</vt:lpstr>
      <vt:lpstr>如何度量距离</vt:lpstr>
      <vt:lpstr>数据的种类</vt:lpstr>
      <vt:lpstr>距离的定义</vt:lpstr>
      <vt:lpstr>个体间的距离</vt:lpstr>
      <vt:lpstr>1. 欧式（Euclidian ）距离</vt:lpstr>
      <vt:lpstr>距离公式</vt:lpstr>
      <vt:lpstr>距离矩阵</vt:lpstr>
      <vt:lpstr>绝对值距离</vt:lpstr>
      <vt:lpstr>品质型个体距离的度量</vt:lpstr>
      <vt:lpstr>品质型个体间的距离</vt:lpstr>
      <vt:lpstr>品质型个体间的距离</vt:lpstr>
      <vt:lpstr>品质型个体间的距离</vt:lpstr>
      <vt:lpstr>品质型个体间的距离</vt:lpstr>
      <vt:lpstr>品质型个体间的距离</vt:lpstr>
      <vt:lpstr>PowerPoint 演示文稿</vt:lpstr>
      <vt:lpstr>数据标准化的方法</vt:lpstr>
      <vt:lpstr>聚类数据预处理举例</vt:lpstr>
      <vt:lpstr>聚类算法不能解决的问题</vt:lpstr>
      <vt:lpstr>4.2 层次聚类法</vt:lpstr>
      <vt:lpstr>层次聚类法</vt:lpstr>
      <vt:lpstr>PowerPoint 演示文稿</vt:lpstr>
      <vt:lpstr>层次聚类的输出</vt:lpstr>
      <vt:lpstr>层次聚类</vt:lpstr>
      <vt:lpstr>          </vt:lpstr>
      <vt:lpstr>          </vt:lpstr>
      <vt:lpstr>          </vt:lpstr>
      <vt:lpstr>          </vt:lpstr>
      <vt:lpstr>          </vt:lpstr>
      <vt:lpstr>例：假定5个对象间的距离如表所示 试用最短距离法聚类并画出树形图</vt:lpstr>
      <vt:lpstr>PowerPoint 演示文稿</vt:lpstr>
      <vt:lpstr>PowerPoint 演示文稿</vt:lpstr>
      <vt:lpstr>PowerPoint 演示文稿</vt:lpstr>
      <vt:lpstr>层次聚类的算法 </vt:lpstr>
      <vt:lpstr>层次聚类算法的种类</vt:lpstr>
      <vt:lpstr>层次聚类算法的种类(续)</vt:lpstr>
    </vt:vector>
  </TitlesOfParts>
  <Company>j-tech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SPSS课件</dc:title>
  <dc:creator>xuewei</dc:creator>
  <cp:lastModifiedBy>韩文</cp:lastModifiedBy>
  <cp:revision>284</cp:revision>
  <dcterms:created xsi:type="dcterms:W3CDTF">1999-06-19T04:20:10Z</dcterms:created>
  <dcterms:modified xsi:type="dcterms:W3CDTF">2021-11-15T07:50:27Z</dcterms:modified>
</cp:coreProperties>
</file>