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96" r:id="rId2"/>
    <p:sldId id="316" r:id="rId3"/>
    <p:sldId id="282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5" r:id="rId15"/>
    <p:sldId id="294" r:id="rId16"/>
    <p:sldId id="260" r:id="rId17"/>
    <p:sldId id="257" r:id="rId18"/>
    <p:sldId id="263" r:id="rId19"/>
    <p:sldId id="270" r:id="rId20"/>
    <p:sldId id="269" r:id="rId21"/>
    <p:sldId id="262" r:id="rId22"/>
    <p:sldId id="261" r:id="rId23"/>
    <p:sldId id="258" r:id="rId24"/>
    <p:sldId id="273" r:id="rId25"/>
    <p:sldId id="276" r:id="rId26"/>
    <p:sldId id="277" r:id="rId27"/>
    <p:sldId id="275" r:id="rId28"/>
    <p:sldId id="297" r:id="rId29"/>
    <p:sldId id="298" r:id="rId30"/>
    <p:sldId id="299" r:id="rId31"/>
    <p:sldId id="272" r:id="rId32"/>
    <p:sldId id="279" r:id="rId33"/>
    <p:sldId id="278" r:id="rId34"/>
    <p:sldId id="280" r:id="rId35"/>
    <p:sldId id="268" r:id="rId36"/>
    <p:sldId id="264" r:id="rId37"/>
    <p:sldId id="315" r:id="rId38"/>
    <p:sldId id="306" r:id="rId39"/>
    <p:sldId id="307" r:id="rId40"/>
    <p:sldId id="309" r:id="rId41"/>
    <p:sldId id="308" r:id="rId42"/>
    <p:sldId id="310" r:id="rId43"/>
    <p:sldId id="314" r:id="rId44"/>
    <p:sldId id="311" r:id="rId45"/>
    <p:sldId id="312" r:id="rId46"/>
    <p:sldId id="301" r:id="rId47"/>
    <p:sldId id="302" r:id="rId48"/>
    <p:sldId id="303" r:id="rId49"/>
    <p:sldId id="304" r:id="rId50"/>
    <p:sldId id="305" r:id="rId51"/>
    <p:sldId id="265" r:id="rId52"/>
    <p:sldId id="266" r:id="rId53"/>
    <p:sldId id="267" r:id="rId54"/>
    <p:sldId id="300" r:id="rId55"/>
  </p:sldIdLst>
  <p:sldSz cx="9144000" cy="5715000" type="screen16x1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F0"/>
    <a:srgbClr val="000000"/>
    <a:srgbClr val="232323"/>
    <a:srgbClr val="336181"/>
    <a:srgbClr val="0082B3"/>
    <a:srgbClr val="702B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 autoAdjust="0"/>
    <p:restoredTop sz="94620" autoAdjust="0"/>
  </p:normalViewPr>
  <p:slideViewPr>
    <p:cSldViewPr>
      <p:cViewPr>
        <p:scale>
          <a:sx n="66" d="100"/>
          <a:sy n="66" d="100"/>
        </p:scale>
        <p:origin x="-1422" y="-36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ED418E-3EC6-4BA3-BC06-71FE8E77935C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E48F7458-31C8-4C2E-8E3B-F45CBD9819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3552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C68B22A-E856-4A04-B678-D7DB95332D8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802E5BB-0FF3-40D4-9BB9-B025AD086EC5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C3E6799-2C08-45F4-BE85-F162CB608CFA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35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63D91B4C-6229-4D23-8436-8CA3454EA83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36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135A84C-A696-45EA-BC04-AE9F2D4DD51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37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D1E6F78-EA21-43E7-B127-07B72347E34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51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773EF90-88AB-4002-AEFA-8D32E89288E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52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D5F0B5D-9632-4A08-A0EB-E1845455CE4C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53</a:t>
            </a:fld>
            <a:endParaRPr lang="en-US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685800"/>
            <a:ext cx="5486400" cy="3429000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1" tIns="45716" rIns="91431" bIns="45716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662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135A84C-A696-45EA-BC04-AE9F2D4DD512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16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DCC90ED9-DA3E-488F-9D70-A2BC2E5B33F7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7298FEAE-A498-4FEC-8CD3-E00453510193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18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BAA0F0C-625C-4AE0-937C-27F9F6390DE0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487ACA8-70A4-42AF-9583-8D5E98D71C87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20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BFA7318A-13FD-452F-A25A-9CAB055C96C9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21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 smtClean="0"/>
              <a:t>更多模板、视频教程：</a:t>
            </a:r>
            <a:r>
              <a:rPr lang="en-US" altLang="zh-CN" dirty="0" smtClean="0"/>
              <a:t>http://www.mysoeasy.com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微软雅黑" pitchFamily="34" charset="-122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EB1AE0B-1E74-40EE-84F8-443C710AD931}" type="slidenum">
              <a:rPr lang="zh-CN" altLang="en-US" smtClean="0">
                <a:latin typeface="Arial" charset="0"/>
              </a:rPr>
              <a:pPr eaLnBrk="1" hangingPunct="1">
                <a:spcBef>
                  <a:spcPct val="0"/>
                </a:spcBef>
              </a:pPr>
              <a:t>22</a:t>
            </a:fld>
            <a:endParaRPr lang="zh-CN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6" y="-3969"/>
            <a:ext cx="9070975" cy="5745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0" y="3217334"/>
            <a:ext cx="377825" cy="4802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457200" y="3458104"/>
            <a:ext cx="514350" cy="3598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4932364" y="4597136"/>
            <a:ext cx="257175" cy="179917"/>
          </a:xfrm>
          <a:prstGeom prst="rect">
            <a:avLst/>
          </a:prstGeom>
          <a:solidFill>
            <a:srgbClr val="0070C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5189539" y="4417219"/>
            <a:ext cx="257175" cy="179917"/>
          </a:xfrm>
          <a:prstGeom prst="rect">
            <a:avLst/>
          </a:prstGeom>
          <a:solidFill>
            <a:srgbClr val="00B0F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3637587"/>
            <a:ext cx="6336704" cy="720080"/>
          </a:xfrm>
          <a:noFill/>
          <a:ln>
            <a:noFill/>
          </a:ln>
          <a:extLst/>
        </p:spPr>
        <p:txBody>
          <a:bodyPr anchor="b"/>
          <a:lstStyle>
            <a:lvl1pPr algn="ctr">
              <a:defRPr lang="zh-CN" altLang="en-US" sz="4400" b="1" dirty="0" smtClean="0">
                <a:solidFill>
                  <a:sysClr val="windowText" lastClr="000000"/>
                </a:solidFill>
                <a:effectLst/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7" y="4357667"/>
            <a:ext cx="3816424" cy="240026"/>
          </a:xfrm>
          <a:prstGeom prst="roundRect">
            <a:avLst>
              <a:gd name="adj" fmla="val 50000"/>
            </a:avLst>
          </a:prstGeom>
          <a:noFill/>
          <a:ln w="28575">
            <a:noFill/>
          </a:ln>
          <a:effectLst/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lang="en-US" sz="1200" smtClean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4351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A7C96F-101D-42DE-B1AC-1AA04C00F221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C85EA-BC0D-4337-AB40-CCF67DA6D0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33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5A5C7-F3FB-4FB0-81AF-AC898CEC5BC6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E3F65-6029-4CC9-8C12-34DA951427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3568" y="73747"/>
            <a:ext cx="5976664" cy="420047"/>
          </a:xfrm>
        </p:spPr>
        <p:txBody>
          <a:bodyPr/>
          <a:lstStyle>
            <a:lvl1pPr algn="l" rt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520" y="577247"/>
            <a:ext cx="8208912" cy="492054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578CD-5D0E-408B-BD90-ED544D1F32D2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36182-943F-4B79-88FD-3D4CE003E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6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673"/>
          <a:stretch>
            <a:fillRect/>
          </a:stretch>
        </p:blipFill>
        <p:spPr bwMode="auto">
          <a:xfrm>
            <a:off x="109538" y="7938"/>
            <a:ext cx="9034462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 userDrawn="1"/>
        </p:nvSpPr>
        <p:spPr>
          <a:xfrm>
            <a:off x="1377951" y="1718469"/>
            <a:ext cx="379413" cy="4802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>
            <a:off x="1835150" y="1957917"/>
            <a:ext cx="514350" cy="3611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矩形 6"/>
          <p:cNvSpPr/>
          <p:nvPr userDrawn="1"/>
        </p:nvSpPr>
        <p:spPr>
          <a:xfrm>
            <a:off x="5641976" y="3217333"/>
            <a:ext cx="257175" cy="179917"/>
          </a:xfrm>
          <a:prstGeom prst="rect">
            <a:avLst/>
          </a:prstGeom>
          <a:solidFill>
            <a:srgbClr val="0070C0">
              <a:alpha val="4588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矩形 7"/>
          <p:cNvSpPr/>
          <p:nvPr userDrawn="1"/>
        </p:nvSpPr>
        <p:spPr>
          <a:xfrm>
            <a:off x="5899151" y="3038740"/>
            <a:ext cx="257175" cy="179917"/>
          </a:xfrm>
          <a:prstGeom prst="rect">
            <a:avLst/>
          </a:prstGeom>
          <a:solidFill>
            <a:srgbClr val="00B0F0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1681" y="2318559"/>
            <a:ext cx="5400599" cy="565237"/>
          </a:xfrm>
          <a:noFill/>
          <a:ln>
            <a:noFill/>
          </a:ln>
          <a:extLst/>
        </p:spPr>
        <p:txBody>
          <a:bodyPr/>
          <a:lstStyle>
            <a:lvl1pPr algn="ctr">
              <a:defRPr lang="zh-CN" altLang="en-US" sz="4400" dirty="0"/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55777" y="2858619"/>
            <a:ext cx="3456384" cy="279610"/>
          </a:xfrm>
          <a:prstGeom prst="roundRect">
            <a:avLst>
              <a:gd name="adj" fmla="val 50000"/>
            </a:avLst>
          </a:prstGeom>
          <a:noFill/>
          <a:effectLst/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C64A3-05C2-4A3C-8894-E02DA9D35FE8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7D144-6A21-4AB0-AB6B-48D4780E3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3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57267"/>
            <a:ext cx="4038600" cy="434786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57267"/>
            <a:ext cx="4038600" cy="434786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02F75-D769-4206-817D-0964CDFEE5EC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24A4-B67C-4F3F-B711-370AB1D16F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13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7CF67-1901-40EF-A7E1-C6238F624B4D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9A04A-7B4A-499A-BE6D-0A6E5C8512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1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4D96A-3883-43C2-8580-E4B02C2A609A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667BA2-6384-4612-868B-1933C7C6C9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99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BAE7D-EA8A-4E55-AEBE-96379493FA2E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41632-DFF4-4B54-B5A0-3A37D287D7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6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6C24E-9EAA-41CC-BC06-2B097990CDFC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B96F1-B317-4049-8546-435181F98A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1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48E35-CD76-4D48-9D61-A692B200058F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4BE6F-1876-4767-AFDD-33012BFCE9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27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" b="673"/>
          <a:stretch>
            <a:fillRect/>
          </a:stretch>
        </p:blipFill>
        <p:spPr bwMode="auto">
          <a:xfrm>
            <a:off x="109538" y="7938"/>
            <a:ext cx="9034462" cy="570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6D1F32-FB2A-4740-9A7D-C9037AD20DEE}" type="datetimeFigureOut">
              <a:rPr lang="zh-CN" altLang="en-US"/>
              <a:pPr>
                <a:defRPr/>
              </a:pPr>
              <a:t>2021-11-15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E59737E-8CEB-49B0-9EF9-923E555B3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0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6" y="756708"/>
            <a:ext cx="7921625" cy="48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here to edit Master text styles</a:t>
            </a:r>
          </a:p>
          <a:p>
            <a:pPr lvl="1"/>
            <a:r>
              <a:rPr lang="en-US" altLang="zh-CN" smtClean="0"/>
              <a:t>Second level</a:t>
            </a:r>
            <a:endParaRPr lang="zh-CN" altLang="en-US" smtClean="0"/>
          </a:p>
          <a:p>
            <a:pPr lvl="2"/>
            <a:r>
              <a:rPr lang="en-US" altLang="zh-CN" smtClean="0"/>
              <a:t>Third  level</a:t>
            </a:r>
          </a:p>
          <a:p>
            <a:pPr lvl="3"/>
            <a:r>
              <a:rPr lang="en-US" altLang="zh-CN" smtClean="0"/>
              <a:t>Fourth  level</a:t>
            </a:r>
            <a:endParaRPr lang="zh-CN" altLang="en-US" smtClean="0"/>
          </a:p>
          <a:p>
            <a:pPr lvl="4"/>
            <a:r>
              <a:rPr lang="en-US" altLang="zh-CN" smtClean="0"/>
              <a:t>Fifth  level</a:t>
            </a:r>
          </a:p>
        </p:txBody>
      </p:sp>
      <p:grpSp>
        <p:nvGrpSpPr>
          <p:cNvPr id="1031" name="组合 6"/>
          <p:cNvGrpSpPr>
            <a:grpSpLocks/>
          </p:cNvGrpSpPr>
          <p:nvPr/>
        </p:nvGrpSpPr>
        <p:grpSpPr bwMode="auto">
          <a:xfrm>
            <a:off x="-12700" y="0"/>
            <a:ext cx="642938" cy="396875"/>
            <a:chOff x="0" y="3861048"/>
            <a:chExt cx="971600" cy="720080"/>
          </a:xfrm>
        </p:grpSpPr>
        <p:sp>
          <p:nvSpPr>
            <p:cNvPr id="9" name="矩形 8"/>
            <p:cNvSpPr/>
            <p:nvPr userDrawn="1"/>
          </p:nvSpPr>
          <p:spPr>
            <a:xfrm>
              <a:off x="0" y="3861048"/>
              <a:ext cx="379044" cy="57606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458212" y="4149080"/>
              <a:ext cx="513388" cy="43204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32" name="标题占位符 1"/>
          <p:cNvSpPr>
            <a:spLocks noGrp="1"/>
          </p:cNvSpPr>
          <p:nvPr>
            <p:ph type="title"/>
          </p:nvPr>
        </p:nvSpPr>
        <p:spPr bwMode="auto">
          <a:xfrm>
            <a:off x="611189" y="37042"/>
            <a:ext cx="6365875" cy="48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here to edit Master text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05" r:id="rId2"/>
    <p:sldLayoutId id="214748381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2400" b="1" kern="1200" dirty="0">
          <a:solidFill>
            <a:srgbClr val="000000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itchFamily="34" charset="-122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rgbClr val="000000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•"/>
        <a:defRPr sz="1400" kern="1200">
          <a:solidFill>
            <a:srgbClr val="000000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rgbClr val="000000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569468"/>
            <a:ext cx="6048672" cy="720080"/>
          </a:xfrm>
        </p:spPr>
        <p:txBody>
          <a:bodyPr/>
          <a:lstStyle/>
          <a:p>
            <a:pPr algn="l"/>
            <a:r>
              <a:rPr lang="zh-CN" altLang="en-US" dirty="0" smtClean="0"/>
              <a:t>第 </a:t>
            </a:r>
            <a:r>
              <a:rPr lang="en-US" altLang="zh-CN" dirty="0" smtClean="0"/>
              <a:t>5 </a:t>
            </a:r>
            <a:r>
              <a:rPr lang="zh-CN" altLang="en-US" dirty="0" smtClean="0"/>
              <a:t>章 分 类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07504" y="4945732"/>
            <a:ext cx="483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机器学习算法入门与编程实现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基于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</a:p>
          <a:p>
            <a:pPr algn="r"/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</a:rPr>
              <a:t>唐四薪 编著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090" name="组合 6"/>
          <p:cNvGrpSpPr>
            <a:grpSpLocks/>
          </p:cNvGrpSpPr>
          <p:nvPr/>
        </p:nvGrpSpPr>
        <p:grpSpPr bwMode="auto">
          <a:xfrm>
            <a:off x="1071564" y="178595"/>
            <a:ext cx="6727825" cy="1076854"/>
            <a:chOff x="-750998" y="549348"/>
            <a:chExt cx="7047909" cy="1353900"/>
          </a:xfrm>
        </p:grpSpPr>
        <p:grpSp>
          <p:nvGrpSpPr>
            <p:cNvPr id="89091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89092" name="剪去单角的矩形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093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9094" name="组合 7"/>
            <p:cNvGrpSpPr>
              <a:grpSpLocks/>
            </p:cNvGrpSpPr>
            <p:nvPr/>
          </p:nvGrpSpPr>
          <p:grpSpPr bwMode="auto">
            <a:xfrm>
              <a:off x="-750998" y="624172"/>
              <a:ext cx="5247678" cy="1085714"/>
              <a:chOff x="-465246" y="552734"/>
              <a:chExt cx="5247678" cy="1085714"/>
            </a:xfrm>
          </p:grpSpPr>
          <p:sp>
            <p:nvSpPr>
              <p:cNvPr id="89095" name="TextBox 9"/>
              <p:cNvSpPr txBox="1">
                <a:spLocks noChangeArrowheads="1"/>
              </p:cNvSpPr>
              <p:nvPr/>
            </p:nvSpPr>
            <p:spPr bwMode="auto">
              <a:xfrm>
                <a:off x="432792" y="627582"/>
                <a:ext cx="4349640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分类的流程</a:t>
                </a:r>
              </a:p>
            </p:txBody>
          </p:sp>
          <p:pic>
            <p:nvPicPr>
              <p:cNvPr id="89096" name="图片 10" descr="ICON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65246" y="552734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9097" name="TextBox 9"/>
          <p:cNvSpPr txBox="1">
            <a:spLocks noChangeArrowheads="1"/>
          </p:cNvSpPr>
          <p:nvPr/>
        </p:nvSpPr>
        <p:spPr bwMode="auto">
          <a:xfrm>
            <a:off x="357188" y="1428750"/>
            <a:ext cx="8643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89098" name="TextBox 9"/>
          <p:cNvSpPr txBox="1">
            <a:spLocks noChangeArrowheads="1"/>
          </p:cNvSpPr>
          <p:nvPr/>
        </p:nvSpPr>
        <p:spPr bwMode="auto">
          <a:xfrm>
            <a:off x="642938" y="1428750"/>
            <a:ext cx="807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00064" y="1369219"/>
            <a:ext cx="8072437" cy="4616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400" kern="1400" dirty="0"/>
              <a:t>       </a:t>
            </a:r>
            <a:r>
              <a:rPr lang="en-US" altLang="zh-CN" sz="2400" kern="1400" dirty="0"/>
              <a:t> </a:t>
            </a:r>
            <a:endParaRPr lang="zh-CN" altLang="en-US" sz="2400" kern="1400" dirty="0"/>
          </a:p>
        </p:txBody>
      </p:sp>
      <p:graphicFrame>
        <p:nvGraphicFramePr>
          <p:cNvPr id="12" name="Group 4"/>
          <p:cNvGraphicFramePr>
            <a:graphicFrameLocks noGrp="1"/>
          </p:cNvGraphicFramePr>
          <p:nvPr/>
        </p:nvGraphicFramePr>
        <p:xfrm>
          <a:off x="684213" y="1297782"/>
          <a:ext cx="7245350" cy="2680667"/>
        </p:xfrm>
        <a:graphic>
          <a:graphicData uri="http://schemas.openxmlformats.org/drawingml/2006/table">
            <a:tbl>
              <a:tblPr/>
              <a:tblGrid>
                <a:gridCol w="1004887"/>
                <a:gridCol w="687388"/>
                <a:gridCol w="1071562"/>
                <a:gridCol w="1114425"/>
                <a:gridCol w="1006475"/>
                <a:gridCol w="1103313"/>
                <a:gridCol w="1257300"/>
              </a:tblGrid>
              <a:tr h="30030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动物种类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体型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翅膀数量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脚的只数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是否产蛋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是否有毛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类别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594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狗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0030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猪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78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0824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麻雀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594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天鹅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0030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大雁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5594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动物A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？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27252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动物B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？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9513" y="4297660"/>
            <a:ext cx="8535863" cy="800365"/>
          </a:xfrm>
          <a:prstGeom prst="rect">
            <a:avLst/>
          </a:prstGeom>
          <a:ln/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660033"/>
                </a:solidFill>
                <a:latin typeface="+mn-lt"/>
                <a:ea typeface="+mn-ea"/>
              </a:rPr>
              <a:t>根据现有的知识</a:t>
            </a:r>
            <a:r>
              <a:rPr lang="zh-CN" altLang="en-US" sz="2400" b="1" dirty="0" smtClean="0">
                <a:solidFill>
                  <a:srgbClr val="660033"/>
                </a:solidFill>
                <a:latin typeface="+mn-lt"/>
                <a:ea typeface="+mn-ea"/>
              </a:rPr>
              <a:t>，得</a:t>
            </a:r>
            <a:r>
              <a:rPr lang="zh-CN" altLang="en-US" sz="2400" b="1" dirty="0">
                <a:solidFill>
                  <a:srgbClr val="660033"/>
                </a:solidFill>
                <a:latin typeface="+mn-lt"/>
                <a:ea typeface="+mn-ea"/>
              </a:rPr>
              <a:t>到了一些关于哺乳动物和鸟类的信息，我们能否对新发现的物种，比如动物A，动物B进行分类？</a:t>
            </a:r>
          </a:p>
          <a:p>
            <a:pPr marL="342900" indent="-342900" eaLnBrk="0" hangingPunct="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40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215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556426"/>
              </p:ext>
            </p:extLst>
          </p:nvPr>
        </p:nvGraphicFramePr>
        <p:xfrm>
          <a:off x="269231" y="2641476"/>
          <a:ext cx="8429625" cy="2802128"/>
        </p:xfrm>
        <a:graphic>
          <a:graphicData uri="http://schemas.openxmlformats.org/drawingml/2006/table">
            <a:tbl>
              <a:tblPr/>
              <a:tblGrid>
                <a:gridCol w="1231900"/>
                <a:gridCol w="736600"/>
                <a:gridCol w="1247775"/>
                <a:gridCol w="1293812"/>
                <a:gridCol w="1171575"/>
                <a:gridCol w="1284288"/>
                <a:gridCol w="1463675"/>
              </a:tblGrid>
              <a:tr h="63500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动物种类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体型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翅膀数量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脚的只数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是否产蛋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是否有毛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类别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51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狗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猪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麻雀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157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天鹅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61157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大雁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1204" name="TextBox 4"/>
          <p:cNvSpPr txBox="1">
            <a:spLocks noChangeArrowheads="1"/>
          </p:cNvSpPr>
          <p:nvPr/>
        </p:nvSpPr>
        <p:spPr bwMode="auto">
          <a:xfrm>
            <a:off x="1000126" y="357188"/>
            <a:ext cx="6715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9231" y="1177086"/>
            <a:ext cx="8640960" cy="1140354"/>
          </a:xfrm>
          <a:prstGeom prst="rect">
            <a:avLst/>
          </a:prstGeom>
          <a:ln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dirty="0">
                <a:solidFill>
                  <a:srgbClr val="FF0000"/>
                </a:solidFill>
                <a:latin typeface="Calibri" pitchFamily="34" charset="0"/>
              </a:rPr>
              <a:t>步骤一</a:t>
            </a:r>
            <a:r>
              <a:rPr lang="zh-CN" altLang="en-US" sz="2400" dirty="0">
                <a:solidFill>
                  <a:srgbClr val="660033"/>
                </a:solidFill>
                <a:latin typeface="Calibri" pitchFamily="34" charset="0"/>
              </a:rPr>
              <a:t>：</a:t>
            </a:r>
            <a:r>
              <a:rPr lang="zh-CN" altLang="en-US" sz="2600" dirty="0">
                <a:solidFill>
                  <a:srgbClr val="660033"/>
                </a:solidFill>
                <a:latin typeface="Calibri" pitchFamily="34" charset="0"/>
              </a:rPr>
              <a:t>将样本转化为等维的数据特征（特征提取）。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600" dirty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所有样本必须具有相同数量的特征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600" dirty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兼顾特征的全面性和独立性</a:t>
            </a:r>
            <a:endParaRPr lang="zh-CN" altLang="en-US" sz="2600" dirty="0">
              <a:latin typeface="Calibri" pitchFamily="34" charset="0"/>
            </a:endParaRPr>
          </a:p>
        </p:txBody>
      </p:sp>
      <p:grpSp>
        <p:nvGrpSpPr>
          <p:cNvPr id="91206" name="组合 6"/>
          <p:cNvGrpSpPr>
            <a:grpSpLocks/>
          </p:cNvGrpSpPr>
          <p:nvPr/>
        </p:nvGrpSpPr>
        <p:grpSpPr bwMode="auto">
          <a:xfrm>
            <a:off x="1071564" y="178595"/>
            <a:ext cx="6727825" cy="1076854"/>
            <a:chOff x="-750998" y="549348"/>
            <a:chExt cx="7047909" cy="1353900"/>
          </a:xfrm>
        </p:grpSpPr>
        <p:grpSp>
          <p:nvGrpSpPr>
            <p:cNvPr id="91207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91208" name="剪去单角的矩形 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209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1210" name="组合 7"/>
            <p:cNvGrpSpPr>
              <a:grpSpLocks/>
            </p:cNvGrpSpPr>
            <p:nvPr/>
          </p:nvGrpSpPr>
          <p:grpSpPr bwMode="auto">
            <a:xfrm>
              <a:off x="-750998" y="624172"/>
              <a:ext cx="5247678" cy="1085714"/>
              <a:chOff x="-465246" y="552734"/>
              <a:chExt cx="5247678" cy="1085714"/>
            </a:xfrm>
          </p:grpSpPr>
          <p:sp>
            <p:nvSpPr>
              <p:cNvPr id="91211" name="TextBox 9"/>
              <p:cNvSpPr txBox="1">
                <a:spLocks noChangeArrowheads="1"/>
              </p:cNvSpPr>
              <p:nvPr/>
            </p:nvSpPr>
            <p:spPr bwMode="auto">
              <a:xfrm>
                <a:off x="432792" y="627582"/>
                <a:ext cx="4349640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分类的流程</a:t>
                </a:r>
              </a:p>
            </p:txBody>
          </p:sp>
          <p:pic>
            <p:nvPicPr>
              <p:cNvPr id="91212" name="图片 10" descr="ICON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65246" y="552734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703892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Box 4"/>
          <p:cNvSpPr txBox="1">
            <a:spLocks noChangeArrowheads="1"/>
          </p:cNvSpPr>
          <p:nvPr/>
        </p:nvSpPr>
        <p:spPr bwMode="auto">
          <a:xfrm>
            <a:off x="1000126" y="357188"/>
            <a:ext cx="6715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02545"/>
              </p:ext>
            </p:extLst>
          </p:nvPr>
        </p:nvGraphicFramePr>
        <p:xfrm>
          <a:off x="397669" y="2713484"/>
          <a:ext cx="7920037" cy="2488875"/>
        </p:xfrm>
        <a:graphic>
          <a:graphicData uri="http://schemas.openxmlformats.org/drawingml/2006/table">
            <a:tbl>
              <a:tblPr/>
              <a:tblGrid>
                <a:gridCol w="1098550"/>
                <a:gridCol w="750887"/>
                <a:gridCol w="1171575"/>
                <a:gridCol w="1217613"/>
                <a:gridCol w="1100137"/>
                <a:gridCol w="1206500"/>
                <a:gridCol w="1374775"/>
              </a:tblGrid>
              <a:tr h="27178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动物种类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体型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翅膀数量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脚的只数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是否产蛋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是否有毛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类别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51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狗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5983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猪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5282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牛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4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否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哺乳动物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58511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麻雀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小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1157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天鹅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79646">
                        <a:alpha val="20000"/>
                      </a:srgbClr>
                    </a:solidFill>
                  </a:tcPr>
                </a:tc>
              </a:tr>
              <a:tr h="361157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大雁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中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2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3CDDD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是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鸟类</a:t>
                      </a:r>
                    </a:p>
                  </a:txBody>
                  <a:tcPr marT="38100" marB="38100" horzOverflow="overflow">
                    <a:lnL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6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50082" y="1290829"/>
            <a:ext cx="7415212" cy="1219729"/>
          </a:xfrm>
          <a:prstGeom prst="rect">
            <a:avLst/>
          </a:prstGeom>
          <a:ln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Calibri" pitchFamily="34" charset="0"/>
              </a:rPr>
              <a:t>步骤二</a:t>
            </a:r>
            <a:r>
              <a:rPr lang="zh-CN" altLang="en-US" sz="2400" b="1" dirty="0">
                <a:solidFill>
                  <a:srgbClr val="660033"/>
                </a:solidFill>
                <a:latin typeface="Calibri" pitchFamily="34" charset="0"/>
              </a:rPr>
              <a:t>：选择与类别相关的特征（特征选择）。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400" dirty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比如，绿色代表与类别非常相关，黑色代表部分相关，浅蓝色代表完全无关</a:t>
            </a: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zh-CN" altLang="en-US" sz="2400" dirty="0">
              <a:latin typeface="Calibri" pitchFamily="34" charset="0"/>
            </a:endParaRPr>
          </a:p>
        </p:txBody>
      </p:sp>
      <p:grpSp>
        <p:nvGrpSpPr>
          <p:cNvPr id="92230" name="组合 6"/>
          <p:cNvGrpSpPr>
            <a:grpSpLocks/>
          </p:cNvGrpSpPr>
          <p:nvPr/>
        </p:nvGrpSpPr>
        <p:grpSpPr bwMode="auto">
          <a:xfrm>
            <a:off x="1071564" y="178595"/>
            <a:ext cx="6727825" cy="1076854"/>
            <a:chOff x="-750998" y="549348"/>
            <a:chExt cx="7047909" cy="1353900"/>
          </a:xfrm>
        </p:grpSpPr>
        <p:grpSp>
          <p:nvGrpSpPr>
            <p:cNvPr id="92231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92232" name="剪去单角的矩形 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33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2234" name="组合 7"/>
            <p:cNvGrpSpPr>
              <a:grpSpLocks/>
            </p:cNvGrpSpPr>
            <p:nvPr/>
          </p:nvGrpSpPr>
          <p:grpSpPr bwMode="auto">
            <a:xfrm>
              <a:off x="-750998" y="624172"/>
              <a:ext cx="5247678" cy="1085714"/>
              <a:chOff x="-465246" y="552734"/>
              <a:chExt cx="5247678" cy="1085714"/>
            </a:xfrm>
          </p:grpSpPr>
          <p:sp>
            <p:nvSpPr>
              <p:cNvPr id="92235" name="TextBox 9"/>
              <p:cNvSpPr txBox="1">
                <a:spLocks noChangeArrowheads="1"/>
              </p:cNvSpPr>
              <p:nvPr/>
            </p:nvSpPr>
            <p:spPr bwMode="auto">
              <a:xfrm>
                <a:off x="432792" y="627582"/>
                <a:ext cx="4349640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分类的流程</a:t>
                </a:r>
              </a:p>
            </p:txBody>
          </p:sp>
          <p:pic>
            <p:nvPicPr>
              <p:cNvPr id="92236" name="图片 10" descr="ICON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65246" y="552734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690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552" y="1357333"/>
            <a:ext cx="7704856" cy="1320147"/>
          </a:xfrm>
          <a:prstGeom prst="rect">
            <a:avLst/>
          </a:prstGeom>
          <a:ln/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</a:rPr>
              <a:t>步骤三</a:t>
            </a:r>
            <a:r>
              <a:rPr lang="zh-CN" altLang="en-US" sz="2800" b="1" dirty="0">
                <a:solidFill>
                  <a:srgbClr val="660033"/>
                </a:solidFill>
                <a:latin typeface="Calibri" pitchFamily="34" charset="0"/>
              </a:rPr>
              <a:t>：建立分类模型或分类器（分类）</a:t>
            </a:r>
            <a:r>
              <a:rPr lang="zh-CN" altLang="en-US" sz="2800" dirty="0">
                <a:solidFill>
                  <a:srgbClr val="660033"/>
                </a:solidFill>
                <a:latin typeface="Calibri" pitchFamily="34" charset="0"/>
              </a:rPr>
              <a:t>。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r>
              <a:rPr lang="zh-CN" altLang="en-US" sz="2800" dirty="0">
                <a:solidFill>
                  <a:srgbClr val="660033"/>
                </a:solidFill>
                <a:latin typeface="Calibri" pitchFamily="34" charset="0"/>
                <a:ea typeface="华文新魏" pitchFamily="2" charset="-122"/>
              </a:rPr>
              <a:t>分类器通常可以看作一个函数，它把特征映射到类的空间上</a:t>
            </a:r>
          </a:p>
          <a:p>
            <a:pPr lvl="1">
              <a:spcBef>
                <a:spcPct val="20000"/>
              </a:spcBef>
              <a:buFont typeface="Arial" charset="0"/>
              <a:buChar char="–"/>
            </a:pPr>
            <a:endParaRPr lang="zh-CN" altLang="en-US" sz="2800" dirty="0">
              <a:latin typeface="Calibri" pitchFamily="34" charset="0"/>
              <a:ea typeface="华文新魏" pitchFamily="2" charset="-122"/>
            </a:endParaRPr>
          </a:p>
          <a:p>
            <a:pPr>
              <a:spcBef>
                <a:spcPct val="20000"/>
              </a:spcBef>
              <a:buFont typeface="Arial" charset="0"/>
              <a:buChar char="•"/>
            </a:pPr>
            <a:endParaRPr lang="zh-CN" altLang="en-US" sz="2400" dirty="0">
              <a:latin typeface="Calibri" pitchFamily="34" charset="0"/>
            </a:endParaRPr>
          </a:p>
        </p:txBody>
      </p:sp>
      <p:graphicFrame>
        <p:nvGraphicFramePr>
          <p:cNvPr id="93187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991454"/>
              </p:ext>
            </p:extLst>
          </p:nvPr>
        </p:nvGraphicFramePr>
        <p:xfrm>
          <a:off x="755576" y="3337554"/>
          <a:ext cx="7488238" cy="838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r:id="rId3" imgW="2400437" imgH="304877" progId="Equation.3">
                  <p:embed/>
                </p:oleObj>
              </mc:Choice>
              <mc:Fallback>
                <p:oleObj r:id="rId3" imgW="2400437" imgH="30487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37554"/>
                        <a:ext cx="7488238" cy="8387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组合 6"/>
          <p:cNvGrpSpPr>
            <a:grpSpLocks/>
          </p:cNvGrpSpPr>
          <p:nvPr/>
        </p:nvGrpSpPr>
        <p:grpSpPr bwMode="auto">
          <a:xfrm>
            <a:off x="1071564" y="178594"/>
            <a:ext cx="6727825" cy="898260"/>
            <a:chOff x="-750998" y="549348"/>
            <a:chExt cx="7047909" cy="1353900"/>
          </a:xfrm>
        </p:grpSpPr>
        <p:grpSp>
          <p:nvGrpSpPr>
            <p:cNvPr id="93189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93190" name="剪去单角的矩形 7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191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3192" name="组合 7"/>
            <p:cNvGrpSpPr>
              <a:grpSpLocks/>
            </p:cNvGrpSpPr>
            <p:nvPr/>
          </p:nvGrpSpPr>
          <p:grpSpPr bwMode="auto">
            <a:xfrm>
              <a:off x="-750998" y="624172"/>
              <a:ext cx="5247678" cy="1234586"/>
              <a:chOff x="-465246" y="552734"/>
              <a:chExt cx="5247678" cy="1234586"/>
            </a:xfrm>
          </p:grpSpPr>
          <p:sp>
            <p:nvSpPr>
              <p:cNvPr id="93193" name="TextBox 9"/>
              <p:cNvSpPr txBox="1">
                <a:spLocks noChangeArrowheads="1"/>
              </p:cNvSpPr>
              <p:nvPr/>
            </p:nvSpPr>
            <p:spPr bwMode="auto">
              <a:xfrm>
                <a:off x="432792" y="627582"/>
                <a:ext cx="4349640" cy="1159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分类的流程</a:t>
                </a:r>
              </a:p>
            </p:txBody>
          </p:sp>
          <p:pic>
            <p:nvPicPr>
              <p:cNvPr id="93194" name="图片 10" descr="ICON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65246" y="552734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233132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组合 6"/>
          <p:cNvGrpSpPr>
            <a:grpSpLocks/>
          </p:cNvGrpSpPr>
          <p:nvPr/>
        </p:nvGrpSpPr>
        <p:grpSpPr bwMode="auto">
          <a:xfrm>
            <a:off x="1170661" y="1"/>
            <a:ext cx="6528538" cy="1076854"/>
            <a:chOff x="-497489" y="549348"/>
            <a:chExt cx="6839116" cy="1353900"/>
          </a:xfrm>
        </p:grpSpPr>
        <p:grpSp>
          <p:nvGrpSpPr>
            <p:cNvPr id="99331" name="剪去单角的矩形 7"/>
            <p:cNvGrpSpPr>
              <a:grpSpLocks/>
            </p:cNvGrpSpPr>
            <p:nvPr/>
          </p:nvGrpSpPr>
          <p:grpSpPr bwMode="auto">
            <a:xfrm>
              <a:off x="-497489" y="549348"/>
              <a:ext cx="6794400" cy="1353900"/>
              <a:chOff x="-474873" y="621792"/>
              <a:chExt cx="6485529" cy="1292352"/>
            </a:xfrm>
          </p:grpSpPr>
          <p:pic>
            <p:nvPicPr>
              <p:cNvPr id="99332" name="剪去单角的矩形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33" name="Text Box 4"/>
              <p:cNvSpPr txBox="1">
                <a:spLocks noChangeArrowheads="1"/>
              </p:cNvSpPr>
              <p:nvPr/>
            </p:nvSpPr>
            <p:spPr bwMode="auto">
              <a:xfrm>
                <a:off x="-474873" y="798691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kumimoji="0" lang="zh-CN" altLang="en-US" sz="1800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99334" name="组合 7"/>
            <p:cNvGrpSpPr>
              <a:grpSpLocks/>
            </p:cNvGrpSpPr>
            <p:nvPr/>
          </p:nvGrpSpPr>
          <p:grpSpPr bwMode="auto">
            <a:xfrm>
              <a:off x="428596" y="571480"/>
              <a:ext cx="5913031" cy="1094906"/>
              <a:chOff x="714348" y="500042"/>
              <a:chExt cx="5913031" cy="1094906"/>
            </a:xfrm>
          </p:grpSpPr>
          <p:sp>
            <p:nvSpPr>
              <p:cNvPr id="99335" name="TextBox 9"/>
              <p:cNvSpPr txBox="1">
                <a:spLocks noChangeArrowheads="1"/>
              </p:cNvSpPr>
              <p:nvPr/>
            </p:nvSpPr>
            <p:spPr bwMode="auto">
              <a:xfrm>
                <a:off x="1705127" y="627550"/>
                <a:ext cx="4922252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0" lang="zh-CN" altLang="en-US" sz="4400" b="1" dirty="0" smtClean="0">
                    <a:latin typeface="微软雅黑" pitchFamily="34" charset="-122"/>
                    <a:ea typeface="微软雅黑" pitchFamily="34" charset="-122"/>
                  </a:rPr>
                  <a:t>分类和聚类的区别</a:t>
                </a:r>
                <a:endParaRPr kumimoji="0" lang="zh-CN" altLang="en-US" sz="4400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99336" name="图片 10" descr="ICON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48" y="500042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99400" name="Group 72"/>
          <p:cNvGraphicFramePr>
            <a:graphicFrameLocks noGrp="1"/>
          </p:cNvGraphicFramePr>
          <p:nvPr/>
        </p:nvGraphicFramePr>
        <p:xfrm>
          <a:off x="900113" y="1177396"/>
          <a:ext cx="5867400" cy="3677973"/>
        </p:xfrm>
        <a:graphic>
          <a:graphicData uri="http://schemas.openxmlformats.org/drawingml/2006/table">
            <a:tbl>
              <a:tblPr/>
              <a:tblGrid>
                <a:gridCol w="823912"/>
                <a:gridCol w="1338263"/>
                <a:gridCol w="1338262"/>
                <a:gridCol w="1646238"/>
                <a:gridCol w="720725"/>
              </a:tblGrid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税号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去年退税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婚姻状况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可征税收入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逃税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125k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100k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70k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120k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离婚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95k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60k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离婚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220k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85k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75k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90k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anklin Gothic Book" pitchFamily="34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  <a:tr h="2553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8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4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 sz="2000"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itchFamily="18" charset="2"/>
                        <a:defRPr>
                          <a:solidFill>
                            <a:schemeClr val="tx1"/>
                          </a:solidFill>
                          <a:latin typeface="Franklin Gothic Book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Tx/>
                        <a:buNone/>
                        <a:tabLst/>
                      </a:pPr>
                      <a:endParaRPr kumimoji="0" lang="zh-CN" altLang="en-US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anklin Gothic Book" pitchFamily="34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9019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398" name="Object 3"/>
          <p:cNvGraphicFramePr>
            <a:graphicFrameLocks noChangeAspect="1"/>
          </p:cNvGraphicFramePr>
          <p:nvPr/>
        </p:nvGraphicFramePr>
        <p:xfrm>
          <a:off x="323851" y="5077355"/>
          <a:ext cx="8424863" cy="33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5" imgW="4483080" imgH="215640" progId="">
                  <p:embed/>
                </p:oleObj>
              </mc:Choice>
              <mc:Fallback>
                <p:oleObj name="Equation" r:id="rId5" imgW="448308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5077355"/>
                        <a:ext cx="8424863" cy="337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399" name="Rectangle 71"/>
          <p:cNvSpPr>
            <a:spLocks noChangeArrowheads="1"/>
          </p:cNvSpPr>
          <p:nvPr/>
        </p:nvSpPr>
        <p:spPr bwMode="auto">
          <a:xfrm>
            <a:off x="5867400" y="1177396"/>
            <a:ext cx="914400" cy="3660511"/>
          </a:xfrm>
          <a:prstGeom prst="rect">
            <a:avLst/>
          </a:prstGeom>
          <a:solidFill>
            <a:srgbClr val="9BFA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401" name="Text Box 73"/>
          <p:cNvSpPr txBox="1">
            <a:spLocks noChangeArrowheads="1"/>
          </p:cNvSpPr>
          <p:nvPr/>
        </p:nvSpPr>
        <p:spPr bwMode="auto">
          <a:xfrm>
            <a:off x="7531729" y="2015483"/>
            <a:ext cx="1081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聚类</a:t>
            </a:r>
          </a:p>
        </p:txBody>
      </p:sp>
      <p:sp>
        <p:nvSpPr>
          <p:cNvPr id="99402" name="AutoShape 74"/>
          <p:cNvSpPr>
            <a:spLocks noChangeArrowheads="1"/>
          </p:cNvSpPr>
          <p:nvPr/>
        </p:nvSpPr>
        <p:spPr bwMode="auto">
          <a:xfrm flipV="1">
            <a:off x="6012161" y="2077413"/>
            <a:ext cx="1512590" cy="420935"/>
          </a:xfrm>
          <a:prstGeom prst="leftArrow">
            <a:avLst>
              <a:gd name="adj1" fmla="val 50000"/>
              <a:gd name="adj2" fmla="val 74863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3"/>
          <p:cNvSpPr txBox="1">
            <a:spLocks noChangeArrowheads="1"/>
          </p:cNvSpPr>
          <p:nvPr/>
        </p:nvSpPr>
        <p:spPr bwMode="auto">
          <a:xfrm>
            <a:off x="7612189" y="3577208"/>
            <a:ext cx="10810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FF5050"/>
                </a:solidFill>
              </a:rPr>
              <a:t>分类</a:t>
            </a:r>
            <a:endParaRPr lang="zh-CN" altLang="en-US" sz="3200" b="1" dirty="0">
              <a:solidFill>
                <a:srgbClr val="FF5050"/>
              </a:solidFill>
            </a:endParaRPr>
          </a:p>
        </p:txBody>
      </p:sp>
      <p:sp>
        <p:nvSpPr>
          <p:cNvPr id="15" name="AutoShape 74"/>
          <p:cNvSpPr>
            <a:spLocks noChangeArrowheads="1"/>
          </p:cNvSpPr>
          <p:nvPr/>
        </p:nvSpPr>
        <p:spPr bwMode="auto">
          <a:xfrm>
            <a:off x="6747003" y="3697594"/>
            <a:ext cx="865187" cy="240771"/>
          </a:xfrm>
          <a:prstGeom prst="leftArrow">
            <a:avLst>
              <a:gd name="adj1" fmla="val 50000"/>
              <a:gd name="adj2" fmla="val 74863"/>
            </a:avLst>
          </a:prstGeom>
          <a:solidFill>
            <a:srgbClr val="9BFA8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7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99" grpId="0" animBg="1"/>
      <p:bldP spid="99401" grpId="0"/>
      <p:bldP spid="99402" grpId="0" animBg="1"/>
      <p:bldP spid="14" grpId="0"/>
      <p:bldP spid="14" grpId="1"/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77213"/>
            <a:ext cx="5976664" cy="420047"/>
          </a:xfrm>
        </p:spPr>
        <p:txBody>
          <a:bodyPr/>
          <a:lstStyle/>
          <a:p>
            <a:r>
              <a:rPr lang="zh-CN" altLang="en-US" dirty="0" smtClean="0"/>
              <a:t>分类和聚类的区别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997294"/>
            <a:ext cx="8361363" cy="3638103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聚类：车牌识别</a:t>
            </a:r>
          </a:p>
          <a:p>
            <a:endParaRPr lang="zh-CN" altLang="en-US" sz="2800" b="1" dirty="0" smtClean="0"/>
          </a:p>
          <a:p>
            <a:endParaRPr lang="zh-CN" altLang="en-US" sz="2800" b="1" dirty="0" smtClean="0"/>
          </a:p>
          <a:p>
            <a:r>
              <a:rPr lang="zh-CN" altLang="en-US" sz="2800" b="1" dirty="0" smtClean="0"/>
              <a:t>分类：疾病诊断、垃圾邮件识别、入侵检测识别</a:t>
            </a:r>
          </a:p>
        </p:txBody>
      </p:sp>
    </p:spTree>
    <p:extLst>
      <p:ext uri="{BB962C8B-B14F-4D97-AF65-F5344CB8AC3E}">
        <p14:creationId xmlns:p14="http://schemas.microsoft.com/office/powerpoint/2010/main" val="7696329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1403350" y="4357687"/>
            <a:ext cx="4883150" cy="583407"/>
          </a:xfrm>
        </p:spPr>
        <p:txBody>
          <a:bodyPr/>
          <a:lstStyle/>
          <a:p>
            <a:pPr>
              <a:defRPr/>
            </a:pPr>
            <a:r>
              <a:rPr altLang="zh-CN" sz="3200" dirty="0"/>
              <a:t>KNN:K</a:t>
            </a:r>
            <a:r>
              <a:rPr lang="zh-CN" altLang="en-US" sz="3200" dirty="0"/>
              <a:t>最近邻分类算法</a:t>
            </a:r>
          </a:p>
        </p:txBody>
      </p:sp>
      <p:sp>
        <p:nvSpPr>
          <p:cNvPr id="4099" name="标题 3"/>
          <p:cNvSpPr>
            <a:spLocks noGrp="1"/>
          </p:cNvSpPr>
          <p:nvPr>
            <p:ph type="ctrTitle"/>
          </p:nvPr>
        </p:nvSpPr>
        <p:spPr>
          <a:xfrm>
            <a:off x="250825" y="3638021"/>
            <a:ext cx="6337300" cy="719667"/>
          </a:xfrm>
        </p:spPr>
        <p:txBody>
          <a:bodyPr/>
          <a:lstStyle/>
          <a:p>
            <a:r>
              <a:rPr lang="en-US" altLang="zh-CN">
                <a:solidFill>
                  <a:srgbClr val="000000"/>
                </a:solidFill>
              </a:rPr>
              <a:t>K-Nearest Neighbor Classification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3"/>
          <p:cNvSpPr>
            <a:spLocks noGrp="1"/>
          </p:cNvSpPr>
          <p:nvPr>
            <p:ph type="title"/>
          </p:nvPr>
        </p:nvSpPr>
        <p:spPr>
          <a:xfrm>
            <a:off x="1692275" y="2319073"/>
            <a:ext cx="6451600" cy="56488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算法怎么来的？</a:t>
            </a:r>
            <a:endParaRPr lang="en-US" altLang="zh-CN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2571750" y="2816490"/>
            <a:ext cx="3455988" cy="279135"/>
          </a:xfrm>
        </p:spPr>
        <p:txBody>
          <a:bodyPr/>
          <a:lstStyle/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算法是怎么来的</a:t>
            </a:r>
            <a:endParaRPr lang="en-US" smtClean="0"/>
          </a:p>
        </p:txBody>
      </p:sp>
      <p:graphicFrame>
        <p:nvGraphicFramePr>
          <p:cNvPr id="6193" name="Group 49"/>
          <p:cNvGraphicFramePr>
            <a:graphicFrameLocks noGrp="1"/>
          </p:cNvGraphicFramePr>
          <p:nvPr/>
        </p:nvGraphicFramePr>
        <p:xfrm>
          <a:off x="395288" y="877094"/>
          <a:ext cx="8532812" cy="4659313"/>
        </p:xfrm>
        <a:graphic>
          <a:graphicData uri="http://schemas.openxmlformats.org/drawingml/2006/table">
            <a:tbl>
              <a:tblPr/>
              <a:tblGrid>
                <a:gridCol w="3200400"/>
                <a:gridCol w="1697037"/>
                <a:gridCol w="1622425"/>
                <a:gridCol w="2012950"/>
              </a:tblGrid>
              <a:tr h="31571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电影名称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打斗次数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谈话次数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电影类型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514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California    Man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104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2531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He’s Not Really into Dudes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100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514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Beautiful Woman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81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514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Kevin Longblade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101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514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Robo Slayer 3000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99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0514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Amped II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98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71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未知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90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Unknown</a:t>
                      </a:r>
                    </a:p>
                  </a:txBody>
                  <a:tcPr marL="6546" marR="6546" marT="5455" marB="5455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80" name="TextBox 7"/>
          <p:cNvSpPr txBox="1">
            <a:spLocks noChangeArrowheads="1"/>
          </p:cNvSpPr>
          <p:nvPr/>
        </p:nvSpPr>
        <p:spPr bwMode="auto">
          <a:xfrm>
            <a:off x="755651" y="457729"/>
            <a:ext cx="75612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3C3C3C"/>
                </a:solidFill>
                <a:cs typeface="Arial" charset="0"/>
              </a:rPr>
              <a:t>猜猜看：最后一行未知电影属于什么类型的电影。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算法是怎么来的</a:t>
            </a:r>
            <a:endParaRPr lang="en-US" smtClean="0"/>
          </a:p>
        </p:txBody>
      </p:sp>
      <p:graphicFrame>
        <p:nvGraphicFramePr>
          <p:cNvPr id="7213" name="Group 45"/>
          <p:cNvGraphicFramePr>
            <a:graphicFrameLocks noGrp="1"/>
          </p:cNvGraphicFramePr>
          <p:nvPr/>
        </p:nvGraphicFramePr>
        <p:xfrm>
          <a:off x="684213" y="1071563"/>
          <a:ext cx="7605712" cy="4642488"/>
        </p:xfrm>
        <a:graphic>
          <a:graphicData uri="http://schemas.openxmlformats.org/drawingml/2006/table">
            <a:tbl>
              <a:tblPr/>
              <a:tblGrid>
                <a:gridCol w="1901825"/>
                <a:gridCol w="1900237"/>
                <a:gridCol w="1901825"/>
                <a:gridCol w="1901825"/>
              </a:tblGrid>
              <a:tr h="3665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X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坐标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Y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坐标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点类型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910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3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104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943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B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100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C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81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Romance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D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101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10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E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99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5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21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F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  <a:endParaRPr kumimoji="0" lang="en-US" altLang="zh-CN" sz="2300" b="0" i="0" u="none" strike="noStrike" cap="none" normalizeH="0" baseline="0" smtClean="0">
                        <a:ln>
                          <a:noFill/>
                        </a:ln>
                        <a:solidFill>
                          <a:srgbClr val="555555"/>
                        </a:solidFill>
                        <a:effectLst/>
                        <a:latin typeface="Arial" charset="0"/>
                        <a:ea typeface="微软雅黑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 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98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2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Action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507"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G</a:t>
                      </a:r>
                      <a:r>
                        <a:rPr kumimoji="0" lang="zh-CN" altLang="en-US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点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18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55555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90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1pPr>
                      <a:lvl2pPr marL="742950" indent="-28575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4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2pPr>
                      <a:lvl3pPr marL="11430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2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3pPr>
                      <a:lvl4pPr marL="16002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4pPr>
                      <a:lvl5pPr marL="2057400" indent="-228600" eaLnBrk="0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5pPr>
                      <a:lvl6pPr marL="25146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6pPr>
                      <a:lvl7pPr marL="29718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7pPr>
                      <a:lvl8pPr marL="34290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8pPr>
                      <a:lvl9pPr marL="3886200" indent="-228600" eaLnBrk="0" fontAlgn="base" hangingPunct="0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 sz="1000">
                          <a:solidFill>
                            <a:srgbClr val="000000"/>
                          </a:solidFill>
                          <a:latin typeface="Arial" charset="0"/>
                          <a:ea typeface="微软雅黑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软雅黑" pitchFamily="34" charset="-122"/>
                        </a:rPr>
                        <a:t>Unknown</a:t>
                      </a:r>
                    </a:p>
                  </a:txBody>
                  <a:tcPr marL="6546" marR="6546" marT="5453" marB="5453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4" name="TextBox 7"/>
          <p:cNvSpPr txBox="1">
            <a:spLocks noChangeArrowheads="1"/>
          </p:cNvSpPr>
          <p:nvPr/>
        </p:nvSpPr>
        <p:spPr bwMode="auto">
          <a:xfrm>
            <a:off x="755651" y="576792"/>
            <a:ext cx="6715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猜猜看：最后一行未知点属于什么类型的点。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机器学习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机器学习的定义：如果一个程序可以在任务</a:t>
            </a:r>
            <a:r>
              <a:rPr lang="en-US" altLang="zh-CN" dirty="0" smtClean="0"/>
              <a:t>T</a:t>
            </a:r>
            <a:r>
              <a:rPr lang="zh-CN" altLang="en-US" dirty="0" smtClean="0"/>
              <a:t>上，随着经验</a:t>
            </a:r>
            <a:r>
              <a:rPr lang="en-US" altLang="zh-CN" dirty="0" smtClean="0"/>
              <a:t>E</a:t>
            </a:r>
            <a:r>
              <a:rPr lang="zh-CN" altLang="en-US" dirty="0" smtClean="0"/>
              <a:t>的增加，效果</a:t>
            </a:r>
            <a:r>
              <a:rPr lang="en-US" altLang="zh-CN" dirty="0" smtClean="0"/>
              <a:t>P</a:t>
            </a:r>
            <a:r>
              <a:rPr lang="zh-CN" altLang="en-US" dirty="0" smtClean="0"/>
              <a:t>也随之增加，则称这个程序可以从经验中学习。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机器学习：从经验（实践）中学习</a:t>
            </a:r>
            <a:endParaRPr lang="en-US" altLang="zh-CN" dirty="0" smtClean="0"/>
          </a:p>
          <a:p>
            <a:r>
              <a:rPr lang="zh-CN" altLang="en-US" dirty="0"/>
              <a:t>吃一</a:t>
            </a:r>
            <a:r>
              <a:rPr lang="zh-CN" altLang="en-US" dirty="0" smtClean="0"/>
              <a:t>堑，长一智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45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zh-CN" altLang="en-US" dirty="0" smtClean="0"/>
              <a:t>最近邻</a:t>
            </a:r>
            <a:r>
              <a:rPr dirty="0" smtClean="0"/>
              <a:t>算法是怎么来的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76" y="714375"/>
            <a:ext cx="6429375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想一想：下面图片中只有三种豆，有三个豆是未知的种类，如何判定他们的种类？</a:t>
            </a:r>
          </a:p>
        </p:txBody>
      </p:sp>
      <p:pic>
        <p:nvPicPr>
          <p:cNvPr id="8196" name="Picture 4" descr="C:\Users\Administrator\Desktop\2284031_093426186103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1488282"/>
            <a:ext cx="8464550" cy="2995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755651" y="4897438"/>
            <a:ext cx="8208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3C3C3C"/>
                </a:solidFill>
                <a:cs typeface="Arial" charset="0"/>
              </a:rPr>
              <a:t>1968</a:t>
            </a:r>
            <a:r>
              <a:rPr lang="zh-CN" altLang="en-US" sz="2800" b="1">
                <a:solidFill>
                  <a:srgbClr val="3C3C3C"/>
                </a:solidFill>
                <a:cs typeface="Arial" charset="0"/>
              </a:rPr>
              <a:t>年，</a:t>
            </a:r>
            <a:r>
              <a:rPr lang="en-US" altLang="zh-CN" sz="2800" b="1">
                <a:solidFill>
                  <a:srgbClr val="3C3C3C"/>
                </a:solidFill>
                <a:cs typeface="Arial" charset="0"/>
              </a:rPr>
              <a:t>Cover</a:t>
            </a:r>
            <a:r>
              <a:rPr lang="zh-CN" altLang="en-US" sz="2800" b="1">
                <a:solidFill>
                  <a:srgbClr val="3C3C3C"/>
                </a:solidFill>
                <a:cs typeface="Arial" charset="0"/>
              </a:rPr>
              <a:t>和</a:t>
            </a:r>
            <a:r>
              <a:rPr lang="en-US" altLang="zh-CN" sz="2800" b="1">
                <a:solidFill>
                  <a:srgbClr val="3C3C3C"/>
                </a:solidFill>
                <a:cs typeface="Arial" charset="0"/>
              </a:rPr>
              <a:t>Hart</a:t>
            </a:r>
            <a:r>
              <a:rPr lang="zh-CN" altLang="en-US" sz="2800" b="1">
                <a:solidFill>
                  <a:srgbClr val="3C3C3C"/>
                </a:solidFill>
                <a:cs typeface="Arial" charset="0"/>
              </a:rPr>
              <a:t>提出了最初的近邻法。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smtClean="0"/>
              <a:t>最近邻算法</a:t>
            </a:r>
            <a:endParaRPr lang="en-US" smtClean="0"/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785813" y="892969"/>
            <a:ext cx="75311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C3C3C"/>
                </a:solidFill>
                <a:cs typeface="Arial" charset="0"/>
              </a:rPr>
              <a:t>	</a:t>
            </a: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提供一种思路，即：未知的豆离哪种豆最近就认为未知豆和该豆是同一种类。</a:t>
            </a:r>
            <a:endParaRPr lang="en-US" altLang="zh-CN" sz="2400" b="1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由此，我们引出</a:t>
            </a:r>
            <a:r>
              <a:rPr lang="zh-CN" altLang="en-US" sz="2400" b="1">
                <a:solidFill>
                  <a:srgbClr val="FF0000"/>
                </a:solidFill>
                <a:cs typeface="Arial" charset="0"/>
              </a:rPr>
              <a:t>最近邻算法</a:t>
            </a: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的定义：为了判定未知样本的类别，以全部训练样本作为代表点，计算未知样本与所有训练样本的距离，并以最近邻者的类别作为决策未知样本类别的唯一依据。但是，最近邻算法明显是存在缺陷的，我们来看一个例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算法是怎么来的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785814" y="892969"/>
            <a:ext cx="5500687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问题：有一个未知形状</a:t>
            </a:r>
            <a:r>
              <a:rPr lang="en-US" altLang="zh-CN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X(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图中绿色的圆点</a:t>
            </a:r>
            <a:r>
              <a:rPr lang="en-US" altLang="zh-CN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，如何判断</a:t>
            </a:r>
            <a:r>
              <a:rPr lang="en-US" altLang="zh-CN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是什么形状</a:t>
            </a:r>
            <a:r>
              <a:rPr lang="en-US" altLang="zh-CN" sz="2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?</a:t>
            </a:r>
            <a:endParaRPr lang="zh-CN" altLang="en-US" sz="2400" b="1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0244" name="Picture 6" descr="C:\Users\Administrator\Desktop\无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4" y="1607345"/>
            <a:ext cx="5000625" cy="375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算法是用来干什么的</a:t>
            </a:r>
            <a:endParaRPr lang="en-US" smtClean="0"/>
          </a:p>
        </p:txBody>
      </p:sp>
      <p:sp>
        <p:nvSpPr>
          <p:cNvPr id="11267" name="TextBox 5"/>
          <p:cNvSpPr txBox="1">
            <a:spLocks noChangeArrowheads="1"/>
          </p:cNvSpPr>
          <p:nvPr/>
        </p:nvSpPr>
        <p:spPr bwMode="auto">
          <a:xfrm>
            <a:off x="468314" y="637646"/>
            <a:ext cx="76025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C3C3C"/>
                </a:solidFill>
                <a:cs typeface="Arial" charset="0"/>
              </a:rPr>
              <a:t>            </a:t>
            </a:r>
            <a:r>
              <a:rPr lang="en-US" altLang="zh-CN" sz="2400" b="1">
                <a:solidFill>
                  <a:srgbClr val="FF0000"/>
                </a:solidFill>
                <a:cs typeface="Arial" charset="0"/>
              </a:rPr>
              <a:t>K-</a:t>
            </a:r>
            <a:r>
              <a:rPr lang="zh-CN" altLang="en-US" sz="2400" b="1">
                <a:solidFill>
                  <a:srgbClr val="FF0000"/>
                </a:solidFill>
                <a:cs typeface="Arial" charset="0"/>
              </a:rPr>
              <a:t>最近邻算法</a:t>
            </a: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是最近邻算法的一个延伸。基本思路是：选择未知样本一定范围内确定个数的</a:t>
            </a:r>
            <a:r>
              <a:rPr lang="en-US" altLang="zh-CN" sz="2400" b="1">
                <a:solidFill>
                  <a:srgbClr val="3C3C3C"/>
                </a:solidFill>
                <a:cs typeface="Arial" charset="0"/>
              </a:rPr>
              <a:t>K</a:t>
            </a: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个样本，该</a:t>
            </a:r>
            <a:r>
              <a:rPr lang="en-US" altLang="zh-CN" sz="2400" b="1">
                <a:solidFill>
                  <a:srgbClr val="3C3C3C"/>
                </a:solidFill>
                <a:cs typeface="Arial" charset="0"/>
              </a:rPr>
              <a:t>K</a:t>
            </a:r>
            <a:r>
              <a:rPr lang="zh-CN" altLang="en-US" sz="2400" b="1">
                <a:solidFill>
                  <a:srgbClr val="3C3C3C"/>
                </a:solidFill>
                <a:cs typeface="Arial" charset="0"/>
              </a:rPr>
              <a:t>个样本大多数属于某一类型，则未知样本判定为该类型。</a:t>
            </a:r>
          </a:p>
        </p:txBody>
      </p:sp>
      <p:pic>
        <p:nvPicPr>
          <p:cNvPr id="11268" name="Picture 5" descr="C:\Users\Administrator\Desktop\无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778000"/>
            <a:ext cx="4837112" cy="3631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2260865"/>
            <a:ext cx="7993062" cy="2700073"/>
          </a:xfrm>
          <a:noFill/>
        </p:spPr>
        <p:txBody>
          <a:bodyPr/>
          <a:lstStyle/>
          <a:p>
            <a:pPr marL="0" indent="0" eaLnBrk="1" hangingPunct="1">
              <a:lnSpc>
                <a:spcPct val="140000"/>
              </a:lnSpc>
              <a:buFont typeface="Arial" charset="0"/>
              <a:buNone/>
            </a:pP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最近邻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(k-Nearest Neighbor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，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KNN)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分类算法，距离函数计算</a:t>
            </a:r>
            <a:r>
              <a:rPr lang="zh-CN" altLang="en-US" sz="2800" b="1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待分类样本</a:t>
            </a:r>
            <a:r>
              <a:rPr lang="en-US" altLang="zh-CN" sz="2800" b="1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和</a:t>
            </a:r>
            <a:r>
              <a:rPr lang="zh-CN" altLang="en-US" sz="2800" b="1" smtClean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每个训练样本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的距离（作为相似度），选择与待分类样本距离最小的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个样本作为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个最近邻，最后以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个最近邻中的大多数样本所属的类别作为</a:t>
            </a:r>
            <a:r>
              <a:rPr lang="en-US" altLang="zh-CN" sz="2800" b="1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2800" b="1" smtClean="0">
                <a:latin typeface="楷体" pitchFamily="49" charset="-122"/>
                <a:ea typeface="楷体" pitchFamily="49" charset="-122"/>
              </a:rPr>
              <a:t>的类别。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755651" y="997479"/>
            <a:ext cx="7777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000" b="1">
                <a:latin typeface="华文楷体" pitchFamily="2" charset="-122"/>
                <a:ea typeface="华文楷体" pitchFamily="2" charset="-122"/>
              </a:rPr>
              <a:t>5.1 KNN</a:t>
            </a:r>
            <a:r>
              <a:rPr lang="zh-CN" altLang="en-US" sz="4000" b="1">
                <a:latin typeface="华文楷体" pitchFamily="2" charset="-122"/>
                <a:ea typeface="华文楷体" pitchFamily="2" charset="-122"/>
              </a:rPr>
              <a:t>算法原理</a:t>
            </a:r>
            <a:endParaRPr lang="zh-CN" altLang="en-US" sz="28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292" name="Rectangle 2"/>
          <p:cNvSpPr>
            <a:spLocks noChangeArrowheads="1"/>
          </p:cNvSpPr>
          <p:nvPr/>
        </p:nvSpPr>
        <p:spPr bwMode="auto">
          <a:xfrm>
            <a:off x="776288" y="1664229"/>
            <a:ext cx="7777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>
                <a:latin typeface="华文楷体" pitchFamily="2" charset="-122"/>
                <a:ea typeface="华文楷体" pitchFamily="2" charset="-122"/>
              </a:rPr>
              <a:t>5.1.1 KNN</a:t>
            </a:r>
            <a:r>
              <a:rPr lang="zh-CN" altLang="en-US" b="1">
                <a:latin typeface="华文楷体" pitchFamily="2" charset="-122"/>
                <a:ea typeface="华文楷体" pitchFamily="2" charset="-122"/>
              </a:rPr>
              <a:t>算法原理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altLang="zh-CN" smtClean="0"/>
              <a:t>K-</a:t>
            </a:r>
            <a:r>
              <a:rPr smtClean="0"/>
              <a:t>近邻算法优缺点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4294967295"/>
          </p:nvPr>
        </p:nvSpPr>
        <p:spPr>
          <a:xfrm>
            <a:off x="395288" y="697178"/>
            <a:ext cx="8229600" cy="3771635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         简单地说，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K-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近邻算法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又称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KNN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采用</a:t>
            </a:r>
            <a:r>
              <a:rPr lang="zh-CN" altLang="en-US" sz="2800" u="sng" dirty="0" smtClean="0">
                <a:solidFill>
                  <a:srgbClr val="FF0000"/>
                </a:solidFill>
              </a:rPr>
              <a:t>测量不同特征值之间的距离</a:t>
            </a:r>
            <a:r>
              <a:rPr lang="zh-CN" altLang="en-US" sz="2800" dirty="0" smtClean="0"/>
              <a:t>方法</a:t>
            </a:r>
            <a:r>
              <a:rPr lang="zh-CN" altLang="en-US" sz="2800" dirty="0" smtClean="0">
                <a:solidFill>
                  <a:srgbClr val="FF0000"/>
                </a:solidFill>
              </a:rPr>
              <a:t>进行分类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其优缺点及适用数据范围如下：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优点：精度高、对异常值不敏感、无数据输入假定。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缺点：计算</a:t>
            </a:r>
            <a:r>
              <a:rPr lang="zh-CN" altLang="en-US" sz="2800" dirty="0" smtClean="0">
                <a:solidFill>
                  <a:srgbClr val="FF0000"/>
                </a:solidFill>
              </a:rPr>
              <a:t>复杂</a:t>
            </a:r>
            <a:r>
              <a:rPr lang="zh-CN" altLang="en-US" sz="2800" dirty="0" smtClean="0"/>
              <a:t>度高、空间</a:t>
            </a:r>
            <a:r>
              <a:rPr lang="zh-CN" altLang="en-US" sz="2800" dirty="0" smtClean="0">
                <a:solidFill>
                  <a:srgbClr val="FF0000"/>
                </a:solidFill>
              </a:rPr>
              <a:t>复杂</a:t>
            </a:r>
            <a:r>
              <a:rPr lang="zh-CN" altLang="en-US" sz="2800" dirty="0" smtClean="0"/>
              <a:t>度高。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en-US" altLang="zh-CN" sz="2800" dirty="0" smtClean="0"/>
              <a:t>	</a:t>
            </a:r>
            <a:r>
              <a:rPr lang="zh-CN" altLang="en-US" sz="2800" dirty="0" smtClean="0"/>
              <a:t>适用数据范围：数值型和标称型。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altLang="zh-CN" smtClean="0"/>
              <a:t>K-</a:t>
            </a:r>
            <a:r>
              <a:rPr smtClean="0"/>
              <a:t>近邻算法工作原理</a:t>
            </a:r>
          </a:p>
        </p:txBody>
      </p:sp>
      <p:sp>
        <p:nvSpPr>
          <p:cNvPr id="14339" name="内容占位符 2"/>
          <p:cNvSpPr>
            <a:spLocks noGrp="1"/>
          </p:cNvSpPr>
          <p:nvPr>
            <p:ph idx="4294967295"/>
          </p:nvPr>
        </p:nvSpPr>
        <p:spPr>
          <a:xfrm>
            <a:off x="395536" y="517240"/>
            <a:ext cx="8280920" cy="486054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zh-CN" dirty="0" smtClean="0"/>
              <a:t>	</a:t>
            </a:r>
            <a:r>
              <a:rPr lang="zh-CN" altLang="en-US" sz="2800" dirty="0" smtClean="0"/>
              <a:t>存在</a:t>
            </a:r>
            <a:r>
              <a:rPr lang="zh-CN" altLang="en-US" sz="2800" dirty="0" smtClean="0">
                <a:solidFill>
                  <a:srgbClr val="FF0000"/>
                </a:solidFill>
              </a:rPr>
              <a:t>一个样本数据集合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(1)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也称为训练样本集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，并且样本集中每个数据都存在</a:t>
            </a:r>
            <a:r>
              <a:rPr lang="zh-CN" altLang="en-US" sz="2800" dirty="0" smtClean="0">
                <a:solidFill>
                  <a:srgbClr val="C00000"/>
                </a:solidFill>
              </a:rPr>
              <a:t>标签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输入没有标签的新数据后，将新数据的每个特征与样本集中数据对应的特征进行比较，</a:t>
            </a:r>
            <a:endParaRPr lang="en-US" altLang="zh-CN" sz="2800" dirty="0" smtClean="0"/>
          </a:p>
          <a:p>
            <a:pPr marL="0" indent="0">
              <a:buFont typeface="Arial" charset="0"/>
              <a:buNone/>
            </a:pPr>
            <a:r>
              <a:rPr lang="zh-CN" altLang="en-US" sz="2800" dirty="0" smtClean="0"/>
              <a:t>我们只</a:t>
            </a:r>
            <a:r>
              <a:rPr lang="zh-CN" altLang="en-US" sz="2800" dirty="0" smtClean="0">
                <a:solidFill>
                  <a:srgbClr val="FF0000"/>
                </a:solidFill>
              </a:rPr>
              <a:t>选择样本数据集中前</a:t>
            </a:r>
            <a:r>
              <a:rPr lang="en-US" altLang="zh-CN" sz="2800" dirty="0" smtClean="0">
                <a:solidFill>
                  <a:srgbClr val="FF0000"/>
                </a:solidFill>
              </a:rPr>
              <a:t>k </a:t>
            </a:r>
            <a:r>
              <a:rPr lang="zh-CN" altLang="en-US" sz="2800" dirty="0" smtClean="0">
                <a:solidFill>
                  <a:srgbClr val="FF0000"/>
                </a:solidFill>
              </a:rPr>
              <a:t>个最相似的数据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(4)</a:t>
            </a:r>
            <a:r>
              <a:rPr lang="zh-CN" altLang="en-US" sz="2800" dirty="0" smtClean="0"/>
              <a:t> 。最后，选择</a:t>
            </a:r>
            <a:r>
              <a:rPr lang="en-US" altLang="zh-CN" sz="2800" dirty="0" smtClean="0"/>
              <a:t>k</a:t>
            </a:r>
            <a:r>
              <a:rPr lang="zh-CN" altLang="en-US" sz="2800" dirty="0" smtClean="0"/>
              <a:t>个最相似数据中</a:t>
            </a:r>
            <a:r>
              <a:rPr lang="zh-CN" altLang="en-US" sz="2800" dirty="0" smtClean="0">
                <a:solidFill>
                  <a:srgbClr val="C00000"/>
                </a:solidFill>
              </a:rPr>
              <a:t>出现次数最多</a:t>
            </a:r>
            <a:r>
              <a:rPr lang="zh-CN" altLang="en-US" sz="2800" dirty="0" smtClean="0"/>
              <a:t>的分类，作为新标签的分类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4"/>
          <p:cNvSpPr txBox="1">
            <a:spLocks noChangeArrowheads="1"/>
          </p:cNvSpPr>
          <p:nvPr/>
        </p:nvSpPr>
        <p:spPr bwMode="auto">
          <a:xfrm>
            <a:off x="611189" y="637646"/>
            <a:ext cx="8137525" cy="425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62000" indent="-3048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81100" indent="-2667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600" b="1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sz="3600" b="1">
                <a:latin typeface="楷体" pitchFamily="49" charset="-122"/>
                <a:ea typeface="楷体" pitchFamily="49" charset="-122"/>
              </a:rPr>
              <a:t>算法包括三个步骤：</a:t>
            </a:r>
            <a:endParaRPr lang="en-US" altLang="zh-CN" sz="36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3600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zh-CN" altLang="en-US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算距离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：给定测试对象，计算它与训练集中的每个对象的距离；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endParaRPr lang="zh-CN" altLang="en-US" sz="28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8A3600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找邻居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：圈定距离最近的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个训练对象，作为测试对象的近邻；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 b="1">
              <a:latin typeface="楷体" pitchFamily="49" charset="-122"/>
              <a:ea typeface="楷体" pitchFamily="49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b="1">
                <a:solidFill>
                  <a:srgbClr val="8A36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做分类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：根据这</a:t>
            </a:r>
            <a:r>
              <a:rPr lang="en-US" altLang="zh-CN" sz="2800" b="1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b="1">
                <a:latin typeface="楷体" pitchFamily="49" charset="-122"/>
                <a:ea typeface="楷体" pitchFamily="49" charset="-122"/>
              </a:rPr>
              <a:t>个近邻归属的主要类别，来对测试对象分类。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 descr="C:\Users\Shinelon\Desktop\1011838-20190125174428395-640459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73324"/>
            <a:ext cx="884463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83568" y="47925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值取</a:t>
            </a:r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3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时，判断</a:t>
            </a:r>
            <a:r>
              <a:rPr lang="zh-CN" altLang="en-US" sz="3200" dirty="0" smtClean="0">
                <a:solidFill>
                  <a:schemeClr val="accent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绿色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点的类别</a:t>
            </a:r>
            <a:endParaRPr lang="zh-CN" altLang="en-US" sz="32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C:\Users\Shinelon\Desktop\1011838-20190125174434360-153959046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2" y="1201316"/>
            <a:ext cx="9103418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3568" y="479252"/>
            <a:ext cx="5904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值取</a:t>
            </a:r>
            <a:r>
              <a:rPr lang="en-US" altLang="zh-CN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5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时，判断</a:t>
            </a:r>
            <a:r>
              <a:rPr lang="zh-CN" altLang="en-US" sz="3200" dirty="0" smtClean="0">
                <a:solidFill>
                  <a:schemeClr val="accent6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绿色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点的类别</a:t>
            </a:r>
            <a:endParaRPr lang="zh-CN" altLang="en-US" sz="32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76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基本概念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1" y="899584"/>
            <a:ext cx="8361363" cy="4327261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/>
              <a:t>总</a:t>
            </a:r>
            <a:r>
              <a:rPr lang="zh-CN" altLang="en-US" sz="2800" b="1" dirty="0" smtClean="0"/>
              <a:t>体和样本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训练集（</a:t>
            </a:r>
            <a:r>
              <a:rPr lang="en-US" altLang="zh-CN" sz="2800" b="1" dirty="0" smtClean="0"/>
              <a:t>Training Set</a:t>
            </a:r>
            <a:r>
              <a:rPr lang="zh-CN" altLang="en-US" sz="2800" b="1" dirty="0" smtClean="0"/>
              <a:t>）和测试集（</a:t>
            </a:r>
            <a:r>
              <a:rPr lang="en-US" altLang="zh-CN" sz="2800" b="1" dirty="0" smtClean="0"/>
              <a:t>Test Set</a:t>
            </a:r>
            <a:r>
              <a:rPr lang="zh-CN" altLang="en-US" sz="2800" b="1" dirty="0" smtClean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4831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 descr="C:\Users\Shinelon\Desktop\1011838-20190401220304846-2066630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" y="1815476"/>
            <a:ext cx="8712968" cy="354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395536" y="397227"/>
            <a:ext cx="810140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当增</a:t>
            </a:r>
            <a:r>
              <a:rPr lang="zh-CN" altLang="en-US" sz="2600" b="1" dirty="0"/>
              <a:t>大</a:t>
            </a:r>
            <a:r>
              <a:rPr lang="en-US" altLang="zh-CN" sz="2600" b="1" dirty="0" smtClean="0"/>
              <a:t>k</a:t>
            </a:r>
            <a:r>
              <a:rPr lang="zh-CN" altLang="en-US" sz="2600" b="1" dirty="0" smtClean="0"/>
              <a:t>值时，</a:t>
            </a:r>
            <a:r>
              <a:rPr lang="zh-CN" altLang="en-US" sz="2600" b="1" dirty="0"/>
              <a:t>一般错误率会先降低，因为有周围更多的样本可以借鉴</a:t>
            </a:r>
            <a:r>
              <a:rPr lang="zh-CN" altLang="en-US" sz="2600" b="1" dirty="0" smtClean="0"/>
              <a:t>了。但当</a:t>
            </a:r>
            <a:r>
              <a:rPr lang="en-US" altLang="zh-CN" sz="2600" b="1" dirty="0"/>
              <a:t>K</a:t>
            </a:r>
            <a:r>
              <a:rPr lang="zh-CN" altLang="en-US" sz="2600" b="1" dirty="0"/>
              <a:t>值更大的时候，错误率会更高。这也很好理解，比如说你一共就</a:t>
            </a:r>
            <a:r>
              <a:rPr lang="en-US" altLang="zh-CN" sz="2600" b="1" dirty="0"/>
              <a:t>35</a:t>
            </a:r>
            <a:r>
              <a:rPr lang="zh-CN" altLang="en-US" sz="2600" b="1" dirty="0"/>
              <a:t>个样本，当你</a:t>
            </a:r>
            <a:r>
              <a:rPr lang="en-US" altLang="zh-CN" sz="2600" b="1" dirty="0"/>
              <a:t>K</a:t>
            </a:r>
            <a:r>
              <a:rPr lang="zh-CN" altLang="en-US" sz="2600" b="1" dirty="0"/>
              <a:t>增大到</a:t>
            </a:r>
            <a:r>
              <a:rPr lang="en-US" altLang="zh-CN" sz="2600" b="1" dirty="0"/>
              <a:t>30</a:t>
            </a:r>
            <a:r>
              <a:rPr lang="zh-CN" altLang="en-US" sz="2600" b="1" dirty="0"/>
              <a:t>的时候，</a:t>
            </a:r>
            <a:r>
              <a:rPr lang="en-US" altLang="zh-CN" sz="2600" b="1" dirty="0"/>
              <a:t>KNN</a:t>
            </a:r>
            <a:r>
              <a:rPr lang="zh-CN" altLang="en-US" sz="2600" b="1" dirty="0"/>
              <a:t>基本上就没意义了。</a:t>
            </a:r>
          </a:p>
        </p:txBody>
      </p:sp>
    </p:spTree>
    <p:extLst>
      <p:ext uri="{BB962C8B-B14F-4D97-AF65-F5344CB8AC3E}">
        <p14:creationId xmlns:p14="http://schemas.microsoft.com/office/powerpoint/2010/main" val="394953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算法的实现步骤</a:t>
            </a:r>
            <a:endParaRPr lang="en-US" smtClean="0"/>
          </a:p>
        </p:txBody>
      </p:sp>
      <p:sp>
        <p:nvSpPr>
          <p:cNvPr id="5" name="TextBox 4"/>
          <p:cNvSpPr txBox="1"/>
          <p:nvPr/>
        </p:nvSpPr>
        <p:spPr>
          <a:xfrm>
            <a:off x="785813" y="892969"/>
            <a:ext cx="7072312" cy="495520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b="1" dirty="0"/>
              <a:t>算法步骤：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step.1---</a:t>
            </a:r>
            <a:r>
              <a:rPr lang="zh-CN" altLang="en-US" sz="2000" b="1" dirty="0"/>
              <a:t>初始化距离为最大值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step.2---</a:t>
            </a:r>
            <a:r>
              <a:rPr lang="zh-CN" altLang="en-US" sz="2000" b="1" dirty="0"/>
              <a:t>计算未知样本和每个训练样本的距离</a:t>
            </a:r>
            <a:r>
              <a:rPr lang="en-US" altLang="zh-CN" sz="2000" b="1" dirty="0"/>
              <a:t>dist</a:t>
            </a:r>
            <a:endParaRPr lang="zh-CN" altLang="en-US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step.3---</a:t>
            </a:r>
            <a:r>
              <a:rPr lang="zh-CN" altLang="en-US" sz="2000" b="1" dirty="0"/>
              <a:t>得到目前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个最临近样本中的最大距离</a:t>
            </a:r>
            <a:r>
              <a:rPr lang="en-US" altLang="zh-CN" sz="2000" b="1" dirty="0" err="1"/>
              <a:t>maxdist</a:t>
            </a:r>
            <a:endParaRPr lang="en-US" altLang="zh-CN" sz="2000" b="1" dirty="0"/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step.4---</a:t>
            </a:r>
            <a:r>
              <a:rPr lang="zh-CN" altLang="en-US" sz="2000" b="1" dirty="0"/>
              <a:t>如果</a:t>
            </a:r>
            <a:r>
              <a:rPr lang="en-US" altLang="zh-CN" sz="2000" b="1" dirty="0"/>
              <a:t>dist</a:t>
            </a:r>
            <a:r>
              <a:rPr lang="zh-CN" altLang="en-US" sz="2000" b="1" dirty="0"/>
              <a:t>小于</a:t>
            </a:r>
            <a:r>
              <a:rPr lang="en-US" altLang="zh-CN" sz="2000" b="1" dirty="0" err="1"/>
              <a:t>maxdist</a:t>
            </a:r>
            <a:r>
              <a:rPr lang="zh-CN" altLang="en-US" sz="2000" b="1" dirty="0"/>
              <a:t>，则将该训练样本作为</a:t>
            </a:r>
            <a:r>
              <a:rPr lang="en-US" altLang="zh-CN" sz="2000" b="1" dirty="0"/>
              <a:t>K-</a:t>
            </a:r>
            <a:r>
              <a:rPr lang="zh-CN" altLang="en-US" sz="2000" b="1" dirty="0"/>
              <a:t>最近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邻样本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step.5---</a:t>
            </a:r>
            <a:r>
              <a:rPr lang="zh-CN" altLang="en-US" sz="2000" b="1" dirty="0"/>
              <a:t>重复步骤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，直到未知样本和所有训练样本的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距离都算完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step.6---</a:t>
            </a:r>
            <a:r>
              <a:rPr lang="zh-CN" altLang="en-US" sz="2000" b="1" dirty="0"/>
              <a:t>统计</a:t>
            </a:r>
            <a:r>
              <a:rPr lang="en-US" altLang="zh-CN" sz="2000" b="1" dirty="0"/>
              <a:t>K</a:t>
            </a:r>
            <a:r>
              <a:rPr lang="zh-CN" altLang="en-US" sz="2000" b="1" dirty="0"/>
              <a:t>个最近邻样本中每个类别出现的次数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b="1" dirty="0"/>
              <a:t>step.7---</a:t>
            </a:r>
            <a:r>
              <a:rPr lang="zh-CN" altLang="en-US" sz="2000" b="1" dirty="0"/>
              <a:t>选择出现频率最大的类别作为未知样本的类别</a:t>
            </a:r>
          </a:p>
          <a:p>
            <a:pPr algn="just">
              <a:defRPr/>
            </a:pPr>
            <a:endParaRPr lang="zh-CN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altLang="zh-CN" smtClean="0"/>
              <a:t>KNN</a:t>
            </a:r>
            <a:r>
              <a:rPr smtClean="0"/>
              <a:t>算法举例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sz="quarter" idx="13"/>
          </p:nvPr>
        </p:nvSpPr>
        <p:spPr>
          <a:xfrm>
            <a:off x="250826" y="576792"/>
            <a:ext cx="8208963" cy="4921250"/>
          </a:xfrm>
        </p:spPr>
        <p:txBody>
          <a:bodyPr/>
          <a:lstStyle/>
          <a:p>
            <a:endParaRPr lang="zh-CN" altLang="en-US" dirty="0" smtClean="0"/>
          </a:p>
        </p:txBody>
      </p:sp>
      <p:pic>
        <p:nvPicPr>
          <p:cNvPr id="17412" name="Picture 1" descr="C:\Users\Shinelon\AppData\Roaming\Tencent\Users\466421382\QQ\WinTemp\RichOle\N6YFE)MHM5RRWF{RJ){70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791104"/>
            <a:ext cx="3240088" cy="4685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圆角矩形标注 1"/>
          <p:cNvSpPr/>
          <p:nvPr/>
        </p:nvSpPr>
        <p:spPr>
          <a:xfrm>
            <a:off x="3563938" y="5077747"/>
            <a:ext cx="1296094" cy="540060"/>
          </a:xfrm>
          <a:prstGeom prst="wedgeRoundRectCallout">
            <a:avLst>
              <a:gd name="adj1" fmla="val -83544"/>
              <a:gd name="adj2" fmla="val -27084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rgbClr val="C00000"/>
                </a:solidFill>
              </a:rPr>
              <a:t>类别？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55298" name="Picture 2" descr="C:\Users\Shinelon\Desktop\QQ截图201911041002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205355"/>
            <a:ext cx="5436096" cy="370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altLang="zh-CN" smtClean="0"/>
              <a:t>SPSS</a:t>
            </a:r>
            <a:r>
              <a:rPr smtClean="0"/>
              <a:t>预测结果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sz="quarter" idx="13"/>
          </p:nvPr>
        </p:nvSpPr>
        <p:spPr>
          <a:xfrm>
            <a:off x="250826" y="576792"/>
            <a:ext cx="8208963" cy="4921250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18436" name="Picture 1" descr="C:\Users\Shinelon\AppData\Roaming\Tencent\Users\466421382\QQ\WinTemp\RichOle\KHX{8MCZ2D]CD4E21HD0B[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17563"/>
            <a:ext cx="7127875" cy="4652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smtClean="0"/>
              <a:t>改变</a:t>
            </a:r>
            <a:r>
              <a:rPr lang="en-US" altLang="zh-CN" smtClean="0"/>
              <a:t>K</a:t>
            </a:r>
            <a:r>
              <a:rPr smtClean="0"/>
              <a:t>值，对结果的影响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sz="quarter" idx="13"/>
          </p:nvPr>
        </p:nvSpPr>
        <p:spPr>
          <a:xfrm>
            <a:off x="250826" y="576792"/>
            <a:ext cx="8208963" cy="4921250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19460" name="Picture 1" descr="C:\Users\Shinelon\AppData\Roaming\Tencent\Users\466421382\QQ\WinTemp\RichOle\G1J9R$ZRGLB)G9%}R0R}~9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517261"/>
            <a:ext cx="7488238" cy="500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算法的缺陷</a:t>
            </a:r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63" y="1012032"/>
            <a:ext cx="685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zh-CN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0484" name="Picture 2" descr="C:\Users\Administrator\Desktop\QQ截图20131014210417副本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607344"/>
            <a:ext cx="4962525" cy="367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4375" y="595313"/>
            <a:ext cx="6072188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观察下面的例子，我们看到，对于位置样本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，通过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KNN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算法，我们显然可以得到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X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应属于红点，但对于位置样本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，通过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KNN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算法我们似乎得到了</a:t>
            </a: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Y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应属于蓝点的结论，而这个结论直观来看并没有说服力。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>
          <a:xfrm>
            <a:off x="827088" y="277813"/>
            <a:ext cx="5975350" cy="419365"/>
          </a:xfrm>
        </p:spPr>
        <p:txBody>
          <a:bodyPr/>
          <a:lstStyle/>
          <a:p>
            <a:r>
              <a:rPr lang="en-US" sz="3200" smtClean="0"/>
              <a:t>KNN</a:t>
            </a:r>
            <a:r>
              <a:rPr sz="3200" smtClean="0"/>
              <a:t>算法的具体实现</a:t>
            </a:r>
            <a:endParaRPr lang="en-US" sz="3200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63" y="1012032"/>
            <a:ext cx="685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zh-CN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23850" y="937949"/>
            <a:ext cx="78486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</a:rPr>
              <a:t>	</a:t>
            </a: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</a:rPr>
              <a:t>由上面的例子可见：该算法在分类时有个重要的不足是，当</a:t>
            </a:r>
            <a:r>
              <a:rPr lang="zh-CN" altLang="en-US" sz="2800" b="1">
                <a:solidFill>
                  <a:srgbClr val="FF3300"/>
                </a:solidFill>
                <a:latin typeface="微软雅黑" pitchFamily="34" charset="-122"/>
              </a:rPr>
              <a:t>样本不平衡</a:t>
            </a: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</a:rPr>
              <a:t>时，即：一个类的样本容量很大，而其他类样本容量很小时，很有可能导致当输入一个未知样本时，该样本的</a:t>
            </a:r>
            <a:r>
              <a:rPr lang="en-US" altLang="zh-CN" sz="2800" b="1">
                <a:solidFill>
                  <a:schemeClr val="tx1"/>
                </a:solidFill>
                <a:latin typeface="微软雅黑" pitchFamily="34" charset="-122"/>
              </a:rPr>
              <a:t>K</a:t>
            </a: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</a:rPr>
              <a:t>个邻居中大数量类的样本占多数。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2800" b="1">
              <a:solidFill>
                <a:schemeClr val="tx1"/>
              </a:solidFill>
              <a:latin typeface="微软雅黑" pitchFamily="34" charset="-122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</a:rPr>
              <a:t>为此，我们可以采用</a:t>
            </a:r>
            <a:r>
              <a:rPr lang="zh-CN" altLang="en-US" b="1">
                <a:solidFill>
                  <a:srgbClr val="FF3300"/>
                </a:solidFill>
                <a:latin typeface="微软雅黑" pitchFamily="34" charset="-122"/>
              </a:rPr>
              <a:t>权值</a:t>
            </a: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</a:rPr>
              <a:t>的方法来改进</a:t>
            </a:r>
            <a:r>
              <a:rPr lang="zh-CN" altLang="en-US" sz="2800">
                <a:solidFill>
                  <a:schemeClr val="tx1"/>
                </a:solidFill>
                <a:ea typeface="宋体" pitchFamily="2" charset="-122"/>
              </a:rPr>
              <a:t>。</a:t>
            </a:r>
            <a:r>
              <a:rPr lang="zh-CN" altLang="en-US" sz="2800" b="1">
                <a:solidFill>
                  <a:schemeClr val="tx1"/>
                </a:solidFill>
                <a:latin typeface="微软雅黑" pitchFamily="34" charset="-122"/>
                <a:ea typeface="宋体" pitchFamily="2" charset="-122"/>
              </a:rPr>
              <a:t>和该样本距离小的邻居权值大，和该样本距离大的邻居权值则相对较小，由此，将距离远近的因素也考虑在内，避免因一个样本过大导致误判的情况。</a:t>
            </a:r>
            <a:endParaRPr lang="zh-CN" altLang="en-US" sz="2800" b="1">
              <a:solidFill>
                <a:srgbClr val="3C3C3C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971600" y="4357667"/>
            <a:ext cx="6192986" cy="583407"/>
          </a:xfrm>
        </p:spPr>
        <p:txBody>
          <a:bodyPr/>
          <a:lstStyle/>
          <a:p>
            <a:pPr>
              <a:defRPr/>
            </a:pPr>
            <a:r>
              <a:rPr lang="zh-CN" altLang="zh-CN" sz="3200" dirty="0"/>
              <a:t>快速找到待测点的</a:t>
            </a:r>
            <a:r>
              <a:rPr lang="en-US" altLang="zh-CN" sz="3200" dirty="0"/>
              <a:t>K</a:t>
            </a:r>
            <a:r>
              <a:rPr lang="zh-CN" altLang="zh-CN" sz="3200" dirty="0"/>
              <a:t>个最近邻</a:t>
            </a:r>
            <a:endParaRPr lang="zh-CN" altLang="en-US" sz="3200" dirty="0"/>
          </a:p>
        </p:txBody>
      </p:sp>
      <p:sp>
        <p:nvSpPr>
          <p:cNvPr id="4099" name="标题 3"/>
          <p:cNvSpPr>
            <a:spLocks noGrp="1"/>
          </p:cNvSpPr>
          <p:nvPr>
            <p:ph type="ctrTitle"/>
          </p:nvPr>
        </p:nvSpPr>
        <p:spPr>
          <a:xfrm>
            <a:off x="250825" y="3638021"/>
            <a:ext cx="6337300" cy="719667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00"/>
                </a:solidFill>
              </a:rPr>
              <a:t>Kd</a:t>
            </a:r>
            <a:r>
              <a:rPr lang="zh-CN" altLang="en-US" dirty="0" smtClean="0">
                <a:solidFill>
                  <a:srgbClr val="000000"/>
                </a:solidFill>
              </a:rPr>
              <a:t>树算法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60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如何快速找到待测点的</a:t>
            </a:r>
            <a:r>
              <a:rPr lang="en-US" altLang="zh-CN" dirty="0"/>
              <a:t>K</a:t>
            </a:r>
            <a:r>
              <a:rPr lang="zh-CN" altLang="zh-CN" dirty="0"/>
              <a:t>个最近邻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zh-CN" sz="2800" dirty="0"/>
              <a:t>最基本的</a:t>
            </a:r>
            <a:r>
              <a:rPr lang="en-US" altLang="zh-CN" sz="2800" dirty="0"/>
              <a:t>K-</a:t>
            </a:r>
            <a:r>
              <a:rPr lang="zh-CN" altLang="zh-CN" sz="2800" dirty="0"/>
              <a:t>近邻算法需要计算待测点与训练集中所</a:t>
            </a:r>
            <a:r>
              <a:rPr lang="zh-CN" altLang="zh-CN" sz="2800" dirty="0" smtClean="0"/>
              <a:t>有</a:t>
            </a:r>
            <a:r>
              <a:rPr lang="zh-CN" altLang="en-US" sz="2800" dirty="0" smtClean="0"/>
              <a:t>样本</a:t>
            </a:r>
            <a:r>
              <a:rPr lang="zh-CN" altLang="zh-CN" sz="2800" dirty="0" smtClean="0"/>
              <a:t>点</a:t>
            </a:r>
            <a:r>
              <a:rPr lang="zh-CN" altLang="zh-CN" sz="2800" dirty="0"/>
              <a:t>之间的距离</a:t>
            </a:r>
            <a:r>
              <a:rPr lang="zh-CN" altLang="zh-CN" sz="2800" dirty="0" smtClean="0"/>
              <a:t>，然</a:t>
            </a:r>
            <a:r>
              <a:rPr lang="zh-CN" altLang="zh-CN" sz="2800" dirty="0"/>
              <a:t>后还需要对所有这些距离进行排序，才能找到距离最小的</a:t>
            </a:r>
            <a:r>
              <a:rPr lang="en-US" altLang="zh-CN" sz="2800" dirty="0"/>
              <a:t>k</a:t>
            </a:r>
            <a:r>
              <a:rPr lang="zh-CN" altLang="zh-CN" sz="2800" dirty="0"/>
              <a:t>个数据</a:t>
            </a:r>
            <a:r>
              <a:rPr lang="zh-CN" altLang="zh-CN" sz="2800" dirty="0" smtClean="0"/>
              <a:t>点。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kd</a:t>
            </a:r>
            <a:r>
              <a:rPr lang="zh-CN" altLang="zh-CN" sz="2800" dirty="0"/>
              <a:t>树（</a:t>
            </a:r>
            <a:r>
              <a:rPr lang="en-US" altLang="zh-CN" sz="2800" dirty="0"/>
              <a:t>k-dimensional tree</a:t>
            </a:r>
            <a:r>
              <a:rPr lang="zh-CN" altLang="zh-CN" sz="2800" dirty="0"/>
              <a:t>）算法，</a:t>
            </a:r>
            <a:r>
              <a:rPr lang="en-US" altLang="zh-CN" sz="2800" dirty="0"/>
              <a:t>kd</a:t>
            </a:r>
            <a:r>
              <a:rPr lang="zh-CN" altLang="zh-CN" sz="2800" dirty="0"/>
              <a:t>树可以快速地找到与待测点最邻近的</a:t>
            </a:r>
            <a:r>
              <a:rPr lang="en-US" altLang="zh-CN" sz="2800" dirty="0"/>
              <a:t>K</a:t>
            </a:r>
            <a:r>
              <a:rPr lang="zh-CN" altLang="zh-CN" sz="2800" dirty="0"/>
              <a:t>个训练点。而不需</a:t>
            </a:r>
            <a:r>
              <a:rPr lang="zh-CN" altLang="zh-CN" sz="2800" dirty="0" smtClean="0"/>
              <a:t>要计</a:t>
            </a:r>
            <a:r>
              <a:rPr lang="zh-CN" altLang="zh-CN" sz="2800" dirty="0"/>
              <a:t>算待测点与训练集中的每一个数据点的距离。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8511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</a:t>
            </a:r>
            <a:r>
              <a:rPr lang="zh-CN" altLang="zh-CN" dirty="0"/>
              <a:t>树算法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Kd</a:t>
            </a:r>
            <a:r>
              <a:rPr lang="zh-CN" altLang="zh-CN" dirty="0"/>
              <a:t>树算法类似于“二分查找”。</a:t>
            </a:r>
            <a:r>
              <a:rPr lang="en-US" altLang="zh-CN" dirty="0"/>
              <a:t>Kd</a:t>
            </a:r>
            <a:r>
              <a:rPr lang="zh-CN" altLang="zh-CN" dirty="0"/>
              <a:t>树是二叉树的一种，是对</a:t>
            </a:r>
            <a:r>
              <a:rPr lang="en-US" altLang="zh-CN" i="1" dirty="0"/>
              <a:t>k</a:t>
            </a:r>
            <a:r>
              <a:rPr lang="zh-CN" altLang="zh-CN" dirty="0"/>
              <a:t>维</a:t>
            </a:r>
            <a:r>
              <a:rPr lang="zh-CN" altLang="zh-CN" dirty="0" smtClean="0"/>
              <a:t>空间</a:t>
            </a:r>
            <a:r>
              <a:rPr lang="zh-CN" altLang="zh-CN" dirty="0"/>
              <a:t>的一种分</a:t>
            </a:r>
            <a:r>
              <a:rPr lang="zh-CN" altLang="zh-CN" dirty="0" smtClean="0"/>
              <a:t>割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区别：</a:t>
            </a:r>
            <a:endParaRPr lang="en-US" altLang="zh-CN" dirty="0" smtClean="0"/>
          </a:p>
          <a:p>
            <a:r>
              <a:rPr lang="zh-CN" altLang="en-US" dirty="0"/>
              <a:t>二</a:t>
            </a:r>
            <a:r>
              <a:rPr lang="zh-CN" altLang="en-US" dirty="0" smtClean="0"/>
              <a:t>分查找：一维空间上的划分</a:t>
            </a:r>
            <a:endParaRPr lang="en-US" altLang="zh-CN" dirty="0" smtClean="0"/>
          </a:p>
          <a:p>
            <a:r>
              <a:rPr lang="en-US" altLang="zh-CN" dirty="0" smtClean="0"/>
              <a:t>KD</a:t>
            </a:r>
            <a:r>
              <a:rPr lang="zh-CN" altLang="en-US" dirty="0" smtClean="0"/>
              <a:t>树：多维空间上的划分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74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训练集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1" y="899584"/>
            <a:ext cx="8361363" cy="4327261"/>
          </a:xfrm>
          <a:prstGeom prst="rect">
            <a:avLst/>
          </a:prstGeom>
        </p:spPr>
        <p:txBody>
          <a:bodyPr/>
          <a:lstStyle/>
          <a:p>
            <a:endParaRPr lang="zh-CN" altLang="en-US" smtClean="0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844551" y="1211792"/>
            <a:ext cx="6526213" cy="261011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sz="3200" b="1"/>
          </a:p>
          <a:p>
            <a:pPr algn="ctr"/>
            <a:r>
              <a:rPr lang="zh-CN" altLang="en-US" sz="3200" b="1"/>
              <a:t>总体</a:t>
            </a:r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  <a:p>
            <a:pPr algn="ctr"/>
            <a:endParaRPr lang="zh-CN" altLang="en-US" sz="3200" b="1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2549525" y="2088886"/>
            <a:ext cx="3282950" cy="157030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3200" b="1"/>
              <a:t>样本</a:t>
            </a:r>
          </a:p>
        </p:txBody>
      </p:sp>
      <p:sp>
        <p:nvSpPr>
          <p:cNvPr id="77830" name="Line 6"/>
          <p:cNvSpPr>
            <a:spLocks noChangeShapeType="1"/>
          </p:cNvSpPr>
          <p:nvPr/>
        </p:nvSpPr>
        <p:spPr bwMode="auto">
          <a:xfrm flipH="1">
            <a:off x="2368550" y="3175000"/>
            <a:ext cx="1511300" cy="974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>
            <a:off x="4557714" y="3175000"/>
            <a:ext cx="1044575" cy="9749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832" name="Oval 8"/>
          <p:cNvSpPr>
            <a:spLocks noChangeArrowheads="1"/>
          </p:cNvSpPr>
          <p:nvPr/>
        </p:nvSpPr>
        <p:spPr bwMode="auto">
          <a:xfrm>
            <a:off x="844550" y="4149990"/>
            <a:ext cx="3505200" cy="145653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 dirty="0"/>
              <a:t>训练</a:t>
            </a:r>
            <a:r>
              <a:rPr lang="zh-CN" altLang="en-US" sz="2800" b="1" dirty="0" smtClean="0"/>
              <a:t>集</a:t>
            </a:r>
            <a:endParaRPr lang="en-US" altLang="zh-CN" sz="2800" b="1" dirty="0" smtClean="0"/>
          </a:p>
          <a:p>
            <a:pPr algn="ctr"/>
            <a:r>
              <a:rPr lang="en-US" altLang="zh-CN" sz="2800" b="1" dirty="0" smtClean="0"/>
              <a:t>Training Set</a:t>
            </a:r>
            <a:endParaRPr lang="zh-CN" altLang="en-US" sz="2800" b="1" dirty="0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4886326" y="4149990"/>
            <a:ext cx="1890713" cy="78581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800" b="1"/>
              <a:t>测试集</a:t>
            </a:r>
          </a:p>
        </p:txBody>
      </p:sp>
    </p:spTree>
    <p:extLst>
      <p:ext uri="{BB962C8B-B14F-4D97-AF65-F5344CB8AC3E}">
        <p14:creationId xmlns:p14="http://schemas.microsoft.com/office/powerpoint/2010/main" val="31330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6322" name="Picture 2" descr="C:\Users\Shinelon\Desktop\t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62" y="577246"/>
            <a:ext cx="8576038" cy="480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6248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树生成的过程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5298" name="Picture 2" descr="C:\Users\Shinelon\Desktop\t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9" y="553244"/>
            <a:ext cx="8610720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525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最终生成的</a:t>
            </a:r>
            <a:r>
              <a:rPr lang="en-US" altLang="zh-CN" dirty="0" smtClean="0"/>
              <a:t>KD</a:t>
            </a:r>
            <a:r>
              <a:rPr lang="zh-CN" altLang="en-US" dirty="0" smtClean="0"/>
              <a:t>树</a:t>
            </a:r>
            <a:endParaRPr lang="zh-CN" altLang="en-US" dirty="0"/>
          </a:p>
        </p:txBody>
      </p:sp>
      <p:pic>
        <p:nvPicPr>
          <p:cNvPr id="57346" name="Picture 2" descr="C:\Users\Shinelon\Desktop\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32" y="1477347"/>
            <a:ext cx="8660208" cy="3720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63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KD</a:t>
            </a:r>
            <a:r>
              <a:rPr lang="zh-CN" altLang="en-US" dirty="0" smtClean="0"/>
              <a:t>树的最近邻搜索算法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8370" name="Picture 2" descr="C:\Users\Shinelon\Desktop\t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640558"/>
            <a:ext cx="6552728" cy="50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443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树的最近邻搜索算法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9394" name="Picture 2" descr="C:\Users\Shinelon\Desktop\KD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4" y="769268"/>
            <a:ext cx="8675249" cy="3790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961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KD</a:t>
            </a:r>
            <a:r>
              <a:rPr lang="zh-CN" altLang="en-US" dirty="0"/>
              <a:t>树的最近邻搜索算法</a:t>
            </a:r>
          </a:p>
        </p:txBody>
      </p:sp>
      <p:pic>
        <p:nvPicPr>
          <p:cNvPr id="60418" name="Picture 2" descr="C:\Users\Shinelon\Desktop\t63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22" y="971242"/>
            <a:ext cx="8229330" cy="24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Shinelon\Desktop\t5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1" y="3637587"/>
            <a:ext cx="8149321" cy="158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093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Grp="1" noChangeArrowheads="1"/>
          </p:cNvSpPr>
          <p:nvPr>
            <p:ph type="body" idx="4294967295"/>
          </p:nvPr>
        </p:nvSpPr>
        <p:spPr>
          <a:xfrm>
            <a:off x="561160" y="1897393"/>
            <a:ext cx="7993062" cy="2700073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优点：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算法思路较为简单，易于实现；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当有新样本要加入训练集中时，无需重新训练（即重新训练的代价低）；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计算时间和空间线性于训练集的规模，对某些问题而言这是可行的。</a:t>
            </a:r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755649" y="457729"/>
            <a:ext cx="7777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5.2 KNN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算法的特点及改进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730699" y="1124479"/>
            <a:ext cx="7777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5.2.1 KNN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算法的特点</a:t>
            </a:r>
          </a:p>
        </p:txBody>
      </p:sp>
    </p:spTree>
    <p:extLst>
      <p:ext uri="{BB962C8B-B14F-4D97-AF65-F5344CB8AC3E}">
        <p14:creationId xmlns:p14="http://schemas.microsoft.com/office/powerpoint/2010/main" val="20165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 txBox="1">
            <a:spLocks noChangeArrowheads="1"/>
          </p:cNvSpPr>
          <p:nvPr/>
        </p:nvSpPr>
        <p:spPr bwMode="auto">
          <a:xfrm>
            <a:off x="251521" y="637253"/>
            <a:ext cx="8516823" cy="27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缺点：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3600" kern="0" dirty="0" smtClean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分类速度慢。</a:t>
            </a: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/>
            </a:r>
            <a:b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</a:b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	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算法的时间复杂度</a:t>
            </a: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O(m*n)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各属性的权重相同，影响准确率。</a:t>
            </a:r>
            <a:endParaRPr lang="en-US" altLang="zh-CN" sz="3600" kern="0" dirty="0" smtClean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样本库容量依赖性较强</a:t>
            </a: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.</a:t>
            </a:r>
            <a:endParaRPr lang="zh-CN" altLang="en-US" sz="3600" kern="0" dirty="0" smtClean="0">
              <a:latin typeface="楷体" pitchFamily="49" charset="-122"/>
              <a:ea typeface="楷体" pitchFamily="49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3600" kern="0" dirty="0" smtClean="0">
                <a:latin typeface="楷体" pitchFamily="49" charset="-122"/>
                <a:ea typeface="楷体" pitchFamily="49" charset="-122"/>
              </a:rPr>
              <a:t>4.K</a:t>
            </a:r>
            <a:r>
              <a:rPr lang="zh-CN" altLang="en-US" sz="3600" kern="0" dirty="0" smtClean="0">
                <a:latin typeface="楷体" pitchFamily="49" charset="-122"/>
                <a:ea typeface="楷体" pitchFamily="49" charset="-122"/>
              </a:rPr>
              <a:t>值不好确定。</a:t>
            </a:r>
          </a:p>
        </p:txBody>
      </p:sp>
    </p:spTree>
    <p:extLst>
      <p:ext uri="{BB962C8B-B14F-4D97-AF65-F5344CB8AC3E}">
        <p14:creationId xmlns:p14="http://schemas.microsoft.com/office/powerpoint/2010/main" val="361906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838201" y="486833"/>
            <a:ext cx="777716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5.2.2 KNN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算法的改进策略</a:t>
            </a:r>
          </a:p>
        </p:txBody>
      </p:sp>
      <p:sp>
        <p:nvSpPr>
          <p:cNvPr id="3" name="Rectangle 24"/>
          <p:cNvSpPr txBox="1">
            <a:spLocks noChangeArrowheads="1"/>
          </p:cNvSpPr>
          <p:nvPr/>
        </p:nvSpPr>
        <p:spPr bwMode="auto">
          <a:xfrm>
            <a:off x="395537" y="1237320"/>
            <a:ext cx="7993063" cy="414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1.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从降低计算复杂度的角度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当样本容量较大以及特征属性较多的时候，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算法分类的效率就将大大降低。改进方法有：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）	进行特征选择。使用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算法之前对特征属性进行约简，删除那些对分类结果影响较小（或不重要）的特征，则可以加快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算法的分类速度。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2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）	缩小训练样本集的大小。在原有训练集中删除与分类相关性不大的样本。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3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）	通过聚类，将聚类所产生的中心点作为新的训练样本。</a:t>
            </a:r>
          </a:p>
        </p:txBody>
      </p:sp>
    </p:spTree>
    <p:extLst>
      <p:ext uri="{BB962C8B-B14F-4D97-AF65-F5344CB8AC3E}">
        <p14:creationId xmlns:p14="http://schemas.microsoft.com/office/powerpoint/2010/main" val="4618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 txBox="1">
            <a:spLocks noChangeArrowheads="1"/>
          </p:cNvSpPr>
          <p:nvPr/>
        </p:nvSpPr>
        <p:spPr bwMode="auto">
          <a:xfrm>
            <a:off x="323528" y="547026"/>
            <a:ext cx="7993063" cy="27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2.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从优化相似性度量方法的角度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kern="0" dirty="0" smtClean="0">
                <a:latin typeface="楷体" pitchFamily="49" charset="-122"/>
                <a:ea typeface="楷体" pitchFamily="49" charset="-122"/>
              </a:rPr>
              <a:t>为了改变传统</a:t>
            </a:r>
            <a:r>
              <a:rPr lang="en-US" altLang="zh-CN" kern="0" dirty="0" smtClean="0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kern="0" dirty="0" smtClean="0">
                <a:latin typeface="楷体" pitchFamily="49" charset="-122"/>
                <a:ea typeface="楷体" pitchFamily="49" charset="-122"/>
              </a:rPr>
              <a:t>算法中特征作用相同的缺点，可以</a:t>
            </a:r>
            <a:r>
              <a:rPr lang="zh-CN" altLang="en-US" kern="0" dirty="0">
                <a:latin typeface="楷体" pitchFamily="49" charset="-122"/>
                <a:ea typeface="楷体" pitchFamily="49" charset="-122"/>
              </a:rPr>
              <a:t>在</a:t>
            </a:r>
            <a:r>
              <a:rPr lang="zh-CN" altLang="en-US" kern="0" dirty="0" smtClean="0">
                <a:latin typeface="楷体" pitchFamily="49" charset="-122"/>
                <a:ea typeface="楷体" pitchFamily="49" charset="-122"/>
              </a:rPr>
              <a:t>度量相似度距离公式中给特征赋予不同权重，特征的权重一般根据各个特征在分类中的作用而设定。</a:t>
            </a:r>
          </a:p>
        </p:txBody>
      </p:sp>
    </p:spTree>
    <p:extLst>
      <p:ext uri="{BB962C8B-B14F-4D97-AF65-F5344CB8AC3E}">
        <p14:creationId xmlns:p14="http://schemas.microsoft.com/office/powerpoint/2010/main" val="32991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787537" y="217207"/>
            <a:ext cx="5976664" cy="420047"/>
          </a:xfrm>
        </p:spPr>
        <p:txBody>
          <a:bodyPr/>
          <a:lstStyle/>
          <a:p>
            <a:r>
              <a:rPr lang="zh-CN" altLang="en-US" sz="3600" dirty="0" smtClean="0"/>
              <a:t>样本与参数估计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1" y="899584"/>
            <a:ext cx="8361363" cy="4327261"/>
          </a:xfrm>
          <a:prstGeom prst="rect">
            <a:avLst/>
          </a:prstGeom>
        </p:spPr>
        <p:txBody>
          <a:bodyPr/>
          <a:lstStyle/>
          <a:p>
            <a:r>
              <a:rPr lang="zh-CN" altLang="en-US" sz="2800" b="1" dirty="0" smtClean="0"/>
              <a:t>统计学中：样本是用来估计总体的参数</a:t>
            </a:r>
          </a:p>
          <a:p>
            <a:r>
              <a:rPr lang="zh-CN" altLang="en-US" sz="2800" b="1" dirty="0" smtClean="0"/>
              <a:t>机器学习中：样本是用来训练模型和估计模型参数的。</a:t>
            </a:r>
          </a:p>
          <a:p>
            <a:r>
              <a:rPr lang="zh-CN" altLang="en-US" sz="2800" b="1" dirty="0" smtClean="0"/>
              <a:t>对于</a:t>
            </a:r>
            <a:r>
              <a:rPr lang="zh-CN" altLang="en-US" sz="3200" b="1" dirty="0" smtClean="0">
                <a:solidFill>
                  <a:srgbClr val="FF5050"/>
                </a:solidFill>
              </a:rPr>
              <a:t>参数估计</a:t>
            </a:r>
            <a:r>
              <a:rPr lang="zh-CN" altLang="en-US" sz="2800" b="1" dirty="0" smtClean="0"/>
              <a:t>来说</a:t>
            </a:r>
            <a:r>
              <a:rPr lang="zh-CN" altLang="en-US" b="1" dirty="0" smtClean="0"/>
              <a:t>：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930275" y="3898636"/>
            <a:ext cx="2017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参数</a:t>
            </a:r>
          </a:p>
        </p:txBody>
      </p:sp>
      <p:sp>
        <p:nvSpPr>
          <p:cNvPr id="78853" name="Line 5"/>
          <p:cNvSpPr>
            <a:spLocks noChangeShapeType="1"/>
          </p:cNvSpPr>
          <p:nvPr/>
        </p:nvSpPr>
        <p:spPr bwMode="auto">
          <a:xfrm flipV="1">
            <a:off x="2947988" y="3238500"/>
            <a:ext cx="1655762" cy="7196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Line 6"/>
          <p:cNvSpPr>
            <a:spLocks noChangeShapeType="1"/>
          </p:cNvSpPr>
          <p:nvPr/>
        </p:nvSpPr>
        <p:spPr bwMode="auto">
          <a:xfrm>
            <a:off x="2947988" y="4318001"/>
            <a:ext cx="1727200" cy="4802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4748214" y="2938199"/>
            <a:ext cx="35274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总体的均值、方差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4748214" y="4558771"/>
            <a:ext cx="352742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zh-CN" altLang="en-US" sz="3200" b="1"/>
              <a:t>模型的参数，如</a:t>
            </a:r>
            <a:r>
              <a:rPr lang="en-US" altLang="zh-CN" sz="3200" b="1"/>
              <a:t>ANN</a:t>
            </a:r>
            <a:r>
              <a:rPr lang="zh-CN" altLang="en-US" sz="3200" b="1"/>
              <a:t>中节点的权重</a:t>
            </a:r>
          </a:p>
        </p:txBody>
      </p:sp>
    </p:spTree>
    <p:extLst>
      <p:ext uri="{BB962C8B-B14F-4D97-AF65-F5344CB8AC3E}">
        <p14:creationId xmlns:p14="http://schemas.microsoft.com/office/powerpoint/2010/main" val="44768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4"/>
          <p:cNvSpPr txBox="1">
            <a:spLocks noChangeArrowheads="1"/>
          </p:cNvSpPr>
          <p:nvPr/>
        </p:nvSpPr>
        <p:spPr bwMode="auto">
          <a:xfrm>
            <a:off x="395537" y="997294"/>
            <a:ext cx="7993063" cy="2700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3.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从优化判决策略的角度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当样本分布不均匀（训练样本各类别之间数目不均衡，或者即使基本数目接近，由于其所占区域大小的不同）时，只按照前</a:t>
            </a:r>
            <a:r>
              <a:rPr lang="en-US" altLang="zh-CN" sz="2800" kern="0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个近邻顺序二不考虑它们的距离会造成分类不准确，采取的方法很多，比如可以采用</a:t>
            </a:r>
            <a:r>
              <a:rPr lang="zh-CN" altLang="en-US" sz="2800" kern="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均匀化样本分布密度</a:t>
            </a:r>
            <a:r>
              <a:rPr lang="zh-CN" altLang="en-US" sz="2800" kern="0" dirty="0" smtClean="0">
                <a:latin typeface="楷体" pitchFamily="49" charset="-122"/>
                <a:ea typeface="楷体" pitchFamily="49" charset="-122"/>
              </a:rPr>
              <a:t>的方法加以改进。</a:t>
            </a:r>
          </a:p>
        </p:txBody>
      </p:sp>
    </p:spTree>
    <p:extLst>
      <p:ext uri="{BB962C8B-B14F-4D97-AF65-F5344CB8AC3E}">
        <p14:creationId xmlns:p14="http://schemas.microsoft.com/office/powerpoint/2010/main" val="36752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算法的缺陷</a:t>
            </a:r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63" y="1012032"/>
            <a:ext cx="685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zh-CN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250825" y="997479"/>
            <a:ext cx="8429625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rgbClr val="3C3C3C"/>
                </a:solidFill>
                <a:cs typeface="Arial" charset="0"/>
              </a:rPr>
              <a:t>	</a:t>
            </a:r>
            <a:r>
              <a:rPr lang="zh-CN" altLang="en-US" b="1">
                <a:solidFill>
                  <a:srgbClr val="3C3C3C"/>
                </a:solidFill>
                <a:cs typeface="Arial" charset="0"/>
              </a:rPr>
              <a:t>从算法实现的过程大家可以发现，该算法存两个严重的问题，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C3C3C"/>
                </a:solidFill>
                <a:cs typeface="Arial" charset="0"/>
              </a:rPr>
              <a:t>第一个是需要存储全部的训练样本，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3C3C3C"/>
                </a:solidFill>
                <a:cs typeface="Arial" charset="0"/>
              </a:rPr>
              <a:t>第二个是需要进行繁重的距离计算量。</a:t>
            </a:r>
            <a:r>
              <a:rPr lang="en-US" altLang="zh-CN" b="1">
                <a:solidFill>
                  <a:srgbClr val="3C3C3C"/>
                </a:solidFill>
                <a:cs typeface="Arial" charset="0"/>
              </a:rPr>
              <a:t>	</a:t>
            </a:r>
            <a:endParaRPr lang="zh-CN" altLang="en-US" b="1">
              <a:solidFill>
                <a:srgbClr val="3C3C3C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dirty="0" smtClean="0"/>
              <a:t>KNN</a:t>
            </a:r>
            <a:r>
              <a:rPr dirty="0" smtClean="0"/>
              <a:t>算法的改进：分组快速搜索近邻法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14375" y="773907"/>
            <a:ext cx="6858000" cy="16312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altLang="zh-CN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	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其基本思想是：将样本集按近邻关系分解成组，给出每组质心的位置，以质心作为代表点，和未知样本计算距离，选出距离最近的一个或若干个组，再在组的范围内应用一般的</a:t>
            </a:r>
            <a:r>
              <a:rPr lang="en-US" altLang="zh-CN" sz="2000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knn</a:t>
            </a:r>
            <a:r>
              <a:rPr lang="zh-CN" altLang="en-US" sz="20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算法。由于并不是将未知样本与所有样本计算距离，故该改进算法可以减少计算量，但并不能减少存储量。</a:t>
            </a:r>
          </a:p>
        </p:txBody>
      </p:sp>
      <p:pic>
        <p:nvPicPr>
          <p:cNvPr id="23556" name="Picture 2" descr="C:\Users\Administrator\Desktop\无标题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07440"/>
            <a:ext cx="8715375" cy="308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84213" y="74083"/>
            <a:ext cx="5975350" cy="419365"/>
          </a:xfrm>
        </p:spPr>
        <p:txBody>
          <a:bodyPr/>
          <a:lstStyle/>
          <a:p>
            <a:r>
              <a:rPr lang="en-US" smtClean="0"/>
              <a:t>KNN</a:t>
            </a:r>
            <a:r>
              <a:rPr smtClean="0"/>
              <a:t>算法的改进：压缩近邻算法</a:t>
            </a:r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1071563" y="1012032"/>
            <a:ext cx="6858000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zh-CN" altLang="en-US" sz="16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51520" y="481390"/>
            <a:ext cx="8136904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1pPr>
            <a:lvl2pPr marL="742950" indent="-28575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6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2pPr>
            <a:lvl3pPr marL="11430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  <a:defRPr sz="14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3pPr>
            <a:lvl4pPr marL="16002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–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4pPr>
            <a:lvl5pPr marL="2057400" indent="-228600" eaLnBrk="0" hangingPunct="0">
              <a:lnSpc>
                <a:spcPct val="150000"/>
              </a:lnSpc>
              <a:spcBef>
                <a:spcPct val="20000"/>
              </a:spcBef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200">
                <a:solidFill>
                  <a:srgbClr val="000000"/>
                </a:solidFill>
                <a:latin typeface="Arial" charset="0"/>
                <a:ea typeface="微软雅黑" pitchFamily="34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利用现在的样本集，采取一定的算法产生一个新的样本集，该样本集拥有比原样本集少得多的样本数量，但仍然保持有对未知样本进行分类的能力。</a:t>
            </a:r>
            <a:endParaRPr lang="en-US" altLang="zh-CN" sz="2200" b="1" dirty="0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基本思路：定义两个存储器，一个用来存放生成的样本集，称为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样本集；另一个用来存放原来的样本集，称为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original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样本集。</a:t>
            </a:r>
            <a:endParaRPr lang="en-US" altLang="zh-CN" sz="2200" b="1" dirty="0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 1.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初始化：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样本集为空集，原样本集存入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original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样本集，从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original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样本集中任意选择一个样本移动到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样本集中；</a:t>
            </a:r>
            <a:endParaRPr lang="en-US" altLang="zh-CN" sz="2200" b="1" dirty="0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 2.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在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original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样本集中选择第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i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个样本，并使用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样本集中的样本对其进行最近邻算法分类，若分类错误，则将该样本移动到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样本集中，若分类正确，不做任何处理；</a:t>
            </a:r>
            <a:endParaRPr lang="en-US" altLang="zh-CN" sz="2200" b="1" dirty="0">
              <a:solidFill>
                <a:srgbClr val="3C3C3C"/>
              </a:solidFill>
              <a:cs typeface="Arial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 3.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重复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2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步骤，直至遍历完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original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样本集中的所有样本，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output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样本集即为压缩后的样本集</a:t>
            </a:r>
            <a:r>
              <a:rPr lang="zh-CN" altLang="en-US" sz="2200" b="1" dirty="0" smtClean="0">
                <a:solidFill>
                  <a:srgbClr val="3C3C3C"/>
                </a:solidFill>
                <a:cs typeface="Arial" charset="0"/>
              </a:rPr>
              <a:t>。</a:t>
            </a:r>
            <a:r>
              <a:rPr lang="en-US" altLang="zh-CN" sz="2200" b="1" dirty="0">
                <a:solidFill>
                  <a:srgbClr val="3C3C3C"/>
                </a:solidFill>
                <a:cs typeface="Arial" charset="0"/>
              </a:rPr>
              <a:t>	</a:t>
            </a:r>
            <a:r>
              <a:rPr lang="zh-CN" altLang="en-US" sz="2200" b="1" dirty="0">
                <a:solidFill>
                  <a:srgbClr val="3C3C3C"/>
                </a:solidFill>
                <a:cs typeface="Arial" charset="0"/>
              </a:rPr>
              <a:t>通过这种方式也能减少算法的计算量，但仍然无法减少存储量。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Box 1"/>
          <p:cNvSpPr txBox="1">
            <a:spLocks noChangeArrowheads="1"/>
          </p:cNvSpPr>
          <p:nvPr/>
        </p:nvSpPr>
        <p:spPr bwMode="auto">
          <a:xfrm>
            <a:off x="231203" y="1657367"/>
            <a:ext cx="814139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KNN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算法根据距离函数计算待分类样本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和每个训练样本的距离（作为相似度），选择与待分类样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本距离最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小的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个样本作为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个最近邻，最后以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的</a:t>
            </a:r>
            <a:r>
              <a:rPr lang="en-US" altLang="zh-CN" sz="3600" b="1" dirty="0" smtClean="0">
                <a:latin typeface="楷体" pitchFamily="49" charset="-122"/>
                <a:ea typeface="楷体" pitchFamily="49" charset="-122"/>
              </a:rPr>
              <a:t>K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个最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近邻中的大多数样本所属的类别作为</a:t>
            </a:r>
            <a:r>
              <a:rPr lang="en-US" altLang="zh-CN" sz="3600" b="1" dirty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600" b="1" dirty="0">
                <a:latin typeface="楷体" pitchFamily="49" charset="-122"/>
                <a:ea typeface="楷体" pitchFamily="49" charset="-122"/>
              </a:rPr>
              <a:t>的类别</a:t>
            </a:r>
            <a:r>
              <a:rPr lang="zh-CN" altLang="en-US" sz="3600" b="1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6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413318" y="459619"/>
            <a:ext cx="7777163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000" b="1" dirty="0">
                <a:latin typeface="华文楷体" pitchFamily="2" charset="-122"/>
                <a:ea typeface="华文楷体" pitchFamily="2" charset="-122"/>
              </a:rPr>
              <a:t>5.5 </a:t>
            </a:r>
            <a:r>
              <a:rPr lang="zh-CN" altLang="en-US" sz="4000" b="1" dirty="0">
                <a:latin typeface="华文楷体" pitchFamily="2" charset="-122"/>
                <a:ea typeface="华文楷体" pitchFamily="2" charset="-122"/>
              </a:rPr>
              <a:t>小结</a:t>
            </a:r>
            <a:endParaRPr lang="zh-CN" altLang="en-US" sz="2800" b="1" dirty="0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992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 smtClean="0"/>
              <a:t>样本的作用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1" y="899584"/>
            <a:ext cx="8361363" cy="4327261"/>
          </a:xfrm>
          <a:prstGeom prst="rect">
            <a:avLst/>
          </a:prstGeom>
        </p:spPr>
        <p:txBody>
          <a:bodyPr/>
          <a:lstStyle/>
          <a:p>
            <a:r>
              <a:rPr lang="zh-CN" altLang="en-US" sz="3200" b="1" dirty="0" smtClean="0">
                <a:solidFill>
                  <a:srgbClr val="C00000"/>
                </a:solidFill>
              </a:rPr>
              <a:t>统计学</a:t>
            </a:r>
            <a:r>
              <a:rPr lang="zh-CN" altLang="en-US" sz="3200" b="1" dirty="0" smtClean="0"/>
              <a:t>：由样本的统计量估计总体的参数</a:t>
            </a:r>
          </a:p>
          <a:p>
            <a:endParaRPr lang="zh-CN" altLang="en-US" sz="3200" b="1" dirty="0" smtClean="0"/>
          </a:p>
          <a:p>
            <a:r>
              <a:rPr lang="zh-CN" altLang="en-US" sz="3200" b="1" dirty="0" smtClean="0">
                <a:solidFill>
                  <a:srgbClr val="C00000"/>
                </a:solidFill>
              </a:rPr>
              <a:t>机器学习</a:t>
            </a:r>
            <a:r>
              <a:rPr lang="zh-CN" altLang="en-US" sz="3200" b="1" dirty="0" smtClean="0"/>
              <a:t>：利用训练集进行建模和参数估计，利用测试集进行模型测试</a:t>
            </a:r>
          </a:p>
        </p:txBody>
      </p:sp>
    </p:spTree>
    <p:extLst>
      <p:ext uri="{BB962C8B-B14F-4D97-AF65-F5344CB8AC3E}">
        <p14:creationId xmlns:p14="http://schemas.microsoft.com/office/powerpoint/2010/main" val="2940633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组合 6"/>
          <p:cNvGrpSpPr>
            <a:grpSpLocks/>
          </p:cNvGrpSpPr>
          <p:nvPr/>
        </p:nvGrpSpPr>
        <p:grpSpPr bwMode="auto">
          <a:xfrm>
            <a:off x="1428750" y="178595"/>
            <a:ext cx="6370638" cy="1076854"/>
            <a:chOff x="-376793" y="549348"/>
            <a:chExt cx="6673704" cy="1353900"/>
          </a:xfrm>
        </p:grpSpPr>
        <p:grpSp>
          <p:nvGrpSpPr>
            <p:cNvPr id="83971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83972" name="剪去单角的矩形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973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3974" name="组合 7"/>
            <p:cNvGrpSpPr>
              <a:grpSpLocks/>
            </p:cNvGrpSpPr>
            <p:nvPr/>
          </p:nvGrpSpPr>
          <p:grpSpPr bwMode="auto">
            <a:xfrm>
              <a:off x="428596" y="571480"/>
              <a:ext cx="5340403" cy="1094906"/>
              <a:chOff x="714348" y="500042"/>
              <a:chExt cx="5340403" cy="1094906"/>
            </a:xfrm>
          </p:grpSpPr>
          <p:sp>
            <p:nvSpPr>
              <p:cNvPr id="83975" name="TextBox 9"/>
              <p:cNvSpPr txBox="1">
                <a:spLocks noChangeArrowheads="1"/>
              </p:cNvSpPr>
              <p:nvPr/>
            </p:nvSpPr>
            <p:spPr bwMode="auto">
              <a:xfrm>
                <a:off x="1705127" y="627550"/>
                <a:ext cx="4349624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Q1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什么是分类</a:t>
                </a:r>
              </a:p>
            </p:txBody>
          </p:sp>
          <p:pic>
            <p:nvPicPr>
              <p:cNvPr id="83976" name="图片 10" descr="ICON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48" y="500042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3977" name="TextBox 9"/>
          <p:cNvSpPr txBox="1">
            <a:spLocks noChangeArrowheads="1"/>
          </p:cNvSpPr>
          <p:nvPr/>
        </p:nvSpPr>
        <p:spPr bwMode="auto">
          <a:xfrm>
            <a:off x="357188" y="1428750"/>
            <a:ext cx="86439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83978" name="TextBox 9"/>
          <p:cNvSpPr txBox="1">
            <a:spLocks noChangeArrowheads="1"/>
          </p:cNvSpPr>
          <p:nvPr/>
        </p:nvSpPr>
        <p:spPr bwMode="auto">
          <a:xfrm>
            <a:off x="642938" y="1428750"/>
            <a:ext cx="80724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11188" y="1533261"/>
            <a:ext cx="8072437" cy="378565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5050"/>
                </a:solidFill>
              </a:rPr>
              <a:t>       </a:t>
            </a:r>
            <a:endParaRPr lang="en-US" altLang="zh-CN" sz="2400" dirty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5050"/>
                </a:solidFill>
              </a:rPr>
              <a:t>        </a:t>
            </a:r>
            <a:r>
              <a:rPr lang="zh-CN" altLang="en-US" sz="2800" b="1" dirty="0">
                <a:solidFill>
                  <a:srgbClr val="FF5050"/>
                </a:solidFill>
              </a:rPr>
              <a:t>分类就是把一些新的数据项映射到给定类别的中的某一个类别</a:t>
            </a:r>
          </a:p>
          <a:p>
            <a:pPr eaLnBrk="1" hangingPunct="1">
              <a:buFontTx/>
              <a:buNone/>
            </a:pPr>
            <a:endParaRPr lang="en-US" altLang="zh-CN" sz="2800" b="1" dirty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>
                <a:solidFill>
                  <a:srgbClr val="FF5050"/>
                </a:solidFill>
              </a:rPr>
              <a:t>       分类也称为有监督学习(supervised learning),与之相对于的是无监督学习(unsupervised learning),比如聚类。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FF5050"/>
                </a:solidFill>
              </a:rPr>
              <a:t> </a:t>
            </a:r>
            <a:endParaRPr lang="en-US" altLang="zh-CN" sz="2400" dirty="0">
              <a:solidFill>
                <a:srgbClr val="FF505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5050"/>
                </a:solidFill>
              </a:rPr>
              <a:t>        </a:t>
            </a:r>
            <a:endParaRPr lang="zh-CN" altLang="en-US" sz="2400" dirty="0">
              <a:solidFill>
                <a:srgbClr val="FF505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6170" y="1256368"/>
            <a:ext cx="22445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FontTx/>
              <a:buNone/>
              <a:defRPr/>
            </a:pP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分</a:t>
            </a:r>
            <a:r>
              <a:rPr lang="zh-CN" altLang="en-US" sz="3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类的定</a:t>
            </a:r>
            <a:r>
              <a:rPr lang="zh-CN" altLang="en-US" sz="3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itchFamily="34" charset="0"/>
              </a:rPr>
              <a:t>义</a:t>
            </a:r>
          </a:p>
        </p:txBody>
      </p:sp>
    </p:spTree>
    <p:extLst>
      <p:ext uri="{BB962C8B-B14F-4D97-AF65-F5344CB8AC3E}">
        <p14:creationId xmlns:p14="http://schemas.microsoft.com/office/powerpoint/2010/main" val="4273846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组合 6"/>
          <p:cNvGrpSpPr>
            <a:grpSpLocks/>
          </p:cNvGrpSpPr>
          <p:nvPr/>
        </p:nvGrpSpPr>
        <p:grpSpPr bwMode="auto">
          <a:xfrm>
            <a:off x="1285875" y="1"/>
            <a:ext cx="6370638" cy="1076854"/>
            <a:chOff x="-376793" y="549348"/>
            <a:chExt cx="6673704" cy="1353900"/>
          </a:xfrm>
        </p:grpSpPr>
        <p:grpSp>
          <p:nvGrpSpPr>
            <p:cNvPr id="87043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87044" name="剪去单角的矩形 7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045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7046" name="组合 7"/>
            <p:cNvGrpSpPr>
              <a:grpSpLocks/>
            </p:cNvGrpSpPr>
            <p:nvPr/>
          </p:nvGrpSpPr>
          <p:grpSpPr bwMode="auto">
            <a:xfrm>
              <a:off x="428596" y="571480"/>
              <a:ext cx="4749303" cy="1094906"/>
              <a:chOff x="714348" y="500042"/>
              <a:chExt cx="4749303" cy="1094906"/>
            </a:xfrm>
          </p:grpSpPr>
          <p:sp>
            <p:nvSpPr>
              <p:cNvPr id="87047" name="TextBox 9"/>
              <p:cNvSpPr txBox="1">
                <a:spLocks noChangeArrowheads="1"/>
              </p:cNvSpPr>
              <p:nvPr/>
            </p:nvSpPr>
            <p:spPr bwMode="auto">
              <a:xfrm>
                <a:off x="1705127" y="627550"/>
                <a:ext cx="3758524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分类问题</a:t>
                </a:r>
              </a:p>
            </p:txBody>
          </p:sp>
          <p:pic>
            <p:nvPicPr>
              <p:cNvPr id="87048" name="图片 10" descr="ICON2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48" y="500042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8718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990425"/>
              </p:ext>
            </p:extLst>
          </p:nvPr>
        </p:nvGraphicFramePr>
        <p:xfrm>
          <a:off x="705644" y="1076855"/>
          <a:ext cx="7531100" cy="4331481"/>
        </p:xfrm>
        <a:graphic>
          <a:graphicData uri="http://schemas.openxmlformats.org/drawingml/2006/table">
            <a:tbl>
              <a:tblPr/>
              <a:tblGrid>
                <a:gridCol w="1609725"/>
                <a:gridCol w="654050"/>
                <a:gridCol w="1139825"/>
                <a:gridCol w="1524000"/>
                <a:gridCol w="1141413"/>
                <a:gridCol w="1462087"/>
              </a:tblGrid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名称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胎生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会飞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水中生活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有腿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类别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Human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python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salmon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whale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frog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有时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komodo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bat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pigeon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cat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leopard_shark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turtle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有时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penguin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有时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porcupine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eel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salamander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有时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gila_monster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platypus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owl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dolphin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  <a:tr h="200673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eagle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非哺乳动物</a:t>
                      </a:r>
                    </a:p>
                  </a:txBody>
                  <a:tcPr marL="6111" marR="6111" marT="5093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>
                        <a:alpha val="47842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17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07259"/>
              </p:ext>
            </p:extLst>
          </p:nvPr>
        </p:nvGraphicFramePr>
        <p:xfrm>
          <a:off x="1043608" y="4177647"/>
          <a:ext cx="6324600" cy="582676"/>
        </p:xfrm>
        <a:graphic>
          <a:graphicData uri="http://schemas.openxmlformats.org/drawingml/2006/table">
            <a:tbl>
              <a:tblPr/>
              <a:tblGrid>
                <a:gridCol w="1125537"/>
                <a:gridCol w="1125538"/>
                <a:gridCol w="1506537"/>
                <a:gridCol w="1123950"/>
                <a:gridCol w="1443038"/>
              </a:tblGrid>
              <a:tr h="28575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胎生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会飞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水中生活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有腿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类别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8575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ctr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17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Arial" charset="0"/>
                        </a:rPr>
                        <a:t>？</a:t>
                      </a:r>
                    </a:p>
                  </a:txBody>
                  <a:tcPr marL="7620" marR="7620" marT="635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011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6" name="组合 6"/>
          <p:cNvGrpSpPr>
            <a:grpSpLocks/>
          </p:cNvGrpSpPr>
          <p:nvPr/>
        </p:nvGrpSpPr>
        <p:grpSpPr bwMode="auto">
          <a:xfrm>
            <a:off x="1285875" y="1"/>
            <a:ext cx="6370638" cy="1076854"/>
            <a:chOff x="-376793" y="549348"/>
            <a:chExt cx="6673704" cy="1353900"/>
          </a:xfrm>
        </p:grpSpPr>
        <p:grpSp>
          <p:nvGrpSpPr>
            <p:cNvPr id="88067" name="剪去单角的矩形 7"/>
            <p:cNvGrpSpPr>
              <a:grpSpLocks/>
            </p:cNvGrpSpPr>
            <p:nvPr/>
          </p:nvGrpSpPr>
          <p:grpSpPr bwMode="auto">
            <a:xfrm>
              <a:off x="-376793" y="549348"/>
              <a:ext cx="6673704" cy="1353900"/>
              <a:chOff x="-359664" y="621792"/>
              <a:chExt cx="6370320" cy="1292352"/>
            </a:xfrm>
          </p:grpSpPr>
          <p:pic>
            <p:nvPicPr>
              <p:cNvPr id="88068" name="剪去单角的矩形 7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9664" y="621792"/>
                <a:ext cx="6370320" cy="12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069" name="Text Box 4"/>
              <p:cNvSpPr txBox="1">
                <a:spLocks noChangeArrowheads="1"/>
              </p:cNvSpPr>
              <p:nvPr/>
            </p:nvSpPr>
            <p:spPr bwMode="auto">
              <a:xfrm>
                <a:off x="0" y="722475"/>
                <a:ext cx="5921200" cy="875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endParaRPr lang="zh-CN" altLang="en-US">
                  <a:solidFill>
                    <a:srgbClr val="FFFFFF"/>
                  </a:solidFill>
                  <a:latin typeface="Calibri" pitchFamily="34" charset="0"/>
                </a:endParaRPr>
              </a:p>
            </p:txBody>
          </p:sp>
        </p:grpSp>
        <p:grpSp>
          <p:nvGrpSpPr>
            <p:cNvPr id="88070" name="组合 7"/>
            <p:cNvGrpSpPr>
              <a:grpSpLocks/>
            </p:cNvGrpSpPr>
            <p:nvPr/>
          </p:nvGrpSpPr>
          <p:grpSpPr bwMode="auto">
            <a:xfrm>
              <a:off x="428596" y="571480"/>
              <a:ext cx="4749303" cy="1094906"/>
              <a:chOff x="714348" y="500042"/>
              <a:chExt cx="4749303" cy="1094906"/>
            </a:xfrm>
          </p:grpSpPr>
          <p:sp>
            <p:nvSpPr>
              <p:cNvPr id="88071" name="TextBox 9"/>
              <p:cNvSpPr txBox="1">
                <a:spLocks noChangeArrowheads="1"/>
              </p:cNvSpPr>
              <p:nvPr/>
            </p:nvSpPr>
            <p:spPr bwMode="auto">
              <a:xfrm>
                <a:off x="1705127" y="627550"/>
                <a:ext cx="3758524" cy="967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>
                  <a:buFontTx/>
                  <a:buNone/>
                </a:pPr>
                <a:r>
                  <a:rPr lang="en-US" altLang="zh-CN" sz="4400" b="1">
                    <a:latin typeface="微软雅黑" pitchFamily="34" charset="-122"/>
                    <a:ea typeface="微软雅黑" pitchFamily="34" charset="-122"/>
                  </a:rPr>
                  <a:t>Q2  </a:t>
                </a:r>
                <a:r>
                  <a:rPr lang="zh-CN" altLang="en-US" sz="4400" b="1">
                    <a:latin typeface="微软雅黑" pitchFamily="34" charset="-122"/>
                    <a:ea typeface="微软雅黑" pitchFamily="34" charset="-122"/>
                  </a:rPr>
                  <a:t>分类问题</a:t>
                </a:r>
              </a:p>
            </p:txBody>
          </p:sp>
          <p:pic>
            <p:nvPicPr>
              <p:cNvPr id="88072" name="图片 10" descr="ICON2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4348" y="500042"/>
                <a:ext cx="1104762" cy="10857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aphicFrame>
        <p:nvGraphicFramePr>
          <p:cNvPr id="88135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684911"/>
              </p:ext>
            </p:extLst>
          </p:nvPr>
        </p:nvGraphicFramePr>
        <p:xfrm>
          <a:off x="720918" y="1237320"/>
          <a:ext cx="5867400" cy="4011930"/>
        </p:xfrm>
        <a:graphic>
          <a:graphicData uri="http://schemas.openxmlformats.org/drawingml/2006/table">
            <a:tbl>
              <a:tblPr/>
              <a:tblGrid>
                <a:gridCol w="823913"/>
                <a:gridCol w="1338262"/>
                <a:gridCol w="1338263"/>
                <a:gridCol w="1646237"/>
                <a:gridCol w="720725"/>
              </a:tblGrid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税号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去年退税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婚姻状况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可征税收入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逃税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120k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5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离婚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60k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离婚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220k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85k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婚姻中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75k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34163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10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否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单身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90k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宋体" pitchFamily="2" charset="-122"/>
                          <a:cs typeface="Arial" charset="0"/>
                        </a:rPr>
                        <a:t>是</a:t>
                      </a: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  <a:tr h="254000"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 eaLnBrk="0" hangingPunct="0">
                        <a:lnSpc>
                          <a:spcPct val="110000"/>
                        </a:lnSpc>
                        <a:spcBef>
                          <a:spcPts val="1800"/>
                        </a:spcBef>
                        <a:buClr>
                          <a:srgbClr val="227577"/>
                        </a:buClr>
                        <a:buSzPct val="90000"/>
                        <a:buFont typeface="Webdings" pitchFamily="18" charset="2"/>
                        <a:defRPr sz="2000">
                          <a:solidFill>
                            <a:schemeClr val="accent1"/>
                          </a:solidFill>
                          <a:latin typeface="Arial" charset="0"/>
                          <a:ea typeface="宋体" pitchFamily="2" charset="-122"/>
                        </a:defRPr>
                      </a:lvl1pPr>
                      <a:lvl2pPr marL="742950" indent="-285750" algn="just" eaLnBrk="0" hangingPunct="0">
                        <a:lnSpc>
                          <a:spcPct val="130000"/>
                        </a:lnSpc>
                        <a:spcAft>
                          <a:spcPts val="600"/>
                        </a:spcAft>
                        <a:buClr>
                          <a:srgbClr val="B7CEB5"/>
                        </a:buClr>
                        <a:buFont typeface="幼圆" pitchFamily="49" charset="-122"/>
                        <a:defRPr sz="2000">
                          <a:solidFill>
                            <a:srgbClr val="7D7D7D"/>
                          </a:solidFill>
                          <a:latin typeface="幼圆" pitchFamily="49" charset="-122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4pPr>
                      <a:lvl5pPr marL="2057400" indent="-228600"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0" fontAlgn="b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227577"/>
                        </a:buClr>
                        <a:buSzPct val="90000"/>
                        <a:buFontTx/>
                        <a:buNone/>
                        <a:tabLst/>
                      </a:pPr>
                      <a:endParaRPr kumimoji="0" lang="zh-CN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Arial" charset="0"/>
                        <a:ea typeface="宋体" pitchFamily="2" charset="-122"/>
                        <a:cs typeface="Arial" charset="0"/>
                      </a:endParaRPr>
                    </a:p>
                  </a:txBody>
                  <a:tcPr marL="7620" marR="7620" marT="635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  <a:alpha val="49019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134" name="Object 3"/>
          <p:cNvGraphicFramePr>
            <a:graphicFrameLocks noChangeAspect="1"/>
          </p:cNvGraphicFramePr>
          <p:nvPr/>
        </p:nvGraphicFramePr>
        <p:xfrm>
          <a:off x="323851" y="5077355"/>
          <a:ext cx="8424863" cy="33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5" imgW="4483080" imgH="215640" progId="">
                  <p:embed/>
                </p:oleObj>
              </mc:Choice>
              <mc:Fallback>
                <p:oleObj name="Equation" r:id="rId5" imgW="4483080" imgH="2156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5077355"/>
                        <a:ext cx="8424863" cy="337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5796136" y="1076855"/>
            <a:ext cx="792182" cy="37008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948264" y="2800985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dirty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类</a:t>
            </a:r>
            <a:r>
              <a:rPr lang="zh-CN" altLang="en-US" sz="320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别属性</a:t>
            </a:r>
            <a:endParaRPr lang="zh-CN" altLang="en-US" sz="3200" dirty="0">
              <a:solidFill>
                <a:schemeClr val="tx1">
                  <a:lumMod val="90000"/>
                  <a:lumOff val="1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4" name="左箭头 3"/>
          <p:cNvSpPr/>
          <p:nvPr/>
        </p:nvSpPr>
        <p:spPr>
          <a:xfrm>
            <a:off x="6588318" y="2866574"/>
            <a:ext cx="359946" cy="352919"/>
          </a:xfrm>
          <a:prstGeom prst="leftArrow">
            <a:avLst/>
          </a:prstGeom>
          <a:solidFill>
            <a:srgbClr val="008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351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theme/theme1.xml><?xml version="1.0" encoding="utf-8"?>
<a:theme xmlns:a="http://schemas.openxmlformats.org/drawingml/2006/main" name="模板从 www.mysoeasy.com 下载">
  <a:themeElements>
    <a:clrScheme name="office资源宝库-www.mySoEasy.com">
      <a:dk1>
        <a:srgbClr val="262626"/>
      </a:dk1>
      <a:lt1>
        <a:srgbClr val="FFFFFF"/>
      </a:lt1>
      <a:dk2>
        <a:srgbClr val="8B8B8B"/>
      </a:dk2>
      <a:lt2>
        <a:srgbClr val="FFFFFF"/>
      </a:lt2>
      <a:accent1>
        <a:srgbClr val="00ADEE"/>
      </a:accent1>
      <a:accent2>
        <a:srgbClr val="00ADEE"/>
      </a:accent2>
      <a:accent3>
        <a:srgbClr val="FFC000"/>
      </a:accent3>
      <a:accent4>
        <a:srgbClr val="EB008B"/>
      </a:accent4>
      <a:accent5>
        <a:srgbClr val="00ADEF"/>
      </a:accent5>
      <a:accent6>
        <a:srgbClr val="9BBB59"/>
      </a:accent6>
      <a:hlink>
        <a:srgbClr val="76923C"/>
      </a:hlink>
      <a:folHlink>
        <a:srgbClr val="A7A711"/>
      </a:folHlink>
    </a:clrScheme>
    <a:fontScheme name="OFFICE资源宝库-www.mysoeasy.com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82B3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0070C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just">
          <a:defRPr sz="1600" dirty="0">
            <a:solidFill>
              <a:schemeClr val="tx1">
                <a:lumMod val="90000"/>
                <a:lumOff val="10000"/>
              </a:schemeClr>
            </a:solidFill>
            <a:latin typeface="Arial" pitchFamily="34" charset="0"/>
            <a:ea typeface="微软雅黑" pitchFamily="34" charset="-122"/>
            <a:cs typeface="Arial" pitchFamily="34" charset="0"/>
          </a:defRPr>
        </a:defPPr>
      </a:lstStyle>
    </a:txDef>
  </a:objectDefaults>
  <a:extraClrSchemeLst>
    <a:extraClrScheme>
      <a:clrScheme name="模板从 www.mysoeasy.com 下载 1">
        <a:dk1>
          <a:srgbClr val="8064A2"/>
        </a:dk1>
        <a:lt1>
          <a:srgbClr val="9BBB59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CBDAB5"/>
        </a:accent3>
        <a:accent4>
          <a:srgbClr val="6C548A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4568</TotalTime>
  <Words>3086</Words>
  <Application>Microsoft Office PowerPoint</Application>
  <PresentationFormat>全屏显示(16:10)</PresentationFormat>
  <Paragraphs>691</Paragraphs>
  <Slides>54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57" baseType="lpstr">
      <vt:lpstr>模板从 www.mysoeasy.com 下载</vt:lpstr>
      <vt:lpstr>Equation</vt:lpstr>
      <vt:lpstr>Microsoft Equation 3.0</vt:lpstr>
      <vt:lpstr>第 5 章 分 类</vt:lpstr>
      <vt:lpstr>机器学习</vt:lpstr>
      <vt:lpstr>基本概念</vt:lpstr>
      <vt:lpstr>训练集</vt:lpstr>
      <vt:lpstr>样本与参数估计</vt:lpstr>
      <vt:lpstr>样本的作用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分类和聚类的区别</vt:lpstr>
      <vt:lpstr>K-Nearest Neighbor Classification</vt:lpstr>
      <vt:lpstr>KNN算法怎么来的？</vt:lpstr>
      <vt:lpstr>KNN算法是怎么来的</vt:lpstr>
      <vt:lpstr>KNN算法是怎么来的</vt:lpstr>
      <vt:lpstr>最近邻算法是怎么来的</vt:lpstr>
      <vt:lpstr>最近邻算法</vt:lpstr>
      <vt:lpstr>KNN算法是怎么来的</vt:lpstr>
      <vt:lpstr>KNN算法是用来干什么的</vt:lpstr>
      <vt:lpstr>PowerPoint 演示文稿</vt:lpstr>
      <vt:lpstr>K-近邻算法优缺点</vt:lpstr>
      <vt:lpstr>K-近邻算法工作原理</vt:lpstr>
      <vt:lpstr>PowerPoint 演示文稿</vt:lpstr>
      <vt:lpstr>PowerPoint 演示文稿</vt:lpstr>
      <vt:lpstr>PowerPoint 演示文稿</vt:lpstr>
      <vt:lpstr>PowerPoint 演示文稿</vt:lpstr>
      <vt:lpstr>KNN算法的实现步骤</vt:lpstr>
      <vt:lpstr>KNN算法举例</vt:lpstr>
      <vt:lpstr>SPSS预测结果</vt:lpstr>
      <vt:lpstr>改变K值，对结果的影响</vt:lpstr>
      <vt:lpstr>KNN算法的缺陷</vt:lpstr>
      <vt:lpstr>KNN算法的具体实现</vt:lpstr>
      <vt:lpstr>Kd树算法</vt:lpstr>
      <vt:lpstr>如何快速找到待测点的K个最近邻</vt:lpstr>
      <vt:lpstr>Kd树算法</vt:lpstr>
      <vt:lpstr>KD树举例</vt:lpstr>
      <vt:lpstr>KD树生成的过程</vt:lpstr>
      <vt:lpstr>KD树举例</vt:lpstr>
      <vt:lpstr>KD树的最近邻搜索算法</vt:lpstr>
      <vt:lpstr>KD树的最近邻搜索算法</vt:lpstr>
      <vt:lpstr>KD树的最近邻搜索算法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KNN算法的缺陷</vt:lpstr>
      <vt:lpstr>KNN算法的改进：分组快速搜索近邻法</vt:lpstr>
      <vt:lpstr>KNN算法的改进：压缩近邻算法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chen.zhb;ivywang</dc:creator>
  <cp:lastModifiedBy>韩文</cp:lastModifiedBy>
  <cp:revision>232</cp:revision>
  <dcterms:created xsi:type="dcterms:W3CDTF">2012-09-05T06:51:19Z</dcterms:created>
  <dcterms:modified xsi:type="dcterms:W3CDTF">2021-11-15T07:53:39Z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模板ID">
    <vt:lpwstr>A30220130428A02</vt:lpwstr>
  </property>
  <property fmtid="{D5CDD505-2E9C-101B-9397-08002B2CF9AE}" pid="3" name="标题">
    <vt:lpwstr>小方格排列</vt:lpwstr>
  </property>
  <property fmtid="{D5CDD505-2E9C-101B-9397-08002B2CF9AE}" pid="4" name="使用说明">
    <vt:lpwstr>PPT背景模板是PPT文档的格式、布局、图形效果整套美化方案，应用后不会改变PPT演示文稿本身的内容，仅仅使内容格式发生变化。点击【套用到文档】按钮即可套用该模板。</vt:lpwstr>
  </property>
  <property fmtid="{D5CDD505-2E9C-101B-9397-08002B2CF9AE}" pid="5" name="适用软件">
    <vt:lpwstr>PowerPoint 2007及以上版本</vt:lpwstr>
  </property>
  <property fmtid="{D5CDD505-2E9C-101B-9397-08002B2CF9AE}" pid="6" name="使用软件">
    <vt:lpwstr>ppt</vt:lpwstr>
  </property>
  <property fmtid="{D5CDD505-2E9C-101B-9397-08002B2CF9AE}" pid="7" name="相关案例">
    <vt:lpwstr>854</vt:lpwstr>
  </property>
  <property fmtid="{D5CDD505-2E9C-101B-9397-08002B2CF9AE}" pid="8" name="关键字">
    <vt:lpwstr>PPT背景模板 EN PPT 格式 小方格 方格 方块 几何 图形 图案 渐变 抽象 科技 技术 蓝 蓝色 排列 背景 清新 时尚 V2</vt:lpwstr>
  </property>
  <property fmtid="{D5CDD505-2E9C-101B-9397-08002B2CF9AE}" pid="9" name="模板缩略图">
    <vt:lpwstr>A30220130428A02.png</vt:lpwstr>
  </property>
  <property fmtid="{D5CDD505-2E9C-101B-9397-08002B2CF9AE}" pid="10" name="显示VIP等级">
    <vt:lpwstr>2</vt:lpwstr>
  </property>
  <property fmtid="{D5CDD505-2E9C-101B-9397-08002B2CF9AE}" pid="11" name="附件ID">
    <vt:lpwstr>A30220130428A0201</vt:lpwstr>
  </property>
  <property fmtid="{D5CDD505-2E9C-101B-9397-08002B2CF9AE}" pid="12" name="缩略图标题">
    <vt:lpwstr>小方格排列</vt:lpwstr>
  </property>
  <property fmtid="{D5CDD505-2E9C-101B-9397-08002B2CF9AE}" pid="13" name="附件路径">
    <vt:lpwstr>A30220130428A0201.pptx</vt:lpwstr>
  </property>
  <property fmtid="{D5CDD505-2E9C-101B-9397-08002B2CF9AE}" pid="14" name="附件缩略图">
    <vt:lpwstr>A30220130428A0201.png</vt:lpwstr>
  </property>
  <property fmtid="{D5CDD505-2E9C-101B-9397-08002B2CF9AE}" pid="15" name="VIP等级">
    <vt:lpwstr>2</vt:lpwstr>
  </property>
  <property fmtid="{D5CDD505-2E9C-101B-9397-08002B2CF9AE}" pid="16" name="是否可购买">
    <vt:lpwstr>1</vt:lpwstr>
  </property>
  <property fmtid="{D5CDD505-2E9C-101B-9397-08002B2CF9AE}" pid="17" name="价格">
    <vt:lpwstr>20</vt:lpwstr>
  </property>
  <property fmtid="{D5CDD505-2E9C-101B-9397-08002B2CF9AE}" pid="18" name="操作代码">
    <vt:lpwstr>2</vt:lpwstr>
  </property>
</Properties>
</file>