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7"/>
  </p:notesMasterIdLst>
  <p:sldIdLst>
    <p:sldId id="679" r:id="rId2"/>
    <p:sldId id="678" r:id="rId3"/>
    <p:sldId id="639" r:id="rId4"/>
    <p:sldId id="641" r:id="rId5"/>
    <p:sldId id="673" r:id="rId6"/>
    <p:sldId id="674" r:id="rId7"/>
    <p:sldId id="652" r:id="rId8"/>
    <p:sldId id="659" r:id="rId9"/>
    <p:sldId id="663" r:id="rId10"/>
    <p:sldId id="671" r:id="rId11"/>
    <p:sldId id="664" r:id="rId12"/>
    <p:sldId id="666" r:id="rId13"/>
    <p:sldId id="667" r:id="rId14"/>
    <p:sldId id="668" r:id="rId15"/>
    <p:sldId id="669" r:id="rId16"/>
    <p:sldId id="665" r:id="rId17"/>
    <p:sldId id="672" r:id="rId18"/>
    <p:sldId id="653" r:id="rId19"/>
    <p:sldId id="654" r:id="rId20"/>
    <p:sldId id="655" r:id="rId21"/>
    <p:sldId id="656" r:id="rId22"/>
    <p:sldId id="670" r:id="rId23"/>
    <p:sldId id="607" r:id="rId24"/>
    <p:sldId id="608" r:id="rId25"/>
    <p:sldId id="609" r:id="rId26"/>
    <p:sldId id="680" r:id="rId27"/>
    <p:sldId id="684" r:id="rId28"/>
    <p:sldId id="662" r:id="rId29"/>
    <p:sldId id="644" r:id="rId30"/>
    <p:sldId id="586" r:id="rId31"/>
    <p:sldId id="587" r:id="rId32"/>
    <p:sldId id="588" r:id="rId33"/>
    <p:sldId id="589" r:id="rId34"/>
    <p:sldId id="658" r:id="rId35"/>
    <p:sldId id="591" r:id="rId36"/>
    <p:sldId id="592" r:id="rId37"/>
    <p:sldId id="593" r:id="rId38"/>
    <p:sldId id="594" r:id="rId39"/>
    <p:sldId id="595" r:id="rId40"/>
    <p:sldId id="681" r:id="rId41"/>
    <p:sldId id="614" r:id="rId42"/>
    <p:sldId id="615" r:id="rId43"/>
    <p:sldId id="616" r:id="rId44"/>
    <p:sldId id="617" r:id="rId45"/>
    <p:sldId id="618" r:id="rId46"/>
    <p:sldId id="621" r:id="rId47"/>
    <p:sldId id="622" r:id="rId48"/>
    <p:sldId id="623" r:id="rId49"/>
    <p:sldId id="624" r:id="rId50"/>
    <p:sldId id="625" r:id="rId51"/>
    <p:sldId id="626" r:id="rId52"/>
    <p:sldId id="627" r:id="rId53"/>
    <p:sldId id="628" r:id="rId54"/>
    <p:sldId id="629" r:id="rId55"/>
    <p:sldId id="630" r:id="rId56"/>
    <p:sldId id="631" r:id="rId57"/>
    <p:sldId id="632" r:id="rId58"/>
    <p:sldId id="633" r:id="rId59"/>
    <p:sldId id="634" r:id="rId60"/>
    <p:sldId id="635" r:id="rId61"/>
    <p:sldId id="636" r:id="rId62"/>
    <p:sldId id="597" r:id="rId63"/>
    <p:sldId id="682" r:id="rId64"/>
    <p:sldId id="683" r:id="rId65"/>
    <p:sldId id="272" r:id="rId66"/>
  </p:sldIdLst>
  <p:sldSz cx="9144000" cy="5715000" type="screen16x10"/>
  <p:notesSz cx="7559675" cy="106918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66CC"/>
    <a:srgbClr val="3366FF"/>
    <a:srgbClr val="0000FF"/>
    <a:srgbClr val="FFFFCC"/>
    <a:srgbClr val="A5F5AF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152" y="-84"/>
      </p:cViewPr>
      <p:guideLst>
        <p:guide orient="horz" pos="1786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766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281488" y="0"/>
            <a:ext cx="32766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69A871B-8B54-4A57-9F0A-7D110EAFAF37}" type="datetimeFigureOut">
              <a:rPr lang="zh-CN" altLang="en-US"/>
              <a:pPr/>
              <a:t>2021-11-15</a:t>
            </a:fld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3088" y="801688"/>
            <a:ext cx="6413500" cy="4010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155238"/>
            <a:ext cx="327660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281488" y="10155238"/>
            <a:ext cx="327660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A2B56A2-D71D-4885-A369-2A66B6F2E3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214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285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4"/>
          <p:cNvSpPr>
            <a:spLocks noChangeArrowheads="1"/>
          </p:cNvSpPr>
          <p:nvPr/>
        </p:nvSpPr>
        <p:spPr bwMode="auto">
          <a:xfrm>
            <a:off x="0" y="0"/>
            <a:ext cx="9140825" cy="2817813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6" name="组合 45"/>
          <p:cNvGrpSpPr>
            <a:grpSpLocks/>
          </p:cNvGrpSpPr>
          <p:nvPr userDrawn="1"/>
        </p:nvGrpSpPr>
        <p:grpSpPr bwMode="auto">
          <a:xfrm>
            <a:off x="0" y="1670844"/>
            <a:ext cx="9144000" cy="2591593"/>
            <a:chOff x="0" y="0"/>
            <a:chExt cx="9144000" cy="3109559"/>
          </a:xfrm>
        </p:grpSpPr>
        <p:sp>
          <p:nvSpPr>
            <p:cNvPr id="7" name="任意多边形 46"/>
            <p:cNvSpPr>
              <a:spLocks/>
            </p:cNvSpPr>
            <p:nvPr/>
          </p:nvSpPr>
          <p:spPr bwMode="auto">
            <a:xfrm>
              <a:off x="0" y="0"/>
              <a:ext cx="2673350" cy="2522251"/>
            </a:xfrm>
            <a:custGeom>
              <a:avLst/>
              <a:gdLst/>
              <a:ahLst/>
              <a:cxnLst>
                <a:cxn ang="0">
                  <a:pos x="1246338" y="0"/>
                </a:cxn>
                <a:cxn ang="0">
                  <a:pos x="2673708" y="1261090"/>
                </a:cxn>
                <a:cxn ang="0">
                  <a:pos x="1246338" y="2522180"/>
                </a:cxn>
                <a:cxn ang="0">
                  <a:pos x="62740" y="1966178"/>
                </a:cxn>
                <a:cxn ang="0">
                  <a:pos x="0" y="1874935"/>
                </a:cxn>
                <a:cxn ang="0">
                  <a:pos x="0" y="647246"/>
                </a:cxn>
                <a:cxn ang="0">
                  <a:pos x="62740" y="556003"/>
                </a:cxn>
                <a:cxn ang="0">
                  <a:pos x="1246338" y="0"/>
                </a:cxn>
              </a:cxnLst>
              <a:rect l="0" t="0" r="r" b="b"/>
              <a:pathLst>
                <a:path w="2673708" h="2522180">
                  <a:moveTo>
                    <a:pt x="1246338" y="0"/>
                  </a:moveTo>
                  <a:cubicBezTo>
                    <a:pt x="2034653" y="0"/>
                    <a:pt x="2673708" y="564609"/>
                    <a:pt x="2673708" y="1261090"/>
                  </a:cubicBezTo>
                  <a:cubicBezTo>
                    <a:pt x="2673708" y="1957571"/>
                    <a:pt x="2034653" y="2522180"/>
                    <a:pt x="1246338" y="2522180"/>
                  </a:cubicBezTo>
                  <a:cubicBezTo>
                    <a:pt x="753641" y="2522180"/>
                    <a:pt x="319249" y="2301630"/>
                    <a:pt x="62740" y="1966178"/>
                  </a:cubicBezTo>
                  <a:lnTo>
                    <a:pt x="0" y="1874935"/>
                  </a:lnTo>
                  <a:lnTo>
                    <a:pt x="0" y="647246"/>
                  </a:lnTo>
                  <a:lnTo>
                    <a:pt x="62740" y="556003"/>
                  </a:lnTo>
                  <a:cubicBezTo>
                    <a:pt x="319249" y="220551"/>
                    <a:pt x="753641" y="0"/>
                    <a:pt x="1246338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8" name="椭圆 47"/>
            <p:cNvSpPr>
              <a:spLocks noChangeArrowheads="1"/>
            </p:cNvSpPr>
            <p:nvPr/>
          </p:nvSpPr>
          <p:spPr bwMode="auto">
            <a:xfrm>
              <a:off x="1430338" y="376194"/>
              <a:ext cx="2855912" cy="273336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椭圆 48"/>
            <p:cNvSpPr>
              <a:spLocks noChangeArrowheads="1"/>
            </p:cNvSpPr>
            <p:nvPr/>
          </p:nvSpPr>
          <p:spPr bwMode="auto">
            <a:xfrm>
              <a:off x="3186113" y="353972"/>
              <a:ext cx="2854325" cy="252225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0" name="椭圆 49"/>
            <p:cNvSpPr>
              <a:spLocks noChangeArrowheads="1"/>
            </p:cNvSpPr>
            <p:nvPr/>
          </p:nvSpPr>
          <p:spPr bwMode="auto">
            <a:xfrm>
              <a:off x="4967288" y="71429"/>
              <a:ext cx="2855912" cy="252225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1" name="任意多边形 50"/>
            <p:cNvSpPr>
              <a:spLocks/>
            </p:cNvSpPr>
            <p:nvPr/>
          </p:nvSpPr>
          <p:spPr bwMode="auto">
            <a:xfrm>
              <a:off x="6367463" y="447624"/>
              <a:ext cx="2776537" cy="2522251"/>
            </a:xfrm>
            <a:custGeom>
              <a:avLst/>
              <a:gdLst/>
              <a:ahLst/>
              <a:cxnLst>
                <a:cxn ang="0">
                  <a:pos x="1427370" y="0"/>
                </a:cxn>
                <a:cxn ang="0">
                  <a:pos x="2742570" y="770217"/>
                </a:cxn>
                <a:cxn ang="0">
                  <a:pos x="2775758" y="850330"/>
                </a:cxn>
                <a:cxn ang="0">
                  <a:pos x="2775758" y="1671851"/>
                </a:cxn>
                <a:cxn ang="0">
                  <a:pos x="2742570" y="1751964"/>
                </a:cxn>
                <a:cxn ang="0">
                  <a:pos x="1427370" y="2522180"/>
                </a:cxn>
                <a:cxn ang="0">
                  <a:pos x="0" y="1261090"/>
                </a:cxn>
                <a:cxn ang="0">
                  <a:pos x="1427370" y="0"/>
                </a:cxn>
              </a:cxnLst>
              <a:rect l="0" t="0" r="r" b="b"/>
              <a:pathLst>
                <a:path w="2775758" h="2522180">
                  <a:moveTo>
                    <a:pt x="1427370" y="0"/>
                  </a:moveTo>
                  <a:cubicBezTo>
                    <a:pt x="2018607" y="0"/>
                    <a:pt x="2525884" y="317593"/>
                    <a:pt x="2742570" y="770217"/>
                  </a:cubicBezTo>
                  <a:lnTo>
                    <a:pt x="2775758" y="850330"/>
                  </a:lnTo>
                  <a:lnTo>
                    <a:pt x="2775758" y="1671851"/>
                  </a:lnTo>
                  <a:lnTo>
                    <a:pt x="2742570" y="1751964"/>
                  </a:lnTo>
                  <a:cubicBezTo>
                    <a:pt x="2525884" y="2204588"/>
                    <a:pt x="2018607" y="2522180"/>
                    <a:pt x="1427370" y="2522180"/>
                  </a:cubicBezTo>
                  <a:cubicBezTo>
                    <a:pt x="639055" y="2522180"/>
                    <a:pt x="0" y="1957571"/>
                    <a:pt x="0" y="1261090"/>
                  </a:cubicBezTo>
                  <a:cubicBezTo>
                    <a:pt x="0" y="564609"/>
                    <a:pt x="639055" y="0"/>
                    <a:pt x="142737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2060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1017588" y="3778250"/>
            <a:ext cx="7158037" cy="477573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2061" name="KSO_BT1"/>
          <p:cNvSpPr>
            <a:spLocks noGrp="1" noChangeArrowheads="1"/>
          </p:cNvSpPr>
          <p:nvPr>
            <p:ph type="ctrTitle"/>
          </p:nvPr>
        </p:nvSpPr>
        <p:spPr>
          <a:xfrm>
            <a:off x="1027114" y="2959365"/>
            <a:ext cx="7140575" cy="739510"/>
          </a:xfrm>
        </p:spPr>
        <p:txBody>
          <a:bodyPr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12" name="KSO_FD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5204354"/>
            <a:ext cx="2133600" cy="3968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94959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KSO_FT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5204354"/>
            <a:ext cx="2895600" cy="3968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94959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KSO_FN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5204354"/>
            <a:ext cx="2133600" cy="3968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125881D-4FED-4488-92AE-8F3F1B973A8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4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0"/>
            <a:ext cx="2095500" cy="52268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1" y="0"/>
            <a:ext cx="6138863" cy="52268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67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725" y="0"/>
            <a:ext cx="8370888" cy="50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1" y="899584"/>
            <a:ext cx="8361363" cy="4327261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148841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" y="576792"/>
            <a:ext cx="9094788" cy="952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7146"/>
            <a:ext cx="4038600" cy="33879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7146"/>
            <a:ext cx="4038600" cy="16298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473979"/>
            <a:ext cx="4038600" cy="16311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5204354"/>
            <a:ext cx="2133600" cy="39687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5204354"/>
            <a:ext cx="2895600" cy="39687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5204354"/>
            <a:ext cx="2133600" cy="39687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0FDDA25-6EE4-4817-B67D-0E23D34681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962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8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305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899584"/>
            <a:ext cx="4103688" cy="4327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9939" y="899584"/>
            <a:ext cx="4105275" cy="4327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4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7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65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168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573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285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7"/>
          <p:cNvSpPr>
            <a:spLocks noChangeArrowheads="1"/>
          </p:cNvSpPr>
          <p:nvPr/>
        </p:nvSpPr>
        <p:spPr bwMode="auto">
          <a:xfrm>
            <a:off x="0" y="0"/>
            <a:ext cx="9140825" cy="2804583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28" name="矩形 8"/>
          <p:cNvSpPr>
            <a:spLocks noChangeArrowheads="1"/>
          </p:cNvSpPr>
          <p:nvPr/>
        </p:nvSpPr>
        <p:spPr bwMode="auto">
          <a:xfrm>
            <a:off x="0" y="728928"/>
            <a:ext cx="9144000" cy="3429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6389" name="组合 33"/>
          <p:cNvGrpSpPr>
            <a:grpSpLocks/>
          </p:cNvGrpSpPr>
          <p:nvPr/>
        </p:nvGrpSpPr>
        <p:grpSpPr bwMode="auto">
          <a:xfrm>
            <a:off x="0" y="420688"/>
            <a:ext cx="9144000" cy="906198"/>
            <a:chOff x="0" y="0"/>
            <a:chExt cx="9261914" cy="1088268"/>
          </a:xfrm>
        </p:grpSpPr>
        <p:grpSp>
          <p:nvGrpSpPr>
            <p:cNvPr id="16392" name="组合 9"/>
            <p:cNvGrpSpPr>
              <a:grpSpLocks/>
            </p:cNvGrpSpPr>
            <p:nvPr userDrawn="1"/>
          </p:nvGrpSpPr>
          <p:grpSpPr bwMode="auto">
            <a:xfrm>
              <a:off x="0" y="69915"/>
              <a:ext cx="2943359" cy="1000935"/>
              <a:chOff x="0" y="0"/>
              <a:chExt cx="9144000" cy="3109559"/>
            </a:xfrm>
          </p:grpSpPr>
          <p:sp>
            <p:nvSpPr>
              <p:cNvPr id="1031" name="任意多边形 10"/>
              <p:cNvSpPr>
                <a:spLocks/>
              </p:cNvSpPr>
              <p:nvPr/>
            </p:nvSpPr>
            <p:spPr bwMode="auto">
              <a:xfrm>
                <a:off x="0" y="-37"/>
                <a:ext cx="2672546" cy="2522081"/>
              </a:xfrm>
              <a:custGeom>
                <a:avLst/>
                <a:gdLst/>
                <a:ahLst/>
                <a:cxnLst>
                  <a:cxn ang="0">
                    <a:pos x="1246338" y="0"/>
                  </a:cxn>
                  <a:cxn ang="0">
                    <a:pos x="2673708" y="1261090"/>
                  </a:cxn>
                  <a:cxn ang="0">
                    <a:pos x="1246338" y="2522180"/>
                  </a:cxn>
                  <a:cxn ang="0">
                    <a:pos x="62740" y="1966178"/>
                  </a:cxn>
                  <a:cxn ang="0">
                    <a:pos x="0" y="1874935"/>
                  </a:cxn>
                  <a:cxn ang="0">
                    <a:pos x="0" y="647246"/>
                  </a:cxn>
                  <a:cxn ang="0">
                    <a:pos x="62740" y="556003"/>
                  </a:cxn>
                  <a:cxn ang="0">
                    <a:pos x="1246338" y="0"/>
                  </a:cxn>
                </a:cxnLst>
                <a:rect l="0" t="0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32" name="椭圆 11"/>
              <p:cNvSpPr>
                <a:spLocks noChangeArrowheads="1"/>
              </p:cNvSpPr>
              <p:nvPr/>
            </p:nvSpPr>
            <p:spPr bwMode="auto">
              <a:xfrm>
                <a:off x="1428688" y="375066"/>
                <a:ext cx="2857375" cy="2734309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033" name="椭圆 12"/>
              <p:cNvSpPr>
                <a:spLocks noChangeArrowheads="1"/>
              </p:cNvSpPr>
              <p:nvPr/>
            </p:nvSpPr>
            <p:spPr bwMode="auto">
              <a:xfrm>
                <a:off x="3187072" y="355324"/>
                <a:ext cx="2852381" cy="2522081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034" name="椭圆 13"/>
              <p:cNvSpPr>
                <a:spLocks noChangeArrowheads="1"/>
              </p:cNvSpPr>
              <p:nvPr/>
            </p:nvSpPr>
            <p:spPr bwMode="auto">
              <a:xfrm>
                <a:off x="4965439" y="69061"/>
                <a:ext cx="2857375" cy="2522081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035" name="任意多边形 14"/>
              <p:cNvSpPr>
                <a:spLocks/>
              </p:cNvSpPr>
              <p:nvPr/>
            </p:nvSpPr>
            <p:spPr bwMode="auto">
              <a:xfrm>
                <a:off x="6364154" y="449102"/>
                <a:ext cx="2777449" cy="2522078"/>
              </a:xfrm>
              <a:custGeom>
                <a:avLst/>
                <a:gdLst/>
                <a:ahLst/>
                <a:cxnLst>
                  <a:cxn ang="0">
                    <a:pos x="1427370" y="0"/>
                  </a:cxn>
                  <a:cxn ang="0">
                    <a:pos x="2742570" y="770217"/>
                  </a:cxn>
                  <a:cxn ang="0">
                    <a:pos x="2775758" y="850330"/>
                  </a:cxn>
                  <a:cxn ang="0">
                    <a:pos x="2775758" y="1671851"/>
                  </a:cxn>
                  <a:cxn ang="0">
                    <a:pos x="2742570" y="1751964"/>
                  </a:cxn>
                  <a:cxn ang="0">
                    <a:pos x="1427370" y="2522180"/>
                  </a:cxn>
                  <a:cxn ang="0">
                    <a:pos x="0" y="1261090"/>
                  </a:cxn>
                  <a:cxn ang="0">
                    <a:pos x="1427370" y="0"/>
                  </a:cxn>
                </a:cxnLst>
                <a:rect l="0" t="0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grpSp>
          <p:nvGrpSpPr>
            <p:cNvPr id="16393" name="组合 15"/>
            <p:cNvGrpSpPr>
              <a:grpSpLocks/>
            </p:cNvGrpSpPr>
            <p:nvPr userDrawn="1"/>
          </p:nvGrpSpPr>
          <p:grpSpPr bwMode="auto">
            <a:xfrm>
              <a:off x="2689053" y="87333"/>
              <a:ext cx="2943359" cy="1000935"/>
              <a:chOff x="0" y="0"/>
              <a:chExt cx="9144000" cy="3109559"/>
            </a:xfrm>
          </p:grpSpPr>
          <p:sp>
            <p:nvSpPr>
              <p:cNvPr id="1037" name="任意多边形 16"/>
              <p:cNvSpPr>
                <a:spLocks/>
              </p:cNvSpPr>
              <p:nvPr/>
            </p:nvSpPr>
            <p:spPr bwMode="auto">
              <a:xfrm>
                <a:off x="-1630" y="146"/>
                <a:ext cx="2672546" cy="2522078"/>
              </a:xfrm>
              <a:custGeom>
                <a:avLst/>
                <a:gdLst/>
                <a:ahLst/>
                <a:cxnLst>
                  <a:cxn ang="0">
                    <a:pos x="1246338" y="0"/>
                  </a:cxn>
                  <a:cxn ang="0">
                    <a:pos x="2673708" y="1261090"/>
                  </a:cxn>
                  <a:cxn ang="0">
                    <a:pos x="1246338" y="2522180"/>
                  </a:cxn>
                  <a:cxn ang="0">
                    <a:pos x="62740" y="1966178"/>
                  </a:cxn>
                  <a:cxn ang="0">
                    <a:pos x="0" y="1874935"/>
                  </a:cxn>
                  <a:cxn ang="0">
                    <a:pos x="0" y="647246"/>
                  </a:cxn>
                  <a:cxn ang="0">
                    <a:pos x="62740" y="556003"/>
                  </a:cxn>
                  <a:cxn ang="0">
                    <a:pos x="1246338" y="0"/>
                  </a:cxn>
                </a:cxnLst>
                <a:rect l="0" t="0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38" name="椭圆 17"/>
              <p:cNvSpPr>
                <a:spLocks noChangeArrowheads="1"/>
              </p:cNvSpPr>
              <p:nvPr/>
            </p:nvSpPr>
            <p:spPr bwMode="auto">
              <a:xfrm>
                <a:off x="1427058" y="375250"/>
                <a:ext cx="2857375" cy="2734309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039" name="椭圆 18"/>
              <p:cNvSpPr>
                <a:spLocks noChangeArrowheads="1"/>
              </p:cNvSpPr>
              <p:nvPr/>
            </p:nvSpPr>
            <p:spPr bwMode="auto">
              <a:xfrm>
                <a:off x="3185442" y="355508"/>
                <a:ext cx="2857375" cy="252207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040" name="椭圆 19"/>
              <p:cNvSpPr>
                <a:spLocks noChangeArrowheads="1"/>
              </p:cNvSpPr>
              <p:nvPr/>
            </p:nvSpPr>
            <p:spPr bwMode="auto">
              <a:xfrm>
                <a:off x="4968806" y="69244"/>
                <a:ext cx="2852378" cy="252207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041" name="任意多边形 20"/>
              <p:cNvSpPr>
                <a:spLocks/>
              </p:cNvSpPr>
              <p:nvPr/>
            </p:nvSpPr>
            <p:spPr bwMode="auto">
              <a:xfrm>
                <a:off x="6367521" y="449282"/>
                <a:ext cx="2777449" cy="2522081"/>
              </a:xfrm>
              <a:custGeom>
                <a:avLst/>
                <a:gdLst/>
                <a:ahLst/>
                <a:cxnLst>
                  <a:cxn ang="0">
                    <a:pos x="1427370" y="0"/>
                  </a:cxn>
                  <a:cxn ang="0">
                    <a:pos x="2742570" y="770217"/>
                  </a:cxn>
                  <a:cxn ang="0">
                    <a:pos x="2775758" y="850330"/>
                  </a:cxn>
                  <a:cxn ang="0">
                    <a:pos x="2775758" y="1671851"/>
                  </a:cxn>
                  <a:cxn ang="0">
                    <a:pos x="2742570" y="1751964"/>
                  </a:cxn>
                  <a:cxn ang="0">
                    <a:pos x="1427370" y="2522180"/>
                  </a:cxn>
                  <a:cxn ang="0">
                    <a:pos x="0" y="1261090"/>
                  </a:cxn>
                  <a:cxn ang="0">
                    <a:pos x="1427370" y="0"/>
                  </a:cxn>
                </a:cxnLst>
                <a:rect l="0" t="0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grpSp>
          <p:nvGrpSpPr>
            <p:cNvPr id="16394" name="组合 21"/>
            <p:cNvGrpSpPr>
              <a:grpSpLocks/>
            </p:cNvGrpSpPr>
            <p:nvPr userDrawn="1"/>
          </p:nvGrpSpPr>
          <p:grpSpPr bwMode="auto">
            <a:xfrm>
              <a:off x="5371293" y="87333"/>
              <a:ext cx="2943359" cy="1000935"/>
              <a:chOff x="0" y="0"/>
              <a:chExt cx="9144000" cy="3109559"/>
            </a:xfrm>
          </p:grpSpPr>
          <p:sp>
            <p:nvSpPr>
              <p:cNvPr id="1043" name="任意多边形 22"/>
              <p:cNvSpPr>
                <a:spLocks/>
              </p:cNvSpPr>
              <p:nvPr/>
            </p:nvSpPr>
            <p:spPr bwMode="auto">
              <a:xfrm>
                <a:off x="-2080" y="146"/>
                <a:ext cx="2672546" cy="2522078"/>
              </a:xfrm>
              <a:custGeom>
                <a:avLst/>
                <a:gdLst/>
                <a:ahLst/>
                <a:cxnLst>
                  <a:cxn ang="0">
                    <a:pos x="1246338" y="0"/>
                  </a:cxn>
                  <a:cxn ang="0">
                    <a:pos x="2673708" y="1261090"/>
                  </a:cxn>
                  <a:cxn ang="0">
                    <a:pos x="1246338" y="2522180"/>
                  </a:cxn>
                  <a:cxn ang="0">
                    <a:pos x="62740" y="1966178"/>
                  </a:cxn>
                  <a:cxn ang="0">
                    <a:pos x="0" y="1874935"/>
                  </a:cxn>
                  <a:cxn ang="0">
                    <a:pos x="0" y="647246"/>
                  </a:cxn>
                  <a:cxn ang="0">
                    <a:pos x="62740" y="556003"/>
                  </a:cxn>
                  <a:cxn ang="0">
                    <a:pos x="1246338" y="0"/>
                  </a:cxn>
                </a:cxnLst>
                <a:rect l="0" t="0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44" name="椭圆 23"/>
              <p:cNvSpPr>
                <a:spLocks noChangeArrowheads="1"/>
              </p:cNvSpPr>
              <p:nvPr/>
            </p:nvSpPr>
            <p:spPr bwMode="auto">
              <a:xfrm>
                <a:off x="1426608" y="375250"/>
                <a:ext cx="2857375" cy="2734309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045" name="椭圆 24"/>
              <p:cNvSpPr>
                <a:spLocks noChangeArrowheads="1"/>
              </p:cNvSpPr>
              <p:nvPr/>
            </p:nvSpPr>
            <p:spPr bwMode="auto">
              <a:xfrm>
                <a:off x="3184992" y="355508"/>
                <a:ext cx="2857375" cy="252207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046" name="椭圆 25"/>
              <p:cNvSpPr>
                <a:spLocks noChangeArrowheads="1"/>
              </p:cNvSpPr>
              <p:nvPr/>
            </p:nvSpPr>
            <p:spPr bwMode="auto">
              <a:xfrm>
                <a:off x="4968356" y="69244"/>
                <a:ext cx="2852378" cy="252207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047" name="任意多边形 26"/>
              <p:cNvSpPr>
                <a:spLocks/>
              </p:cNvSpPr>
              <p:nvPr/>
            </p:nvSpPr>
            <p:spPr bwMode="auto">
              <a:xfrm>
                <a:off x="6367071" y="449282"/>
                <a:ext cx="2777449" cy="2522081"/>
              </a:xfrm>
              <a:custGeom>
                <a:avLst/>
                <a:gdLst/>
                <a:ahLst/>
                <a:cxnLst>
                  <a:cxn ang="0">
                    <a:pos x="1427370" y="0"/>
                  </a:cxn>
                  <a:cxn ang="0">
                    <a:pos x="2742570" y="770217"/>
                  </a:cxn>
                  <a:cxn ang="0">
                    <a:pos x="2775758" y="850330"/>
                  </a:cxn>
                  <a:cxn ang="0">
                    <a:pos x="2775758" y="1671851"/>
                  </a:cxn>
                  <a:cxn ang="0">
                    <a:pos x="2742570" y="1751964"/>
                  </a:cxn>
                  <a:cxn ang="0">
                    <a:pos x="1427370" y="2522180"/>
                  </a:cxn>
                  <a:cxn ang="0">
                    <a:pos x="0" y="1261090"/>
                  </a:cxn>
                  <a:cxn ang="0">
                    <a:pos x="1427370" y="0"/>
                  </a:cxn>
                </a:cxnLst>
                <a:rect l="0" t="0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grpSp>
          <p:nvGrpSpPr>
            <p:cNvPr id="16395" name="组合 27"/>
            <p:cNvGrpSpPr>
              <a:grpSpLocks/>
            </p:cNvGrpSpPr>
            <p:nvPr userDrawn="1"/>
          </p:nvGrpSpPr>
          <p:grpSpPr bwMode="auto">
            <a:xfrm>
              <a:off x="6318555" y="0"/>
              <a:ext cx="2943359" cy="1000935"/>
              <a:chOff x="0" y="0"/>
              <a:chExt cx="9144000" cy="3109559"/>
            </a:xfrm>
          </p:grpSpPr>
          <p:sp>
            <p:nvSpPr>
              <p:cNvPr id="1049" name="任意多边形 28"/>
              <p:cNvSpPr>
                <a:spLocks/>
              </p:cNvSpPr>
              <p:nvPr/>
            </p:nvSpPr>
            <p:spPr bwMode="auto">
              <a:xfrm>
                <a:off x="2398" y="0"/>
                <a:ext cx="2672546" cy="2522081"/>
              </a:xfrm>
              <a:custGeom>
                <a:avLst/>
                <a:gdLst/>
                <a:ahLst/>
                <a:cxnLst>
                  <a:cxn ang="0">
                    <a:pos x="1246338" y="0"/>
                  </a:cxn>
                  <a:cxn ang="0">
                    <a:pos x="2673708" y="1261090"/>
                  </a:cxn>
                  <a:cxn ang="0">
                    <a:pos x="1246338" y="2522180"/>
                  </a:cxn>
                  <a:cxn ang="0">
                    <a:pos x="62740" y="1966178"/>
                  </a:cxn>
                  <a:cxn ang="0">
                    <a:pos x="0" y="1874935"/>
                  </a:cxn>
                  <a:cxn ang="0">
                    <a:pos x="0" y="647246"/>
                  </a:cxn>
                  <a:cxn ang="0">
                    <a:pos x="62740" y="556003"/>
                  </a:cxn>
                  <a:cxn ang="0">
                    <a:pos x="1246338" y="0"/>
                  </a:cxn>
                </a:cxnLst>
                <a:rect l="0" t="0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50" name="椭圆 29"/>
              <p:cNvSpPr>
                <a:spLocks noChangeArrowheads="1"/>
              </p:cNvSpPr>
              <p:nvPr/>
            </p:nvSpPr>
            <p:spPr bwMode="auto">
              <a:xfrm>
                <a:off x="1431085" y="375104"/>
                <a:ext cx="2857375" cy="2734309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051" name="椭圆 30"/>
              <p:cNvSpPr>
                <a:spLocks noChangeArrowheads="1"/>
              </p:cNvSpPr>
              <p:nvPr/>
            </p:nvSpPr>
            <p:spPr bwMode="auto">
              <a:xfrm>
                <a:off x="3189470" y="355361"/>
                <a:ext cx="2852381" cy="2522081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052" name="椭圆 31"/>
              <p:cNvSpPr>
                <a:spLocks noChangeArrowheads="1"/>
              </p:cNvSpPr>
              <p:nvPr/>
            </p:nvSpPr>
            <p:spPr bwMode="auto">
              <a:xfrm>
                <a:off x="4967836" y="69098"/>
                <a:ext cx="2857375" cy="2522081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053" name="任意多边形 32"/>
              <p:cNvSpPr>
                <a:spLocks/>
              </p:cNvSpPr>
              <p:nvPr/>
            </p:nvSpPr>
            <p:spPr bwMode="auto">
              <a:xfrm>
                <a:off x="6366551" y="449139"/>
                <a:ext cx="2777449" cy="2522078"/>
              </a:xfrm>
              <a:custGeom>
                <a:avLst/>
                <a:gdLst/>
                <a:ahLst/>
                <a:cxnLst>
                  <a:cxn ang="0">
                    <a:pos x="1427370" y="0"/>
                  </a:cxn>
                  <a:cxn ang="0">
                    <a:pos x="2742570" y="770217"/>
                  </a:cxn>
                  <a:cxn ang="0">
                    <a:pos x="2775758" y="850330"/>
                  </a:cxn>
                  <a:cxn ang="0">
                    <a:pos x="2775758" y="1671851"/>
                  </a:cxn>
                  <a:cxn ang="0">
                    <a:pos x="2742570" y="1751964"/>
                  </a:cxn>
                  <a:cxn ang="0">
                    <a:pos x="1427370" y="2522180"/>
                  </a:cxn>
                  <a:cxn ang="0">
                    <a:pos x="0" y="1261090"/>
                  </a:cxn>
                  <a:cxn ang="0">
                    <a:pos x="1427370" y="0"/>
                  </a:cxn>
                </a:cxnLst>
                <a:rect l="0" t="0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</p:grpSp>
      <p:sp>
        <p:nvSpPr>
          <p:cNvPr id="16390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1" y="899584"/>
            <a:ext cx="8361363" cy="432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6391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0"/>
            <a:ext cx="83708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  <p:sldLayoutId id="2147483725" r:id="rId12"/>
    <p:sldLayoutId id="2147483738" r:id="rId13"/>
    <p:sldLayoutId id="2147483736" r:id="rId1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Black" pitchFamily="34" charset="0"/>
          <a:ea typeface="宋体" pitchFamily="2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Clr>
          <a:srgbClr val="227577"/>
        </a:buClr>
        <a:buSzPct val="90000"/>
        <a:buFont typeface="Webdings" pitchFamily="18" charset="2"/>
        <a:buChar char=""/>
        <a:defRPr sz="2400">
          <a:solidFill>
            <a:schemeClr val="accent1"/>
          </a:solidFill>
          <a:latin typeface="+mn-lt"/>
          <a:ea typeface="+mn-ea"/>
          <a:cs typeface="+mn-cs"/>
        </a:defRPr>
      </a:lvl1pPr>
      <a:lvl2pPr marL="357188" indent="-357188" algn="just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B7CEB5"/>
        </a:buClr>
        <a:buFont typeface="幼圆" pitchFamily="49" charset="-122"/>
        <a:buChar char=" "/>
        <a:defRPr sz="2400">
          <a:solidFill>
            <a:srgbClr val="7D7D7D"/>
          </a:solidFill>
          <a:latin typeface="幼圆" pitchFamily="49" charset="-122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Calibri" pitchFamily="34" charset="0"/>
          <a:ea typeface="幼圆" pitchFamily="49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Calibri" pitchFamily="34" charset="0"/>
          <a:ea typeface="幼圆" pitchFamily="49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Calibri" pitchFamily="34" charset="0"/>
          <a:ea typeface="幼圆" pitchFamily="49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幼圆" pitchFamily="49" charset="-122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幼圆" pitchFamily="49" charset="-122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幼圆" pitchFamily="49" charset="-122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幼圆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wmf"/><Relationship Id="rId9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7114" y="2729178"/>
            <a:ext cx="7140575" cy="73951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5.3 </a:t>
            </a:r>
            <a:r>
              <a:rPr lang="zh-CN" altLang="en-US" dirty="0" smtClean="0"/>
              <a:t>朴素贝叶斯分类算法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7588" y="3778250"/>
            <a:ext cx="7158037" cy="107553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唐四薪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计算机科学与技术学院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4787" y="350520"/>
            <a:ext cx="483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机器学习算法入门与编程实现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基于</a:t>
            </a:r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</a:p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唐四薪 编著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贝叶斯分类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178718"/>
              </p:ext>
            </p:extLst>
          </p:nvPr>
        </p:nvGraphicFramePr>
        <p:xfrm>
          <a:off x="457200" y="857912"/>
          <a:ext cx="3376613" cy="767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8" r:id="rId3" imgW="1536797" imgH="419357" progId="Equation.3">
                  <p:embed/>
                </p:oleObj>
              </mc:Choice>
              <mc:Fallback>
                <p:oleObj r:id="rId3" imgW="1536797" imgH="419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57912"/>
                        <a:ext cx="3376613" cy="767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39727" y="1850099"/>
            <a:ext cx="8370887" cy="396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zh-CN" altLang="en-US" sz="2800" b="1" dirty="0">
                <a:solidFill>
                  <a:schemeClr val="accent1"/>
                </a:solidFill>
              </a:rPr>
              <a:t>贝叶斯分类基本思路：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sz="2400" b="1" dirty="0"/>
              <a:t>假设有两种类别C</a:t>
            </a:r>
            <a:r>
              <a:rPr lang="zh-CN" altLang="en-US" sz="2400" b="1" baseline="-25000" dirty="0"/>
              <a:t>1</a:t>
            </a:r>
            <a:r>
              <a:rPr lang="zh-CN" altLang="en-US" sz="2400" b="1" dirty="0"/>
              <a:t>和C</a:t>
            </a:r>
            <a:r>
              <a:rPr lang="zh-CN" altLang="en-US" sz="2400" b="1" baseline="-25000" dirty="0"/>
              <a:t>2</a:t>
            </a:r>
            <a:r>
              <a:rPr lang="zh-CN" altLang="en-US" sz="2400" b="1" dirty="0"/>
              <a:t>，给定实例</a:t>
            </a:r>
            <a:r>
              <a:rPr lang="zh-CN" altLang="en-US" sz="2400" b="1" dirty="0" smtClean="0"/>
              <a:t>X</a:t>
            </a:r>
            <a:r>
              <a:rPr lang="en-US" altLang="zh-CN" sz="2400" b="1" dirty="0" smtClean="0"/>
              <a:t>={x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,x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,…,x</a:t>
            </a:r>
            <a:r>
              <a:rPr lang="en-US" altLang="zh-CN" sz="2400" b="1" baseline="-25000" dirty="0" smtClean="0"/>
              <a:t>n</a:t>
            </a:r>
            <a:r>
              <a:rPr lang="en-US" altLang="zh-CN" sz="2400" b="1" dirty="0" smtClean="0"/>
              <a:t>}</a:t>
            </a:r>
            <a:r>
              <a:rPr lang="zh-CN" altLang="en-US" sz="2400" b="1" dirty="0" smtClean="0"/>
              <a:t>，</a:t>
            </a:r>
            <a:r>
              <a:rPr lang="zh-CN" altLang="en-US" sz="2400" b="1" dirty="0"/>
              <a:t>要求得到X所属的类别是C</a:t>
            </a:r>
            <a:r>
              <a:rPr lang="zh-CN" altLang="en-US" sz="2400" b="1" baseline="-25000" dirty="0"/>
              <a:t>1</a:t>
            </a:r>
            <a:r>
              <a:rPr lang="zh-CN" altLang="en-US" sz="2400" b="1" dirty="0"/>
              <a:t>还是C</a:t>
            </a:r>
            <a:r>
              <a:rPr lang="zh-CN" altLang="en-US" sz="2400" b="1" baseline="-25000" dirty="0"/>
              <a:t>2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sz="2400" b="1" dirty="0"/>
              <a:t>计算 P(C</a:t>
            </a:r>
            <a:r>
              <a:rPr lang="zh-CN" altLang="en-US" sz="2400" b="1" baseline="-25000" dirty="0"/>
              <a:t>1</a:t>
            </a:r>
            <a:r>
              <a:rPr lang="zh-CN" altLang="en-US" sz="2400" b="1" dirty="0"/>
              <a:t>|X) 和 P(C</a:t>
            </a:r>
            <a:r>
              <a:rPr lang="zh-CN" altLang="en-US" sz="2400" b="1" baseline="-25000" dirty="0"/>
              <a:t>2</a:t>
            </a:r>
            <a:r>
              <a:rPr lang="zh-CN" altLang="en-US" sz="2400" b="1" dirty="0"/>
              <a:t>|X)，如果 P(C</a:t>
            </a:r>
            <a:r>
              <a:rPr lang="zh-CN" altLang="en-US" sz="2400" b="1" baseline="-25000" dirty="0"/>
              <a:t>1</a:t>
            </a:r>
            <a:r>
              <a:rPr lang="zh-CN" altLang="en-US" sz="2400" b="1" dirty="0"/>
              <a:t>|X) &gt; P(C</a:t>
            </a:r>
            <a:r>
              <a:rPr lang="zh-CN" altLang="en-US" sz="2400" b="1" baseline="-25000" dirty="0"/>
              <a:t>2</a:t>
            </a:r>
            <a:r>
              <a:rPr lang="zh-CN" altLang="en-US" sz="2400" b="1" dirty="0"/>
              <a:t>|X)，则实例X属于C</a:t>
            </a:r>
            <a:r>
              <a:rPr lang="zh-CN" altLang="en-US" sz="2400" b="1" baseline="-25000" dirty="0"/>
              <a:t>1</a:t>
            </a:r>
            <a:r>
              <a:rPr lang="zh-CN" altLang="en-US" sz="2400" b="1" dirty="0"/>
              <a:t>，否则属于C</a:t>
            </a:r>
            <a:r>
              <a:rPr lang="zh-CN" altLang="en-US" sz="2400" b="1" baseline="-25000" dirty="0"/>
              <a:t>2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sz="2400" b="1" dirty="0" smtClean="0"/>
              <a:t>就</a:t>
            </a:r>
            <a:r>
              <a:rPr lang="zh-CN" altLang="en-US" sz="2400" b="1" dirty="0"/>
              <a:t>是去计算在X出现的情况下，X</a:t>
            </a:r>
            <a:r>
              <a:rPr lang="zh-CN" altLang="en-US" sz="2400" b="1" dirty="0">
                <a:solidFill>
                  <a:srgbClr val="FF0000"/>
                </a:solidFill>
              </a:rPr>
              <a:t>属于哪种类别的概率更高</a:t>
            </a:r>
            <a:r>
              <a:rPr lang="zh-CN" altLang="en-US" sz="2400" b="1" dirty="0"/>
              <a:t>。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 flipV="1">
            <a:off x="5489577" y="279892"/>
            <a:ext cx="3221037" cy="1771385"/>
          </a:xfrm>
          <a:prstGeom prst="cloudCallout">
            <a:avLst>
              <a:gd name="adj1" fmla="val -41125"/>
              <a:gd name="adj2" fmla="val -6511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如何计算P(C</a:t>
            </a:r>
            <a:r>
              <a:rPr lang="zh-CN" altLang="en-US" sz="2400" baseline="-25000" dirty="0"/>
              <a:t>i</a:t>
            </a:r>
            <a:r>
              <a:rPr lang="zh-CN" altLang="en-US" sz="2400" dirty="0"/>
              <a:t>|X)?</a:t>
            </a:r>
          </a:p>
        </p:txBody>
      </p:sp>
    </p:spTree>
    <p:extLst>
      <p:ext uri="{BB962C8B-B14F-4D97-AF65-F5344CB8AC3E}">
        <p14:creationId xmlns:p14="http://schemas.microsoft.com/office/powerpoint/2010/main" val="319255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贝叶斯分类公式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1" y="899584"/>
            <a:ext cx="8361363" cy="432726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dirty="0" smtClean="0"/>
          </a:p>
          <a:p>
            <a:pPr eaLnBrk="1" hangingPunct="1"/>
            <a:endParaRPr lang="zh-CN" altLang="zh-CN" dirty="0" smtClean="0"/>
          </a:p>
          <a:p>
            <a:pPr eaLnBrk="1" hangingPunct="1"/>
            <a:endParaRPr lang="zh-CN" altLang="zh-CN" dirty="0" smtClean="0"/>
          </a:p>
          <a:p>
            <a:pPr eaLnBrk="1" hangingPunct="1"/>
            <a:endParaRPr lang="zh-CN" altLang="zh-CN" dirty="0" smtClean="0"/>
          </a:p>
          <a:p>
            <a:pPr eaLnBrk="1" hangingPunct="1">
              <a:buFontTx/>
              <a:buNone/>
            </a:pPr>
            <a:endParaRPr lang="zh-CN" altLang="zh-CN" dirty="0" smtClean="0"/>
          </a:p>
          <a:p>
            <a:pPr eaLnBrk="1" hangingPunct="1">
              <a:buFontTx/>
              <a:buNone/>
            </a:pPr>
            <a:endParaRPr lang="zh-CN" altLang="zh-CN" dirty="0" smtClean="0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1390650" y="1120573"/>
            <a:ext cx="5610225" cy="1354841"/>
            <a:chOff x="0" y="30"/>
            <a:chExt cx="3534" cy="1064"/>
          </a:xfrm>
        </p:grpSpPr>
        <p:sp>
          <p:nvSpPr>
            <p:cNvPr id="24584" name="Text Box 5"/>
            <p:cNvSpPr txBox="1">
              <a:spLocks noChangeArrowheads="1"/>
            </p:cNvSpPr>
            <p:nvPr/>
          </p:nvSpPr>
          <p:spPr bwMode="auto">
            <a:xfrm>
              <a:off x="0" y="336"/>
              <a:ext cx="137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4000" dirty="0"/>
                <a:t>P( c</a:t>
              </a:r>
              <a:r>
                <a:rPr lang="zh-CN" altLang="zh-CN" sz="4000" baseline="-25000" dirty="0"/>
                <a:t>j</a:t>
              </a:r>
              <a:r>
                <a:rPr lang="zh-CN" altLang="zh-CN" sz="4000" dirty="0"/>
                <a:t>|x) =</a:t>
              </a:r>
            </a:p>
          </p:txBody>
        </p:sp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1633" y="30"/>
              <a:ext cx="1642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4000" dirty="0"/>
                <a:t>P(x|c</a:t>
              </a:r>
              <a:r>
                <a:rPr lang="zh-CN" altLang="zh-CN" sz="4000" baseline="-25000" dirty="0"/>
                <a:t>j</a:t>
              </a:r>
              <a:r>
                <a:rPr lang="zh-CN" altLang="zh-CN" sz="4000" dirty="0"/>
                <a:t>)P(c</a:t>
              </a:r>
              <a:r>
                <a:rPr lang="zh-CN" altLang="zh-CN" sz="4000" baseline="-25000" dirty="0"/>
                <a:t>j</a:t>
              </a:r>
              <a:r>
                <a:rPr lang="zh-CN" altLang="zh-CN" sz="4000" dirty="0"/>
                <a:t>)</a:t>
              </a:r>
            </a:p>
          </p:txBody>
        </p:sp>
        <p:sp>
          <p:nvSpPr>
            <p:cNvPr id="24586" name="Rectangle 7"/>
            <p:cNvSpPr>
              <a:spLocks noChangeArrowheads="1"/>
            </p:cNvSpPr>
            <p:nvPr/>
          </p:nvSpPr>
          <p:spPr bwMode="auto">
            <a:xfrm>
              <a:off x="1968" y="538"/>
              <a:ext cx="709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4000" dirty="0"/>
                <a:t>P(x)</a:t>
              </a:r>
            </a:p>
          </p:txBody>
        </p:sp>
        <p:sp>
          <p:nvSpPr>
            <p:cNvPr id="24587" name="Line 8"/>
            <p:cNvSpPr>
              <a:spLocks noChangeShapeType="1"/>
            </p:cNvSpPr>
            <p:nvPr/>
          </p:nvSpPr>
          <p:spPr bwMode="auto">
            <a:xfrm>
              <a:off x="1374" y="568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1430338" y="2980343"/>
            <a:ext cx="5105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u"/>
            </a:pPr>
            <a:r>
              <a:rPr lang="zh-CN" altLang="zh-CN" sz="3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先验概率</a:t>
            </a:r>
            <a:r>
              <a:rPr lang="zh-CN" altLang="zh-CN" sz="3200" dirty="0">
                <a:latin typeface="楷体_GB2312" pitchFamily="49" charset="-122"/>
                <a:ea typeface="楷体_GB2312" pitchFamily="49" charset="-122"/>
              </a:rPr>
              <a:t>P(</a:t>
            </a:r>
            <a:r>
              <a:rPr lang="zh-CN" altLang="zh-CN" sz="3200" dirty="0"/>
              <a:t>c</a:t>
            </a:r>
            <a:r>
              <a:rPr lang="zh-CN" altLang="zh-CN" sz="3200" baseline="-25000" dirty="0"/>
              <a:t>j</a:t>
            </a:r>
            <a:r>
              <a:rPr lang="zh-CN" altLang="zh-CN" sz="3200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1619250" y="3517636"/>
            <a:ext cx="5105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u"/>
            </a:pPr>
            <a:endParaRPr lang="zh-CN" altLang="zh-CN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3" name="Rectangle 11"/>
          <p:cNvSpPr>
            <a:spLocks noChangeArrowheads="1"/>
          </p:cNvSpPr>
          <p:nvPr/>
        </p:nvSpPr>
        <p:spPr bwMode="auto">
          <a:xfrm>
            <a:off x="1469799" y="3655410"/>
            <a:ext cx="5105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u"/>
            </a:pPr>
            <a:r>
              <a:rPr lang="zh-CN" altLang="zh-CN" sz="3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后验概率</a:t>
            </a:r>
            <a:r>
              <a:rPr lang="zh-CN" altLang="zh-CN" sz="3200" dirty="0">
                <a:latin typeface="楷体_GB2312" pitchFamily="49" charset="-122"/>
                <a:ea typeface="楷体_GB2312" pitchFamily="49" charset="-122"/>
              </a:rPr>
              <a:t>P(</a:t>
            </a:r>
            <a:r>
              <a:rPr lang="zh-CN" altLang="zh-CN" sz="3200" dirty="0"/>
              <a:t>c</a:t>
            </a:r>
            <a:r>
              <a:rPr lang="zh-CN" altLang="zh-CN" sz="3200" baseline="-25000" dirty="0"/>
              <a:t>j</a:t>
            </a:r>
            <a:r>
              <a:rPr lang="zh-CN" altLang="zh-CN" sz="3200" dirty="0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zh-CN" altLang="zh-CN" sz="3200" dirty="0"/>
              <a:t>x</a:t>
            </a:r>
            <a:r>
              <a:rPr lang="zh-CN" altLang="zh-CN" sz="3200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4589" name="Rectangle 9"/>
          <p:cNvSpPr>
            <a:spLocks noChangeArrowheads="1"/>
          </p:cNvSpPr>
          <p:nvPr/>
        </p:nvSpPr>
        <p:spPr bwMode="auto">
          <a:xfrm>
            <a:off x="1419678" y="2374636"/>
            <a:ext cx="5105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u"/>
            </a:pPr>
            <a:r>
              <a:rPr lang="zh-CN" altLang="zh-CN" sz="3200" dirty="0"/>
              <a:t>c</a:t>
            </a:r>
            <a:r>
              <a:rPr lang="zh-CN" altLang="zh-CN" sz="3200" baseline="-25000" dirty="0"/>
              <a:t>j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表示类别</a:t>
            </a:r>
            <a:endParaRPr lang="zh-CN" altLang="zh-CN" sz="32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4450" name="Picture 2" descr="C:\Users\Shinelon\Desktop\20170414143256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18" y="4346537"/>
            <a:ext cx="7405009" cy="107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7489" y="836083"/>
            <a:ext cx="292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一个特征属性时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5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96875" y="517261"/>
            <a:ext cx="5334000" cy="76944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ea typeface="仿宋_GB2312" pitchFamily="49" charset="-122"/>
              </a:rPr>
              <a:t>先验概率</a:t>
            </a:r>
            <a:r>
              <a:rPr lang="zh-CN" altLang="zh-CN" sz="4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ea typeface="仿宋_GB2312" pitchFamily="49" charset="-122"/>
              </a:rPr>
              <a:t>P(c</a:t>
            </a:r>
            <a:r>
              <a:rPr lang="zh-CN" altLang="zh-CN" sz="4400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ea typeface="仿宋_GB2312" pitchFamily="49" charset="-122"/>
              </a:rPr>
              <a:t>j</a:t>
            </a:r>
            <a:r>
              <a:rPr lang="zh-CN" altLang="zh-CN" sz="4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ea typeface="仿宋_GB2312" pitchFamily="49" charset="-122"/>
              </a:rPr>
              <a:t>)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84213" y="1177396"/>
            <a:ext cx="7391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zh-CN" sz="24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zh-CN" sz="2800" b="1">
                <a:ea typeface="仿宋_GB2312" pitchFamily="49" charset="-122"/>
              </a:rPr>
              <a:t>P(c</a:t>
            </a:r>
            <a:r>
              <a:rPr lang="zh-CN" altLang="zh-CN" sz="2800" b="1" baseline="-25000">
                <a:ea typeface="仿宋_GB2312" pitchFamily="49" charset="-122"/>
              </a:rPr>
              <a:t>j</a:t>
            </a:r>
            <a:r>
              <a:rPr lang="zh-CN" altLang="zh-CN" sz="2800" b="1">
                <a:ea typeface="仿宋_GB2312" pitchFamily="49" charset="-122"/>
              </a:rPr>
              <a:t>)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代表还没有训练数据前，</a:t>
            </a: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zh-CN" sz="2800" b="1" baseline="-25000">
                <a:latin typeface="仿宋_GB2312" pitchFamily="49" charset="-122"/>
                <a:ea typeface="仿宋_GB2312" pitchFamily="49" charset="-122"/>
              </a:rPr>
              <a:t>j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拥有的初始概率。</a:t>
            </a:r>
            <a:r>
              <a:rPr lang="zh-CN" altLang="zh-CN" sz="2800" b="1">
                <a:ea typeface="仿宋_GB2312" pitchFamily="49" charset="-122"/>
              </a:rPr>
              <a:t>P(c</a:t>
            </a:r>
            <a:r>
              <a:rPr lang="zh-CN" altLang="zh-CN" sz="2800" b="1" baseline="-25000">
                <a:ea typeface="仿宋_GB2312" pitchFamily="49" charset="-122"/>
              </a:rPr>
              <a:t>j</a:t>
            </a:r>
            <a:r>
              <a:rPr lang="zh-CN" altLang="zh-CN" sz="2800" b="1">
                <a:ea typeface="仿宋_GB2312" pitchFamily="49" charset="-122"/>
              </a:rPr>
              <a:t>)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常被称为</a:t>
            </a: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zh-CN" sz="2800" b="1" baseline="-25000">
                <a:latin typeface="仿宋_GB2312" pitchFamily="49" charset="-122"/>
                <a:ea typeface="仿宋_GB2312" pitchFamily="49" charset="-122"/>
              </a:rPr>
              <a:t>j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的先验概率</a:t>
            </a:r>
            <a:r>
              <a:rPr lang="zh-CN" altLang="zh-CN" sz="2800" b="1">
                <a:ea typeface="仿宋_GB2312" pitchFamily="49" charset="-122"/>
              </a:rPr>
              <a:t>(prior probability)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，它应该是独立于样本的。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684213" y="2737115"/>
            <a:ext cx="79057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如果没有这一先验知识，那么可以简单地将每一候选类别赋予相同的先验概率。不过通常我们可以用样例中属于</a:t>
            </a:r>
            <a:r>
              <a:rPr lang="zh-CN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zh-CN" sz="2800" b="1" baseline="-2500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j</a:t>
            </a:r>
            <a:r>
              <a:rPr lang="zh-CN" altLang="en-US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的样例数</a:t>
            </a:r>
            <a:r>
              <a:rPr lang="zh-CN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|c</a:t>
            </a:r>
            <a:r>
              <a:rPr lang="zh-CN" altLang="zh-CN" sz="2800" b="1" baseline="-2500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j</a:t>
            </a:r>
            <a:r>
              <a:rPr lang="zh-CN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|</a:t>
            </a:r>
            <a:r>
              <a:rPr lang="zh-CN" altLang="en-US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比上总样例数</a:t>
            </a:r>
            <a:r>
              <a:rPr lang="zh-CN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|D|</a:t>
            </a:r>
            <a:r>
              <a:rPr lang="zh-CN" altLang="en-US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来近似，即</a:t>
            </a:r>
            <a:endParaRPr lang="zh-CN" altLang="en-US" sz="2800" b="1">
              <a:solidFill>
                <a:srgbClr val="0000FF"/>
              </a:solidFill>
              <a:ea typeface="仿宋_GB2312" pitchFamily="49" charset="-122"/>
            </a:endParaRP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771775" y="4314032"/>
          <a:ext cx="2959100" cy="1218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9" r:id="rId3" imgW="685819" imgH="444624" progId="Equation.DSMT4">
                  <p:embed/>
                </p:oleObj>
              </mc:Choice>
              <mc:Fallback>
                <p:oleObj r:id="rId3" imgW="685819" imgH="4446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314032"/>
                        <a:ext cx="2959100" cy="1218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3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0" y="877095"/>
            <a:ext cx="5334000" cy="707886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  <a:defRPr/>
            </a:pPr>
            <a:r>
              <a:rPr 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ea typeface="仿宋_GB2312" pitchFamily="1" charset="-122"/>
              </a:rPr>
              <a:t>后验概率</a:t>
            </a:r>
            <a:r>
              <a:rPr lang="zh-CN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P(c</a:t>
            </a:r>
            <a:r>
              <a:rPr lang="zh-CN" altLang="zh-CN" sz="40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j</a:t>
            </a:r>
            <a:r>
              <a:rPr lang="zh-CN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 |x)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9750" y="1957917"/>
            <a:ext cx="7391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即给定数据样本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zh-CN" sz="3200" b="1" baseline="-25000" dirty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成立的概率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而这正是我们所感兴趣的</a:t>
            </a:r>
            <a:endParaRPr lang="zh-CN" altLang="en-US" sz="3200" b="1" dirty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38175" y="3151188"/>
            <a:ext cx="7391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 i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2000" b="1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3200" b="1" i="1" dirty="0">
                <a:latin typeface="楷体_GB2312" pitchFamily="49" charset="-122"/>
                <a:ea typeface="楷体_GB2312" pitchFamily="49" charset="-122"/>
              </a:rPr>
              <a:t> P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(c</a:t>
            </a:r>
            <a:r>
              <a:rPr lang="zh-CN" altLang="zh-CN" sz="3200" b="1" baseline="-25000" dirty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|x</a:t>
            </a:r>
            <a:r>
              <a:rPr lang="zh-CN" altLang="zh-CN" sz="3200" b="1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被称为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的后验概率（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posterior probability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），因为它反映了在看到数据样本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后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zh-CN" sz="3200" b="1" baseline="-25000" dirty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成立的置信度</a:t>
            </a:r>
          </a:p>
        </p:txBody>
      </p:sp>
    </p:spTree>
    <p:extLst>
      <p:ext uri="{BB962C8B-B14F-4D97-AF65-F5344CB8AC3E}">
        <p14:creationId xmlns:p14="http://schemas.microsoft.com/office/powerpoint/2010/main" val="16764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例题1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假设在某地区切片细胞中正常（w1）和异常（w2）两类的先验概率分别为p(w1)=0.9,p(w2)=0.1。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现有一待识别细胞呈现出状态 x，由其类条件概率密度分布曲线查得p(x|w1)=0.2,p(x|w2)=0.4,试对细胞x进行分类。</a:t>
            </a:r>
          </a:p>
          <a:p>
            <a:pPr eaLnBrk="1" hangingPunct="1">
              <a:buFontTx/>
              <a:buNone/>
            </a:pPr>
            <a:endParaRPr lang="zh-CN" alt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30515" y="3676953"/>
            <a:ext cx="63427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</a:rPr>
              <a:t>比较p(w1|x)和p(w</a:t>
            </a:r>
            <a:r>
              <a:rPr lang="en-US" altLang="zh-CN" sz="3600" dirty="0" smtClean="0">
                <a:solidFill>
                  <a:srgbClr val="FF0000"/>
                </a:solidFill>
              </a:rPr>
              <a:t>2</a:t>
            </a:r>
            <a:r>
              <a:rPr lang="zh-CN" altLang="en-US" sz="3600" dirty="0" smtClean="0">
                <a:solidFill>
                  <a:srgbClr val="FF0000"/>
                </a:solidFill>
              </a:rPr>
              <a:t>|x)的大小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4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566"/>
            <a:ext cx="8340498" cy="62838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例题1解答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876904"/>
            <a:ext cx="8229600" cy="338799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利用贝叶斯公式，分别计算出状态为x时w1与w2的后验概率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20" y="1889557"/>
            <a:ext cx="7202628" cy="369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7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贝叶斯公式有多个特征属性时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97" y="1853155"/>
            <a:ext cx="4669631" cy="970203"/>
          </a:xfrm>
        </p:spPr>
      </p:pic>
      <p:pic>
        <p:nvPicPr>
          <p:cNvPr id="105474" name="Picture 2" descr="C:\Users\Shinelon\Desktop\201809271101353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16" y="721367"/>
            <a:ext cx="8646590" cy="108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94" y="4103721"/>
            <a:ext cx="7456035" cy="13868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58056" y="2878010"/>
                <a:ext cx="9359747" cy="1273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zh-CN" altLang="en-US" sz="2400" i="1">
                          <a:latin typeface="Cambria Math"/>
                        </a:rPr>
                        <m:t>类别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1|</m:t>
                      </m:r>
                      <m:r>
                        <a:rPr lang="zh-CN" altLang="en-US" sz="2400" i="1">
                          <a:latin typeface="Cambria Math"/>
                        </a:rPr>
                        <m:t>特征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1,</m:t>
                      </m:r>
                      <m:r>
                        <a:rPr lang="zh-CN" altLang="en-US" sz="2400" i="1">
                          <a:latin typeface="Cambria Math"/>
                        </a:rPr>
                        <m:t>特征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2)</m:t>
                      </m:r>
                      <m:r>
                        <a:rPr lang="en-US" altLang="zh-CN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特征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类别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特征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类别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/>
                            </a:rPr>
                            <m:t>类别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特征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/>
                                </a:rPr>
                                <m:t>特征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类别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类别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sz="2400" b="0" i="1" smtClean="0">
                              <a:latin typeface="Cambria Math"/>
                            </a:rPr>
                            <m:t>＋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特征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zh-CN" altLang="en-US" sz="2400" i="1">
                                  <a:latin typeface="Cambria Math"/>
                                </a:rPr>
                                <m:t>特征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类别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/>
                            </a:rPr>
                            <m:t>类别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056" y="3453612"/>
                <a:ext cx="9359747" cy="12738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2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朴素贝叶斯分类举例</a:t>
            </a:r>
          </a:p>
        </p:txBody>
      </p:sp>
      <p:graphicFrame>
        <p:nvGraphicFramePr>
          <p:cNvPr id="1638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99131859"/>
              </p:ext>
            </p:extLst>
          </p:nvPr>
        </p:nvGraphicFramePr>
        <p:xfrm>
          <a:off x="50801" y="713053"/>
          <a:ext cx="4278313" cy="4923932"/>
        </p:xfrm>
        <a:graphic>
          <a:graphicData uri="http://schemas.openxmlformats.org/drawingml/2006/table">
            <a:tbl>
              <a:tblPr/>
              <a:tblGrid>
                <a:gridCol w="827088"/>
                <a:gridCol w="754062"/>
                <a:gridCol w="722313"/>
                <a:gridCol w="765175"/>
                <a:gridCol w="1209675"/>
              </a:tblGrid>
              <a:tr h="3333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收入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学生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信用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买了电脑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中等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3893" name="Text Box 249"/>
          <p:cNvSpPr txBox="1">
            <a:spLocks noChangeArrowheads="1"/>
          </p:cNvSpPr>
          <p:nvPr/>
        </p:nvSpPr>
        <p:spPr bwMode="auto">
          <a:xfrm>
            <a:off x="4329114" y="714375"/>
            <a:ext cx="4732337" cy="32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共14个训练实例。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共两个类别，“会买电脑”和不会买电脑。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每个训练实例有4个属性。</a:t>
            </a:r>
          </a:p>
          <a:p>
            <a:pPr eaLnBrk="1" hangingPunct="1">
              <a:lnSpc>
                <a:spcPct val="130000"/>
              </a:lnSpc>
            </a:pPr>
            <a:endParaRPr lang="zh-CN" altLang="en-US" sz="20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/>
              <a:t>待分类实例：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3366CC"/>
                </a:solidFill>
              </a:rPr>
              <a:t>(年龄&lt;30, 收入中等，是学生，信用一般)</a:t>
            </a:r>
          </a:p>
        </p:txBody>
      </p:sp>
      <p:sp>
        <p:nvSpPr>
          <p:cNvPr id="16634" name="AutoShape 250"/>
          <p:cNvSpPr>
            <a:spLocks noChangeArrowheads="1"/>
          </p:cNvSpPr>
          <p:nvPr/>
        </p:nvSpPr>
        <p:spPr bwMode="auto">
          <a:xfrm>
            <a:off x="5640049" y="4207476"/>
            <a:ext cx="2820987" cy="1332178"/>
          </a:xfrm>
          <a:prstGeom prst="cloudCallout">
            <a:avLst>
              <a:gd name="adj1" fmla="val -35542"/>
              <a:gd name="adj2" fmla="val -7536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/>
              <a:t>他会买电脑吗？</a:t>
            </a:r>
          </a:p>
        </p:txBody>
      </p:sp>
    </p:spTree>
    <p:extLst>
      <p:ext uri="{BB962C8B-B14F-4D97-AF65-F5344CB8AC3E}">
        <p14:creationId xmlns:p14="http://schemas.microsoft.com/office/powerpoint/2010/main" val="187763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34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贝叶斯分类引例</a:t>
            </a:r>
          </a:p>
        </p:txBody>
      </p:sp>
      <p:graphicFrame>
        <p:nvGraphicFramePr>
          <p:cNvPr id="100456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39160"/>
              </p:ext>
            </p:extLst>
          </p:nvPr>
        </p:nvGraphicFramePr>
        <p:xfrm>
          <a:off x="50801" y="713052"/>
          <a:ext cx="4278313" cy="4923999"/>
        </p:xfrm>
        <a:graphic>
          <a:graphicData uri="http://schemas.openxmlformats.org/drawingml/2006/table">
            <a:tbl>
              <a:tblPr/>
              <a:tblGrid>
                <a:gridCol w="827088"/>
                <a:gridCol w="754062"/>
                <a:gridCol w="722313"/>
                <a:gridCol w="765175"/>
                <a:gridCol w="1209675"/>
              </a:tblGrid>
              <a:tr h="333375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收入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学生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信用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买了电脑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2808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6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8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6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中等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8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8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6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8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6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8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8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6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8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6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00453" name="Text Box 249"/>
          <p:cNvSpPr txBox="1">
            <a:spLocks noChangeArrowheads="1"/>
          </p:cNvSpPr>
          <p:nvPr/>
        </p:nvSpPr>
        <p:spPr bwMode="auto">
          <a:xfrm>
            <a:off x="4329114" y="714376"/>
            <a:ext cx="4814887" cy="505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一个人会买电脑的可能性是多少？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P(C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</a:rPr>
              <a:t>)=9/14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不买电脑的可能性：</a:t>
            </a:r>
            <a:r>
              <a:rPr lang="en-US" altLang="zh-CN" sz="2400" b="1" dirty="0">
                <a:solidFill>
                  <a:srgbClr val="0000FF"/>
                </a:solidFill>
              </a:rPr>
              <a:t>P(C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0</a:t>
            </a:r>
            <a:r>
              <a:rPr lang="en-US" altLang="zh-CN" sz="2400" b="1" dirty="0">
                <a:solidFill>
                  <a:srgbClr val="0000FF"/>
                </a:solidFill>
              </a:rPr>
              <a:t>)=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5/14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一个收入高的人会买电脑的可能性是多少？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P(C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</a:rPr>
              <a:t>|</a:t>
            </a:r>
            <a:r>
              <a:rPr lang="zh-CN" altLang="en-US" sz="2400" b="1" dirty="0">
                <a:solidFill>
                  <a:srgbClr val="0000FF"/>
                </a:solidFill>
              </a:rPr>
              <a:t>收入高</a:t>
            </a:r>
            <a:r>
              <a:rPr lang="en-US" altLang="zh-CN" sz="2400" b="1" dirty="0">
                <a:solidFill>
                  <a:srgbClr val="0000FF"/>
                </a:solidFill>
              </a:rPr>
              <a:t>)=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2/4=0.5</a:t>
            </a:r>
            <a:endParaRPr lang="zh-CN" altLang="en-US" sz="2000" dirty="0"/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P(C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</a:rPr>
              <a:t>|</a:t>
            </a:r>
            <a:r>
              <a:rPr lang="zh-CN" altLang="en-US" sz="2400" b="1" dirty="0">
                <a:solidFill>
                  <a:srgbClr val="0000FF"/>
                </a:solidFill>
              </a:rPr>
              <a:t>学生</a:t>
            </a:r>
            <a:r>
              <a:rPr lang="en-US" altLang="zh-CN" sz="2400" b="1" dirty="0">
                <a:solidFill>
                  <a:srgbClr val="0000FF"/>
                </a:solidFill>
              </a:rPr>
              <a:t>)=6/6=1</a:t>
            </a:r>
            <a:endParaRPr lang="zh-CN" altLang="en-US" sz="20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那么：一个</a:t>
            </a:r>
            <a:r>
              <a:rPr lang="zh-CN" altLang="en-US" b="1" dirty="0">
                <a:solidFill>
                  <a:srgbClr val="FF0000"/>
                </a:solidFill>
              </a:rPr>
              <a:t>年龄&lt;30, 收入中等，是学生，信用一般的人会买电脑的可能性是多少呢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/>
              <a:t>待分类实例：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3366CC"/>
                </a:solidFill>
              </a:rPr>
              <a:t>(年龄&lt;30, 收入中等，是学生，信用一般)</a:t>
            </a:r>
          </a:p>
        </p:txBody>
      </p:sp>
      <p:graphicFrame>
        <p:nvGraphicFramePr>
          <p:cNvPr id="100454" name="Object 2"/>
          <p:cNvGraphicFramePr>
            <a:graphicFrameLocks noChangeAspect="1"/>
          </p:cNvGraphicFramePr>
          <p:nvPr/>
        </p:nvGraphicFramePr>
        <p:xfrm>
          <a:off x="6591301" y="0"/>
          <a:ext cx="21193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1" r:id="rId3" imgW="685819" imgH="444624" progId="Equation.DSMT4">
                  <p:embed/>
                </p:oleObj>
              </mc:Choice>
              <mc:Fallback>
                <p:oleObj r:id="rId3" imgW="685819" imgH="44462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1" y="0"/>
                        <a:ext cx="2119313" cy="873125"/>
                      </a:xfrm>
                      <a:prstGeom prst="rect">
                        <a:avLst/>
                      </a:prstGeom>
                      <a:solidFill>
                        <a:srgbClr val="A5F5A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55" name="Text Box 103"/>
          <p:cNvSpPr txBox="1">
            <a:spLocks noChangeArrowheads="1"/>
          </p:cNvSpPr>
          <p:nvPr/>
        </p:nvSpPr>
        <p:spPr bwMode="auto">
          <a:xfrm>
            <a:off x="4973638" y="75407"/>
            <a:ext cx="16176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先验概率</a:t>
            </a:r>
          </a:p>
        </p:txBody>
      </p:sp>
      <p:sp>
        <p:nvSpPr>
          <p:cNvPr id="100457" name="Text Box 105"/>
          <p:cNvSpPr txBox="1">
            <a:spLocks noChangeArrowheads="1"/>
          </p:cNvSpPr>
          <p:nvPr/>
        </p:nvSpPr>
        <p:spPr bwMode="auto">
          <a:xfrm>
            <a:off x="7396497" y="2571861"/>
            <a:ext cx="16176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后验概率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0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0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0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0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0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朴素贝叶斯分类举例</a:t>
            </a:r>
          </a:p>
        </p:txBody>
      </p:sp>
      <p:graphicFrame>
        <p:nvGraphicFramePr>
          <p:cNvPr id="16387" name="Group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388887597"/>
              </p:ext>
            </p:extLst>
          </p:nvPr>
        </p:nvGraphicFramePr>
        <p:xfrm>
          <a:off x="50801" y="713053"/>
          <a:ext cx="4278313" cy="4923932"/>
        </p:xfrm>
        <a:graphic>
          <a:graphicData uri="http://schemas.openxmlformats.org/drawingml/2006/table">
            <a:tbl>
              <a:tblPr/>
              <a:tblGrid>
                <a:gridCol w="827088"/>
                <a:gridCol w="754062"/>
                <a:gridCol w="722313"/>
                <a:gridCol w="765175"/>
                <a:gridCol w="1209675"/>
              </a:tblGrid>
              <a:tr h="3333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收入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学生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信用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买了电脑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中等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01477" name="Text Box 249"/>
          <p:cNvSpPr txBox="1">
            <a:spLocks noChangeArrowheads="1"/>
          </p:cNvSpPr>
          <p:nvPr/>
        </p:nvSpPr>
        <p:spPr bwMode="auto">
          <a:xfrm>
            <a:off x="4329114" y="714375"/>
            <a:ext cx="4814887" cy="481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</a:rPr>
              <a:t>P(C</a:t>
            </a:r>
            <a:r>
              <a:rPr lang="en-US" altLang="zh-CN" sz="2400" b="1" baseline="-25000">
                <a:solidFill>
                  <a:srgbClr val="0000FF"/>
                </a:solidFill>
              </a:rPr>
              <a:t>1</a:t>
            </a:r>
            <a:r>
              <a:rPr lang="en-US" altLang="zh-CN" sz="2400" b="1">
                <a:solidFill>
                  <a:srgbClr val="0000FF"/>
                </a:solidFill>
              </a:rPr>
              <a:t>|</a:t>
            </a:r>
            <a:r>
              <a:rPr lang="zh-CN" altLang="en-US" sz="2400" b="1">
                <a:solidFill>
                  <a:srgbClr val="0000FF"/>
                </a:solidFill>
              </a:rPr>
              <a:t>收入高</a:t>
            </a:r>
            <a:r>
              <a:rPr lang="en-US" altLang="zh-CN" sz="2400" b="1">
                <a:solidFill>
                  <a:srgbClr val="0000FF"/>
                </a:solidFill>
              </a:rPr>
              <a:t>)=2/4=0.5</a:t>
            </a:r>
          </a:p>
          <a:p>
            <a:pPr eaLnBrk="1" hangingPunct="1">
              <a:lnSpc>
                <a:spcPct val="130000"/>
              </a:lnSpc>
            </a:pPr>
            <a:endParaRPr lang="zh-CN" altLang="en-US" sz="2000"/>
          </a:p>
          <a:p>
            <a:pPr eaLnBrk="1" hangingPunct="1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</a:rPr>
              <a:t>P(C</a:t>
            </a:r>
            <a:r>
              <a:rPr lang="en-US" altLang="zh-CN" sz="2400" b="1" baseline="-25000">
                <a:solidFill>
                  <a:srgbClr val="0000FF"/>
                </a:solidFill>
              </a:rPr>
              <a:t>1</a:t>
            </a:r>
            <a:r>
              <a:rPr lang="en-US" altLang="zh-CN" sz="2400" b="1">
                <a:solidFill>
                  <a:srgbClr val="0000FF"/>
                </a:solidFill>
              </a:rPr>
              <a:t>|</a:t>
            </a:r>
            <a:r>
              <a:rPr lang="zh-CN" altLang="en-US" sz="2400" b="1">
                <a:solidFill>
                  <a:srgbClr val="0000FF"/>
                </a:solidFill>
              </a:rPr>
              <a:t>学生</a:t>
            </a:r>
            <a:r>
              <a:rPr lang="en-US" altLang="zh-CN" sz="2400" b="1">
                <a:solidFill>
                  <a:srgbClr val="0000FF"/>
                </a:solidFill>
              </a:rPr>
              <a:t>)=6/6=1</a:t>
            </a:r>
          </a:p>
          <a:p>
            <a:pPr eaLnBrk="1" hangingPunct="1">
              <a:lnSpc>
                <a:spcPct val="130000"/>
              </a:lnSpc>
            </a:pPr>
            <a:endParaRPr lang="zh-CN" altLang="en-US" sz="2000"/>
          </a:p>
          <a:p>
            <a:pPr eaLnBrk="1" hangingPunct="1">
              <a:lnSpc>
                <a:spcPct val="13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那么：一个年龄&lt;30, 收入中等，是学生，信用一般的人会买电脑的可能性是多少呢</a:t>
            </a:r>
          </a:p>
          <a:p>
            <a:pPr eaLnBrk="1" hangingPunct="1">
              <a:lnSpc>
                <a:spcPct val="130000"/>
              </a:lnSpc>
            </a:pPr>
            <a:endParaRPr lang="zh-CN" altLang="en-US" sz="2400" b="1">
              <a:solidFill>
                <a:srgbClr val="0000FF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待分类实例：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</a:rPr>
              <a:t>P(C</a:t>
            </a:r>
            <a:r>
              <a:rPr lang="en-US" altLang="zh-CN" sz="2400" b="1" baseline="-25000">
                <a:solidFill>
                  <a:srgbClr val="0000FF"/>
                </a:solidFill>
              </a:rPr>
              <a:t>1</a:t>
            </a:r>
            <a:r>
              <a:rPr lang="en-US" altLang="zh-CN" sz="2400" b="1">
                <a:solidFill>
                  <a:srgbClr val="0000FF"/>
                </a:solidFill>
              </a:rPr>
              <a:t>|</a:t>
            </a:r>
            <a:r>
              <a:rPr lang="zh-CN" altLang="en-US" sz="2400" b="1">
                <a:solidFill>
                  <a:srgbClr val="0000FF"/>
                </a:solidFill>
              </a:rPr>
              <a:t>年轻</a:t>
            </a:r>
            <a:r>
              <a:rPr lang="en-US" altLang="zh-CN" sz="2400" b="1">
                <a:solidFill>
                  <a:srgbClr val="0000FF"/>
                </a:solidFill>
              </a:rPr>
              <a:t>,</a:t>
            </a:r>
            <a:r>
              <a:rPr lang="zh-CN" altLang="en-US" sz="2400" b="1">
                <a:solidFill>
                  <a:srgbClr val="0000FF"/>
                </a:solidFill>
              </a:rPr>
              <a:t>中等</a:t>
            </a:r>
            <a:r>
              <a:rPr lang="en-US" altLang="zh-CN" sz="2400" b="1">
                <a:solidFill>
                  <a:srgbClr val="0000FF"/>
                </a:solidFill>
              </a:rPr>
              <a:t>,</a:t>
            </a:r>
            <a:r>
              <a:rPr lang="zh-CN" altLang="en-US" sz="2400" b="1">
                <a:solidFill>
                  <a:srgbClr val="0000FF"/>
                </a:solidFill>
              </a:rPr>
              <a:t>学生</a:t>
            </a:r>
            <a:r>
              <a:rPr lang="en-US" altLang="zh-CN" sz="2400" b="1">
                <a:solidFill>
                  <a:srgbClr val="0000FF"/>
                </a:solidFill>
              </a:rPr>
              <a:t>,</a:t>
            </a:r>
            <a:r>
              <a:rPr lang="zh-CN" altLang="en-US" sz="2400" b="1">
                <a:solidFill>
                  <a:srgbClr val="0000FF"/>
                </a:solidFill>
              </a:rPr>
              <a:t>一般</a:t>
            </a:r>
            <a:r>
              <a:rPr lang="en-US" altLang="zh-CN" sz="2400" b="1">
                <a:solidFill>
                  <a:srgbClr val="0000FF"/>
                </a:solidFill>
              </a:rPr>
              <a:t>)=</a:t>
            </a:r>
            <a:r>
              <a:rPr lang="zh-CN" altLang="en-US" sz="2400" b="1">
                <a:solidFill>
                  <a:srgbClr val="0000FF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 smtClean="0"/>
              <a:t>训练集</a:t>
            </a:r>
          </a:p>
          <a:p>
            <a:r>
              <a:rPr lang="zh-CN" altLang="en-US" sz="2800" b="1" dirty="0" smtClean="0"/>
              <a:t>先验信息与后验信息</a:t>
            </a:r>
          </a:p>
        </p:txBody>
      </p:sp>
    </p:spTree>
    <p:extLst>
      <p:ext uri="{BB962C8B-B14F-4D97-AF65-F5344CB8AC3E}">
        <p14:creationId xmlns:p14="http://schemas.microsoft.com/office/powerpoint/2010/main" val="32873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朴素贝叶斯分类举例</a:t>
            </a:r>
          </a:p>
        </p:txBody>
      </p:sp>
      <p:graphicFrame>
        <p:nvGraphicFramePr>
          <p:cNvPr id="16387" name="Group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506481470"/>
              </p:ext>
            </p:extLst>
          </p:nvPr>
        </p:nvGraphicFramePr>
        <p:xfrm>
          <a:off x="50801" y="713053"/>
          <a:ext cx="4278313" cy="4923932"/>
        </p:xfrm>
        <a:graphic>
          <a:graphicData uri="http://schemas.openxmlformats.org/drawingml/2006/table">
            <a:tbl>
              <a:tblPr/>
              <a:tblGrid>
                <a:gridCol w="827088"/>
                <a:gridCol w="754062"/>
                <a:gridCol w="722313"/>
                <a:gridCol w="765175"/>
                <a:gridCol w="1209675"/>
              </a:tblGrid>
              <a:tr h="3333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收入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学生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信用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买了电脑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中等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02501" name="Text Box 249"/>
          <p:cNvSpPr txBox="1">
            <a:spLocks noChangeArrowheads="1"/>
          </p:cNvSpPr>
          <p:nvPr/>
        </p:nvSpPr>
        <p:spPr bwMode="auto">
          <a:xfrm>
            <a:off x="4329114" y="714375"/>
            <a:ext cx="4814887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b="1"/>
              <a:t>待分类实例：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</a:rPr>
              <a:t>P(C</a:t>
            </a:r>
            <a:r>
              <a:rPr lang="en-US" altLang="zh-CN" sz="2400" b="1" baseline="-25000">
                <a:solidFill>
                  <a:srgbClr val="0000FF"/>
                </a:solidFill>
              </a:rPr>
              <a:t>1</a:t>
            </a:r>
            <a:r>
              <a:rPr lang="en-US" altLang="zh-CN" sz="2400" b="1">
                <a:solidFill>
                  <a:srgbClr val="0000FF"/>
                </a:solidFill>
              </a:rPr>
              <a:t>|</a:t>
            </a:r>
            <a:r>
              <a:rPr lang="zh-CN" altLang="en-US" sz="2400" b="1">
                <a:solidFill>
                  <a:srgbClr val="0000FF"/>
                </a:solidFill>
              </a:rPr>
              <a:t>年轻</a:t>
            </a:r>
            <a:r>
              <a:rPr lang="en-US" altLang="zh-CN" sz="2400" b="1">
                <a:solidFill>
                  <a:srgbClr val="0000FF"/>
                </a:solidFill>
              </a:rPr>
              <a:t>,</a:t>
            </a:r>
            <a:r>
              <a:rPr lang="zh-CN" altLang="en-US" sz="2400" b="1">
                <a:solidFill>
                  <a:srgbClr val="0000FF"/>
                </a:solidFill>
              </a:rPr>
              <a:t>中等</a:t>
            </a:r>
            <a:r>
              <a:rPr lang="en-US" altLang="zh-CN" sz="2400" b="1">
                <a:solidFill>
                  <a:srgbClr val="0000FF"/>
                </a:solidFill>
              </a:rPr>
              <a:t>,</a:t>
            </a:r>
            <a:r>
              <a:rPr lang="zh-CN" altLang="en-US" sz="2400" b="1">
                <a:solidFill>
                  <a:srgbClr val="0000FF"/>
                </a:solidFill>
              </a:rPr>
              <a:t>学生</a:t>
            </a:r>
            <a:r>
              <a:rPr lang="en-US" altLang="zh-CN" sz="2400" b="1">
                <a:solidFill>
                  <a:srgbClr val="0000FF"/>
                </a:solidFill>
              </a:rPr>
              <a:t>,</a:t>
            </a:r>
            <a:r>
              <a:rPr lang="zh-CN" altLang="en-US" sz="2400" b="1">
                <a:solidFill>
                  <a:srgbClr val="0000FF"/>
                </a:solidFill>
              </a:rPr>
              <a:t>一般</a:t>
            </a:r>
            <a:r>
              <a:rPr lang="en-US" altLang="zh-CN" sz="2400" b="1">
                <a:solidFill>
                  <a:srgbClr val="0000FF"/>
                </a:solidFill>
              </a:rPr>
              <a:t>)=</a:t>
            </a:r>
            <a:r>
              <a:rPr lang="zh-CN" altLang="en-US" sz="2400" b="1">
                <a:solidFill>
                  <a:srgbClr val="0000FF"/>
                </a:solidFill>
              </a:rPr>
              <a:t>？</a:t>
            </a:r>
          </a:p>
        </p:txBody>
      </p:sp>
      <p:sp>
        <p:nvSpPr>
          <p:cNvPr id="102502" name="Text Box 249"/>
          <p:cNvSpPr txBox="1">
            <a:spLocks noChangeArrowheads="1"/>
          </p:cNvSpPr>
          <p:nvPr/>
        </p:nvSpPr>
        <p:spPr bwMode="auto">
          <a:xfrm>
            <a:off x="4329114" y="1702594"/>
            <a:ext cx="4981575" cy="257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反过来算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P(</a:t>
            </a:r>
            <a:r>
              <a:rPr lang="zh-CN" altLang="en-US" sz="2400" b="1" dirty="0">
                <a:solidFill>
                  <a:srgbClr val="0000FF"/>
                </a:solidFill>
              </a:rPr>
              <a:t>年轻</a:t>
            </a:r>
            <a:r>
              <a:rPr lang="en-US" altLang="zh-CN" sz="2400" b="1" dirty="0">
                <a:solidFill>
                  <a:srgbClr val="0000FF"/>
                </a:solidFill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</a:rPr>
              <a:t>中等</a:t>
            </a:r>
            <a:r>
              <a:rPr lang="en-US" altLang="zh-CN" sz="2400" b="1" dirty="0">
                <a:solidFill>
                  <a:srgbClr val="0000FF"/>
                </a:solidFill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</a:rPr>
              <a:t>学生</a:t>
            </a:r>
            <a:r>
              <a:rPr lang="en-US" altLang="zh-CN" sz="2400" b="1" dirty="0">
                <a:solidFill>
                  <a:srgbClr val="0000FF"/>
                </a:solidFill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</a:rPr>
              <a:t>一般</a:t>
            </a:r>
            <a:r>
              <a:rPr lang="en-US" altLang="zh-CN" sz="2400" b="1" dirty="0">
                <a:solidFill>
                  <a:srgbClr val="0000FF"/>
                </a:solidFill>
              </a:rPr>
              <a:t>|C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</a:rPr>
              <a:t>)=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P(</a:t>
            </a:r>
            <a:r>
              <a:rPr lang="zh-CN" altLang="en-US" sz="2400" b="1" dirty="0">
                <a:solidFill>
                  <a:srgbClr val="0000FF"/>
                </a:solidFill>
              </a:rPr>
              <a:t>年轻</a:t>
            </a:r>
            <a:r>
              <a:rPr lang="en-US" altLang="zh-CN" sz="2400" b="1" dirty="0">
                <a:solidFill>
                  <a:srgbClr val="0000FF"/>
                </a:solidFill>
              </a:rPr>
              <a:t>|C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</a:rPr>
              <a:t>)*P(</a:t>
            </a:r>
            <a:r>
              <a:rPr lang="zh-CN" altLang="en-US" sz="2400" b="1" dirty="0">
                <a:solidFill>
                  <a:srgbClr val="0000FF"/>
                </a:solidFill>
              </a:rPr>
              <a:t>中等</a:t>
            </a:r>
            <a:r>
              <a:rPr lang="en-US" altLang="zh-CN" sz="2400" b="1" dirty="0">
                <a:solidFill>
                  <a:srgbClr val="0000FF"/>
                </a:solidFill>
              </a:rPr>
              <a:t>|C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</a:rPr>
              <a:t>)*P(</a:t>
            </a:r>
            <a:r>
              <a:rPr lang="zh-CN" altLang="en-US" sz="2400" b="1" dirty="0">
                <a:solidFill>
                  <a:srgbClr val="0000FF"/>
                </a:solidFill>
              </a:rPr>
              <a:t>学生</a:t>
            </a:r>
            <a:r>
              <a:rPr lang="en-US" altLang="zh-CN" sz="2400" b="1" dirty="0">
                <a:solidFill>
                  <a:srgbClr val="0000FF"/>
                </a:solidFill>
              </a:rPr>
              <a:t>|C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</a:rPr>
              <a:t>)* P(</a:t>
            </a:r>
            <a:r>
              <a:rPr lang="zh-CN" altLang="en-US" sz="2400" b="1" dirty="0">
                <a:solidFill>
                  <a:srgbClr val="0000FF"/>
                </a:solidFill>
              </a:rPr>
              <a:t>一般</a:t>
            </a:r>
            <a:r>
              <a:rPr lang="en-US" altLang="zh-CN" sz="2400" b="1" dirty="0">
                <a:solidFill>
                  <a:srgbClr val="0000FF"/>
                </a:solidFill>
              </a:rPr>
              <a:t>|C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</a:rPr>
              <a:t>)  =2/9*4/9*6/9*6/9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=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0.044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102503" name="Object 4"/>
          <p:cNvGraphicFramePr>
            <a:graphicFrameLocks noChangeAspect="1"/>
          </p:cNvGraphicFramePr>
          <p:nvPr/>
        </p:nvGraphicFramePr>
        <p:xfrm>
          <a:off x="4602163" y="4110303"/>
          <a:ext cx="4108450" cy="87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7" r:id="rId3" imgW="1651277" imgH="419357" progId="Equation.3">
                  <p:embed/>
                </p:oleObj>
              </mc:Choice>
              <mc:Fallback>
                <p:oleObj r:id="rId3" imgW="1651277" imgH="4193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4110303"/>
                        <a:ext cx="4108450" cy="870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87887" y="1554072"/>
            <a:ext cx="197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条件独立的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6736557" y="1990089"/>
            <a:ext cx="607673" cy="6829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朴素贝叶斯分类举例</a:t>
            </a:r>
          </a:p>
        </p:txBody>
      </p:sp>
      <p:graphicFrame>
        <p:nvGraphicFramePr>
          <p:cNvPr id="1034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18535"/>
              </p:ext>
            </p:extLst>
          </p:nvPr>
        </p:nvGraphicFramePr>
        <p:xfrm>
          <a:off x="41275" y="713052"/>
          <a:ext cx="4287838" cy="4923999"/>
        </p:xfrm>
        <a:graphic>
          <a:graphicData uri="http://schemas.openxmlformats.org/drawingml/2006/table">
            <a:tbl>
              <a:tblPr/>
              <a:tblGrid>
                <a:gridCol w="836613"/>
                <a:gridCol w="754062"/>
                <a:gridCol w="722313"/>
                <a:gridCol w="765175"/>
                <a:gridCol w="1209675"/>
              </a:tblGrid>
              <a:tr h="333375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收入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学生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信用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买了电脑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2808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6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8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6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中等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8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8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6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8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6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8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8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6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8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6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03525" name="Text Box 249"/>
          <p:cNvSpPr txBox="1">
            <a:spLocks noChangeArrowheads="1"/>
          </p:cNvSpPr>
          <p:nvPr/>
        </p:nvSpPr>
        <p:spPr bwMode="auto">
          <a:xfrm>
            <a:off x="4329114" y="1815042"/>
            <a:ext cx="4814887" cy="145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b="1"/>
              <a:t>待分类实例：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</a:rPr>
              <a:t>P(C</a:t>
            </a:r>
            <a:r>
              <a:rPr lang="en-US" altLang="zh-CN" sz="2400" b="1" baseline="-25000">
                <a:solidFill>
                  <a:srgbClr val="0000FF"/>
                </a:solidFill>
              </a:rPr>
              <a:t>1</a:t>
            </a:r>
            <a:r>
              <a:rPr lang="en-US" altLang="zh-CN" sz="2400" b="1">
                <a:solidFill>
                  <a:srgbClr val="0000FF"/>
                </a:solidFill>
              </a:rPr>
              <a:t>|</a:t>
            </a:r>
            <a:r>
              <a:rPr lang="zh-CN" altLang="en-US" sz="2400" b="1">
                <a:solidFill>
                  <a:srgbClr val="0000FF"/>
                </a:solidFill>
              </a:rPr>
              <a:t>年轻</a:t>
            </a:r>
            <a:r>
              <a:rPr lang="en-US" altLang="zh-CN" sz="2400" b="1">
                <a:solidFill>
                  <a:srgbClr val="0000FF"/>
                </a:solidFill>
              </a:rPr>
              <a:t>,</a:t>
            </a:r>
            <a:r>
              <a:rPr lang="zh-CN" altLang="en-US" sz="2400" b="1">
                <a:solidFill>
                  <a:srgbClr val="0000FF"/>
                </a:solidFill>
              </a:rPr>
              <a:t>中等</a:t>
            </a:r>
            <a:r>
              <a:rPr lang="en-US" altLang="zh-CN" sz="2400" b="1">
                <a:solidFill>
                  <a:srgbClr val="0000FF"/>
                </a:solidFill>
              </a:rPr>
              <a:t>,</a:t>
            </a:r>
            <a:r>
              <a:rPr lang="zh-CN" altLang="en-US" sz="2400" b="1">
                <a:solidFill>
                  <a:srgbClr val="0000FF"/>
                </a:solidFill>
              </a:rPr>
              <a:t>学生</a:t>
            </a:r>
            <a:r>
              <a:rPr lang="en-US" altLang="zh-CN" sz="2400" b="1">
                <a:solidFill>
                  <a:srgbClr val="0000FF"/>
                </a:solidFill>
              </a:rPr>
              <a:t>,</a:t>
            </a:r>
            <a:r>
              <a:rPr lang="zh-CN" altLang="en-US" sz="2400" b="1">
                <a:solidFill>
                  <a:srgbClr val="0000FF"/>
                </a:solidFill>
              </a:rPr>
              <a:t>一般</a:t>
            </a:r>
            <a:r>
              <a:rPr lang="en-US" altLang="zh-CN" sz="2400" b="1">
                <a:solidFill>
                  <a:srgbClr val="0000FF"/>
                </a:solidFill>
              </a:rPr>
              <a:t>)=</a:t>
            </a:r>
            <a:endParaRPr lang="zh-CN" altLang="en-US" sz="2400" b="1">
              <a:solidFill>
                <a:srgbClr val="0000FF"/>
              </a:solidFill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03526" name="Text Box 249"/>
          <p:cNvSpPr txBox="1">
            <a:spLocks noChangeArrowheads="1"/>
          </p:cNvSpPr>
          <p:nvPr/>
        </p:nvSpPr>
        <p:spPr bwMode="auto">
          <a:xfrm>
            <a:off x="4329114" y="2628636"/>
            <a:ext cx="4981575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P(</a:t>
            </a:r>
            <a:r>
              <a:rPr lang="zh-CN" altLang="en-US" sz="2400" b="1" dirty="0">
                <a:solidFill>
                  <a:srgbClr val="0000FF"/>
                </a:solidFill>
              </a:rPr>
              <a:t>年轻</a:t>
            </a:r>
            <a:r>
              <a:rPr lang="en-US" altLang="zh-CN" sz="2400" b="1" dirty="0">
                <a:solidFill>
                  <a:srgbClr val="0000FF"/>
                </a:solidFill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</a:rPr>
              <a:t>中等</a:t>
            </a:r>
            <a:r>
              <a:rPr lang="en-US" altLang="zh-CN" sz="2400" b="1" dirty="0">
                <a:solidFill>
                  <a:srgbClr val="0000FF"/>
                </a:solidFill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</a:rPr>
              <a:t>学生</a:t>
            </a:r>
            <a:r>
              <a:rPr lang="en-US" altLang="zh-CN" sz="2400" b="1" dirty="0">
                <a:solidFill>
                  <a:srgbClr val="0000FF"/>
                </a:solidFill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</a:rPr>
              <a:t>一般</a:t>
            </a:r>
            <a:r>
              <a:rPr lang="en-US" altLang="zh-CN" sz="2400" b="1" dirty="0">
                <a:solidFill>
                  <a:srgbClr val="0000FF"/>
                </a:solidFill>
              </a:rPr>
              <a:t>|C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</a:rPr>
              <a:t>)*P(C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</a:rPr>
              <a:t>) /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P(</a:t>
            </a:r>
            <a:r>
              <a:rPr lang="zh-CN" altLang="en-US" sz="2400" b="1" dirty="0">
                <a:solidFill>
                  <a:srgbClr val="0000FF"/>
                </a:solidFill>
              </a:rPr>
              <a:t>年轻</a:t>
            </a:r>
            <a:r>
              <a:rPr lang="en-US" altLang="zh-CN" sz="2400" b="1" dirty="0">
                <a:solidFill>
                  <a:srgbClr val="0000FF"/>
                </a:solidFill>
              </a:rPr>
              <a:t>)*P(</a:t>
            </a:r>
            <a:r>
              <a:rPr lang="zh-CN" altLang="en-US" sz="2400" b="1" dirty="0">
                <a:solidFill>
                  <a:srgbClr val="0000FF"/>
                </a:solidFill>
              </a:rPr>
              <a:t>中等</a:t>
            </a:r>
            <a:r>
              <a:rPr lang="en-US" altLang="zh-CN" sz="2400" b="1" dirty="0">
                <a:solidFill>
                  <a:srgbClr val="0000FF"/>
                </a:solidFill>
              </a:rPr>
              <a:t>)*P(</a:t>
            </a:r>
            <a:r>
              <a:rPr lang="zh-CN" altLang="en-US" sz="2400" b="1" dirty="0">
                <a:solidFill>
                  <a:srgbClr val="0000FF"/>
                </a:solidFill>
              </a:rPr>
              <a:t>学生</a:t>
            </a:r>
            <a:r>
              <a:rPr lang="en-US" altLang="zh-CN" sz="2400" b="1" dirty="0">
                <a:solidFill>
                  <a:srgbClr val="0000FF"/>
                </a:solidFill>
              </a:rPr>
              <a:t>)* P(</a:t>
            </a:r>
            <a:r>
              <a:rPr lang="zh-CN" altLang="en-US" sz="2400" b="1" dirty="0">
                <a:solidFill>
                  <a:srgbClr val="0000FF"/>
                </a:solidFill>
              </a:rPr>
              <a:t>一般</a:t>
            </a:r>
            <a:r>
              <a:rPr lang="en-US" altLang="zh-CN" sz="2400" b="1" dirty="0">
                <a:solidFill>
                  <a:srgbClr val="0000FF"/>
                </a:solidFill>
              </a:rPr>
              <a:t>)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=0.044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*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9/14=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103527" name="Object 4"/>
          <p:cNvGraphicFramePr>
            <a:graphicFrameLocks noChangeAspect="1"/>
          </p:cNvGraphicFramePr>
          <p:nvPr/>
        </p:nvGraphicFramePr>
        <p:xfrm>
          <a:off x="4602163" y="832116"/>
          <a:ext cx="4108450" cy="87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7" r:id="rId3" imgW="1651277" imgH="419357" progId="Equation.3">
                  <p:embed/>
                </p:oleObj>
              </mc:Choice>
              <mc:Fallback>
                <p:oleObj r:id="rId3" imgW="1651277" imgH="4193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832116"/>
                        <a:ext cx="4108450" cy="870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28" name="Text Box 249"/>
          <p:cNvSpPr txBox="1">
            <a:spLocks noChangeArrowheads="1"/>
          </p:cNvSpPr>
          <p:nvPr/>
        </p:nvSpPr>
        <p:spPr bwMode="auto">
          <a:xfrm>
            <a:off x="4495800" y="3892021"/>
            <a:ext cx="4814888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P(C</a:t>
            </a:r>
            <a:r>
              <a:rPr lang="en-US" altLang="zh-CN" sz="2400" b="1" baseline="-25000">
                <a:solidFill>
                  <a:srgbClr val="FF0000"/>
                </a:solidFill>
              </a:rPr>
              <a:t>0</a:t>
            </a:r>
            <a:r>
              <a:rPr lang="en-US" altLang="zh-CN" sz="2400" b="1">
                <a:solidFill>
                  <a:srgbClr val="FF0000"/>
                </a:solidFill>
              </a:rPr>
              <a:t>|</a:t>
            </a:r>
            <a:r>
              <a:rPr lang="zh-CN" altLang="en-US" sz="2400" b="1">
                <a:solidFill>
                  <a:srgbClr val="FF0000"/>
                </a:solidFill>
              </a:rPr>
              <a:t>年轻</a:t>
            </a:r>
            <a:r>
              <a:rPr lang="en-US" altLang="zh-CN" sz="2400" b="1">
                <a:solidFill>
                  <a:srgbClr val="FF0000"/>
                </a:solidFill>
              </a:rPr>
              <a:t>,</a:t>
            </a:r>
            <a:r>
              <a:rPr lang="zh-CN" altLang="en-US" sz="2400" b="1">
                <a:solidFill>
                  <a:srgbClr val="FF0000"/>
                </a:solidFill>
              </a:rPr>
              <a:t>中等</a:t>
            </a:r>
            <a:r>
              <a:rPr lang="en-US" altLang="zh-CN" sz="2400" b="1">
                <a:solidFill>
                  <a:srgbClr val="FF0000"/>
                </a:solidFill>
              </a:rPr>
              <a:t>,</a:t>
            </a:r>
            <a:r>
              <a:rPr lang="zh-CN" altLang="en-US" sz="2400" b="1">
                <a:solidFill>
                  <a:srgbClr val="FF0000"/>
                </a:solidFill>
              </a:rPr>
              <a:t>学生</a:t>
            </a:r>
            <a:r>
              <a:rPr lang="en-US" altLang="zh-CN" sz="2400" b="1">
                <a:solidFill>
                  <a:srgbClr val="FF0000"/>
                </a:solidFill>
              </a:rPr>
              <a:t>,</a:t>
            </a:r>
            <a:r>
              <a:rPr lang="zh-CN" altLang="en-US" sz="2400" b="1">
                <a:solidFill>
                  <a:srgbClr val="FF0000"/>
                </a:solidFill>
              </a:rPr>
              <a:t>一般</a:t>
            </a:r>
            <a:r>
              <a:rPr lang="en-US" altLang="zh-CN" sz="2400" b="1">
                <a:solidFill>
                  <a:srgbClr val="FF0000"/>
                </a:solidFill>
              </a:rPr>
              <a:t>)=</a:t>
            </a:r>
            <a:endParaRPr lang="zh-CN" altLang="en-US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03529" name="Text Box 249"/>
          <p:cNvSpPr txBox="1">
            <a:spLocks noChangeArrowheads="1"/>
          </p:cNvSpPr>
          <p:nvPr/>
        </p:nvSpPr>
        <p:spPr bwMode="auto">
          <a:xfrm>
            <a:off x="4329114" y="4348428"/>
            <a:ext cx="4981575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P(</a:t>
            </a:r>
            <a:r>
              <a:rPr lang="zh-CN" altLang="en-US" sz="2400" b="1" dirty="0">
                <a:solidFill>
                  <a:srgbClr val="FF0000"/>
                </a:solidFill>
              </a:rPr>
              <a:t>年轻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中等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学生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一般</a:t>
            </a:r>
            <a:r>
              <a:rPr lang="en-US" altLang="zh-CN" sz="2400" b="1" dirty="0">
                <a:solidFill>
                  <a:srgbClr val="FF0000"/>
                </a:solidFill>
              </a:rPr>
              <a:t>|C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</a:rPr>
              <a:t>)*P(C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</a:rPr>
              <a:t>) /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P(</a:t>
            </a:r>
            <a:r>
              <a:rPr lang="zh-CN" altLang="en-US" sz="2400" b="1" dirty="0">
                <a:solidFill>
                  <a:srgbClr val="FF0000"/>
                </a:solidFill>
              </a:rPr>
              <a:t>年轻</a:t>
            </a:r>
            <a:r>
              <a:rPr lang="en-US" altLang="zh-CN" sz="2400" b="1" dirty="0">
                <a:solidFill>
                  <a:srgbClr val="FF0000"/>
                </a:solidFill>
              </a:rPr>
              <a:t>)*P(</a:t>
            </a:r>
            <a:r>
              <a:rPr lang="zh-CN" altLang="en-US" sz="2400" b="1" dirty="0">
                <a:solidFill>
                  <a:srgbClr val="FF0000"/>
                </a:solidFill>
              </a:rPr>
              <a:t>中等</a:t>
            </a:r>
            <a:r>
              <a:rPr lang="en-US" altLang="zh-CN" sz="2400" b="1" dirty="0">
                <a:solidFill>
                  <a:srgbClr val="FF0000"/>
                </a:solidFill>
              </a:rPr>
              <a:t>)*P(</a:t>
            </a:r>
            <a:r>
              <a:rPr lang="zh-CN" altLang="en-US" sz="2400" b="1" dirty="0">
                <a:solidFill>
                  <a:srgbClr val="FF0000"/>
                </a:solidFill>
              </a:rPr>
              <a:t>学生</a:t>
            </a:r>
            <a:r>
              <a:rPr lang="en-US" altLang="zh-CN" sz="2400" b="1" dirty="0">
                <a:solidFill>
                  <a:srgbClr val="FF0000"/>
                </a:solidFill>
              </a:rPr>
              <a:t>)* P(</a:t>
            </a:r>
            <a:r>
              <a:rPr lang="zh-CN" altLang="en-US" sz="2400" b="1" dirty="0">
                <a:solidFill>
                  <a:srgbClr val="FF0000"/>
                </a:solidFill>
              </a:rPr>
              <a:t>一般</a:t>
            </a:r>
            <a:r>
              <a:rPr lang="en-US" altLang="zh-CN" sz="2400" b="1" dirty="0">
                <a:solidFill>
                  <a:srgbClr val="FF0000"/>
                </a:solidFill>
              </a:rPr>
              <a:t>)  =</a:t>
            </a:r>
          </a:p>
        </p:txBody>
      </p:sp>
      <p:sp>
        <p:nvSpPr>
          <p:cNvPr id="103530" name="Line 106"/>
          <p:cNvSpPr>
            <a:spLocks noChangeShapeType="1"/>
          </p:cNvSpPr>
          <p:nvPr/>
        </p:nvSpPr>
        <p:spPr bwMode="auto">
          <a:xfrm flipH="1">
            <a:off x="2881313" y="2357438"/>
            <a:ext cx="1447800" cy="98425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31" name="Line 107"/>
          <p:cNvSpPr>
            <a:spLocks noChangeShapeType="1"/>
          </p:cNvSpPr>
          <p:nvPr/>
        </p:nvSpPr>
        <p:spPr bwMode="auto">
          <a:xfrm flipH="1" flipV="1">
            <a:off x="2881314" y="3669771"/>
            <a:ext cx="1614487" cy="49874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32" name="Rectangle 108"/>
          <p:cNvSpPr>
            <a:spLocks noChangeArrowheads="1"/>
          </p:cNvSpPr>
          <p:nvPr/>
        </p:nvSpPr>
        <p:spPr bwMode="auto">
          <a:xfrm>
            <a:off x="877889" y="3341688"/>
            <a:ext cx="2003425" cy="3280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比较两者大小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25" grpId="0"/>
      <p:bldP spid="103526" grpId="0"/>
      <p:bldP spid="103528" grpId="0"/>
      <p:bldP spid="103529" grpId="0"/>
      <p:bldP spid="103530" grpId="0" animBg="1"/>
      <p:bldP spid="103531" grpId="0" animBg="1"/>
      <p:bldP spid="1035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朴素贝叶斯分类举例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30652197"/>
              </p:ext>
            </p:extLst>
          </p:nvPr>
        </p:nvGraphicFramePr>
        <p:xfrm>
          <a:off x="50801" y="713053"/>
          <a:ext cx="4278313" cy="4923932"/>
        </p:xfrm>
        <a:graphic>
          <a:graphicData uri="http://schemas.openxmlformats.org/drawingml/2006/table">
            <a:tbl>
              <a:tblPr/>
              <a:tblGrid>
                <a:gridCol w="827088"/>
                <a:gridCol w="754062"/>
                <a:gridCol w="722313"/>
                <a:gridCol w="765175"/>
                <a:gridCol w="1209675"/>
              </a:tblGrid>
              <a:tr h="3333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收入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学生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信用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买了电脑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中等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66" name="Object 249"/>
          <p:cNvGraphicFramePr>
            <a:graphicFrameLocks noChangeAspect="1"/>
          </p:cNvGraphicFramePr>
          <p:nvPr/>
        </p:nvGraphicFramePr>
        <p:xfrm>
          <a:off x="4525964" y="728928"/>
          <a:ext cx="2987675" cy="63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3" r:id="rId3" imgW="1651277" imgH="419357" progId="Equation.3">
                  <p:embed/>
                </p:oleObj>
              </mc:Choice>
              <mc:Fallback>
                <p:oleObj r:id="rId3" imgW="1651277" imgH="419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4" y="728928"/>
                        <a:ext cx="2987675" cy="632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" name="Text Box 250"/>
          <p:cNvSpPr txBox="1">
            <a:spLocks noChangeArrowheads="1"/>
          </p:cNvSpPr>
          <p:nvPr/>
        </p:nvSpPr>
        <p:spPr bwMode="auto">
          <a:xfrm>
            <a:off x="4525963" y="173963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367" name="Text Box 251"/>
          <p:cNvSpPr txBox="1">
            <a:spLocks noChangeArrowheads="1"/>
          </p:cNvSpPr>
          <p:nvPr/>
        </p:nvSpPr>
        <p:spPr bwMode="auto">
          <a:xfrm>
            <a:off x="4329113" y="1739636"/>
            <a:ext cx="363272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/>
              <a:t>   P(w|C</a:t>
            </a:r>
            <a:r>
              <a:rPr lang="zh-CN" altLang="en-US" sz="2000" baseline="-25000"/>
              <a:t>0</a:t>
            </a:r>
            <a:r>
              <a:rPr lang="zh-CN" altLang="en-US" sz="2000"/>
              <a:t>)</a:t>
            </a:r>
            <a:r>
              <a:rPr lang="en-US" altLang="zh-CN" sz="2000"/>
              <a:t>*</a:t>
            </a:r>
            <a:r>
              <a:rPr lang="zh-CN" altLang="en-US" sz="2000"/>
              <a:t>P(C</a:t>
            </a:r>
            <a:r>
              <a:rPr lang="zh-CN" altLang="en-US" sz="2000" baseline="-25000"/>
              <a:t>0</a:t>
            </a:r>
            <a:r>
              <a:rPr lang="zh-CN" altLang="en-US" sz="200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= P(w|未买电脑) * P(未买电脑)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= 0.019 * 0.357 = 0.007</a:t>
            </a:r>
            <a:endParaRPr lang="zh-CN" altLang="en-US"/>
          </a:p>
        </p:txBody>
      </p:sp>
      <p:sp>
        <p:nvSpPr>
          <p:cNvPr id="11368" name="Text Box 252"/>
          <p:cNvSpPr txBox="1">
            <a:spLocks noChangeArrowheads="1"/>
          </p:cNvSpPr>
          <p:nvPr/>
        </p:nvSpPr>
        <p:spPr bwMode="auto">
          <a:xfrm>
            <a:off x="4329113" y="2653771"/>
            <a:ext cx="363272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/>
              <a:t>   P(w|C</a:t>
            </a:r>
            <a:r>
              <a:rPr lang="zh-CN" altLang="en-US" sz="2000" baseline="-25000"/>
              <a:t>1</a:t>
            </a:r>
            <a:r>
              <a:rPr lang="zh-CN" altLang="en-US" sz="2000"/>
              <a:t>)</a:t>
            </a:r>
            <a:r>
              <a:rPr lang="en-US" altLang="zh-CN" sz="2000"/>
              <a:t>*</a:t>
            </a:r>
            <a:r>
              <a:rPr lang="zh-CN" altLang="en-US" sz="2000"/>
              <a:t>P(C</a:t>
            </a:r>
            <a:r>
              <a:rPr lang="zh-CN" altLang="en-US" sz="2000" baseline="-25000"/>
              <a:t>1</a:t>
            </a:r>
            <a:r>
              <a:rPr lang="zh-CN" altLang="en-US" sz="200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= P(w|买了电脑) * P(买了电脑)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= 0.044 * 0.643 = 0.028</a:t>
            </a:r>
            <a:endParaRPr lang="zh-CN" altLang="en-US"/>
          </a:p>
        </p:txBody>
      </p:sp>
      <p:sp>
        <p:nvSpPr>
          <p:cNvPr id="20733" name="Text Box 253"/>
          <p:cNvSpPr txBox="1">
            <a:spLocks noChangeArrowheads="1"/>
          </p:cNvSpPr>
          <p:nvPr/>
        </p:nvSpPr>
        <p:spPr bwMode="auto">
          <a:xfrm>
            <a:off x="4368801" y="3806032"/>
            <a:ext cx="37257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   P(不买电脑|w) </a:t>
            </a:r>
          </a:p>
          <a:p>
            <a:pPr eaLnBrk="1" hangingPunct="1"/>
            <a:r>
              <a:rPr lang="zh-CN" altLang="en-US" dirty="0"/>
              <a:t>= P(C</a:t>
            </a:r>
            <a:r>
              <a:rPr lang="zh-CN" altLang="en-US" baseline="-25000" dirty="0"/>
              <a:t>0</a:t>
            </a:r>
            <a:r>
              <a:rPr lang="zh-CN" altLang="en-US" dirty="0"/>
              <a:t>|w) = P(w| (C</a:t>
            </a:r>
            <a:r>
              <a:rPr lang="zh-CN" altLang="en-US" baseline="-25000" dirty="0"/>
              <a:t>0</a:t>
            </a:r>
            <a:r>
              <a:rPr lang="zh-CN" altLang="en-US" dirty="0"/>
              <a:t>)P((C</a:t>
            </a:r>
            <a:r>
              <a:rPr lang="zh-CN" altLang="en-US" baseline="-25000" dirty="0"/>
              <a:t>0</a:t>
            </a:r>
            <a:r>
              <a:rPr lang="zh-CN" altLang="en-US" dirty="0"/>
              <a:t>) / P(w) </a:t>
            </a:r>
          </a:p>
          <a:p>
            <a:pPr eaLnBrk="1" hangingPunct="1"/>
            <a:r>
              <a:rPr lang="zh-CN" altLang="en-US" dirty="0"/>
              <a:t>= 0.007 / P(w)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   P(会买电脑|w)</a:t>
            </a:r>
          </a:p>
          <a:p>
            <a:pPr eaLnBrk="1" hangingPunct="1"/>
            <a:r>
              <a:rPr lang="zh-CN" altLang="en-US" dirty="0"/>
              <a:t>= P(C</a:t>
            </a:r>
            <a:r>
              <a:rPr lang="zh-CN" altLang="en-US" baseline="-25000" dirty="0"/>
              <a:t>1</a:t>
            </a:r>
            <a:r>
              <a:rPr lang="zh-CN" altLang="en-US" dirty="0"/>
              <a:t>|w) = P(w| C</a:t>
            </a:r>
            <a:r>
              <a:rPr lang="zh-CN" altLang="en-US" baseline="-25000" dirty="0"/>
              <a:t>1</a:t>
            </a:r>
            <a:r>
              <a:rPr lang="zh-CN" altLang="en-US" dirty="0"/>
              <a:t>)</a:t>
            </a:r>
            <a:r>
              <a:rPr lang="en-US" altLang="zh-CN" dirty="0"/>
              <a:t>*</a:t>
            </a:r>
            <a:r>
              <a:rPr lang="zh-CN" altLang="en-US" dirty="0"/>
              <a:t>P(C</a:t>
            </a:r>
            <a:r>
              <a:rPr lang="zh-CN" altLang="en-US" baseline="-25000" dirty="0"/>
              <a:t>1</a:t>
            </a:r>
            <a:r>
              <a:rPr lang="zh-CN" altLang="en-US" dirty="0"/>
              <a:t>) / P(w)</a:t>
            </a:r>
          </a:p>
          <a:p>
            <a:pPr eaLnBrk="1" hangingPunct="1"/>
            <a:r>
              <a:rPr lang="zh-CN" altLang="en-US" dirty="0"/>
              <a:t>= 0.028 / P(w)</a:t>
            </a:r>
          </a:p>
        </p:txBody>
      </p:sp>
      <p:sp>
        <p:nvSpPr>
          <p:cNvPr id="11370" name="Text Box 254"/>
          <p:cNvSpPr txBox="1">
            <a:spLocks noChangeArrowheads="1"/>
          </p:cNvSpPr>
          <p:nvPr/>
        </p:nvSpPr>
        <p:spPr bwMode="auto">
          <a:xfrm>
            <a:off x="4329113" y="1400970"/>
            <a:ext cx="4786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3366CC"/>
                </a:solidFill>
              </a:rPr>
              <a:t>w = (年龄&lt;30, 收入中等，是学生，信用一般)</a:t>
            </a:r>
          </a:p>
        </p:txBody>
      </p:sp>
      <p:sp>
        <p:nvSpPr>
          <p:cNvPr id="20735" name="Rectangle 255"/>
          <p:cNvSpPr>
            <a:spLocks noChangeArrowheads="1"/>
          </p:cNvSpPr>
          <p:nvPr/>
        </p:nvSpPr>
        <p:spPr bwMode="auto">
          <a:xfrm>
            <a:off x="4368800" y="4685771"/>
            <a:ext cx="3557588" cy="796396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736" name="任意多边形 851"/>
          <p:cNvSpPr>
            <a:spLocks/>
          </p:cNvSpPr>
          <p:nvPr/>
        </p:nvSpPr>
        <p:spPr bwMode="auto">
          <a:xfrm>
            <a:off x="7723188" y="4693708"/>
            <a:ext cx="684212" cy="8255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0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311" y="11715"/>
                </a:moveTo>
                <a:lnTo>
                  <a:pt x="0" y="15388"/>
                </a:lnTo>
                <a:lnTo>
                  <a:pt x="2647" y="14931"/>
                </a:lnTo>
                <a:lnTo>
                  <a:pt x="11291" y="21600"/>
                </a:lnTo>
                <a:lnTo>
                  <a:pt x="21600" y="1150"/>
                </a:lnTo>
                <a:lnTo>
                  <a:pt x="17608" y="0"/>
                </a:lnTo>
                <a:lnTo>
                  <a:pt x="10629" y="16775"/>
                </a:lnTo>
                <a:lnTo>
                  <a:pt x="4311" y="11715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4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33" grpId="0" bldLvl="0" autoUpdateAnimBg="0"/>
      <p:bldP spid="20735" grpId="0" animBg="1"/>
      <p:bldP spid="207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条件概率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23851" y="610827"/>
            <a:ext cx="8361363" cy="4327261"/>
          </a:xfrm>
        </p:spPr>
        <p:txBody>
          <a:bodyPr/>
          <a:lstStyle/>
          <a:p>
            <a:pPr eaLnBrk="1" hangingPunct="1">
              <a:buFont typeface="Webdings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考虑一个医疗诊断问题，有两种可能的假设：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buFont typeface="Webdings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）病人有癌症。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buFont typeface="Webdings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）病人无癌症。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buFont typeface="Webdings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样本数据来自某化验测试，它也有两种可能的结果：阳性和阴性。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buFont typeface="Webdings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假设我们已经有先验知识：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buFont typeface="Webdings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）在所有人口中只有</a:t>
            </a:r>
            <a:r>
              <a:rPr lang="en-US" altLang="zh-CN" dirty="0" smtClean="0">
                <a:solidFill>
                  <a:srgbClr val="FF0000"/>
                </a:solidFill>
              </a:rPr>
              <a:t>0.008</a:t>
            </a:r>
            <a:r>
              <a:rPr lang="zh-CN" altLang="en-US" dirty="0" smtClean="0">
                <a:solidFill>
                  <a:srgbClr val="FF0000"/>
                </a:solidFill>
              </a:rPr>
              <a:t>的人患癌症。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buFont typeface="Webdings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）此外，化验测试对有癌症的患者有</a:t>
            </a:r>
            <a:r>
              <a:rPr lang="en-US" altLang="zh-CN" dirty="0" smtClean="0">
                <a:solidFill>
                  <a:srgbClr val="FF0000"/>
                </a:solidFill>
              </a:rPr>
              <a:t>98%</a:t>
            </a:r>
            <a:r>
              <a:rPr lang="zh-CN" altLang="en-US" dirty="0" smtClean="0">
                <a:solidFill>
                  <a:srgbClr val="FF0000"/>
                </a:solidFill>
              </a:rPr>
              <a:t>的可能返回阳性结果，对无癌症患者有</a:t>
            </a:r>
            <a:r>
              <a:rPr lang="en-US" altLang="zh-CN" dirty="0" smtClean="0">
                <a:solidFill>
                  <a:srgbClr val="FF0000"/>
                </a:solidFill>
              </a:rPr>
              <a:t>97%</a:t>
            </a:r>
            <a:r>
              <a:rPr lang="zh-CN" altLang="en-US" dirty="0" smtClean="0">
                <a:solidFill>
                  <a:srgbClr val="FF0000"/>
                </a:solidFill>
              </a:rPr>
              <a:t>的可能返回阴性结果。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条件概率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146050" y="800100"/>
            <a:ext cx="8997950" cy="49149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ebdings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上面的数据可以用以下概率式子表示：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ebdings" pitchFamily="18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P(cancer)=0.008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ebdings" pitchFamily="18" charset="2"/>
              <a:buNone/>
            </a:pPr>
            <a:r>
              <a:rPr lang="en-US" altLang="zh-CN" dirty="0" smtClean="0">
                <a:solidFill>
                  <a:srgbClr val="3366CC"/>
                </a:solidFill>
              </a:rPr>
              <a:t>P(</a:t>
            </a:r>
            <a:r>
              <a:rPr lang="zh-CN" altLang="en-US" dirty="0" smtClean="0">
                <a:solidFill>
                  <a:srgbClr val="3366CC"/>
                </a:solidFill>
              </a:rPr>
              <a:t>无</a:t>
            </a:r>
            <a:r>
              <a:rPr lang="en-US" altLang="zh-CN" dirty="0" smtClean="0">
                <a:solidFill>
                  <a:srgbClr val="3366CC"/>
                </a:solidFill>
              </a:rPr>
              <a:t>cancer)=1- P(cancer)= 1- 0.008=0.992</a:t>
            </a:r>
            <a:endParaRPr lang="zh-CN" altLang="en-US" dirty="0" smtClean="0">
              <a:solidFill>
                <a:srgbClr val="3366CC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ebdings" pitchFamily="18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P(</a:t>
            </a:r>
            <a:r>
              <a:rPr lang="zh-CN" altLang="en-US" dirty="0" smtClean="0">
                <a:solidFill>
                  <a:srgbClr val="FF0000"/>
                </a:solidFill>
              </a:rPr>
              <a:t>阳性</a:t>
            </a:r>
            <a:r>
              <a:rPr lang="en-US" altLang="zh-CN" dirty="0" smtClean="0">
                <a:solidFill>
                  <a:srgbClr val="FF0000"/>
                </a:solidFill>
              </a:rPr>
              <a:t>|cancer)=0.98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ebdings" pitchFamily="18" charset="2"/>
              <a:buNone/>
            </a:pPr>
            <a:r>
              <a:rPr lang="en-US" altLang="zh-CN" dirty="0" smtClean="0">
                <a:solidFill>
                  <a:srgbClr val="3366CC"/>
                </a:solidFill>
              </a:rPr>
              <a:t>P(</a:t>
            </a:r>
            <a:r>
              <a:rPr lang="zh-CN" altLang="en-US" dirty="0" smtClean="0">
                <a:solidFill>
                  <a:srgbClr val="3366CC"/>
                </a:solidFill>
              </a:rPr>
              <a:t>阴性</a:t>
            </a:r>
            <a:r>
              <a:rPr lang="en-US" altLang="zh-CN" dirty="0" smtClean="0">
                <a:solidFill>
                  <a:srgbClr val="3366CC"/>
                </a:solidFill>
              </a:rPr>
              <a:t>|cancer)=1-P(</a:t>
            </a:r>
            <a:r>
              <a:rPr lang="zh-CN" altLang="en-US" dirty="0" smtClean="0">
                <a:solidFill>
                  <a:srgbClr val="3366CC"/>
                </a:solidFill>
              </a:rPr>
              <a:t>阳性</a:t>
            </a:r>
            <a:r>
              <a:rPr lang="en-US" altLang="zh-CN" dirty="0" smtClean="0">
                <a:solidFill>
                  <a:srgbClr val="3366CC"/>
                </a:solidFill>
              </a:rPr>
              <a:t>|cancer)=1-0.98 =0.02</a:t>
            </a:r>
            <a:endParaRPr lang="zh-CN" altLang="en-US" dirty="0" smtClean="0">
              <a:solidFill>
                <a:srgbClr val="3366CC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ebdings" pitchFamily="18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P(</a:t>
            </a:r>
            <a:r>
              <a:rPr lang="zh-CN" altLang="en-US" dirty="0" smtClean="0">
                <a:solidFill>
                  <a:srgbClr val="FF0000"/>
                </a:solidFill>
              </a:rPr>
              <a:t>阴性</a:t>
            </a:r>
            <a:r>
              <a:rPr lang="en-US" altLang="zh-CN" dirty="0" smtClean="0">
                <a:solidFill>
                  <a:srgbClr val="FF0000"/>
                </a:solidFill>
              </a:rPr>
              <a:t>|</a:t>
            </a:r>
            <a:r>
              <a:rPr lang="zh-CN" altLang="en-US" dirty="0" smtClean="0">
                <a:solidFill>
                  <a:srgbClr val="FF0000"/>
                </a:solidFill>
              </a:rPr>
              <a:t>无</a:t>
            </a:r>
            <a:r>
              <a:rPr lang="en-US" altLang="zh-CN" dirty="0" smtClean="0">
                <a:solidFill>
                  <a:srgbClr val="FF0000"/>
                </a:solidFill>
              </a:rPr>
              <a:t>cancer)=0.97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ebdings" pitchFamily="18" charset="2"/>
              <a:buNone/>
            </a:pPr>
            <a:r>
              <a:rPr lang="en-US" altLang="zh-CN" dirty="0" smtClean="0">
                <a:solidFill>
                  <a:srgbClr val="3366CC"/>
                </a:solidFill>
              </a:rPr>
              <a:t>P(</a:t>
            </a:r>
            <a:r>
              <a:rPr lang="zh-CN" altLang="en-US" dirty="0" smtClean="0">
                <a:solidFill>
                  <a:srgbClr val="3366CC"/>
                </a:solidFill>
              </a:rPr>
              <a:t>阳性</a:t>
            </a:r>
            <a:r>
              <a:rPr lang="en-US" altLang="zh-CN" dirty="0" smtClean="0">
                <a:solidFill>
                  <a:srgbClr val="3366CC"/>
                </a:solidFill>
              </a:rPr>
              <a:t>|</a:t>
            </a:r>
            <a:r>
              <a:rPr lang="zh-CN" altLang="en-US" dirty="0" smtClean="0">
                <a:solidFill>
                  <a:srgbClr val="3366CC"/>
                </a:solidFill>
              </a:rPr>
              <a:t>无</a:t>
            </a:r>
            <a:r>
              <a:rPr lang="en-US" altLang="zh-CN" dirty="0" smtClean="0">
                <a:solidFill>
                  <a:srgbClr val="3366CC"/>
                </a:solidFill>
              </a:rPr>
              <a:t>cancer)=1-P(</a:t>
            </a:r>
            <a:r>
              <a:rPr lang="zh-CN" altLang="en-US" dirty="0" smtClean="0">
                <a:solidFill>
                  <a:srgbClr val="3366CC"/>
                </a:solidFill>
              </a:rPr>
              <a:t>阴性</a:t>
            </a:r>
            <a:r>
              <a:rPr lang="en-US" altLang="zh-CN" dirty="0" smtClean="0">
                <a:solidFill>
                  <a:srgbClr val="3366CC"/>
                </a:solidFill>
              </a:rPr>
              <a:t>|</a:t>
            </a:r>
            <a:r>
              <a:rPr lang="zh-CN" altLang="en-US" dirty="0" smtClean="0">
                <a:solidFill>
                  <a:srgbClr val="3366CC"/>
                </a:solidFill>
              </a:rPr>
              <a:t>无</a:t>
            </a:r>
            <a:r>
              <a:rPr lang="en-US" altLang="zh-CN" dirty="0" smtClean="0">
                <a:solidFill>
                  <a:srgbClr val="3366CC"/>
                </a:solidFill>
              </a:rPr>
              <a:t>cancer)=1-0.97=0.03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ebdings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假设现在有一个新病人，化验测试结果为阳性，是否将病人断定为有癌症呢？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ebdings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在这里，</a:t>
            </a:r>
            <a:r>
              <a:rPr lang="en-US" altLang="zh-CN" dirty="0" smtClean="0">
                <a:solidFill>
                  <a:srgbClr val="FF0000"/>
                </a:solidFill>
              </a:rPr>
              <a:t>Y={cancer</a:t>
            </a:r>
            <a:r>
              <a:rPr lang="zh-CN" altLang="en-US" dirty="0" smtClean="0">
                <a:solidFill>
                  <a:srgbClr val="FF0000"/>
                </a:solidFill>
              </a:rPr>
              <a:t>，无</a:t>
            </a:r>
            <a:r>
              <a:rPr lang="en-US" altLang="zh-CN" dirty="0" smtClean="0">
                <a:solidFill>
                  <a:srgbClr val="FF0000"/>
                </a:solidFill>
              </a:rPr>
              <a:t>cancer}</a:t>
            </a:r>
            <a:r>
              <a:rPr lang="zh-CN" altLang="en-US" dirty="0" smtClean="0">
                <a:solidFill>
                  <a:srgbClr val="FF0000"/>
                </a:solidFill>
              </a:rPr>
              <a:t>，共两个类别，这个新病人是一个样本，他有一个属性阳性，可以令</a:t>
            </a:r>
            <a:r>
              <a:rPr lang="en-US" altLang="zh-CN" dirty="0" smtClean="0">
                <a:solidFill>
                  <a:srgbClr val="FF0000"/>
                </a:solidFill>
              </a:rPr>
              <a:t>x=(</a:t>
            </a:r>
            <a:r>
              <a:rPr lang="zh-CN" altLang="en-US" dirty="0" smtClean="0">
                <a:solidFill>
                  <a:srgbClr val="FF0000"/>
                </a:solidFill>
              </a:rPr>
              <a:t>阳性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条件概率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" y="899584"/>
            <a:ext cx="8685213" cy="4327261"/>
          </a:xfrm>
        </p:spPr>
        <p:txBody>
          <a:bodyPr/>
          <a:lstStyle/>
          <a:p>
            <a:pPr eaLnBrk="1" hangingPunct="1">
              <a:buFont typeface="Webdings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我们可以来计算各个类别的后验概率：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P(cancer|</a:t>
            </a:r>
            <a:r>
              <a:rPr lang="zh-CN" altLang="en-US" dirty="0" smtClean="0">
                <a:solidFill>
                  <a:srgbClr val="FF0000"/>
                </a:solidFill>
              </a:rPr>
              <a:t>阳性</a:t>
            </a:r>
            <a:r>
              <a:rPr lang="en-US" altLang="zh-CN" dirty="0" smtClean="0">
                <a:solidFill>
                  <a:srgbClr val="FF0000"/>
                </a:solidFill>
              </a:rPr>
              <a:t>) = P(</a:t>
            </a:r>
            <a:r>
              <a:rPr lang="zh-CN" altLang="en-US" dirty="0" smtClean="0">
                <a:solidFill>
                  <a:srgbClr val="FF0000"/>
                </a:solidFill>
              </a:rPr>
              <a:t>阳性</a:t>
            </a:r>
            <a:r>
              <a:rPr lang="en-US" altLang="zh-CN" dirty="0" smtClean="0">
                <a:solidFill>
                  <a:srgbClr val="FF0000"/>
                </a:solidFill>
              </a:rPr>
              <a:t> | cancer) *p(cancer)=0.98*0.008 = 0.0078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P(</a:t>
            </a:r>
            <a:r>
              <a:rPr lang="zh-CN" altLang="en-US" dirty="0" smtClean="0">
                <a:solidFill>
                  <a:srgbClr val="FF0000"/>
                </a:solidFill>
              </a:rPr>
              <a:t>无</a:t>
            </a:r>
            <a:r>
              <a:rPr lang="en-US" altLang="zh-CN" dirty="0" smtClean="0">
                <a:solidFill>
                  <a:srgbClr val="FF0000"/>
                </a:solidFill>
              </a:rPr>
              <a:t>cancer |</a:t>
            </a:r>
            <a:r>
              <a:rPr lang="zh-CN" altLang="en-US" dirty="0" smtClean="0">
                <a:solidFill>
                  <a:srgbClr val="FF0000"/>
                </a:solidFill>
              </a:rPr>
              <a:t>阳性</a:t>
            </a:r>
            <a:r>
              <a:rPr lang="en-US" altLang="zh-CN" dirty="0" smtClean="0">
                <a:solidFill>
                  <a:srgbClr val="FF0000"/>
                </a:solidFill>
              </a:rPr>
              <a:t>)=P(</a:t>
            </a:r>
            <a:r>
              <a:rPr lang="zh-CN" altLang="en-US" dirty="0" smtClean="0">
                <a:solidFill>
                  <a:srgbClr val="FF0000"/>
                </a:solidFill>
              </a:rPr>
              <a:t>阳性</a:t>
            </a:r>
            <a:r>
              <a:rPr lang="en-US" altLang="zh-CN" dirty="0" smtClean="0">
                <a:solidFill>
                  <a:srgbClr val="FF0000"/>
                </a:solidFill>
              </a:rPr>
              <a:t> | </a:t>
            </a:r>
            <a:r>
              <a:rPr lang="zh-CN" altLang="en-US" dirty="0" smtClean="0">
                <a:solidFill>
                  <a:srgbClr val="FF0000"/>
                </a:solidFill>
              </a:rPr>
              <a:t>无</a:t>
            </a:r>
            <a:r>
              <a:rPr lang="en-US" altLang="zh-CN" dirty="0" smtClean="0">
                <a:solidFill>
                  <a:srgbClr val="FF0000"/>
                </a:solidFill>
              </a:rPr>
              <a:t>cancer)*p(</a:t>
            </a:r>
            <a:r>
              <a:rPr lang="zh-CN" altLang="en-US" dirty="0" smtClean="0">
                <a:solidFill>
                  <a:srgbClr val="FF0000"/>
                </a:solidFill>
              </a:rPr>
              <a:t>无</a:t>
            </a:r>
            <a:r>
              <a:rPr lang="en-US" altLang="zh-CN" dirty="0" smtClean="0">
                <a:solidFill>
                  <a:srgbClr val="FF0000"/>
                </a:solidFill>
              </a:rPr>
              <a:t>cancer)=0.03*0.992 = 0.0298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P(</a:t>
            </a:r>
            <a:r>
              <a:rPr lang="zh-CN" altLang="en-US" dirty="0" smtClean="0">
                <a:solidFill>
                  <a:srgbClr val="FF0000"/>
                </a:solidFill>
              </a:rPr>
              <a:t>阳性</a:t>
            </a:r>
            <a:r>
              <a:rPr lang="en-US" altLang="zh-CN" dirty="0" smtClean="0">
                <a:solidFill>
                  <a:srgbClr val="FF0000"/>
                </a:solidFill>
              </a:rPr>
              <a:t>)=P(cancer|</a:t>
            </a:r>
            <a:r>
              <a:rPr lang="zh-CN" altLang="en-US" dirty="0" smtClean="0">
                <a:solidFill>
                  <a:srgbClr val="FF0000"/>
                </a:solidFill>
              </a:rPr>
              <a:t>阳性</a:t>
            </a:r>
            <a:r>
              <a:rPr lang="en-US" altLang="zh-CN" dirty="0" smtClean="0">
                <a:solidFill>
                  <a:srgbClr val="FF0000"/>
                </a:solidFill>
              </a:rPr>
              <a:t>) + P(</a:t>
            </a:r>
            <a:r>
              <a:rPr lang="zh-CN" altLang="en-US" dirty="0" smtClean="0">
                <a:solidFill>
                  <a:srgbClr val="FF0000"/>
                </a:solidFill>
              </a:rPr>
              <a:t>无</a:t>
            </a:r>
            <a:r>
              <a:rPr lang="en-US" altLang="zh-CN" dirty="0" smtClean="0">
                <a:solidFill>
                  <a:srgbClr val="FF0000"/>
                </a:solidFill>
              </a:rPr>
              <a:t>cancer|</a:t>
            </a:r>
            <a:r>
              <a:rPr lang="zh-CN" altLang="en-US" dirty="0" smtClean="0">
                <a:solidFill>
                  <a:srgbClr val="FF0000"/>
                </a:solidFill>
              </a:rPr>
              <a:t>阳性</a:t>
            </a:r>
            <a:r>
              <a:rPr lang="en-US" altLang="zh-CN" dirty="0" smtClean="0">
                <a:solidFill>
                  <a:srgbClr val="FF0000"/>
                </a:solidFill>
              </a:rPr>
              <a:t>) = 0.0078 + 0.0298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 smtClean="0">
                <a:solidFill>
                  <a:srgbClr val="3366CC"/>
                </a:solidFill>
              </a:rPr>
              <a:t>P(cancer|</a:t>
            </a:r>
            <a:r>
              <a:rPr lang="zh-CN" altLang="en-US" dirty="0" smtClean="0">
                <a:solidFill>
                  <a:srgbClr val="3366CC"/>
                </a:solidFill>
              </a:rPr>
              <a:t>阳性</a:t>
            </a:r>
            <a:r>
              <a:rPr lang="en-US" altLang="zh-CN" dirty="0" smtClean="0">
                <a:solidFill>
                  <a:srgbClr val="3366CC"/>
                </a:solidFill>
              </a:rPr>
              <a:t>)= P(cancer </a:t>
            </a:r>
            <a:r>
              <a:rPr lang="zh-CN" altLang="en-US" dirty="0" smtClean="0">
                <a:solidFill>
                  <a:srgbClr val="3366CC"/>
                </a:solidFill>
              </a:rPr>
              <a:t>阳性</a:t>
            </a:r>
            <a:r>
              <a:rPr lang="en-US" altLang="zh-CN" dirty="0" smtClean="0">
                <a:solidFill>
                  <a:srgbClr val="3366CC"/>
                </a:solidFill>
              </a:rPr>
              <a:t>) / P(</a:t>
            </a:r>
            <a:r>
              <a:rPr lang="zh-CN" altLang="en-US" dirty="0" smtClean="0">
                <a:solidFill>
                  <a:srgbClr val="3366CC"/>
                </a:solidFill>
              </a:rPr>
              <a:t>阳性</a:t>
            </a:r>
            <a:r>
              <a:rPr lang="en-US" altLang="zh-CN" dirty="0" smtClean="0">
                <a:solidFill>
                  <a:srgbClr val="3366CC"/>
                </a:solidFill>
              </a:rPr>
              <a:t>)= 0.0078/(0.0078 + 0.0298 )=0.207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altLang="zh-CN" dirty="0" smtClean="0">
                <a:solidFill>
                  <a:srgbClr val="3366CC"/>
                </a:solidFill>
              </a:rPr>
              <a:t>P(</a:t>
            </a:r>
            <a:r>
              <a:rPr lang="zh-CN" altLang="en-US" dirty="0" smtClean="0">
                <a:solidFill>
                  <a:srgbClr val="3366CC"/>
                </a:solidFill>
              </a:rPr>
              <a:t>无</a:t>
            </a:r>
            <a:r>
              <a:rPr lang="en-US" altLang="zh-CN" dirty="0" smtClean="0">
                <a:solidFill>
                  <a:srgbClr val="3366CC"/>
                </a:solidFill>
              </a:rPr>
              <a:t>cancer |</a:t>
            </a:r>
            <a:r>
              <a:rPr lang="zh-CN" altLang="en-US" dirty="0" smtClean="0">
                <a:solidFill>
                  <a:srgbClr val="3366CC"/>
                </a:solidFill>
              </a:rPr>
              <a:t>阳性</a:t>
            </a:r>
            <a:r>
              <a:rPr lang="en-US" altLang="zh-CN" dirty="0" smtClean="0">
                <a:solidFill>
                  <a:srgbClr val="3366CC"/>
                </a:solidFill>
              </a:rPr>
              <a:t>)=1-P(</a:t>
            </a:r>
            <a:r>
              <a:rPr lang="zh-CN" altLang="en-US" dirty="0" smtClean="0">
                <a:solidFill>
                  <a:srgbClr val="3366CC"/>
                </a:solidFill>
              </a:rPr>
              <a:t>癌症</a:t>
            </a:r>
            <a:r>
              <a:rPr lang="en-US" altLang="zh-CN" dirty="0" smtClean="0">
                <a:solidFill>
                  <a:srgbClr val="3366CC"/>
                </a:solidFill>
              </a:rPr>
              <a:t>|</a:t>
            </a:r>
            <a:r>
              <a:rPr lang="zh-CN" altLang="en-US" dirty="0" smtClean="0">
                <a:solidFill>
                  <a:srgbClr val="3366CC"/>
                </a:solidFill>
              </a:rPr>
              <a:t>阳性</a:t>
            </a:r>
            <a:r>
              <a:rPr lang="en-US" altLang="zh-CN" dirty="0" smtClean="0">
                <a:solidFill>
                  <a:srgbClr val="3366CC"/>
                </a:solidFill>
              </a:rPr>
              <a:t>)= 1- 0.207 = 0.793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设有甲、乙、丙三个车间生产同一种产品，已知各车间的产量分别占全厂产量的</a:t>
            </a:r>
            <a:r>
              <a:rPr lang="en-US" altLang="zh-CN" dirty="0"/>
              <a:t>25%</a:t>
            </a:r>
            <a:r>
              <a:rPr lang="zh-CN" altLang="zh-CN" dirty="0"/>
              <a:t>，</a:t>
            </a:r>
            <a:r>
              <a:rPr lang="en-US" altLang="zh-CN" dirty="0"/>
              <a:t>35%</a:t>
            </a:r>
            <a:r>
              <a:rPr lang="zh-CN" altLang="zh-CN" dirty="0"/>
              <a:t>，</a:t>
            </a:r>
            <a:r>
              <a:rPr lang="en-US" altLang="zh-CN" dirty="0"/>
              <a:t>40%</a:t>
            </a:r>
            <a:r>
              <a:rPr lang="zh-CN" altLang="zh-CN" dirty="0"/>
              <a:t>，各车间的产品次品率依次为</a:t>
            </a:r>
            <a:r>
              <a:rPr lang="en-US" altLang="zh-CN" dirty="0"/>
              <a:t>5%</a:t>
            </a:r>
            <a:r>
              <a:rPr lang="zh-CN" altLang="zh-CN" dirty="0"/>
              <a:t>，</a:t>
            </a:r>
            <a:r>
              <a:rPr lang="en-US" altLang="zh-CN" dirty="0"/>
              <a:t>4%</a:t>
            </a:r>
            <a:r>
              <a:rPr lang="zh-CN" altLang="zh-CN" dirty="0"/>
              <a:t>，</a:t>
            </a:r>
            <a:r>
              <a:rPr lang="en-US" altLang="zh-CN" dirty="0"/>
              <a:t>2%</a:t>
            </a:r>
            <a:r>
              <a:rPr lang="zh-CN" altLang="zh-CN" dirty="0"/>
              <a:t>，现从待出厂的产品中检查出一个次品，试用朴素贝叶斯分类预测该次品最有可能是由哪个车间生产的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试用下表的训练数据训练一个朴素贝叶斯模型，表中</a:t>
            </a:r>
            <a:r>
              <a:rPr lang="en-US" altLang="zh-CN" dirty="0"/>
              <a:t>x1</a:t>
            </a:r>
            <a:r>
              <a:rPr lang="zh-CN" altLang="zh-CN" dirty="0"/>
              <a:t>和</a:t>
            </a:r>
            <a:r>
              <a:rPr lang="en-US" altLang="zh-CN" dirty="0"/>
              <a:t>x2</a:t>
            </a:r>
            <a:r>
              <a:rPr lang="zh-CN" altLang="zh-CN" dirty="0"/>
              <a:t>为特征属性，取值集合分别为</a:t>
            </a:r>
            <a:r>
              <a:rPr lang="en-US" altLang="zh-CN" dirty="0"/>
              <a:t>x1={1,2,3},x2={S,M,L},y</a:t>
            </a:r>
            <a:r>
              <a:rPr lang="zh-CN" altLang="zh-CN" dirty="0"/>
              <a:t>为类别属性。并预测新样本</a:t>
            </a:r>
            <a:r>
              <a:rPr lang="en-US" altLang="zh-CN" dirty="0"/>
              <a:t>x=(3,S)</a:t>
            </a:r>
            <a:r>
              <a:rPr lang="zh-CN" altLang="zh-CN" dirty="0"/>
              <a:t>的类别值。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30125"/>
              </p:ext>
            </p:extLst>
          </p:nvPr>
        </p:nvGraphicFramePr>
        <p:xfrm>
          <a:off x="821531" y="4419760"/>
          <a:ext cx="7827169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669"/>
                <a:gridCol w="220821"/>
                <a:gridCol w="372745"/>
                <a:gridCol w="372745"/>
                <a:gridCol w="372745"/>
                <a:gridCol w="477044"/>
                <a:gridCol w="482600"/>
                <a:gridCol w="482600"/>
                <a:gridCol w="698500"/>
                <a:gridCol w="368300"/>
                <a:gridCol w="774700"/>
                <a:gridCol w="596900"/>
                <a:gridCol w="596900"/>
                <a:gridCol w="571500"/>
                <a:gridCol w="4572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y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49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座别墅在过去的 </a:t>
            </a:r>
            <a:r>
              <a:rPr lang="en-US" altLang="zh-CN" dirty="0"/>
              <a:t>20 </a:t>
            </a:r>
            <a:r>
              <a:rPr lang="zh-CN" altLang="en-US" dirty="0"/>
              <a:t>年里一共发生过 </a:t>
            </a:r>
            <a:r>
              <a:rPr lang="en-US" altLang="zh-CN" dirty="0"/>
              <a:t>2 </a:t>
            </a:r>
            <a:r>
              <a:rPr lang="zh-CN" altLang="en-US" dirty="0"/>
              <a:t>次被盗，别墅的主人有一条狗，狗平均每周晚上叫 </a:t>
            </a:r>
            <a:r>
              <a:rPr lang="en-US" altLang="zh-CN" dirty="0"/>
              <a:t>3 </a:t>
            </a:r>
            <a:r>
              <a:rPr lang="zh-CN" altLang="en-US" dirty="0"/>
              <a:t>次，在盗贼入侵时狗叫的概率被估计为 </a:t>
            </a:r>
            <a:r>
              <a:rPr lang="en-US" altLang="zh-CN" dirty="0"/>
              <a:t>0.9</a:t>
            </a:r>
            <a:r>
              <a:rPr lang="zh-CN" altLang="en-US" dirty="0" smtClean="0"/>
              <a:t>，试问：</a:t>
            </a:r>
            <a:r>
              <a:rPr lang="zh-CN" altLang="en-US" dirty="0"/>
              <a:t>在狗叫的时候发生入侵的概率是多少？</a:t>
            </a:r>
          </a:p>
          <a:p>
            <a:r>
              <a:rPr lang="zh-CN" altLang="en-US" sz="2000" dirty="0"/>
              <a:t>假设 </a:t>
            </a:r>
            <a:r>
              <a:rPr lang="en-US" altLang="zh-CN" sz="2000" dirty="0"/>
              <a:t>A </a:t>
            </a:r>
            <a:r>
              <a:rPr lang="zh-CN" altLang="en-US" sz="2000" dirty="0"/>
              <a:t>事件为狗在晚上叫，</a:t>
            </a:r>
            <a:r>
              <a:rPr lang="en-US" altLang="zh-CN" sz="2000" dirty="0"/>
              <a:t>B </a:t>
            </a:r>
            <a:r>
              <a:rPr lang="zh-CN" altLang="en-US" sz="2000" dirty="0"/>
              <a:t>为盗贼入侵。</a:t>
            </a:r>
          </a:p>
          <a:p>
            <a:r>
              <a:rPr lang="zh-CN" altLang="en-US" sz="2000" dirty="0"/>
              <a:t>事件</a:t>
            </a:r>
            <a:r>
              <a:rPr lang="en-US" altLang="zh-CN" sz="2000" dirty="0"/>
              <a:t>A</a:t>
            </a:r>
            <a:r>
              <a:rPr lang="zh-CN" altLang="en-US" sz="2000" dirty="0"/>
              <a:t>（狗叫）：</a:t>
            </a:r>
            <a:r>
              <a:rPr lang="en-US" altLang="zh-CN" sz="2000" dirty="0"/>
              <a:t>P(A) = 3/7</a:t>
            </a:r>
          </a:p>
          <a:p>
            <a:r>
              <a:rPr lang="zh-CN" altLang="en-US" sz="2000" dirty="0"/>
              <a:t>事件</a:t>
            </a:r>
            <a:r>
              <a:rPr lang="en-US" altLang="zh-CN" sz="2000" dirty="0"/>
              <a:t>B</a:t>
            </a:r>
            <a:r>
              <a:rPr lang="zh-CN" altLang="en-US" sz="2000" dirty="0"/>
              <a:t>（被偷）：</a:t>
            </a:r>
            <a:r>
              <a:rPr lang="en-US" altLang="zh-CN" sz="2000" dirty="0"/>
              <a:t>P(B) = 2/(365*20+4</a:t>
            </a:r>
            <a:r>
              <a:rPr lang="en-US" altLang="zh-CN" sz="2000" dirty="0" smtClean="0"/>
              <a:t>)	4</a:t>
            </a:r>
            <a:r>
              <a:rPr lang="zh-CN" altLang="en-US" sz="2000" dirty="0" smtClean="0"/>
              <a:t>为闰年加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天</a:t>
            </a:r>
            <a:endParaRPr lang="en-US" altLang="zh-CN" sz="2000" dirty="0"/>
          </a:p>
          <a:p>
            <a:r>
              <a:rPr lang="zh-CN" altLang="en-US" sz="2000" dirty="0"/>
              <a:t>盗贼入侵时狗叫的概率被估计为 </a:t>
            </a:r>
            <a:r>
              <a:rPr lang="en-US" altLang="zh-CN" sz="2000" dirty="0"/>
              <a:t>0.9</a:t>
            </a:r>
            <a:r>
              <a:rPr lang="zh-CN" altLang="en-US" sz="2000" dirty="0"/>
              <a:t>（先偷后叫）：</a:t>
            </a:r>
            <a:r>
              <a:rPr lang="en-US" altLang="zh-CN" sz="2000" dirty="0"/>
              <a:t>P(A|B) = 0.9</a:t>
            </a:r>
          </a:p>
          <a:p>
            <a:r>
              <a:rPr lang="zh-CN" altLang="en-US" sz="2000" dirty="0"/>
              <a:t>考虑事件（反过来，逆概）：</a:t>
            </a:r>
            <a:r>
              <a:rPr lang="en-US" altLang="zh-CN" sz="2000" dirty="0"/>
              <a:t>P(B|A) = P(A|B) * P(B) / P(A) = 0.9* (2/(365*20+4)) / (3/7)  = 0.000575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35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</a:t>
            </a:r>
            <a:r>
              <a:rPr lang="zh-CN" altLang="en-US" dirty="0" smtClean="0"/>
              <a:t>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8546" name="Picture 2" descr="C:\Users\Shinelon\Desktop\201804141026272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6" y="703792"/>
            <a:ext cx="3811361" cy="496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47" name="Picture 3" descr="C:\Users\Shinelon\Desktop\20180414102845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819" y="568357"/>
            <a:ext cx="1204674" cy="510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59450" y="4329162"/>
            <a:ext cx="3968437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</a:rPr>
              <a:t>试判断青绿、硬挺、浊响的瓜是否是好瓜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0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贝叶斯分类算法过程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01525"/>
            <a:ext cx="8633049" cy="480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什么是训练集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844550" y="986590"/>
            <a:ext cx="5532187" cy="247850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3200" b="1" dirty="0"/>
          </a:p>
          <a:p>
            <a:pPr algn="ctr"/>
            <a:endParaRPr lang="en-US" altLang="zh-CN" sz="3200" b="1" dirty="0" smtClean="0"/>
          </a:p>
          <a:p>
            <a:pPr algn="ctr"/>
            <a:r>
              <a:rPr lang="zh-CN" altLang="en-US" sz="3200" b="1" dirty="0" smtClean="0"/>
              <a:t>总</a:t>
            </a:r>
            <a:r>
              <a:rPr lang="zh-CN" altLang="en-US" sz="3200" b="1" dirty="0"/>
              <a:t>体</a:t>
            </a:r>
          </a:p>
          <a:p>
            <a:pPr algn="ctr"/>
            <a:endParaRPr lang="zh-CN" altLang="en-US" sz="3200" b="1" dirty="0"/>
          </a:p>
          <a:p>
            <a:pPr algn="ctr"/>
            <a:endParaRPr lang="zh-CN" altLang="en-US" sz="3200" b="1" dirty="0"/>
          </a:p>
          <a:p>
            <a:pPr algn="ctr"/>
            <a:endParaRPr lang="zh-CN" altLang="en-US" sz="3200" b="1" dirty="0"/>
          </a:p>
          <a:p>
            <a:pPr algn="ctr"/>
            <a:endParaRPr lang="zh-CN" altLang="en-US" sz="3200" b="1" dirty="0"/>
          </a:p>
          <a:p>
            <a:pPr algn="ctr"/>
            <a:endParaRPr lang="zh-CN" altLang="en-US" sz="3200" b="1" dirty="0"/>
          </a:p>
          <a:p>
            <a:pPr algn="ctr"/>
            <a:endParaRPr lang="zh-CN" altLang="en-US" sz="3200" b="1" dirty="0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1802480" y="1764034"/>
            <a:ext cx="3616325" cy="157030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/>
              <a:t>样本</a:t>
            </a:r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 flipH="1">
            <a:off x="2472531" y="3007895"/>
            <a:ext cx="667711" cy="8139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4126833" y="3007896"/>
            <a:ext cx="1143000" cy="8139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2" name="Oval 8"/>
          <p:cNvSpPr>
            <a:spLocks noChangeArrowheads="1"/>
          </p:cNvSpPr>
          <p:nvPr/>
        </p:nvSpPr>
        <p:spPr bwMode="auto">
          <a:xfrm>
            <a:off x="664076" y="3821831"/>
            <a:ext cx="3035300" cy="1225021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训练集</a:t>
            </a:r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4585367" y="3821831"/>
            <a:ext cx="1666875" cy="785813"/>
          </a:xfrm>
          <a:prstGeom prst="ellipse">
            <a:avLst/>
          </a:prstGeom>
          <a:solidFill>
            <a:srgbClr val="A5F5A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测试集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nimBg="1"/>
      <p:bldP spid="77831" grpId="0" animBg="1"/>
      <p:bldP spid="77832" grpId="0" animBg="1"/>
      <p:bldP spid="778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朴素贝叶斯分类举例</a:t>
            </a:r>
          </a:p>
        </p:txBody>
      </p:sp>
      <p:graphicFrame>
        <p:nvGraphicFramePr>
          <p:cNvPr id="17411" name="Group 3"/>
          <p:cNvGraphicFramePr>
            <a:graphicFrameLocks noGrp="1"/>
          </p:cNvGraphicFramePr>
          <p:nvPr>
            <p:ph type="tbl" idx="1"/>
          </p:nvPr>
        </p:nvGraphicFramePr>
        <p:xfrm>
          <a:off x="50801" y="713053"/>
          <a:ext cx="4278313" cy="4923932"/>
        </p:xfrm>
        <a:graphic>
          <a:graphicData uri="http://schemas.openxmlformats.org/drawingml/2006/table">
            <a:tbl>
              <a:tblPr/>
              <a:tblGrid>
                <a:gridCol w="827088"/>
                <a:gridCol w="754062"/>
                <a:gridCol w="722313"/>
                <a:gridCol w="765175"/>
                <a:gridCol w="1209675"/>
              </a:tblGrid>
              <a:tr h="3333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收入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学生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信用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买了电脑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中等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94" name="Object 249"/>
          <p:cNvGraphicFramePr>
            <a:graphicFrameLocks noChangeAspect="1"/>
          </p:cNvGraphicFramePr>
          <p:nvPr/>
        </p:nvGraphicFramePr>
        <p:xfrm>
          <a:off x="4787900" y="828146"/>
          <a:ext cx="3367088" cy="713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r:id="rId3" imgW="1651277" imgH="419357" progId="Equation.3">
                  <p:embed/>
                </p:oleObj>
              </mc:Choice>
              <mc:Fallback>
                <p:oleObj r:id="rId3" imgW="1651277" imgH="419357" progId="Equation.3">
                  <p:embed/>
                  <p:pic>
                    <p:nvPicPr>
                      <p:cNvPr id="0" name="Object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828146"/>
                        <a:ext cx="3367088" cy="713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58" name="Text Box 250"/>
          <p:cNvSpPr txBox="1">
            <a:spLocks noChangeArrowheads="1"/>
          </p:cNvSpPr>
          <p:nvPr/>
        </p:nvSpPr>
        <p:spPr bwMode="auto">
          <a:xfrm>
            <a:off x="4787900" y="1783292"/>
            <a:ext cx="3919663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>
                <a:solidFill>
                  <a:schemeClr val="accent1"/>
                </a:solidFill>
              </a:rPr>
              <a:t>计算P(C</a:t>
            </a:r>
            <a:r>
              <a:rPr lang="zh-CN" altLang="en-US" sz="2400" baseline="-25000">
                <a:solidFill>
                  <a:schemeClr val="accent1"/>
                </a:solidFill>
              </a:rPr>
              <a:t>i</a:t>
            </a:r>
            <a:r>
              <a:rPr lang="zh-CN" altLang="en-US" sz="2400">
                <a:solidFill>
                  <a:schemeClr val="accent1"/>
                </a:solidFill>
              </a:rPr>
              <a:t>)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本例中C</a:t>
            </a:r>
            <a:r>
              <a:rPr lang="zh-CN" altLang="en-US" baseline="-25000"/>
              <a:t>0</a:t>
            </a:r>
            <a:r>
              <a:rPr lang="zh-CN" altLang="en-US"/>
              <a:t>为未买电脑，C</a:t>
            </a:r>
            <a:r>
              <a:rPr lang="zh-CN" altLang="en-US" baseline="-25000"/>
              <a:t>1</a:t>
            </a:r>
            <a:r>
              <a:rPr lang="zh-CN" altLang="en-US"/>
              <a:t>为买了电脑</a:t>
            </a:r>
          </a:p>
        </p:txBody>
      </p:sp>
      <p:sp>
        <p:nvSpPr>
          <p:cNvPr id="17659" name="Text Box 251"/>
          <p:cNvSpPr txBox="1">
            <a:spLocks noChangeArrowheads="1"/>
          </p:cNvSpPr>
          <p:nvPr/>
        </p:nvSpPr>
        <p:spPr bwMode="auto">
          <a:xfrm>
            <a:off x="4787901" y="2931583"/>
            <a:ext cx="21755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P(未买电脑) = </a:t>
            </a:r>
          </a:p>
        </p:txBody>
      </p:sp>
      <p:sp>
        <p:nvSpPr>
          <p:cNvPr id="17660" name="Text Box 252"/>
          <p:cNvSpPr txBox="1">
            <a:spLocks noChangeArrowheads="1"/>
          </p:cNvSpPr>
          <p:nvPr/>
        </p:nvSpPr>
        <p:spPr bwMode="auto">
          <a:xfrm>
            <a:off x="4787901" y="3432969"/>
            <a:ext cx="21755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P(买了电脑) = </a:t>
            </a:r>
          </a:p>
        </p:txBody>
      </p:sp>
      <p:sp>
        <p:nvSpPr>
          <p:cNvPr id="17661" name="Text Box 253"/>
          <p:cNvSpPr txBox="1">
            <a:spLocks noChangeArrowheads="1"/>
          </p:cNvSpPr>
          <p:nvPr/>
        </p:nvSpPr>
        <p:spPr bwMode="auto">
          <a:xfrm>
            <a:off x="6842125" y="2931583"/>
            <a:ext cx="1904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5/14 = 0.357</a:t>
            </a:r>
          </a:p>
        </p:txBody>
      </p:sp>
      <p:sp>
        <p:nvSpPr>
          <p:cNvPr id="17662" name="Text Box 254"/>
          <p:cNvSpPr txBox="1">
            <a:spLocks noChangeArrowheads="1"/>
          </p:cNvSpPr>
          <p:nvPr/>
        </p:nvSpPr>
        <p:spPr bwMode="auto">
          <a:xfrm>
            <a:off x="6842125" y="3432969"/>
            <a:ext cx="1904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9/14 = 0.643</a:t>
            </a:r>
          </a:p>
        </p:txBody>
      </p:sp>
      <p:sp>
        <p:nvSpPr>
          <p:cNvPr id="8299" name="Text Box 255"/>
          <p:cNvSpPr txBox="1">
            <a:spLocks noChangeArrowheads="1"/>
          </p:cNvSpPr>
          <p:nvPr/>
        </p:nvSpPr>
        <p:spPr bwMode="auto">
          <a:xfrm>
            <a:off x="4787901" y="4185708"/>
            <a:ext cx="1741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1"/>
                </a:solidFill>
              </a:rPr>
              <a:t>P(w)不用算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8" grpId="0" bldLvl="0" autoUpdateAnimBg="0"/>
      <p:bldP spid="17659" grpId="0" bldLvl="0" autoUpdateAnimBg="0"/>
      <p:bldP spid="17660" grpId="0" bldLvl="0" autoUpdateAnimBg="0"/>
      <p:bldP spid="17661" grpId="0" bldLvl="0" autoUpdateAnimBg="0"/>
      <p:bldP spid="17662" grpId="0" bldLvl="0" autoUpdateAnimBg="0"/>
      <p:bldP spid="829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朴素贝叶斯分类举例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ph type="tbl" idx="1"/>
          </p:nvPr>
        </p:nvGraphicFramePr>
        <p:xfrm>
          <a:off x="50801" y="713053"/>
          <a:ext cx="4278313" cy="4923932"/>
        </p:xfrm>
        <a:graphic>
          <a:graphicData uri="http://schemas.openxmlformats.org/drawingml/2006/table">
            <a:tbl>
              <a:tblPr/>
              <a:tblGrid>
                <a:gridCol w="827088"/>
                <a:gridCol w="754062"/>
                <a:gridCol w="722313"/>
                <a:gridCol w="765175"/>
                <a:gridCol w="1209675"/>
              </a:tblGrid>
              <a:tr h="3333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收入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学生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信用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买了电脑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中等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18" name="Object 249"/>
          <p:cNvGraphicFramePr>
            <a:graphicFrameLocks noChangeAspect="1"/>
          </p:cNvGraphicFramePr>
          <p:nvPr/>
        </p:nvGraphicFramePr>
        <p:xfrm>
          <a:off x="4525964" y="728928"/>
          <a:ext cx="2987675" cy="63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r:id="rId3" imgW="1651277" imgH="419357" progId="Equation.3">
                  <p:embed/>
                </p:oleObj>
              </mc:Choice>
              <mc:Fallback>
                <p:oleObj r:id="rId3" imgW="1651277" imgH="419357" progId="Equation.3">
                  <p:embed/>
                  <p:pic>
                    <p:nvPicPr>
                      <p:cNvPr id="0" name="Object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4" y="728928"/>
                        <a:ext cx="2987675" cy="632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82" name="Text Box 250"/>
          <p:cNvSpPr txBox="1">
            <a:spLocks noChangeArrowheads="1"/>
          </p:cNvSpPr>
          <p:nvPr/>
        </p:nvSpPr>
        <p:spPr bwMode="auto">
          <a:xfrm>
            <a:off x="4338638" y="1289844"/>
            <a:ext cx="4926349" cy="160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>
                <a:solidFill>
                  <a:schemeClr val="accent1"/>
                </a:solidFill>
              </a:rPr>
              <a:t>计算P(w|未买电脑)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solidFill>
                  <a:srgbClr val="3366CC"/>
                </a:solidFill>
              </a:rPr>
              <a:t>w = (年龄&lt;30, 收入中等，是学生，信用一般)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Courier New" pitchFamily="49" charset="0"/>
              </a:rPr>
              <a:t>  P(w|Ci)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Courier New" pitchFamily="49" charset="0"/>
              </a:rPr>
              <a:t>= P(w</a:t>
            </a:r>
            <a:r>
              <a:rPr lang="zh-CN" altLang="en-US" baseline="-25000">
                <a:latin typeface="Courier New" pitchFamily="49" charset="0"/>
              </a:rPr>
              <a:t>0</a:t>
            </a:r>
            <a:r>
              <a:rPr lang="zh-CN" altLang="en-US">
                <a:latin typeface="Courier New" pitchFamily="49" charset="0"/>
              </a:rPr>
              <a:t>|C</a:t>
            </a:r>
            <a:r>
              <a:rPr lang="zh-CN" altLang="en-US" baseline="-25000">
                <a:latin typeface="Courier New" pitchFamily="49" charset="0"/>
                <a:sym typeface="Arial" charset="0"/>
              </a:rPr>
              <a:t>i</a:t>
            </a:r>
            <a:r>
              <a:rPr lang="zh-CN" altLang="en-US">
                <a:latin typeface="Courier New" pitchFamily="49" charset="0"/>
              </a:rPr>
              <a:t>)</a:t>
            </a:r>
            <a:r>
              <a:rPr lang="en-US" altLang="zh-CN">
                <a:latin typeface="Courier New" pitchFamily="49" charset="0"/>
              </a:rPr>
              <a:t>*</a:t>
            </a:r>
            <a:r>
              <a:rPr lang="zh-CN" altLang="en-US">
                <a:latin typeface="Courier New" pitchFamily="49" charset="0"/>
              </a:rPr>
              <a:t>P(w</a:t>
            </a:r>
            <a:r>
              <a:rPr lang="zh-CN" altLang="en-US" baseline="-25000">
                <a:latin typeface="Courier New" pitchFamily="49" charset="0"/>
                <a:sym typeface="Arial" charset="0"/>
              </a:rPr>
              <a:t>1</a:t>
            </a:r>
            <a:r>
              <a:rPr lang="zh-CN" altLang="en-US">
                <a:latin typeface="Courier New" pitchFamily="49" charset="0"/>
              </a:rPr>
              <a:t>|C</a:t>
            </a:r>
            <a:r>
              <a:rPr lang="zh-CN" altLang="en-US" baseline="-25000">
                <a:latin typeface="Courier New" pitchFamily="49" charset="0"/>
                <a:sym typeface="Arial" charset="0"/>
              </a:rPr>
              <a:t>i</a:t>
            </a:r>
            <a:r>
              <a:rPr lang="zh-CN" altLang="en-US">
                <a:latin typeface="Courier New" pitchFamily="49" charset="0"/>
              </a:rPr>
              <a:t>)</a:t>
            </a:r>
            <a:r>
              <a:rPr lang="en-US" altLang="zh-CN">
                <a:latin typeface="Courier New" pitchFamily="49" charset="0"/>
              </a:rPr>
              <a:t>*</a:t>
            </a:r>
            <a:r>
              <a:rPr lang="zh-CN" altLang="en-US">
                <a:latin typeface="Courier New" pitchFamily="49" charset="0"/>
              </a:rPr>
              <a:t>P(w</a:t>
            </a:r>
            <a:r>
              <a:rPr lang="zh-CN" altLang="en-US" baseline="-25000">
                <a:latin typeface="Courier New" pitchFamily="49" charset="0"/>
                <a:sym typeface="Arial" charset="0"/>
              </a:rPr>
              <a:t>2</a:t>
            </a:r>
            <a:r>
              <a:rPr lang="zh-CN" altLang="en-US">
                <a:latin typeface="Courier New" pitchFamily="49" charset="0"/>
              </a:rPr>
              <a:t>|C</a:t>
            </a:r>
            <a:r>
              <a:rPr lang="zh-CN" altLang="en-US" baseline="-25000">
                <a:latin typeface="Courier New" pitchFamily="49" charset="0"/>
                <a:sym typeface="Arial" charset="0"/>
              </a:rPr>
              <a:t>i</a:t>
            </a:r>
            <a:r>
              <a:rPr lang="zh-CN" altLang="en-US">
                <a:latin typeface="Courier New" pitchFamily="49" charset="0"/>
              </a:rPr>
              <a:t>)</a:t>
            </a:r>
            <a:r>
              <a:rPr lang="en-US" altLang="zh-CN">
                <a:latin typeface="Courier New" pitchFamily="49" charset="0"/>
              </a:rPr>
              <a:t>*</a:t>
            </a:r>
            <a:r>
              <a:rPr lang="zh-CN" altLang="en-US">
                <a:latin typeface="Courier New" pitchFamily="49" charset="0"/>
              </a:rPr>
              <a:t>P(w</a:t>
            </a:r>
            <a:r>
              <a:rPr lang="zh-CN" altLang="en-US" baseline="-25000">
                <a:latin typeface="Courier New" pitchFamily="49" charset="0"/>
                <a:sym typeface="Arial" charset="0"/>
              </a:rPr>
              <a:t>3</a:t>
            </a:r>
            <a:r>
              <a:rPr lang="zh-CN" altLang="en-US">
                <a:latin typeface="Courier New" pitchFamily="49" charset="0"/>
              </a:rPr>
              <a:t>|C</a:t>
            </a:r>
            <a:r>
              <a:rPr lang="zh-CN" altLang="en-US" baseline="-25000">
                <a:latin typeface="Courier New" pitchFamily="49" charset="0"/>
                <a:sym typeface="Arial" charset="0"/>
              </a:rPr>
              <a:t>i</a:t>
            </a:r>
            <a:r>
              <a:rPr lang="zh-CN" altLang="en-US">
                <a:latin typeface="Courier New" pitchFamily="49" charset="0"/>
              </a:rPr>
              <a:t>)</a:t>
            </a:r>
          </a:p>
        </p:txBody>
      </p:sp>
      <p:sp>
        <p:nvSpPr>
          <p:cNvPr id="18683" name="Text Box 251"/>
          <p:cNvSpPr txBox="1">
            <a:spLocks noChangeArrowheads="1"/>
          </p:cNvSpPr>
          <p:nvPr/>
        </p:nvSpPr>
        <p:spPr bwMode="auto">
          <a:xfrm>
            <a:off x="4338639" y="2669646"/>
            <a:ext cx="2856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P(年龄&lt;30|未买电脑) = </a:t>
            </a:r>
          </a:p>
        </p:txBody>
      </p:sp>
      <p:sp>
        <p:nvSpPr>
          <p:cNvPr id="18684" name="Text Box 252"/>
          <p:cNvSpPr txBox="1">
            <a:spLocks noChangeArrowheads="1"/>
          </p:cNvSpPr>
          <p:nvPr/>
        </p:nvSpPr>
        <p:spPr bwMode="auto">
          <a:xfrm>
            <a:off x="7023101" y="2669646"/>
            <a:ext cx="1471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3/5 = 0.600</a:t>
            </a:r>
          </a:p>
        </p:txBody>
      </p:sp>
      <p:sp>
        <p:nvSpPr>
          <p:cNvPr id="18685" name="Text Box 253"/>
          <p:cNvSpPr txBox="1">
            <a:spLocks noChangeArrowheads="1"/>
          </p:cNvSpPr>
          <p:nvPr/>
        </p:nvSpPr>
        <p:spPr bwMode="auto">
          <a:xfrm>
            <a:off x="4329113" y="3000375"/>
            <a:ext cx="29354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P(收入中等|未买电脑) = </a:t>
            </a:r>
          </a:p>
        </p:txBody>
      </p:sp>
      <p:sp>
        <p:nvSpPr>
          <p:cNvPr id="18686" name="Text Box 254"/>
          <p:cNvSpPr txBox="1">
            <a:spLocks noChangeArrowheads="1"/>
          </p:cNvSpPr>
          <p:nvPr/>
        </p:nvSpPr>
        <p:spPr bwMode="auto">
          <a:xfrm>
            <a:off x="7023101" y="3000375"/>
            <a:ext cx="1471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2/5 = 0.400</a:t>
            </a:r>
            <a:endParaRPr lang="zh-CN" altLang="en-US"/>
          </a:p>
        </p:txBody>
      </p:sp>
      <p:sp>
        <p:nvSpPr>
          <p:cNvPr id="18687" name="Text Box 255"/>
          <p:cNvSpPr txBox="1">
            <a:spLocks noChangeArrowheads="1"/>
          </p:cNvSpPr>
          <p:nvPr/>
        </p:nvSpPr>
        <p:spPr bwMode="auto">
          <a:xfrm>
            <a:off x="4332288" y="3321845"/>
            <a:ext cx="2678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P(是学生|未买电脑) = </a:t>
            </a:r>
          </a:p>
        </p:txBody>
      </p:sp>
      <p:sp>
        <p:nvSpPr>
          <p:cNvPr id="18688" name="Text Box 256"/>
          <p:cNvSpPr txBox="1">
            <a:spLocks noChangeArrowheads="1"/>
          </p:cNvSpPr>
          <p:nvPr/>
        </p:nvSpPr>
        <p:spPr bwMode="auto">
          <a:xfrm>
            <a:off x="6848476" y="3321845"/>
            <a:ext cx="1471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1/5 = 0.200</a:t>
            </a:r>
            <a:endParaRPr lang="zh-CN" altLang="en-US"/>
          </a:p>
        </p:txBody>
      </p:sp>
      <p:sp>
        <p:nvSpPr>
          <p:cNvPr id="18689" name="Text Box 257"/>
          <p:cNvSpPr txBox="1">
            <a:spLocks noChangeArrowheads="1"/>
          </p:cNvSpPr>
          <p:nvPr/>
        </p:nvSpPr>
        <p:spPr bwMode="auto">
          <a:xfrm>
            <a:off x="4321175" y="3635376"/>
            <a:ext cx="29354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P(信用一般|未买电脑) = </a:t>
            </a:r>
          </a:p>
        </p:txBody>
      </p:sp>
      <p:sp>
        <p:nvSpPr>
          <p:cNvPr id="18690" name="Text Box 258"/>
          <p:cNvSpPr txBox="1">
            <a:spLocks noChangeArrowheads="1"/>
          </p:cNvSpPr>
          <p:nvPr/>
        </p:nvSpPr>
        <p:spPr bwMode="auto">
          <a:xfrm>
            <a:off x="7023101" y="3635376"/>
            <a:ext cx="1471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2/5 = 0.400</a:t>
            </a:r>
            <a:endParaRPr lang="zh-CN" altLang="en-US"/>
          </a:p>
        </p:txBody>
      </p:sp>
      <p:sp>
        <p:nvSpPr>
          <p:cNvPr id="18691" name="Text Box 259"/>
          <p:cNvSpPr txBox="1">
            <a:spLocks noChangeArrowheads="1"/>
          </p:cNvSpPr>
          <p:nvPr/>
        </p:nvSpPr>
        <p:spPr bwMode="auto">
          <a:xfrm>
            <a:off x="4338639" y="4058708"/>
            <a:ext cx="20874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/>
              <a:t>   P(w|未买电脑)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= 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8692" name="Text Box 260"/>
          <p:cNvSpPr txBox="1">
            <a:spLocks noChangeArrowheads="1"/>
          </p:cNvSpPr>
          <p:nvPr/>
        </p:nvSpPr>
        <p:spPr bwMode="auto">
          <a:xfrm>
            <a:off x="4329114" y="4693709"/>
            <a:ext cx="363272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/>
              <a:t>   P(w|C</a:t>
            </a:r>
            <a:r>
              <a:rPr lang="zh-CN" altLang="en-US" sz="2000" baseline="-25000"/>
              <a:t>0</a:t>
            </a:r>
            <a:r>
              <a:rPr lang="zh-CN" altLang="en-US" sz="2000"/>
              <a:t>)P(C</a:t>
            </a:r>
            <a:r>
              <a:rPr lang="zh-CN" altLang="en-US" sz="2000" baseline="-25000"/>
              <a:t>0</a:t>
            </a:r>
            <a:r>
              <a:rPr lang="zh-CN" altLang="en-US" sz="200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= P(w|未买电脑) * P(未买电脑)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= 0.019 * 0.357 = 0.007</a:t>
            </a:r>
          </a:p>
        </p:txBody>
      </p:sp>
      <p:sp>
        <p:nvSpPr>
          <p:cNvPr id="18693" name="Text Box 261"/>
          <p:cNvSpPr txBox="1">
            <a:spLocks noChangeArrowheads="1"/>
          </p:cNvSpPr>
          <p:nvPr/>
        </p:nvSpPr>
        <p:spPr bwMode="auto">
          <a:xfrm>
            <a:off x="4573589" y="4355042"/>
            <a:ext cx="32608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0.6 * 0.4 * 0.2 * 0.4 = 0.019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82" grpId="0" bldLvl="0" autoUpdateAnimBg="0"/>
      <p:bldP spid="18683" grpId="0" bldLvl="0" autoUpdateAnimBg="0"/>
      <p:bldP spid="18684" grpId="0" bldLvl="0" autoUpdateAnimBg="0"/>
      <p:bldP spid="18685" grpId="0" bldLvl="0" autoUpdateAnimBg="0"/>
      <p:bldP spid="18686" grpId="0" bldLvl="0" autoUpdateAnimBg="0"/>
      <p:bldP spid="18687" grpId="0" bldLvl="0" autoUpdateAnimBg="0"/>
      <p:bldP spid="18688" grpId="0" bldLvl="0" autoUpdateAnimBg="0"/>
      <p:bldP spid="18689" grpId="0" bldLvl="0" autoUpdateAnimBg="0"/>
      <p:bldP spid="18690" grpId="0" bldLvl="0" autoUpdateAnimBg="0"/>
      <p:bldP spid="18691" grpId="0" bldLvl="0" autoUpdateAnimBg="0"/>
      <p:bldP spid="18692" grpId="0" bldLvl="0" autoUpdateAnimBg="0"/>
      <p:bldP spid="18693" grpId="0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朴素贝叶斯分类举例</a:t>
            </a:r>
          </a:p>
        </p:txBody>
      </p:sp>
      <p:graphicFrame>
        <p:nvGraphicFramePr>
          <p:cNvPr id="19459" name="Group 3"/>
          <p:cNvGraphicFramePr>
            <a:graphicFrameLocks noGrp="1"/>
          </p:cNvGraphicFramePr>
          <p:nvPr>
            <p:ph type="tbl" idx="1"/>
          </p:nvPr>
        </p:nvGraphicFramePr>
        <p:xfrm>
          <a:off x="50801" y="713053"/>
          <a:ext cx="4278313" cy="4923932"/>
        </p:xfrm>
        <a:graphic>
          <a:graphicData uri="http://schemas.openxmlformats.org/drawingml/2006/table">
            <a:tbl>
              <a:tblPr/>
              <a:tblGrid>
                <a:gridCol w="827088"/>
                <a:gridCol w="754062"/>
                <a:gridCol w="722313"/>
                <a:gridCol w="765175"/>
                <a:gridCol w="1209675"/>
              </a:tblGrid>
              <a:tr h="3333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收入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学生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信用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买了电脑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中等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42" name="Object 249"/>
          <p:cNvGraphicFramePr>
            <a:graphicFrameLocks noChangeAspect="1"/>
          </p:cNvGraphicFramePr>
          <p:nvPr/>
        </p:nvGraphicFramePr>
        <p:xfrm>
          <a:off x="4525964" y="728928"/>
          <a:ext cx="2987675" cy="63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r:id="rId3" imgW="1651277" imgH="419357" progId="Equation.3">
                  <p:embed/>
                </p:oleObj>
              </mc:Choice>
              <mc:Fallback>
                <p:oleObj r:id="rId3" imgW="1651277" imgH="419357" progId="Equation.3">
                  <p:embed/>
                  <p:pic>
                    <p:nvPicPr>
                      <p:cNvPr id="0" name="Object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4" y="728928"/>
                        <a:ext cx="2987675" cy="632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06" name="Text Box 250"/>
          <p:cNvSpPr txBox="1">
            <a:spLocks noChangeArrowheads="1"/>
          </p:cNvSpPr>
          <p:nvPr/>
        </p:nvSpPr>
        <p:spPr bwMode="auto">
          <a:xfrm>
            <a:off x="4338638" y="1289844"/>
            <a:ext cx="4926349" cy="160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>
                <a:solidFill>
                  <a:schemeClr val="accent1"/>
                </a:solidFill>
              </a:rPr>
              <a:t>计算P(w|买了电脑)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solidFill>
                  <a:srgbClr val="3366CC"/>
                </a:solidFill>
              </a:rPr>
              <a:t>w = (年龄&lt;30, 收入中等，是学生，信用一般)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Courier New" pitchFamily="49" charset="0"/>
              </a:rPr>
              <a:t>  P(w|Ci)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Courier New" pitchFamily="49" charset="0"/>
              </a:rPr>
              <a:t>= P(w</a:t>
            </a:r>
            <a:r>
              <a:rPr lang="zh-CN" altLang="en-US" baseline="-25000">
                <a:latin typeface="Courier New" pitchFamily="49" charset="0"/>
              </a:rPr>
              <a:t>0</a:t>
            </a:r>
            <a:r>
              <a:rPr lang="zh-CN" altLang="en-US">
                <a:latin typeface="Courier New" pitchFamily="49" charset="0"/>
              </a:rPr>
              <a:t>|C</a:t>
            </a:r>
            <a:r>
              <a:rPr lang="zh-CN" altLang="en-US" baseline="-25000">
                <a:latin typeface="Courier New" pitchFamily="49" charset="0"/>
                <a:sym typeface="Arial" charset="0"/>
              </a:rPr>
              <a:t>i</a:t>
            </a:r>
            <a:r>
              <a:rPr lang="zh-CN" altLang="en-US">
                <a:latin typeface="Courier New" pitchFamily="49" charset="0"/>
              </a:rPr>
              <a:t>)</a:t>
            </a:r>
            <a:r>
              <a:rPr lang="en-US" altLang="zh-CN">
                <a:latin typeface="Courier New" pitchFamily="49" charset="0"/>
              </a:rPr>
              <a:t>*</a:t>
            </a:r>
            <a:r>
              <a:rPr lang="zh-CN" altLang="en-US">
                <a:latin typeface="Courier New" pitchFamily="49" charset="0"/>
              </a:rPr>
              <a:t>P(w</a:t>
            </a:r>
            <a:r>
              <a:rPr lang="zh-CN" altLang="en-US" baseline="-25000">
                <a:latin typeface="Courier New" pitchFamily="49" charset="0"/>
                <a:sym typeface="Arial" charset="0"/>
              </a:rPr>
              <a:t>1</a:t>
            </a:r>
            <a:r>
              <a:rPr lang="zh-CN" altLang="en-US">
                <a:latin typeface="Courier New" pitchFamily="49" charset="0"/>
              </a:rPr>
              <a:t>|C</a:t>
            </a:r>
            <a:r>
              <a:rPr lang="zh-CN" altLang="en-US" baseline="-25000">
                <a:latin typeface="Courier New" pitchFamily="49" charset="0"/>
                <a:sym typeface="Arial" charset="0"/>
              </a:rPr>
              <a:t>i</a:t>
            </a:r>
            <a:r>
              <a:rPr lang="zh-CN" altLang="en-US">
                <a:latin typeface="Courier New" pitchFamily="49" charset="0"/>
              </a:rPr>
              <a:t>)</a:t>
            </a:r>
            <a:r>
              <a:rPr lang="en-US" altLang="zh-CN">
                <a:latin typeface="Courier New" pitchFamily="49" charset="0"/>
              </a:rPr>
              <a:t>*</a:t>
            </a:r>
            <a:r>
              <a:rPr lang="zh-CN" altLang="en-US">
                <a:latin typeface="Courier New" pitchFamily="49" charset="0"/>
              </a:rPr>
              <a:t>P(w</a:t>
            </a:r>
            <a:r>
              <a:rPr lang="zh-CN" altLang="en-US" baseline="-25000">
                <a:latin typeface="Courier New" pitchFamily="49" charset="0"/>
                <a:sym typeface="Arial" charset="0"/>
              </a:rPr>
              <a:t>2</a:t>
            </a:r>
            <a:r>
              <a:rPr lang="zh-CN" altLang="en-US">
                <a:latin typeface="Courier New" pitchFamily="49" charset="0"/>
              </a:rPr>
              <a:t>|C</a:t>
            </a:r>
            <a:r>
              <a:rPr lang="zh-CN" altLang="en-US" baseline="-25000">
                <a:latin typeface="Courier New" pitchFamily="49" charset="0"/>
                <a:sym typeface="Arial" charset="0"/>
              </a:rPr>
              <a:t>i</a:t>
            </a:r>
            <a:r>
              <a:rPr lang="zh-CN" altLang="en-US">
                <a:latin typeface="Courier New" pitchFamily="49" charset="0"/>
              </a:rPr>
              <a:t>)</a:t>
            </a:r>
            <a:r>
              <a:rPr lang="en-US" altLang="zh-CN">
                <a:latin typeface="Courier New" pitchFamily="49" charset="0"/>
              </a:rPr>
              <a:t>*</a:t>
            </a:r>
            <a:r>
              <a:rPr lang="zh-CN" altLang="en-US">
                <a:latin typeface="Courier New" pitchFamily="49" charset="0"/>
              </a:rPr>
              <a:t>P(w</a:t>
            </a:r>
            <a:r>
              <a:rPr lang="zh-CN" altLang="en-US" baseline="-25000">
                <a:latin typeface="Courier New" pitchFamily="49" charset="0"/>
                <a:sym typeface="Arial" charset="0"/>
              </a:rPr>
              <a:t>3</a:t>
            </a:r>
            <a:r>
              <a:rPr lang="zh-CN" altLang="en-US">
                <a:latin typeface="Courier New" pitchFamily="49" charset="0"/>
              </a:rPr>
              <a:t>|C</a:t>
            </a:r>
            <a:r>
              <a:rPr lang="zh-CN" altLang="en-US" baseline="-25000">
                <a:latin typeface="Courier New" pitchFamily="49" charset="0"/>
                <a:sym typeface="Arial" charset="0"/>
              </a:rPr>
              <a:t>i</a:t>
            </a:r>
            <a:r>
              <a:rPr lang="zh-CN" altLang="en-US">
                <a:latin typeface="Courier New" pitchFamily="49" charset="0"/>
              </a:rPr>
              <a:t>)</a:t>
            </a:r>
          </a:p>
        </p:txBody>
      </p:sp>
      <p:sp>
        <p:nvSpPr>
          <p:cNvPr id="19707" name="Text Box 251"/>
          <p:cNvSpPr txBox="1">
            <a:spLocks noChangeArrowheads="1"/>
          </p:cNvSpPr>
          <p:nvPr/>
        </p:nvSpPr>
        <p:spPr bwMode="auto">
          <a:xfrm>
            <a:off x="4338639" y="2669646"/>
            <a:ext cx="2856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P(年龄&lt;30|买了电脑) = </a:t>
            </a:r>
          </a:p>
        </p:txBody>
      </p:sp>
      <p:sp>
        <p:nvSpPr>
          <p:cNvPr id="19708" name="Text Box 252"/>
          <p:cNvSpPr txBox="1">
            <a:spLocks noChangeArrowheads="1"/>
          </p:cNvSpPr>
          <p:nvPr/>
        </p:nvSpPr>
        <p:spPr bwMode="auto">
          <a:xfrm>
            <a:off x="7023101" y="2669646"/>
            <a:ext cx="1471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2/9 = 0.222</a:t>
            </a:r>
            <a:endParaRPr lang="zh-CN" altLang="en-US"/>
          </a:p>
        </p:txBody>
      </p:sp>
      <p:sp>
        <p:nvSpPr>
          <p:cNvPr id="19709" name="Text Box 253"/>
          <p:cNvSpPr txBox="1">
            <a:spLocks noChangeArrowheads="1"/>
          </p:cNvSpPr>
          <p:nvPr/>
        </p:nvSpPr>
        <p:spPr bwMode="auto">
          <a:xfrm>
            <a:off x="4329113" y="3000375"/>
            <a:ext cx="29354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P(收入中等|买了电脑) = </a:t>
            </a:r>
          </a:p>
        </p:txBody>
      </p:sp>
      <p:sp>
        <p:nvSpPr>
          <p:cNvPr id="19710" name="Text Box 254"/>
          <p:cNvSpPr txBox="1">
            <a:spLocks noChangeArrowheads="1"/>
          </p:cNvSpPr>
          <p:nvPr/>
        </p:nvSpPr>
        <p:spPr bwMode="auto">
          <a:xfrm>
            <a:off x="7023101" y="3000375"/>
            <a:ext cx="1471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4/9 = 0.444</a:t>
            </a:r>
            <a:endParaRPr lang="zh-CN" altLang="en-US"/>
          </a:p>
        </p:txBody>
      </p:sp>
      <p:sp>
        <p:nvSpPr>
          <p:cNvPr id="19711" name="Text Box 255"/>
          <p:cNvSpPr txBox="1">
            <a:spLocks noChangeArrowheads="1"/>
          </p:cNvSpPr>
          <p:nvPr/>
        </p:nvSpPr>
        <p:spPr bwMode="auto">
          <a:xfrm>
            <a:off x="4332288" y="3321845"/>
            <a:ext cx="2678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P(是学生|买了电脑) = </a:t>
            </a:r>
          </a:p>
        </p:txBody>
      </p:sp>
      <p:sp>
        <p:nvSpPr>
          <p:cNvPr id="19712" name="Text Box 256"/>
          <p:cNvSpPr txBox="1">
            <a:spLocks noChangeArrowheads="1"/>
          </p:cNvSpPr>
          <p:nvPr/>
        </p:nvSpPr>
        <p:spPr bwMode="auto">
          <a:xfrm>
            <a:off x="6848476" y="3321845"/>
            <a:ext cx="1471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6/9 = 0.667</a:t>
            </a:r>
            <a:endParaRPr lang="zh-CN" altLang="en-US"/>
          </a:p>
        </p:txBody>
      </p:sp>
      <p:sp>
        <p:nvSpPr>
          <p:cNvPr id="19713" name="Text Box 257"/>
          <p:cNvSpPr txBox="1">
            <a:spLocks noChangeArrowheads="1"/>
          </p:cNvSpPr>
          <p:nvPr/>
        </p:nvSpPr>
        <p:spPr bwMode="auto">
          <a:xfrm>
            <a:off x="4321175" y="3635376"/>
            <a:ext cx="29354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P(信用一般|买了电脑) = </a:t>
            </a:r>
          </a:p>
        </p:txBody>
      </p:sp>
      <p:sp>
        <p:nvSpPr>
          <p:cNvPr id="19714" name="Text Box 258"/>
          <p:cNvSpPr txBox="1">
            <a:spLocks noChangeArrowheads="1"/>
          </p:cNvSpPr>
          <p:nvPr/>
        </p:nvSpPr>
        <p:spPr bwMode="auto">
          <a:xfrm>
            <a:off x="7023101" y="3635376"/>
            <a:ext cx="1471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6/9 = 0.667</a:t>
            </a:r>
            <a:endParaRPr lang="zh-CN" altLang="en-US"/>
          </a:p>
        </p:txBody>
      </p:sp>
      <p:sp>
        <p:nvSpPr>
          <p:cNvPr id="19715" name="Text Box 259"/>
          <p:cNvSpPr txBox="1">
            <a:spLocks noChangeArrowheads="1"/>
          </p:cNvSpPr>
          <p:nvPr/>
        </p:nvSpPr>
        <p:spPr bwMode="auto">
          <a:xfrm>
            <a:off x="4338638" y="4058708"/>
            <a:ext cx="20874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>
                <a:solidFill>
                  <a:srgbClr val="009900"/>
                </a:solidFill>
              </a:rPr>
              <a:t>   P(w|买了电脑)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= 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9716" name="Text Box 260"/>
          <p:cNvSpPr txBox="1">
            <a:spLocks noChangeArrowheads="1"/>
          </p:cNvSpPr>
          <p:nvPr/>
        </p:nvSpPr>
        <p:spPr bwMode="auto">
          <a:xfrm>
            <a:off x="4329113" y="4693709"/>
            <a:ext cx="363272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/>
              <a:t>   P(w|C</a:t>
            </a:r>
            <a:r>
              <a:rPr lang="zh-CN" altLang="en-US" sz="2000" baseline="-25000"/>
              <a:t>1</a:t>
            </a:r>
            <a:r>
              <a:rPr lang="zh-CN" altLang="en-US" sz="2000"/>
              <a:t>)</a:t>
            </a:r>
            <a:r>
              <a:rPr lang="en-US" altLang="zh-CN" sz="2000"/>
              <a:t>*</a:t>
            </a:r>
            <a:r>
              <a:rPr lang="zh-CN" altLang="en-US" sz="2000"/>
              <a:t>P(C</a:t>
            </a:r>
            <a:r>
              <a:rPr lang="zh-CN" altLang="en-US" sz="2000" baseline="-25000"/>
              <a:t>1</a:t>
            </a:r>
            <a:r>
              <a:rPr lang="zh-CN" altLang="en-US" sz="200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= P(w|买了电脑) * P(买了电脑)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= 0.044 * 0.643 = 0.028</a:t>
            </a:r>
            <a:endParaRPr lang="zh-CN" altLang="en-US"/>
          </a:p>
        </p:txBody>
      </p:sp>
      <p:sp>
        <p:nvSpPr>
          <p:cNvPr id="19717" name="Text Box 261"/>
          <p:cNvSpPr txBox="1">
            <a:spLocks noChangeArrowheads="1"/>
          </p:cNvSpPr>
          <p:nvPr/>
        </p:nvSpPr>
        <p:spPr bwMode="auto">
          <a:xfrm>
            <a:off x="4573589" y="4355042"/>
            <a:ext cx="4402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0.222 * 0.444 * 0.667 * 0.667 = 0.044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06" grpId="0" bldLvl="0" autoUpdateAnimBg="0"/>
      <p:bldP spid="19707" grpId="0" bldLvl="0" autoUpdateAnimBg="0"/>
      <p:bldP spid="19708" grpId="0" bldLvl="0" autoUpdateAnimBg="0"/>
      <p:bldP spid="19709" grpId="0" bldLvl="0" autoUpdateAnimBg="0"/>
      <p:bldP spid="19710" grpId="0" bldLvl="0" autoUpdateAnimBg="0"/>
      <p:bldP spid="19711" grpId="0" bldLvl="0" autoUpdateAnimBg="0"/>
      <p:bldP spid="19712" grpId="0" bldLvl="0" autoUpdateAnimBg="0"/>
      <p:bldP spid="19713" grpId="0" bldLvl="0" autoUpdateAnimBg="0"/>
      <p:bldP spid="19714" grpId="0" bldLvl="0" autoUpdateAnimBg="0"/>
      <p:bldP spid="19715" grpId="0" bldLvl="0" autoUpdateAnimBg="0"/>
      <p:bldP spid="19716" grpId="0" bldLvl="0" autoUpdateAnimBg="0"/>
      <p:bldP spid="19717" grpId="0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朴素贝叶斯分类举例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ph type="tbl" idx="1"/>
          </p:nvPr>
        </p:nvGraphicFramePr>
        <p:xfrm>
          <a:off x="50801" y="713053"/>
          <a:ext cx="4278313" cy="4923932"/>
        </p:xfrm>
        <a:graphic>
          <a:graphicData uri="http://schemas.openxmlformats.org/drawingml/2006/table">
            <a:tbl>
              <a:tblPr/>
              <a:tblGrid>
                <a:gridCol w="827088"/>
                <a:gridCol w="754062"/>
                <a:gridCol w="722313"/>
                <a:gridCol w="765175"/>
                <a:gridCol w="1209675"/>
              </a:tblGrid>
              <a:tr h="3333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收入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学生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信用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买了电脑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中等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66" name="Object 249"/>
          <p:cNvGraphicFramePr>
            <a:graphicFrameLocks noChangeAspect="1"/>
          </p:cNvGraphicFramePr>
          <p:nvPr/>
        </p:nvGraphicFramePr>
        <p:xfrm>
          <a:off x="4525964" y="728928"/>
          <a:ext cx="2987675" cy="63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" r:id="rId3" imgW="1651277" imgH="419357" progId="Equation.3">
                  <p:embed/>
                </p:oleObj>
              </mc:Choice>
              <mc:Fallback>
                <p:oleObj r:id="rId3" imgW="1651277" imgH="419357" progId="Equation.3">
                  <p:embed/>
                  <p:pic>
                    <p:nvPicPr>
                      <p:cNvPr id="0" name="Object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4" y="728928"/>
                        <a:ext cx="2987675" cy="632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" name="Text Box 250"/>
          <p:cNvSpPr txBox="1">
            <a:spLocks noChangeArrowheads="1"/>
          </p:cNvSpPr>
          <p:nvPr/>
        </p:nvSpPr>
        <p:spPr bwMode="auto">
          <a:xfrm>
            <a:off x="4525963" y="173963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367" name="Text Box 251"/>
          <p:cNvSpPr txBox="1">
            <a:spLocks noChangeArrowheads="1"/>
          </p:cNvSpPr>
          <p:nvPr/>
        </p:nvSpPr>
        <p:spPr bwMode="auto">
          <a:xfrm>
            <a:off x="4329113" y="1739636"/>
            <a:ext cx="363272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/>
              <a:t>   P(w|C</a:t>
            </a:r>
            <a:r>
              <a:rPr lang="zh-CN" altLang="en-US" sz="2000" baseline="-25000"/>
              <a:t>0</a:t>
            </a:r>
            <a:r>
              <a:rPr lang="zh-CN" altLang="en-US" sz="2000"/>
              <a:t>)</a:t>
            </a:r>
            <a:r>
              <a:rPr lang="en-US" altLang="zh-CN" sz="2000"/>
              <a:t>*</a:t>
            </a:r>
            <a:r>
              <a:rPr lang="zh-CN" altLang="en-US" sz="2000"/>
              <a:t>P(C</a:t>
            </a:r>
            <a:r>
              <a:rPr lang="zh-CN" altLang="en-US" sz="2000" baseline="-25000"/>
              <a:t>0</a:t>
            </a:r>
            <a:r>
              <a:rPr lang="zh-CN" altLang="en-US" sz="200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= P(w|未买电脑) * P(未买电脑)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= 0.019 * 0.357 = 0.007</a:t>
            </a:r>
            <a:endParaRPr lang="zh-CN" altLang="en-US"/>
          </a:p>
        </p:txBody>
      </p:sp>
      <p:sp>
        <p:nvSpPr>
          <p:cNvPr id="11368" name="Text Box 252"/>
          <p:cNvSpPr txBox="1">
            <a:spLocks noChangeArrowheads="1"/>
          </p:cNvSpPr>
          <p:nvPr/>
        </p:nvSpPr>
        <p:spPr bwMode="auto">
          <a:xfrm>
            <a:off x="4329113" y="2653771"/>
            <a:ext cx="363272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/>
              <a:t>   P(w|C</a:t>
            </a:r>
            <a:r>
              <a:rPr lang="zh-CN" altLang="en-US" sz="2000" baseline="-25000"/>
              <a:t>1</a:t>
            </a:r>
            <a:r>
              <a:rPr lang="zh-CN" altLang="en-US" sz="2000"/>
              <a:t>)</a:t>
            </a:r>
            <a:r>
              <a:rPr lang="en-US" altLang="zh-CN" sz="2000"/>
              <a:t>*</a:t>
            </a:r>
            <a:r>
              <a:rPr lang="zh-CN" altLang="en-US" sz="2000"/>
              <a:t>P(C</a:t>
            </a:r>
            <a:r>
              <a:rPr lang="zh-CN" altLang="en-US" sz="2000" baseline="-25000"/>
              <a:t>1</a:t>
            </a:r>
            <a:r>
              <a:rPr lang="zh-CN" altLang="en-US" sz="200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= P(w|买了电脑) * P(买了电脑)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= 0.044 * 0.643 = 0.028</a:t>
            </a:r>
            <a:endParaRPr lang="zh-CN" altLang="en-US"/>
          </a:p>
        </p:txBody>
      </p:sp>
      <p:sp>
        <p:nvSpPr>
          <p:cNvPr id="20733" name="Text Box 253"/>
          <p:cNvSpPr txBox="1">
            <a:spLocks noChangeArrowheads="1"/>
          </p:cNvSpPr>
          <p:nvPr/>
        </p:nvSpPr>
        <p:spPr bwMode="auto">
          <a:xfrm>
            <a:off x="4368801" y="3806032"/>
            <a:ext cx="37257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   P(不买电脑|w) </a:t>
            </a:r>
          </a:p>
          <a:p>
            <a:pPr eaLnBrk="1" hangingPunct="1"/>
            <a:r>
              <a:rPr lang="zh-CN" altLang="en-US"/>
              <a:t>= P(C</a:t>
            </a:r>
            <a:r>
              <a:rPr lang="zh-CN" altLang="en-US" baseline="-25000"/>
              <a:t>0</a:t>
            </a:r>
            <a:r>
              <a:rPr lang="zh-CN" altLang="en-US"/>
              <a:t>|w) = P(w| (C</a:t>
            </a:r>
            <a:r>
              <a:rPr lang="zh-CN" altLang="en-US" baseline="-25000"/>
              <a:t>0</a:t>
            </a:r>
            <a:r>
              <a:rPr lang="zh-CN" altLang="en-US"/>
              <a:t>)P((C</a:t>
            </a:r>
            <a:r>
              <a:rPr lang="zh-CN" altLang="en-US" baseline="-25000"/>
              <a:t>0</a:t>
            </a:r>
            <a:r>
              <a:rPr lang="zh-CN" altLang="en-US"/>
              <a:t>) / P(w) </a:t>
            </a:r>
          </a:p>
          <a:p>
            <a:pPr eaLnBrk="1" hangingPunct="1"/>
            <a:r>
              <a:rPr lang="zh-CN" altLang="en-US"/>
              <a:t>= 0.007 / P(w)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   P(会买电脑|w)</a:t>
            </a:r>
          </a:p>
          <a:p>
            <a:pPr eaLnBrk="1" hangingPunct="1"/>
            <a:r>
              <a:rPr lang="zh-CN" altLang="en-US"/>
              <a:t>= P(C</a:t>
            </a:r>
            <a:r>
              <a:rPr lang="zh-CN" altLang="en-US" baseline="-25000"/>
              <a:t>1</a:t>
            </a:r>
            <a:r>
              <a:rPr lang="zh-CN" altLang="en-US"/>
              <a:t>|w) = P(w| C</a:t>
            </a:r>
            <a:r>
              <a:rPr lang="zh-CN" altLang="en-US" baseline="-25000"/>
              <a:t>1</a:t>
            </a:r>
            <a:r>
              <a:rPr lang="zh-CN" altLang="en-US"/>
              <a:t>)</a:t>
            </a:r>
            <a:r>
              <a:rPr lang="en-US" altLang="zh-CN"/>
              <a:t>*</a:t>
            </a:r>
            <a:r>
              <a:rPr lang="zh-CN" altLang="en-US"/>
              <a:t>P(C</a:t>
            </a:r>
            <a:r>
              <a:rPr lang="zh-CN" altLang="en-US" baseline="-25000"/>
              <a:t>1</a:t>
            </a:r>
            <a:r>
              <a:rPr lang="zh-CN" altLang="en-US"/>
              <a:t>) / P(w)</a:t>
            </a:r>
          </a:p>
          <a:p>
            <a:pPr eaLnBrk="1" hangingPunct="1"/>
            <a:r>
              <a:rPr lang="zh-CN" altLang="en-US"/>
              <a:t>= 0.028 / P(w)</a:t>
            </a:r>
          </a:p>
        </p:txBody>
      </p:sp>
      <p:sp>
        <p:nvSpPr>
          <p:cNvPr id="11370" name="Text Box 254"/>
          <p:cNvSpPr txBox="1">
            <a:spLocks noChangeArrowheads="1"/>
          </p:cNvSpPr>
          <p:nvPr/>
        </p:nvSpPr>
        <p:spPr bwMode="auto">
          <a:xfrm>
            <a:off x="4329113" y="1400970"/>
            <a:ext cx="4786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3366CC"/>
                </a:solidFill>
              </a:rPr>
              <a:t>w = (年龄&lt;30, 收入中等，是学生，信用一般)</a:t>
            </a:r>
          </a:p>
        </p:txBody>
      </p:sp>
      <p:sp>
        <p:nvSpPr>
          <p:cNvPr id="20735" name="Rectangle 255"/>
          <p:cNvSpPr>
            <a:spLocks noChangeArrowheads="1"/>
          </p:cNvSpPr>
          <p:nvPr/>
        </p:nvSpPr>
        <p:spPr bwMode="auto">
          <a:xfrm>
            <a:off x="4368800" y="4685771"/>
            <a:ext cx="3557588" cy="796396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736" name="任意多边形 851"/>
          <p:cNvSpPr>
            <a:spLocks/>
          </p:cNvSpPr>
          <p:nvPr/>
        </p:nvSpPr>
        <p:spPr bwMode="auto">
          <a:xfrm>
            <a:off x="7723188" y="4693708"/>
            <a:ext cx="684212" cy="8255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0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311" y="11715"/>
                </a:moveTo>
                <a:lnTo>
                  <a:pt x="0" y="15388"/>
                </a:lnTo>
                <a:lnTo>
                  <a:pt x="2647" y="14931"/>
                </a:lnTo>
                <a:lnTo>
                  <a:pt x="11291" y="21600"/>
                </a:lnTo>
                <a:lnTo>
                  <a:pt x="21600" y="1150"/>
                </a:lnTo>
                <a:lnTo>
                  <a:pt x="17608" y="0"/>
                </a:lnTo>
                <a:lnTo>
                  <a:pt x="10629" y="16775"/>
                </a:lnTo>
                <a:lnTo>
                  <a:pt x="4311" y="11715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33" grpId="0" bldLvl="0" autoUpdateAnimBg="0"/>
      <p:bldP spid="20735" grpId="0" animBg="1"/>
      <p:bldP spid="207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smtClean="0">
                <a:solidFill>
                  <a:srgbClr val="FF0000"/>
                </a:solidFill>
              </a:rPr>
              <a:t>贝叶斯分类问题</a:t>
            </a:r>
            <a:r>
              <a:rPr lang="en-US" altLang="zh-CN" sz="4800" smtClean="0">
                <a:solidFill>
                  <a:srgbClr val="FF0000"/>
                </a:solidFill>
              </a:rPr>
              <a:t>1</a:t>
            </a:r>
            <a:r>
              <a:rPr lang="zh-CN" altLang="en-US" sz="4800" smtClean="0">
                <a:solidFill>
                  <a:srgbClr val="FF0000"/>
                </a:solidFill>
              </a:rPr>
              <a:t>：</a:t>
            </a:r>
            <a:br>
              <a:rPr lang="zh-CN" altLang="en-US" sz="4800" smtClean="0">
                <a:solidFill>
                  <a:srgbClr val="FF0000"/>
                </a:solidFill>
              </a:rPr>
            </a:br>
            <a:r>
              <a:rPr lang="zh-CN" altLang="en-US" sz="4800" smtClean="0">
                <a:solidFill>
                  <a:srgbClr val="FF0000"/>
                </a:solidFill>
              </a:rPr>
              <a:t>零概率问题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</a:t>
            </a:r>
            <a:r>
              <a:rPr lang="en-US" altLang="zh-CN" smtClean="0"/>
              <a:t>1</a:t>
            </a:r>
            <a:r>
              <a:rPr lang="zh-CN" altLang="en-US" smtClean="0"/>
              <a:t>：零概率问题</a:t>
            </a:r>
          </a:p>
        </p:txBody>
      </p:sp>
      <p:graphicFrame>
        <p:nvGraphicFramePr>
          <p:cNvPr id="21507" name="Group 3"/>
          <p:cNvGraphicFramePr>
            <a:graphicFrameLocks noGrp="1"/>
          </p:cNvGraphicFramePr>
          <p:nvPr>
            <p:ph type="tbl" idx="1"/>
          </p:nvPr>
        </p:nvGraphicFramePr>
        <p:xfrm>
          <a:off x="50801" y="713053"/>
          <a:ext cx="4278313" cy="4923932"/>
        </p:xfrm>
        <a:graphic>
          <a:graphicData uri="http://schemas.openxmlformats.org/drawingml/2006/table">
            <a:tbl>
              <a:tblPr/>
              <a:tblGrid>
                <a:gridCol w="827088"/>
                <a:gridCol w="754062"/>
                <a:gridCol w="722313"/>
                <a:gridCol w="765175"/>
                <a:gridCol w="1209675"/>
              </a:tblGrid>
              <a:tr h="3333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收入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学生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信用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买了电脑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中等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90" name="Object 249"/>
          <p:cNvGraphicFramePr>
            <a:graphicFrameLocks noChangeAspect="1"/>
          </p:cNvGraphicFramePr>
          <p:nvPr/>
        </p:nvGraphicFramePr>
        <p:xfrm>
          <a:off x="4525964" y="728928"/>
          <a:ext cx="2987675" cy="63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r:id="rId3" imgW="1651277" imgH="419357" progId="Equation.3">
                  <p:embed/>
                </p:oleObj>
              </mc:Choice>
              <mc:Fallback>
                <p:oleObj r:id="rId3" imgW="1651277" imgH="419357" progId="Equation.3">
                  <p:embed/>
                  <p:pic>
                    <p:nvPicPr>
                      <p:cNvPr id="0" name="Object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4" y="728928"/>
                        <a:ext cx="2987675" cy="632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" name="Text Box 250"/>
          <p:cNvSpPr txBox="1">
            <a:spLocks noChangeArrowheads="1"/>
          </p:cNvSpPr>
          <p:nvPr/>
        </p:nvSpPr>
        <p:spPr bwMode="auto">
          <a:xfrm>
            <a:off x="4338638" y="1289844"/>
            <a:ext cx="4786888" cy="130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>
                <a:solidFill>
                  <a:schemeClr val="accent1"/>
                </a:solidFill>
              </a:rPr>
              <a:t>计算P(w|未买电脑)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solidFill>
                  <a:srgbClr val="3366CC"/>
                </a:solidFill>
              </a:rPr>
              <a:t>w = (年龄&lt;30, 收入中等，是学生，信用一般)</a:t>
            </a:r>
          </a:p>
          <a:p>
            <a:pPr eaLnBrk="1" hangingPunct="1">
              <a:lnSpc>
                <a:spcPct val="110000"/>
              </a:lnSpc>
            </a:pPr>
            <a:endParaRPr lang="zh-CN" altLang="en-US">
              <a:latin typeface="Courier New" pitchFamily="49" charset="0"/>
            </a:endParaRPr>
          </a:p>
        </p:txBody>
      </p:sp>
      <p:sp>
        <p:nvSpPr>
          <p:cNvPr id="21755" name="Text Box 251"/>
          <p:cNvSpPr txBox="1">
            <a:spLocks noChangeArrowheads="1"/>
          </p:cNvSpPr>
          <p:nvPr/>
        </p:nvSpPr>
        <p:spPr bwMode="auto">
          <a:xfrm>
            <a:off x="4338639" y="2669646"/>
            <a:ext cx="2856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P(年龄&lt;30|未买电脑) = </a:t>
            </a:r>
          </a:p>
        </p:txBody>
      </p:sp>
      <p:sp>
        <p:nvSpPr>
          <p:cNvPr id="21756" name="Text Box 252"/>
          <p:cNvSpPr txBox="1">
            <a:spLocks noChangeArrowheads="1"/>
          </p:cNvSpPr>
          <p:nvPr/>
        </p:nvSpPr>
        <p:spPr bwMode="auto">
          <a:xfrm>
            <a:off x="7023101" y="2669646"/>
            <a:ext cx="1471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3/5 = 0.600</a:t>
            </a:r>
            <a:endParaRPr lang="zh-CN" altLang="en-US"/>
          </a:p>
        </p:txBody>
      </p:sp>
      <p:sp>
        <p:nvSpPr>
          <p:cNvPr id="21757" name="Text Box 253"/>
          <p:cNvSpPr txBox="1">
            <a:spLocks noChangeArrowheads="1"/>
          </p:cNvSpPr>
          <p:nvPr/>
        </p:nvSpPr>
        <p:spPr bwMode="auto">
          <a:xfrm>
            <a:off x="4329113" y="3000375"/>
            <a:ext cx="29354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P(收入中等|未买电脑) = </a:t>
            </a:r>
          </a:p>
        </p:txBody>
      </p:sp>
      <p:sp>
        <p:nvSpPr>
          <p:cNvPr id="21758" name="Text Box 254"/>
          <p:cNvSpPr txBox="1">
            <a:spLocks noChangeArrowheads="1"/>
          </p:cNvSpPr>
          <p:nvPr/>
        </p:nvSpPr>
        <p:spPr bwMode="auto">
          <a:xfrm>
            <a:off x="7023101" y="3000375"/>
            <a:ext cx="1471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2/5 = 0.400</a:t>
            </a:r>
            <a:endParaRPr lang="zh-CN" altLang="en-US"/>
          </a:p>
        </p:txBody>
      </p:sp>
      <p:sp>
        <p:nvSpPr>
          <p:cNvPr id="21759" name="Text Box 255"/>
          <p:cNvSpPr txBox="1">
            <a:spLocks noChangeArrowheads="1"/>
          </p:cNvSpPr>
          <p:nvPr/>
        </p:nvSpPr>
        <p:spPr bwMode="auto">
          <a:xfrm>
            <a:off x="4332288" y="3321845"/>
            <a:ext cx="2678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P(是学生|未买电脑) = </a:t>
            </a:r>
          </a:p>
        </p:txBody>
      </p:sp>
      <p:sp>
        <p:nvSpPr>
          <p:cNvPr id="21760" name="Text Box 256"/>
          <p:cNvSpPr txBox="1">
            <a:spLocks noChangeArrowheads="1"/>
          </p:cNvSpPr>
          <p:nvPr/>
        </p:nvSpPr>
        <p:spPr bwMode="auto">
          <a:xfrm>
            <a:off x="6834188" y="3279511"/>
            <a:ext cx="1002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  <a:r>
              <a:rPr lang="zh-CN" altLang="en-US" sz="2000"/>
              <a:t>/5 = </a:t>
            </a:r>
            <a:r>
              <a:rPr lang="zh-CN" altLang="en-US" sz="240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21761" name="Text Box 257"/>
          <p:cNvSpPr txBox="1">
            <a:spLocks noChangeArrowheads="1"/>
          </p:cNvSpPr>
          <p:nvPr/>
        </p:nvSpPr>
        <p:spPr bwMode="auto">
          <a:xfrm>
            <a:off x="4321175" y="3635376"/>
            <a:ext cx="29354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P(信用一般|未买电脑) = </a:t>
            </a:r>
          </a:p>
        </p:txBody>
      </p:sp>
      <p:sp>
        <p:nvSpPr>
          <p:cNvPr id="21762" name="Text Box 258"/>
          <p:cNvSpPr txBox="1">
            <a:spLocks noChangeArrowheads="1"/>
          </p:cNvSpPr>
          <p:nvPr/>
        </p:nvSpPr>
        <p:spPr bwMode="auto">
          <a:xfrm>
            <a:off x="7023101" y="3635376"/>
            <a:ext cx="1471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2/5 = 0.400</a:t>
            </a:r>
            <a:endParaRPr lang="zh-CN" altLang="en-US"/>
          </a:p>
        </p:txBody>
      </p:sp>
      <p:sp>
        <p:nvSpPr>
          <p:cNvPr id="21763" name="Text Box 259"/>
          <p:cNvSpPr txBox="1">
            <a:spLocks noChangeArrowheads="1"/>
          </p:cNvSpPr>
          <p:nvPr/>
        </p:nvSpPr>
        <p:spPr bwMode="auto">
          <a:xfrm>
            <a:off x="4338639" y="4058708"/>
            <a:ext cx="20874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/>
              <a:t>   P(w|未买电脑)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= 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21764" name="Text Box 260"/>
          <p:cNvSpPr txBox="1">
            <a:spLocks noChangeArrowheads="1"/>
          </p:cNvSpPr>
          <p:nvPr/>
        </p:nvSpPr>
        <p:spPr bwMode="auto">
          <a:xfrm>
            <a:off x="4329113" y="4693708"/>
            <a:ext cx="40655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/>
              <a:t>   P(w|C</a:t>
            </a:r>
            <a:r>
              <a:rPr lang="zh-CN" altLang="en-US" sz="2000" baseline="-25000"/>
              <a:t>0</a:t>
            </a:r>
            <a:r>
              <a:rPr lang="zh-CN" altLang="en-US" sz="2000"/>
              <a:t>)P(C</a:t>
            </a:r>
            <a:r>
              <a:rPr lang="zh-CN" altLang="en-US" sz="2000" baseline="-25000"/>
              <a:t>0</a:t>
            </a:r>
            <a:r>
              <a:rPr lang="zh-CN" altLang="en-US" sz="200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= P(w|未买电脑) * P(未买电脑) = </a:t>
            </a:r>
            <a:r>
              <a:rPr lang="zh-CN" altLang="en-US" sz="2000" b="1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21765" name="Text Box 261"/>
          <p:cNvSpPr txBox="1">
            <a:spLocks noChangeArrowheads="1"/>
          </p:cNvSpPr>
          <p:nvPr/>
        </p:nvSpPr>
        <p:spPr bwMode="auto">
          <a:xfrm>
            <a:off x="4573589" y="4355042"/>
            <a:ext cx="25490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0.6 * 0.4 * </a:t>
            </a:r>
            <a:r>
              <a:rPr lang="zh-CN" altLang="en-US" sz="2000" b="1">
                <a:solidFill>
                  <a:srgbClr val="FF5050"/>
                </a:solidFill>
              </a:rPr>
              <a:t>0</a:t>
            </a:r>
            <a:r>
              <a:rPr lang="zh-CN" altLang="en-US" sz="2000"/>
              <a:t> * 0.4 = </a:t>
            </a:r>
            <a:r>
              <a:rPr lang="zh-CN" altLang="en-US" sz="2000" b="1">
                <a:solidFill>
                  <a:srgbClr val="FF505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55" grpId="0" bldLvl="0" autoUpdateAnimBg="0"/>
      <p:bldP spid="21756" grpId="0" bldLvl="0" autoUpdateAnimBg="0"/>
      <p:bldP spid="21757" grpId="0" bldLvl="0" autoUpdateAnimBg="0"/>
      <p:bldP spid="21758" grpId="0" bldLvl="0" autoUpdateAnimBg="0"/>
      <p:bldP spid="21759" grpId="0" bldLvl="0" autoUpdateAnimBg="0"/>
      <p:bldP spid="21760" grpId="0" bldLvl="0" autoUpdateAnimBg="0"/>
      <p:bldP spid="21761" grpId="0" bldLvl="0" autoUpdateAnimBg="0"/>
      <p:bldP spid="21762" grpId="0" bldLvl="0" autoUpdateAnimBg="0"/>
      <p:bldP spid="21763" grpId="0" bldLvl="0" autoUpdateAnimBg="0"/>
      <p:bldP spid="21764" grpId="0" bldLvl="0" autoUpdateAnimBg="0"/>
      <p:bldP spid="21765" grpId="0" bldLvl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</a:t>
            </a:r>
            <a:r>
              <a:rPr lang="en-US" altLang="zh-CN" smtClean="0"/>
              <a:t>1</a:t>
            </a:r>
            <a:r>
              <a:rPr lang="zh-CN" altLang="en-US" smtClean="0"/>
              <a:t>：零概率问题的解决方案：拉普拉斯校准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485776" y="1742282"/>
          <a:ext cx="3082925" cy="71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r:id="rId3" imgW="1549397" imgH="431957" progId="Equation.3">
                  <p:embed/>
                </p:oleObj>
              </mc:Choice>
              <mc:Fallback>
                <p:oleObj r:id="rId3" imgW="1549397" imgH="431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6" y="1742282"/>
                        <a:ext cx="3082925" cy="715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4968876" y="1742282"/>
          <a:ext cx="3565525" cy="71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5" imgW="1790957" imgH="431957" progId="Equation.DSMT4">
                  <p:embed/>
                </p:oleObj>
              </mc:Choice>
              <mc:Fallback>
                <p:oleObj name="Equation" r:id="rId5" imgW="1790957" imgH="43195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6" y="1742282"/>
                        <a:ext cx="3565525" cy="715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57176" y="2800615"/>
            <a:ext cx="36311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校准前，概率可能为0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772025" y="2754313"/>
            <a:ext cx="451277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校准后，概率接近原概率，</a:t>
            </a:r>
          </a:p>
          <a:p>
            <a:pPr eaLnBrk="1" hangingPunct="1"/>
            <a:r>
              <a:rPr lang="zh-CN" altLang="en-US" sz="2800" b="1"/>
              <a:t>但不会变成0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911726" y="3542771"/>
            <a:ext cx="33297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其中N为属性的个数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3840163" y="2151063"/>
            <a:ext cx="931862" cy="649553"/>
          </a:xfrm>
          <a:prstGeom prst="rightArrow">
            <a:avLst>
              <a:gd name="adj1" fmla="val 50000"/>
              <a:gd name="adj2" fmla="val 29888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4968876" y="4103937"/>
            <a:ext cx="263084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4400">
                <a:solidFill>
                  <a:srgbClr val="FF0000"/>
                </a:solidFill>
              </a:rPr>
              <a:t>常取</a:t>
            </a:r>
            <a:r>
              <a:rPr lang="en-US" altLang="zh-CN" sz="4400">
                <a:solidFill>
                  <a:srgbClr val="FF0000"/>
                </a:solidFill>
              </a:rPr>
              <a:t>λ</a:t>
            </a:r>
            <a:r>
              <a:rPr lang="zh-CN" altLang="en-US" sz="4400">
                <a:solidFill>
                  <a:srgbClr val="FF0000"/>
                </a:solidFill>
              </a:rPr>
              <a:t>为</a:t>
            </a:r>
            <a:r>
              <a:rPr lang="en-US" altLang="zh-CN" sz="4400">
                <a:solidFill>
                  <a:srgbClr val="FF0000"/>
                </a:solidFill>
              </a:rPr>
              <a:t>1</a:t>
            </a:r>
            <a:r>
              <a:rPr lang="en-US" altLang="zh-CN" sz="4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</a:t>
            </a:r>
            <a:r>
              <a:rPr lang="en-US" altLang="zh-CN" smtClean="0"/>
              <a:t>1</a:t>
            </a:r>
            <a:r>
              <a:rPr lang="zh-CN" altLang="en-US" smtClean="0"/>
              <a:t>：零概率问题的解决方案：拉普拉斯校准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ph type="tbl" idx="1"/>
          </p:nvPr>
        </p:nvGraphicFramePr>
        <p:xfrm>
          <a:off x="50801" y="713053"/>
          <a:ext cx="4278313" cy="4923932"/>
        </p:xfrm>
        <a:graphic>
          <a:graphicData uri="http://schemas.openxmlformats.org/drawingml/2006/table">
            <a:tbl>
              <a:tblPr/>
              <a:tblGrid>
                <a:gridCol w="827088"/>
                <a:gridCol w="754062"/>
                <a:gridCol w="722313"/>
                <a:gridCol w="765175"/>
                <a:gridCol w="1209675"/>
              </a:tblGrid>
              <a:tr h="3333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收入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学生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信用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买了电脑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中等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38" name="Object 249"/>
          <p:cNvGraphicFramePr>
            <a:graphicFrameLocks noChangeAspect="1"/>
          </p:cNvGraphicFramePr>
          <p:nvPr/>
        </p:nvGraphicFramePr>
        <p:xfrm>
          <a:off x="4525964" y="728928"/>
          <a:ext cx="2987675" cy="63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r:id="rId3" imgW="1651277" imgH="419357" progId="Equation.3">
                  <p:embed/>
                </p:oleObj>
              </mc:Choice>
              <mc:Fallback>
                <p:oleObj r:id="rId3" imgW="1651277" imgH="419357" progId="Equation.3">
                  <p:embed/>
                  <p:pic>
                    <p:nvPicPr>
                      <p:cNvPr id="0" name="Object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4" y="728928"/>
                        <a:ext cx="2987675" cy="632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" name="Text Box 250"/>
          <p:cNvSpPr txBox="1">
            <a:spLocks noChangeArrowheads="1"/>
          </p:cNvSpPr>
          <p:nvPr/>
        </p:nvSpPr>
        <p:spPr bwMode="auto">
          <a:xfrm>
            <a:off x="4338638" y="1289844"/>
            <a:ext cx="4786888" cy="130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>
                <a:solidFill>
                  <a:schemeClr val="accent1"/>
                </a:solidFill>
              </a:rPr>
              <a:t>计算P(w|未买电脑)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solidFill>
                  <a:srgbClr val="3366CC"/>
                </a:solidFill>
              </a:rPr>
              <a:t>w = (年龄&lt;30, 收入中等，是学生，信用一般)</a:t>
            </a:r>
          </a:p>
          <a:p>
            <a:pPr eaLnBrk="1" hangingPunct="1">
              <a:lnSpc>
                <a:spcPct val="110000"/>
              </a:lnSpc>
            </a:pPr>
            <a:endParaRPr lang="zh-CN" altLang="en-US">
              <a:latin typeface="Courier New" pitchFamily="49" charset="0"/>
            </a:endParaRPr>
          </a:p>
        </p:txBody>
      </p:sp>
      <p:sp>
        <p:nvSpPr>
          <p:cNvPr id="14439" name="Text Box 251"/>
          <p:cNvSpPr txBox="1">
            <a:spLocks noChangeArrowheads="1"/>
          </p:cNvSpPr>
          <p:nvPr/>
        </p:nvSpPr>
        <p:spPr bwMode="auto">
          <a:xfrm>
            <a:off x="4338638" y="2364053"/>
            <a:ext cx="3815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P(年龄&lt;30|未买电脑) = 3/5 = 0.600 </a:t>
            </a:r>
          </a:p>
        </p:txBody>
      </p:sp>
      <p:sp>
        <p:nvSpPr>
          <p:cNvPr id="14440" name="Text Box 252"/>
          <p:cNvSpPr txBox="1">
            <a:spLocks noChangeArrowheads="1"/>
          </p:cNvSpPr>
          <p:nvPr/>
        </p:nvSpPr>
        <p:spPr bwMode="auto">
          <a:xfrm>
            <a:off x="4329113" y="2693459"/>
            <a:ext cx="38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P(收入中等|未买电脑) = 2/5 = 0.400 </a:t>
            </a:r>
          </a:p>
        </p:txBody>
      </p:sp>
      <p:sp>
        <p:nvSpPr>
          <p:cNvPr id="14441" name="Text Box 253"/>
          <p:cNvSpPr txBox="1">
            <a:spLocks noChangeArrowheads="1"/>
          </p:cNvSpPr>
          <p:nvPr/>
        </p:nvSpPr>
        <p:spPr bwMode="auto">
          <a:xfrm>
            <a:off x="4332288" y="3016250"/>
            <a:ext cx="3206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P(是学生|未买电脑) =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/5 </a:t>
            </a:r>
            <a:r>
              <a:rPr lang="zh-CN" altLang="en-US"/>
              <a:t>= </a:t>
            </a:r>
            <a:r>
              <a:rPr lang="zh-CN" altLang="en-US">
                <a:solidFill>
                  <a:srgbClr val="FF5050"/>
                </a:solidFill>
              </a:rPr>
              <a:t>0</a:t>
            </a:r>
            <a:r>
              <a:rPr lang="zh-CN" altLang="en-US"/>
              <a:t> </a:t>
            </a:r>
          </a:p>
        </p:txBody>
      </p:sp>
      <p:sp>
        <p:nvSpPr>
          <p:cNvPr id="14442" name="Text Box 254"/>
          <p:cNvSpPr txBox="1">
            <a:spLocks noChangeArrowheads="1"/>
          </p:cNvSpPr>
          <p:nvPr/>
        </p:nvSpPr>
        <p:spPr bwMode="auto">
          <a:xfrm>
            <a:off x="4321175" y="3328459"/>
            <a:ext cx="3821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P(信用一般|未买电脑) = 2/5 = 0.400</a:t>
            </a:r>
          </a:p>
        </p:txBody>
      </p:sp>
      <p:sp>
        <p:nvSpPr>
          <p:cNvPr id="14443" name="Text Box 255"/>
          <p:cNvSpPr txBox="1">
            <a:spLocks noChangeArrowheads="1"/>
          </p:cNvSpPr>
          <p:nvPr/>
        </p:nvSpPr>
        <p:spPr bwMode="auto">
          <a:xfrm>
            <a:off x="4338639" y="4319324"/>
            <a:ext cx="4770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P(年龄&lt;30|未买电脑) = (3+1)/(5+</a:t>
            </a:r>
            <a:r>
              <a:rPr lang="en-US" altLang="zh-CN"/>
              <a:t>4</a:t>
            </a:r>
            <a:r>
              <a:rPr lang="zh-CN" altLang="en-US"/>
              <a:t>) = 0.</a:t>
            </a:r>
            <a:r>
              <a:rPr lang="en-US" altLang="zh-CN"/>
              <a:t>444</a:t>
            </a:r>
            <a:endParaRPr lang="zh-CN" altLang="en-US"/>
          </a:p>
        </p:txBody>
      </p:sp>
      <p:sp>
        <p:nvSpPr>
          <p:cNvPr id="14444" name="Text Box 256"/>
          <p:cNvSpPr txBox="1">
            <a:spLocks noChangeArrowheads="1"/>
          </p:cNvSpPr>
          <p:nvPr/>
        </p:nvSpPr>
        <p:spPr bwMode="auto">
          <a:xfrm>
            <a:off x="4344989" y="4650053"/>
            <a:ext cx="4719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P(收入中等|未买电脑) = (2+1)/(5+</a:t>
            </a:r>
            <a:r>
              <a:rPr lang="en-US" altLang="zh-CN"/>
              <a:t>4</a:t>
            </a:r>
            <a:r>
              <a:rPr lang="zh-CN" altLang="en-US"/>
              <a:t>) = 0.</a:t>
            </a:r>
            <a:r>
              <a:rPr lang="en-US" altLang="zh-CN"/>
              <a:t>333</a:t>
            </a:r>
            <a:r>
              <a:rPr lang="zh-CN" altLang="en-US"/>
              <a:t> </a:t>
            </a:r>
          </a:p>
        </p:txBody>
      </p:sp>
      <p:sp>
        <p:nvSpPr>
          <p:cNvPr id="14445" name="Text Box 257"/>
          <p:cNvSpPr txBox="1">
            <a:spLocks noChangeArrowheads="1"/>
          </p:cNvSpPr>
          <p:nvPr/>
        </p:nvSpPr>
        <p:spPr bwMode="auto">
          <a:xfrm>
            <a:off x="4338638" y="4971521"/>
            <a:ext cx="4488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P(是学生|未买电脑) = </a:t>
            </a:r>
            <a:r>
              <a:rPr lang="zh-CN" altLang="en-US" b="1">
                <a:solidFill>
                  <a:srgbClr val="FF0000"/>
                </a:solidFill>
              </a:rPr>
              <a:t>(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zh-CN" altLang="en-US" b="1">
                <a:solidFill>
                  <a:srgbClr val="FF0000"/>
                </a:solidFill>
              </a:rPr>
              <a:t>+1)/(5+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) =  0.2</a:t>
            </a:r>
            <a:r>
              <a:rPr lang="en-US" altLang="zh-CN" b="1">
                <a:solidFill>
                  <a:srgbClr val="FF0000"/>
                </a:solidFill>
              </a:rPr>
              <a:t>22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446" name="Text Box 258"/>
          <p:cNvSpPr txBox="1">
            <a:spLocks noChangeArrowheads="1"/>
          </p:cNvSpPr>
          <p:nvPr/>
        </p:nvSpPr>
        <p:spPr bwMode="auto">
          <a:xfrm>
            <a:off x="4327525" y="5285053"/>
            <a:ext cx="4719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P(信用一般|未买电脑) = (2+1)/(5+</a:t>
            </a:r>
            <a:r>
              <a:rPr lang="en-US" altLang="zh-CN"/>
              <a:t>4</a:t>
            </a:r>
            <a:r>
              <a:rPr lang="zh-CN" altLang="en-US"/>
              <a:t>) = 0.</a:t>
            </a:r>
            <a:r>
              <a:rPr lang="en-US" altLang="zh-CN"/>
              <a:t>333</a:t>
            </a:r>
            <a:r>
              <a:rPr lang="zh-CN" altLang="en-US"/>
              <a:t> </a:t>
            </a:r>
          </a:p>
        </p:txBody>
      </p:sp>
      <p:sp>
        <p:nvSpPr>
          <p:cNvPr id="14447" name="AutoShape 259"/>
          <p:cNvSpPr>
            <a:spLocks noChangeArrowheads="1"/>
          </p:cNvSpPr>
          <p:nvPr/>
        </p:nvSpPr>
        <p:spPr bwMode="auto">
          <a:xfrm>
            <a:off x="5870575" y="3725333"/>
            <a:ext cx="958850" cy="55165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48" name="Text Box 260"/>
          <p:cNvSpPr txBox="1">
            <a:spLocks noChangeArrowheads="1"/>
          </p:cNvSpPr>
          <p:nvPr/>
        </p:nvSpPr>
        <p:spPr bwMode="auto">
          <a:xfrm>
            <a:off x="6623051" y="3792803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1"/>
                </a:solidFill>
              </a:rPr>
              <a:t>拉普拉斯校准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</a:t>
            </a:r>
            <a:r>
              <a:rPr lang="en-US" altLang="zh-CN" smtClean="0"/>
              <a:t>2</a:t>
            </a:r>
            <a:r>
              <a:rPr lang="zh-CN" altLang="en-US" smtClean="0"/>
              <a:t>：溢出问题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187326" y="1088761"/>
          <a:ext cx="2987675" cy="63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r:id="rId3" imgW="1651277" imgH="419357" progId="Equation.3">
                  <p:embed/>
                </p:oleObj>
              </mc:Choice>
              <mc:Fallback>
                <p:oleObj r:id="rId3" imgW="1651277" imgH="4193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6" y="1088761"/>
                        <a:ext cx="2987675" cy="632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87326" y="1895740"/>
            <a:ext cx="65181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ourier New" pitchFamily="49" charset="0"/>
              </a:rPr>
              <a:t>  P(w|Ci)</a:t>
            </a:r>
          </a:p>
          <a:p>
            <a:pPr eaLnBrk="1" hangingPunct="1"/>
            <a:r>
              <a:rPr lang="zh-CN" altLang="en-US" sz="2400" b="1">
                <a:latin typeface="Courier New" pitchFamily="49" charset="0"/>
              </a:rPr>
              <a:t>= P(w</a:t>
            </a:r>
            <a:r>
              <a:rPr lang="zh-CN" altLang="en-US" sz="2400" b="1" baseline="-25000">
                <a:latin typeface="Courier New" pitchFamily="49" charset="0"/>
              </a:rPr>
              <a:t>0</a:t>
            </a:r>
            <a:r>
              <a:rPr lang="zh-CN" altLang="en-US" sz="2400" b="1">
                <a:latin typeface="Courier New" pitchFamily="49" charset="0"/>
              </a:rPr>
              <a:t>|C</a:t>
            </a:r>
            <a:r>
              <a:rPr lang="zh-CN" altLang="en-US" sz="2400" b="1" baseline="-25000">
                <a:latin typeface="Courier New" pitchFamily="49" charset="0"/>
                <a:sym typeface="Arial" charset="0"/>
              </a:rPr>
              <a:t>i</a:t>
            </a:r>
            <a:r>
              <a:rPr lang="zh-CN" altLang="en-US" sz="2400" b="1">
                <a:latin typeface="Courier New" pitchFamily="49" charset="0"/>
              </a:rPr>
              <a:t>)*P(w</a:t>
            </a:r>
            <a:r>
              <a:rPr lang="zh-CN" altLang="en-US" sz="2400" b="1" baseline="-25000">
                <a:latin typeface="Courier New" pitchFamily="49" charset="0"/>
                <a:sym typeface="Arial" charset="0"/>
              </a:rPr>
              <a:t>1</a:t>
            </a:r>
            <a:r>
              <a:rPr lang="zh-CN" altLang="en-US" sz="2400" b="1">
                <a:latin typeface="Courier New" pitchFamily="49" charset="0"/>
              </a:rPr>
              <a:t>|C</a:t>
            </a:r>
            <a:r>
              <a:rPr lang="zh-CN" altLang="en-US" sz="2400" b="1" baseline="-25000">
                <a:latin typeface="Courier New" pitchFamily="49" charset="0"/>
                <a:sym typeface="Arial" charset="0"/>
              </a:rPr>
              <a:t>i</a:t>
            </a:r>
            <a:r>
              <a:rPr lang="zh-CN" altLang="en-US" sz="2400" b="1">
                <a:latin typeface="Courier New" pitchFamily="49" charset="0"/>
              </a:rPr>
              <a:t>)*P(w</a:t>
            </a:r>
            <a:r>
              <a:rPr lang="zh-CN" altLang="en-US" sz="2400" b="1" baseline="-25000">
                <a:latin typeface="Courier New" pitchFamily="49" charset="0"/>
                <a:sym typeface="Arial" charset="0"/>
              </a:rPr>
              <a:t>2</a:t>
            </a:r>
            <a:r>
              <a:rPr lang="zh-CN" altLang="en-US" sz="2400" b="1">
                <a:latin typeface="Courier New" pitchFamily="49" charset="0"/>
              </a:rPr>
              <a:t>|C</a:t>
            </a:r>
            <a:r>
              <a:rPr lang="zh-CN" altLang="en-US" sz="2400" b="1" baseline="-25000">
                <a:latin typeface="Courier New" pitchFamily="49" charset="0"/>
                <a:sym typeface="Arial" charset="0"/>
              </a:rPr>
              <a:t>i</a:t>
            </a:r>
            <a:r>
              <a:rPr lang="zh-CN" altLang="en-US" sz="2400" b="1">
                <a:latin typeface="Courier New" pitchFamily="49" charset="0"/>
              </a:rPr>
              <a:t>)*P(w</a:t>
            </a:r>
            <a:r>
              <a:rPr lang="zh-CN" altLang="en-US" sz="2400" b="1" baseline="-25000">
                <a:latin typeface="Courier New" pitchFamily="49" charset="0"/>
                <a:sym typeface="Arial" charset="0"/>
              </a:rPr>
              <a:t>3</a:t>
            </a:r>
            <a:r>
              <a:rPr lang="zh-CN" altLang="en-US" sz="2400" b="1">
                <a:latin typeface="Courier New" pitchFamily="49" charset="0"/>
              </a:rPr>
              <a:t>|C</a:t>
            </a:r>
            <a:r>
              <a:rPr lang="zh-CN" altLang="en-US" sz="2400" b="1" baseline="-25000">
                <a:latin typeface="Courier New" pitchFamily="49" charset="0"/>
                <a:sym typeface="Arial" charset="0"/>
              </a:rPr>
              <a:t>i</a:t>
            </a:r>
            <a:r>
              <a:rPr lang="zh-CN" altLang="en-US" sz="2400" b="1">
                <a:latin typeface="Courier New" pitchFamily="49" charset="0"/>
              </a:rPr>
              <a:t>)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4608513" y="767292"/>
            <a:ext cx="4170362" cy="1378479"/>
          </a:xfrm>
          <a:prstGeom prst="wedgeRectCallout">
            <a:avLst>
              <a:gd name="adj1" fmla="val -65454"/>
              <a:gd name="adj2" fmla="val -921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等式右边分子中各概率的值</a:t>
            </a:r>
          </a:p>
          <a:p>
            <a:pPr algn="ctr" eaLnBrk="1" hangingPunct="1"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可能很小，而很小的数再相乘</a:t>
            </a:r>
          </a:p>
          <a:p>
            <a:pPr algn="ctr" eaLnBrk="1" hangingPunct="1"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可能会导致浮点数溢出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98439" y="3354917"/>
          <a:ext cx="6353175" cy="617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5" imgW="3593880" imgH="419040" progId="Equation.DSMT4">
                  <p:embed/>
                </p:oleObj>
              </mc:Choice>
              <mc:Fallback>
                <p:oleObj name="Equation" r:id="rId5" imgW="359388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9" y="3354917"/>
                        <a:ext cx="6353175" cy="617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98438" y="4095750"/>
          <a:ext cx="5691187" cy="37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r:id="rId7" imgW="2920997" imgH="228917" progId="Equation.3">
                  <p:embed/>
                </p:oleObj>
              </mc:Choice>
              <mc:Fallback>
                <p:oleObj r:id="rId7" imgW="2920997" imgH="2289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4095750"/>
                        <a:ext cx="5691187" cy="371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47638" y="2844271"/>
            <a:ext cx="7879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对等式右边的分子求对数，进而将概率相乘转换为相加：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47639" y="4765146"/>
            <a:ext cx="4214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注: log(a*b) = log(a) + log(b)</a:t>
            </a:r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205553"/>
            <a:ext cx="16573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303838" y="4765146"/>
            <a:ext cx="2031325" cy="8125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你这样乱改公式，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贝叶斯知道吗？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ldLvl="0" animBg="1" autoUpdateAnimBg="0"/>
      <p:bldP spid="24584" grpId="0" bldLvl="0" autoUpdateAnimBg="0"/>
      <p:bldP spid="24585" grpId="0" bldLvl="0" autoUpdateAnimBg="0"/>
      <p:bldP spid="24587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</a:t>
            </a:r>
            <a:r>
              <a:rPr lang="en-US" altLang="zh-CN" smtClean="0"/>
              <a:t>2</a:t>
            </a:r>
            <a:r>
              <a:rPr lang="zh-CN" altLang="en-US" smtClean="0"/>
              <a:t>：溢出问题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14438"/>
            <a:ext cx="4976813" cy="363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997450" y="1214438"/>
            <a:ext cx="3978275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如果不指明底数，我们默认底数为2。</a:t>
            </a:r>
          </a:p>
          <a:p>
            <a:pPr eaLnBrk="1" hangingPunct="1">
              <a:lnSpc>
                <a:spcPct val="120000"/>
              </a:lnSpc>
            </a:pP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y = log(x) 为增函数</a:t>
            </a:r>
          </a:p>
          <a:p>
            <a:pPr eaLnBrk="1" hangingPunct="1">
              <a:lnSpc>
                <a:spcPct val="120000"/>
              </a:lnSpc>
            </a:pP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若 P(a) &lt; P(b)，则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log(P(a)) &lt; log(P(b))</a:t>
            </a:r>
          </a:p>
          <a:p>
            <a:pPr eaLnBrk="1" hangingPunct="1">
              <a:lnSpc>
                <a:spcPct val="120000"/>
              </a:lnSpc>
            </a:pP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朴素贝叶斯算法是通过</a:t>
            </a:r>
            <a:r>
              <a:rPr lang="zh-CN" altLang="en-US" b="1">
                <a:solidFill>
                  <a:srgbClr val="009900"/>
                </a:solidFill>
              </a:rPr>
              <a:t>比较</a:t>
            </a:r>
            <a:r>
              <a:rPr lang="zh-CN" altLang="en-US"/>
              <a:t>待分类实例属于各个类别的概率的</a:t>
            </a:r>
            <a:r>
              <a:rPr lang="zh-CN" altLang="en-US" b="1">
                <a:solidFill>
                  <a:srgbClr val="009900"/>
                </a:solidFill>
              </a:rPr>
              <a:t>大小</a:t>
            </a:r>
            <a:r>
              <a:rPr lang="zh-CN" altLang="en-US"/>
              <a:t>来实现分类的，</a:t>
            </a:r>
            <a:endParaRPr lang="en-US" altLang="zh-CN"/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因此只要公式能体现出</a:t>
            </a:r>
            <a:r>
              <a:rPr lang="zh-CN" altLang="en-US" b="1">
                <a:solidFill>
                  <a:srgbClr val="009900"/>
                </a:solidFill>
              </a:rPr>
              <a:t>概率的大小关系</a:t>
            </a:r>
            <a:r>
              <a:rPr lang="zh-CN" altLang="en-US"/>
              <a:t>即可，无需计算出</a:t>
            </a:r>
            <a:r>
              <a:rPr lang="zh-CN" altLang="en-US" b="1">
                <a:solidFill>
                  <a:srgbClr val="009900"/>
                </a:solidFill>
              </a:rPr>
              <a:t>准确的条件概率</a:t>
            </a:r>
          </a:p>
        </p:txBody>
      </p:sp>
      <p:sp>
        <p:nvSpPr>
          <p:cNvPr id="2" name="矩形 1"/>
          <p:cNvSpPr/>
          <p:nvPr/>
        </p:nvSpPr>
        <p:spPr>
          <a:xfrm>
            <a:off x="2934372" y="2672834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朴素贝叶斯算法的</a:t>
            </a:r>
            <a:r>
              <a:rPr lang="en-US" altLang="zh-CN" dirty="0"/>
              <a:t>Sklearn</a:t>
            </a:r>
            <a:r>
              <a:rPr lang="zh-CN" altLang="zh-CN" dirty="0"/>
              <a:t>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先验概率与后验概率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smtClean="0">
                <a:solidFill>
                  <a:srgbClr val="FF5050"/>
                </a:solidFill>
              </a:rPr>
              <a:t>P(A)</a:t>
            </a:r>
            <a:r>
              <a:rPr lang="en-US" altLang="zh-CN" sz="2800" b="1" smtClean="0"/>
              <a:t> </a:t>
            </a:r>
            <a:r>
              <a:rPr lang="zh-CN" altLang="en-US" sz="2800" b="1" smtClean="0"/>
              <a:t>表示在没有训练数据前假设</a:t>
            </a:r>
            <a:r>
              <a:rPr lang="en-US" altLang="zh-CN" sz="2800" b="1" smtClean="0"/>
              <a:t>A</a:t>
            </a:r>
            <a:r>
              <a:rPr lang="zh-CN" altLang="en-US" sz="2800" b="1" smtClean="0"/>
              <a:t>拥有的初始概率， </a:t>
            </a:r>
            <a:r>
              <a:rPr lang="en-US" altLang="zh-CN" sz="2800" b="1" smtClean="0"/>
              <a:t>P(A) </a:t>
            </a:r>
            <a:r>
              <a:rPr lang="zh-CN" altLang="en-US" sz="2800" b="1" smtClean="0"/>
              <a:t>被称为</a:t>
            </a:r>
            <a:r>
              <a:rPr lang="en-US" altLang="zh-CN" sz="2800" b="1" smtClean="0"/>
              <a:t>A</a:t>
            </a:r>
            <a:r>
              <a:rPr lang="zh-CN" altLang="en-US" sz="2800" b="1" smtClean="0"/>
              <a:t>的先验概率。</a:t>
            </a:r>
          </a:p>
          <a:p>
            <a:endParaRPr lang="en-US" altLang="zh-CN" sz="2800" b="1" smtClean="0"/>
          </a:p>
          <a:p>
            <a:endParaRPr lang="en-US" altLang="zh-CN" sz="2800" b="1" smtClean="0"/>
          </a:p>
          <a:p>
            <a:r>
              <a:rPr lang="en-US" altLang="zh-CN" sz="3600" b="1" smtClean="0">
                <a:solidFill>
                  <a:srgbClr val="FF5050"/>
                </a:solidFill>
              </a:rPr>
              <a:t>P(A|B)</a:t>
            </a:r>
            <a:r>
              <a:rPr lang="zh-CN" altLang="en-US" sz="2800" b="1" smtClean="0"/>
              <a:t>：表示假设</a:t>
            </a:r>
            <a:r>
              <a:rPr lang="en-US" altLang="zh-CN" sz="2800" b="1" smtClean="0"/>
              <a:t>B</a:t>
            </a:r>
            <a:r>
              <a:rPr lang="zh-CN" altLang="en-US" sz="2800" b="1" smtClean="0"/>
              <a:t>成立时</a:t>
            </a:r>
            <a:r>
              <a:rPr lang="en-US" altLang="zh-CN" sz="2800" b="1" smtClean="0"/>
              <a:t>A</a:t>
            </a:r>
            <a:r>
              <a:rPr lang="zh-CN" altLang="en-US" sz="2800" b="1" smtClean="0"/>
              <a:t>的概率，称为</a:t>
            </a:r>
            <a:r>
              <a:rPr lang="en-US" altLang="zh-CN" sz="2800" b="1" smtClean="0"/>
              <a:t>A</a:t>
            </a:r>
            <a:r>
              <a:rPr lang="zh-CN" altLang="en-US" sz="2800" b="1" smtClean="0"/>
              <a:t>的后验概率。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朴素贝叶斯算法的</a:t>
            </a:r>
            <a:r>
              <a:rPr lang="en-US" altLang="zh-CN" dirty="0"/>
              <a:t>Sklearn</a:t>
            </a:r>
            <a:r>
              <a:rPr lang="zh-CN" altLang="zh-CN" dirty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r>
              <a:rPr lang="zh-CN" altLang="zh-CN" dirty="0"/>
              <a:t>的</a:t>
            </a:r>
            <a:r>
              <a:rPr lang="en-US" altLang="zh-CN" dirty="0"/>
              <a:t>naive_bayes</a:t>
            </a:r>
            <a:r>
              <a:rPr lang="zh-CN" altLang="zh-CN" dirty="0"/>
              <a:t>模块中提供了</a:t>
            </a:r>
            <a:r>
              <a:rPr lang="en-US" altLang="zh-CN" dirty="0"/>
              <a:t> 3 </a:t>
            </a:r>
            <a:r>
              <a:rPr lang="zh-CN" altLang="zh-CN" dirty="0"/>
              <a:t>种朴素贝叶斯分类算</a:t>
            </a:r>
            <a:r>
              <a:rPr lang="zh-CN" altLang="zh-CN" dirty="0" smtClean="0"/>
              <a:t>法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）高斯朴素贝叶</a:t>
            </a:r>
            <a:r>
              <a:rPr lang="zh-CN" altLang="zh-CN" dirty="0" smtClean="0">
                <a:solidFill>
                  <a:srgbClr val="FF0000"/>
                </a:solidFill>
              </a:rPr>
              <a:t>斯</a:t>
            </a:r>
            <a:r>
              <a:rPr lang="zh-CN" altLang="zh-CN" dirty="0"/>
              <a:t>（</a:t>
            </a:r>
            <a:r>
              <a:rPr lang="en-US" altLang="zh-CN" dirty="0"/>
              <a:t>GaussianNB</a:t>
            </a:r>
            <a:r>
              <a:rPr lang="zh-CN" altLang="zh-CN" dirty="0"/>
              <a:t>）</a:t>
            </a:r>
            <a:r>
              <a:rPr lang="zh-CN" altLang="zh-CN" dirty="0" smtClean="0"/>
              <a:t>：</a:t>
            </a:r>
            <a:r>
              <a:rPr lang="zh-CN" altLang="zh-CN" dirty="0"/>
              <a:t>特征变量是连续变量，符合高斯分布，比如说人的身高，物体的长度。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zh-CN" dirty="0">
                <a:solidFill>
                  <a:srgbClr val="FF0000"/>
                </a:solidFill>
              </a:rPr>
              <a:t>）多项式朴素贝叶</a:t>
            </a:r>
            <a:r>
              <a:rPr lang="zh-CN" altLang="zh-CN" dirty="0" smtClean="0">
                <a:solidFill>
                  <a:srgbClr val="FF0000"/>
                </a:solidFill>
              </a:rPr>
              <a:t>斯</a:t>
            </a:r>
            <a:r>
              <a:rPr lang="zh-CN" altLang="zh-CN" dirty="0"/>
              <a:t>（</a:t>
            </a:r>
            <a:r>
              <a:rPr lang="en-US" altLang="zh-CN" dirty="0"/>
              <a:t>MultinomialNB</a:t>
            </a:r>
            <a:r>
              <a:rPr lang="zh-CN" altLang="zh-CN" dirty="0"/>
              <a:t>）</a:t>
            </a:r>
            <a:r>
              <a:rPr lang="zh-CN" altLang="zh-CN" dirty="0" smtClean="0"/>
              <a:t>：</a:t>
            </a:r>
            <a:r>
              <a:rPr lang="zh-CN" altLang="zh-CN" dirty="0"/>
              <a:t>特征变量是离散变量，符合多项式分布。例如在文档分类中特征变量体现在一个单词出现的次数，或者是单词的 </a:t>
            </a:r>
            <a:r>
              <a:rPr lang="en-US" altLang="zh-CN" dirty="0"/>
              <a:t>TF-IDF </a:t>
            </a:r>
            <a:r>
              <a:rPr lang="zh-CN" altLang="zh-CN" dirty="0"/>
              <a:t>值等。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zh-CN" dirty="0">
                <a:solidFill>
                  <a:srgbClr val="FF0000"/>
                </a:solidFill>
              </a:rPr>
              <a:t>）伯努利朴素贝叶</a:t>
            </a:r>
            <a:r>
              <a:rPr lang="zh-CN" altLang="zh-CN" dirty="0" smtClean="0">
                <a:solidFill>
                  <a:srgbClr val="FF0000"/>
                </a:solidFill>
              </a:rPr>
              <a:t>斯</a:t>
            </a:r>
            <a:r>
              <a:rPr lang="zh-CN" altLang="zh-CN" dirty="0"/>
              <a:t>（</a:t>
            </a:r>
            <a:r>
              <a:rPr lang="en-US" altLang="zh-CN" dirty="0"/>
              <a:t>BernoulliNB</a:t>
            </a:r>
            <a:r>
              <a:rPr lang="zh-CN" altLang="zh-CN" dirty="0"/>
              <a:t>）</a:t>
            </a:r>
            <a:r>
              <a:rPr lang="zh-CN" altLang="zh-CN" dirty="0" smtClean="0"/>
              <a:t>：</a:t>
            </a:r>
            <a:r>
              <a:rPr lang="zh-CN" altLang="zh-CN" dirty="0"/>
              <a:t>特征变量是布尔变量，符合</a:t>
            </a:r>
            <a:r>
              <a:rPr lang="en-US" altLang="zh-CN" dirty="0"/>
              <a:t> 0/1 </a:t>
            </a:r>
            <a:r>
              <a:rPr lang="zh-CN" altLang="zh-CN" dirty="0"/>
              <a:t>分布，例如在文档分类中特征是单词是否出现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0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</a:t>
            </a:r>
            <a:r>
              <a:rPr lang="en-US" altLang="zh-CN" smtClean="0"/>
              <a:t>3</a:t>
            </a:r>
            <a:r>
              <a:rPr lang="zh-CN" altLang="en-US" smtClean="0"/>
              <a:t>：决策风险问题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不同的决策规则反映了分类器设计者的不同考虑，对决策结果有不同的影响。其中最有代表性的是: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 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  基于</a:t>
            </a:r>
            <a:r>
              <a:rPr lang="zh-CN" altLang="en-US" b="1" smtClean="0">
                <a:solidFill>
                  <a:srgbClr val="FF0000"/>
                </a:solidFill>
              </a:rPr>
              <a:t>最小错误率</a:t>
            </a:r>
            <a:r>
              <a:rPr lang="zh-CN" altLang="en-US" smtClean="0"/>
              <a:t>的贝叶斯决策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  基于</a:t>
            </a:r>
            <a:r>
              <a:rPr lang="zh-CN" altLang="en-US" b="1" smtClean="0">
                <a:solidFill>
                  <a:srgbClr val="FF0000"/>
                </a:solidFill>
              </a:rPr>
              <a:t>最小风险</a:t>
            </a:r>
            <a:r>
              <a:rPr lang="zh-CN" altLang="en-US" smtClean="0"/>
              <a:t>的贝叶斯决策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3" y="-357188"/>
            <a:ext cx="9094787" cy="952500"/>
          </a:xfrm>
        </p:spPr>
        <p:txBody>
          <a:bodyPr/>
          <a:lstStyle/>
          <a:p>
            <a:pPr eaLnBrk="1" hangingPunct="1"/>
            <a:r>
              <a:rPr lang="zh-CN" altLang="en-US" smtClean="0"/>
              <a:t>问题</a:t>
            </a:r>
            <a:r>
              <a:rPr lang="en-US" altLang="zh-CN" smtClean="0"/>
              <a:t>3</a:t>
            </a:r>
            <a:r>
              <a:rPr lang="zh-CN" altLang="en-US" smtClean="0"/>
              <a:t>：决策风险问题：基于最小错误率的贝叶斯决策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6" y="1058333"/>
            <a:ext cx="8289925" cy="447278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分类器中为什么会有错分类，在何种情况下会出现错分类？错分类的可能性会有多大？</a:t>
            </a:r>
          </a:p>
          <a:p>
            <a:pPr eaLnBrk="1" hangingPunct="1"/>
            <a:r>
              <a:rPr lang="zh-CN" altLang="en-US" sz="2800" smtClean="0"/>
              <a:t>当某一特征向量X只为某一类物体所特有，即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    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    对其作出决策是容易的，也不会出什么差错。问题在于出现模凌两可的情况。此时，任何决策都存在判错的可能性。</a:t>
            </a:r>
          </a:p>
          <a:p>
            <a:pPr eaLnBrk="1" hangingPunct="1"/>
            <a:r>
              <a:rPr lang="zh-CN" altLang="en-US" sz="2800" smtClean="0"/>
              <a:t>条件概率：P(*|#)是条件概率的通用符号，P(wk|X)是表示在X出现条件下，样本为wk类的概率。</a:t>
            </a:r>
          </a:p>
          <a:p>
            <a:pPr eaLnBrk="1" hangingPunct="1">
              <a:buFontTx/>
              <a:buNone/>
            </a:pPr>
            <a:endParaRPr lang="zh-CN" altLang="en-US" sz="1800" smtClean="0"/>
          </a:p>
          <a:p>
            <a:pPr eaLnBrk="1" hangingPunct="1">
              <a:buFontTx/>
              <a:buNone/>
            </a:pPr>
            <a:r>
              <a:rPr lang="zh-CN" altLang="en-US" sz="1800" smtClean="0"/>
              <a:t>      </a:t>
            </a:r>
          </a:p>
        </p:txBody>
      </p:sp>
      <p:pic>
        <p:nvPicPr>
          <p:cNvPr id="36868" name="Picture 4" descr="IL(Y[(%Q}(T6AOE5J2EKKK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6" y="2830380"/>
            <a:ext cx="3025775" cy="87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基于</a:t>
            </a:r>
            <a:r>
              <a:rPr lang="zh-CN" altLang="en-US" b="1" dirty="0" smtClean="0">
                <a:solidFill>
                  <a:srgbClr val="FF0000"/>
                </a:solidFill>
              </a:rPr>
              <a:t>最小错误概率</a:t>
            </a:r>
            <a:r>
              <a:rPr lang="zh-CN" altLang="en-US" dirty="0" smtClean="0"/>
              <a:t>的贝叶斯决策理论就是按</a:t>
            </a:r>
            <a:r>
              <a:rPr lang="zh-CN" altLang="en-US" b="1" dirty="0" smtClean="0">
                <a:solidFill>
                  <a:srgbClr val="FF0000"/>
                </a:solidFill>
              </a:rPr>
              <a:t>后验概率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大小</a:t>
            </a:r>
            <a:r>
              <a:rPr lang="zh-CN" altLang="en-US" dirty="0" smtClean="0"/>
              <a:t>作判决的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（1）后验概率: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如果</a:t>
            </a:r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zh-CN" altLang="en-US" dirty="0" smtClean="0"/>
              <a:t>   则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  </a:t>
            </a:r>
          </a:p>
        </p:txBody>
      </p:sp>
      <p:pic>
        <p:nvPicPr>
          <p:cNvPr id="37891" name="Picture 4" descr="[TLU%JL%)H{_1JRV@6{080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2635892"/>
            <a:ext cx="4321175" cy="60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5" descr="UQ$2DSCV1@)DB0K46}VJ{3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13" y="3995543"/>
            <a:ext cx="1901825" cy="62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3" y="0"/>
            <a:ext cx="9094787" cy="595313"/>
          </a:xfrm>
        </p:spPr>
        <p:txBody>
          <a:bodyPr/>
          <a:lstStyle/>
          <a:p>
            <a:pPr eaLnBrk="1" hangingPunct="1"/>
            <a:r>
              <a:rPr lang="zh-CN" altLang="en-US" smtClean="0"/>
              <a:t>问题</a:t>
            </a:r>
            <a:r>
              <a:rPr lang="en-US" altLang="zh-CN" smtClean="0"/>
              <a:t>3</a:t>
            </a:r>
            <a:r>
              <a:rPr lang="zh-CN" altLang="en-US" smtClean="0"/>
              <a:t>：决策风险问题：基于最小错误率的贝叶斯决策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2413" y="877095"/>
            <a:ext cx="8229600" cy="338798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/>
              <a:t>(2)如果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/>
              <a:t>     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/>
              <a:t>(3)似然比：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/>
              <a:t>     如果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/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/>
              <a:t>      则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/>
              <a:t>      否则</a:t>
            </a:r>
          </a:p>
        </p:txBody>
      </p:sp>
      <p:pic>
        <p:nvPicPr>
          <p:cNvPr id="38915" name="Picture 3" descr="Y2IGCXOUS$[G_V)5_C_2NW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9" y="817563"/>
            <a:ext cx="5532437" cy="66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 descr="M[CM[L_UC_)GY]H_OLZ5GQ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1" y="1718470"/>
            <a:ext cx="1655763" cy="56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AV0B2B9SC0BSX380U5UDTV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1" y="3419741"/>
            <a:ext cx="2879725" cy="56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 descr="29_@N`IG_RM2}_KOHDUBCA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475428"/>
            <a:ext cx="1296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7" descr="Q8M2YOBDBT`XABXX)~2S}H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935802"/>
            <a:ext cx="1296988" cy="43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3" y="0"/>
            <a:ext cx="9094787" cy="595313"/>
          </a:xfrm>
        </p:spPr>
        <p:txBody>
          <a:bodyPr/>
          <a:lstStyle/>
          <a:p>
            <a:pPr eaLnBrk="1" hangingPunct="1"/>
            <a:r>
              <a:rPr lang="zh-CN" altLang="en-US" smtClean="0"/>
              <a:t>问题</a:t>
            </a:r>
            <a:r>
              <a:rPr lang="en-US" altLang="zh-CN" smtClean="0"/>
              <a:t>3</a:t>
            </a:r>
            <a:r>
              <a:rPr lang="zh-CN" altLang="en-US" smtClean="0"/>
              <a:t>：决策风险问题：基于最小错误率的贝叶斯决策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6875" y="1537229"/>
            <a:ext cx="4038600" cy="33893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smtClean="0"/>
          </a:p>
          <a:p>
            <a:pPr eaLnBrk="1" hangingPunct="1">
              <a:buFontTx/>
              <a:buNone/>
            </a:pPr>
            <a:r>
              <a:rPr lang="zh-CN" altLang="en-US" sz="2800" smtClean="0"/>
              <a:t>    如果</a:t>
            </a:r>
          </a:p>
          <a:p>
            <a:pPr eaLnBrk="1" hangingPunct="1">
              <a:buFontTx/>
              <a:buNone/>
            </a:pPr>
            <a:endParaRPr lang="zh-CN" altLang="en-US" sz="2800" smtClean="0"/>
          </a:p>
          <a:p>
            <a:pPr eaLnBrk="1" hangingPunct="1">
              <a:buFontTx/>
              <a:buNone/>
            </a:pPr>
            <a:r>
              <a:rPr lang="zh-CN" altLang="en-US" sz="2800" smtClean="0"/>
              <a:t>     则</a:t>
            </a:r>
          </a:p>
          <a:p>
            <a:pPr eaLnBrk="1" hangingPunct="1">
              <a:buFontTx/>
              <a:buNone/>
            </a:pPr>
            <a:endParaRPr lang="zh-CN" altLang="en-US" sz="2800" smtClean="0"/>
          </a:p>
          <a:p>
            <a:pPr eaLnBrk="1" hangingPunct="1">
              <a:buFontTx/>
              <a:buNone/>
            </a:pPr>
            <a:r>
              <a:rPr lang="zh-CN" altLang="en-US" sz="2800" smtClean="0"/>
              <a:t>     否则</a:t>
            </a:r>
          </a:p>
        </p:txBody>
      </p:sp>
      <p:pic>
        <p:nvPicPr>
          <p:cNvPr id="39939" name="Picture 3" descr="29_@N`IG_RM2}_KOHDUBCA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975" y="3360208"/>
            <a:ext cx="901700" cy="322792"/>
          </a:xfrm>
          <a:noFill/>
        </p:spPr>
      </p:pic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34925" y="0"/>
            <a:ext cx="9094788" cy="588698"/>
          </a:xfrm>
        </p:spPr>
        <p:txBody>
          <a:bodyPr/>
          <a:lstStyle/>
          <a:p>
            <a:pPr eaLnBrk="1" hangingPunct="1"/>
            <a:r>
              <a:rPr lang="zh-CN" altLang="en-US" smtClean="0"/>
              <a:t>(4)似然比写成相应的负对数形式</a:t>
            </a:r>
          </a:p>
        </p:txBody>
      </p:sp>
      <p:pic>
        <p:nvPicPr>
          <p:cNvPr id="39941" name="Picture 5" descr="BM5)%))(EXOK`KHYC8S_6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2076980"/>
            <a:ext cx="7129462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 descr="Q8M2YOBDBT`XABXX)~2S}HK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976" y="4643438"/>
            <a:ext cx="835025" cy="283104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347200" cy="508000"/>
          </a:xfrm>
        </p:spPr>
        <p:txBody>
          <a:bodyPr/>
          <a:lstStyle/>
          <a:p>
            <a:pPr eaLnBrk="1" hangingPunct="1"/>
            <a:r>
              <a:rPr lang="zh-CN" altLang="en-US" sz="2600" smtClean="0"/>
              <a:t>问题</a:t>
            </a:r>
            <a:r>
              <a:rPr lang="en-US" altLang="zh-CN" sz="2600" smtClean="0"/>
              <a:t>3</a:t>
            </a:r>
            <a:r>
              <a:rPr lang="zh-CN" altLang="en-US" sz="2600" smtClean="0"/>
              <a:t>：决策风险问题：基于最小错误率的贝叶斯决策的证明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平均错误率:在观测值可能取值的整个范围内错误率的均值</a:t>
            </a:r>
          </a:p>
          <a:p>
            <a:pPr eaLnBrk="1" hangingPunct="1">
              <a:buFontTx/>
              <a:buNone/>
            </a:pPr>
            <a:endParaRPr lang="zh-CN" altLang="en-US" smtClean="0"/>
          </a:p>
        </p:txBody>
      </p:sp>
      <p:pic>
        <p:nvPicPr>
          <p:cNvPr id="43012" name="Picture 4" descr="%365G[BOLEZM%~U5`_I%`[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098271"/>
            <a:ext cx="5673725" cy="67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332052"/>
            <a:ext cx="9094788" cy="952501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两类判别情况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058333"/>
            <a:ext cx="8229600" cy="338799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当p(w2|x)&gt;p(w1|x)时决策为w2，对观测值x有 p(w1|x)概率的错误率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R1:做出w1决策的所有观测值区域，条件错误概率为p(w2|x)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R2:条件错误概率为p(w1|x)。因此平均错误率p(e)可表示成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dirty="0" smtClean="0"/>
          </a:p>
        </p:txBody>
      </p:sp>
      <p:pic>
        <p:nvPicPr>
          <p:cNvPr id="44036" name="Picture 4" descr="0ARN2]NUNO]W~2Y4{M@T$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598459"/>
            <a:ext cx="7118350" cy="6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 descr="88K~95(74]E@KXB5NX_O~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97063"/>
            <a:ext cx="6186487" cy="85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77094"/>
            <a:ext cx="8229600" cy="4228042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在R1内任一个x值都有p(w2|x)&lt;p(w1|x)，在R2区内任一个x值都有p(w1|x)&lt;p(w2|x)错误率在每个x值处都取小者，因而平均错误率p(e)也必然达到最小，这就证明了按(2-2)式作出的决策，其平均错误率为最小。</a:t>
            </a:r>
          </a:p>
          <a:p>
            <a:pPr eaLnBrk="1" hangingPunct="1"/>
            <a:r>
              <a:rPr lang="zh-CN" altLang="en-US" sz="3600" smtClean="0"/>
              <a:t> p(e)也可以(2-8)式写成</a:t>
            </a:r>
          </a:p>
          <a:p>
            <a:pPr eaLnBrk="1" hangingPunct="1">
              <a:buFontTx/>
              <a:buNone/>
            </a:pPr>
            <a:endParaRPr lang="zh-CN" altLang="en-US" sz="3600" smtClean="0"/>
          </a:p>
        </p:txBody>
      </p:sp>
      <p:pic>
        <p:nvPicPr>
          <p:cNvPr id="45059" name="Picture 3" descr="%4(@E[@6W[6V9OW$_{U8F]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38688"/>
            <a:ext cx="8629650" cy="73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418542"/>
            <a:ext cx="8218487" cy="68791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600" smtClean="0"/>
              <a:t>错误率为图中两个划线部分之和，对应的错误率区域面积为最小。</a:t>
            </a:r>
          </a:p>
        </p:txBody>
      </p:sp>
      <p:pic>
        <p:nvPicPr>
          <p:cNvPr id="46083" name="Picture 3" descr="03_~IENNIC6WJEP(BYSO1E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6" y="937949"/>
            <a:ext cx="5903913" cy="333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42913" y="1233336"/>
            <a:ext cx="8340725" cy="1500188"/>
          </a:xfrm>
          <a:prstGeom prst="rect">
            <a:avLst/>
          </a:prstGeom>
          <a:ln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 b="1" dirty="0" smtClean="0">
                <a:solidFill>
                  <a:srgbClr val="660033"/>
                </a:solidFill>
                <a:latin typeface="Calibri" pitchFamily="34" charset="0"/>
              </a:rPr>
              <a:t>一般分类模型</a:t>
            </a:r>
            <a:r>
              <a:rPr lang="zh-CN" altLang="en-US" sz="3200" dirty="0" smtClean="0">
                <a:solidFill>
                  <a:srgbClr val="660033"/>
                </a:solidFill>
                <a:latin typeface="Calibri" pitchFamily="34" charset="0"/>
              </a:rPr>
              <a:t>。</a:t>
            </a:r>
            <a:endParaRPr lang="zh-CN" altLang="en-US" sz="3200" dirty="0">
              <a:solidFill>
                <a:srgbClr val="660033"/>
              </a:solidFill>
              <a:latin typeface="Calibri" pitchFamily="34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3200" dirty="0" smtClean="0">
                <a:solidFill>
                  <a:srgbClr val="660033"/>
                </a:solidFill>
                <a:latin typeface="Calibri" pitchFamily="34" charset="0"/>
                <a:ea typeface="华文新魏" pitchFamily="2" charset="-122"/>
              </a:rPr>
              <a:t>分</a:t>
            </a:r>
            <a:r>
              <a:rPr lang="zh-CN" altLang="en-US" sz="3200" dirty="0">
                <a:solidFill>
                  <a:srgbClr val="660033"/>
                </a:solidFill>
                <a:latin typeface="Calibri" pitchFamily="34" charset="0"/>
                <a:ea typeface="华文新魏" pitchFamily="2" charset="-122"/>
              </a:rPr>
              <a:t>类器通常可以看作一个函数，它把特征映射到类的空间上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endParaRPr lang="zh-CN" altLang="en-US" sz="3200" dirty="0">
              <a:latin typeface="Calibri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zh-CN" altLang="en-US" sz="2000" dirty="0">
              <a:latin typeface="Calibri" pitchFamily="34" charset="0"/>
            </a:endParaRPr>
          </a:p>
        </p:txBody>
      </p:sp>
      <p:graphicFrame>
        <p:nvGraphicFramePr>
          <p:cNvPr id="93187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71000"/>
              </p:ext>
            </p:extLst>
          </p:nvPr>
        </p:nvGraphicFramePr>
        <p:xfrm>
          <a:off x="800090" y="2687790"/>
          <a:ext cx="7488237" cy="838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4" r:id="rId3" imgW="2400437" imgH="304877" progId="Equation.3">
                  <p:embed/>
                </p:oleObj>
              </mc:Choice>
              <mc:Fallback>
                <p:oleObj r:id="rId3" imgW="2400437" imgH="30487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90" y="2687790"/>
                        <a:ext cx="7488237" cy="8387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88" name="组合 6"/>
          <p:cNvGrpSpPr>
            <a:grpSpLocks/>
          </p:cNvGrpSpPr>
          <p:nvPr/>
        </p:nvGrpSpPr>
        <p:grpSpPr bwMode="auto">
          <a:xfrm>
            <a:off x="1071564" y="178594"/>
            <a:ext cx="6727825" cy="898260"/>
            <a:chOff x="-750998" y="549348"/>
            <a:chExt cx="7047909" cy="1353900"/>
          </a:xfrm>
        </p:grpSpPr>
        <p:grpSp>
          <p:nvGrpSpPr>
            <p:cNvPr id="93189" name="剪去单角的矩形 7"/>
            <p:cNvGrpSpPr>
              <a:grpSpLocks/>
            </p:cNvGrpSpPr>
            <p:nvPr/>
          </p:nvGrpSpPr>
          <p:grpSpPr bwMode="auto">
            <a:xfrm>
              <a:off x="-376793" y="549348"/>
              <a:ext cx="6673704" cy="1353900"/>
              <a:chOff x="-359664" y="621792"/>
              <a:chExt cx="6370320" cy="1292352"/>
            </a:xfrm>
          </p:grpSpPr>
          <p:pic>
            <p:nvPicPr>
              <p:cNvPr id="93190" name="剪去单角的矩形 7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59664" y="621792"/>
                <a:ext cx="6370320" cy="1292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191" name="Text Box 4"/>
              <p:cNvSpPr txBox="1">
                <a:spLocks noChangeArrowheads="1"/>
              </p:cNvSpPr>
              <p:nvPr/>
            </p:nvSpPr>
            <p:spPr bwMode="auto">
              <a:xfrm>
                <a:off x="0" y="722475"/>
                <a:ext cx="5921200" cy="87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3192" name="组合 7"/>
            <p:cNvGrpSpPr>
              <a:grpSpLocks/>
            </p:cNvGrpSpPr>
            <p:nvPr/>
          </p:nvGrpSpPr>
          <p:grpSpPr bwMode="auto">
            <a:xfrm>
              <a:off x="-750998" y="624172"/>
              <a:ext cx="6098994" cy="1159738"/>
              <a:chOff x="-465246" y="552734"/>
              <a:chExt cx="6098994" cy="1159738"/>
            </a:xfrm>
          </p:grpSpPr>
          <p:sp>
            <p:nvSpPr>
              <p:cNvPr id="93193" name="TextBox 9"/>
              <p:cNvSpPr txBox="1">
                <a:spLocks noChangeArrowheads="1"/>
              </p:cNvSpPr>
              <p:nvPr/>
            </p:nvSpPr>
            <p:spPr bwMode="auto">
              <a:xfrm>
                <a:off x="711479" y="552734"/>
                <a:ext cx="4922269" cy="1159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4400" b="1" dirty="0" smtClean="0">
                    <a:latin typeface="微软雅黑" pitchFamily="34" charset="-122"/>
                    <a:ea typeface="微软雅黑" pitchFamily="34" charset="-122"/>
                  </a:rPr>
                  <a:t>对分类模型的抽象</a:t>
                </a:r>
                <a:endParaRPr lang="zh-CN" altLang="en-US" sz="4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93194" name="图片 10" descr="ICON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65246" y="552734"/>
                <a:ext cx="1104762" cy="1085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28772" y="4391175"/>
                <a:ext cx="62308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5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5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5400" b="0" i="1" baseline="-25000" smtClean="0">
                              <a:latin typeface="Cambria Math"/>
                            </a:rPr>
                            <m:t>𝑖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5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5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5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5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5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5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5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5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5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5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5400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5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5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5400" b="0" i="1" smtClean="0">
                                  <a:latin typeface="Cambria Math"/>
                                  <a:ea typeface="Cambria Math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72" y="5269410"/>
                <a:ext cx="6230873" cy="9233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78829" y="3815583"/>
            <a:ext cx="8340725" cy="1500188"/>
          </a:xfrm>
          <a:prstGeom prst="rect">
            <a:avLst/>
          </a:prstGeom>
          <a:ln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 b="1" dirty="0">
                <a:solidFill>
                  <a:srgbClr val="660033"/>
                </a:solidFill>
                <a:latin typeface="Calibri" pitchFamily="34" charset="0"/>
              </a:rPr>
              <a:t>朴</a:t>
            </a:r>
            <a:r>
              <a:rPr lang="zh-CN" altLang="en-US" sz="3200" b="1" dirty="0" smtClean="0">
                <a:solidFill>
                  <a:srgbClr val="660033"/>
                </a:solidFill>
                <a:latin typeface="Calibri" pitchFamily="34" charset="0"/>
              </a:rPr>
              <a:t>素贝叶斯分类</a:t>
            </a:r>
            <a:endParaRPr lang="zh-CN" altLang="en-US" sz="3200" dirty="0">
              <a:latin typeface="Calibri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zh-CN" alt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22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112448"/>
            <a:ext cx="9094788" cy="732897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2.2基于最小风险的贝叶斯决策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17866"/>
            <a:ext cx="8655050" cy="338798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但是错误率最小并不一定是一个普遍适用的最佳选择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一个与损失有关联的，更为广泛的概念—风险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观测样本x实属类别j，而被判为状态i时所造成的损失，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Ri则表示了观测值x被判为i类时损失的均值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分类则依据Ri,(i=1,...,c)中的最小值，即最小风险来定。</a:t>
            </a:r>
          </a:p>
        </p:txBody>
      </p:sp>
      <p:pic>
        <p:nvPicPr>
          <p:cNvPr id="47108" name="Picture 4" descr="HIPT8L$DSJW2P~`O0CR$06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2654036"/>
            <a:ext cx="5226050" cy="77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例：病理切片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w1表示病理切片正常</a:t>
            </a:r>
          </a:p>
          <a:p>
            <a:pPr eaLnBrk="1" hangingPunct="1"/>
            <a:r>
              <a:rPr lang="zh-CN" altLang="en-US" smtClean="0"/>
              <a:t>w2表示病例切片异常</a:t>
            </a:r>
          </a:p>
          <a:p>
            <a:pPr eaLnBrk="1" hangingPunct="1"/>
            <a:r>
              <a:rPr lang="zh-CN" altLang="en-US" smtClean="0"/>
              <a:t>p(w1|x)与p(w2|x)分别表示了两种可能性的大小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48132" name="Picture 4" descr="REF0T7OAT%MS$F`Q_{6XA7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124200"/>
            <a:ext cx="7848600" cy="226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3" y="37042"/>
            <a:ext cx="9094787" cy="60325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定义</a:t>
            </a:r>
            <a:r>
              <a:rPr lang="zh-CN" altLang="en-US" sz="4000" smtClean="0"/>
              <a:t>：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7480"/>
            <a:ext cx="8362950" cy="410897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/>
              <a:t>自然状态：指待识别对象的类别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mtClean="0"/>
          </a:p>
          <a:p>
            <a:pPr eaLnBrk="1" hangingPunct="1">
              <a:lnSpc>
                <a:spcPct val="80000"/>
              </a:lnSpc>
            </a:pPr>
            <a:endParaRPr lang="zh-CN" altLang="en-US" smtClean="0"/>
          </a:p>
          <a:p>
            <a:pPr eaLnBrk="1" hangingPunct="1">
              <a:lnSpc>
                <a:spcPct val="80000"/>
              </a:lnSpc>
            </a:pPr>
            <a:r>
              <a:rPr lang="zh-CN" altLang="en-US" smtClean="0"/>
              <a:t>状态空间：由所有自然状态所组成的空间</a:t>
            </a:r>
          </a:p>
          <a:p>
            <a:pPr eaLnBrk="1" hangingPunct="1">
              <a:lnSpc>
                <a:spcPct val="80000"/>
              </a:lnSpc>
            </a:pPr>
            <a:endParaRPr lang="zh-CN" altLang="en-US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mtClean="0"/>
          </a:p>
          <a:p>
            <a:pPr eaLnBrk="1" hangingPunct="1">
              <a:lnSpc>
                <a:spcPct val="80000"/>
              </a:lnSpc>
            </a:pPr>
            <a:r>
              <a:rPr lang="zh-CN" altLang="en-US" smtClean="0"/>
              <a:t>决策：不仅包括根据观测值将样本划归为哪一类别（状态），还可包括其他决策，如"拒绝"等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/>
              <a:t>决策空间：有所有决策组成的空间</a:t>
            </a:r>
          </a:p>
        </p:txBody>
      </p:sp>
      <p:pic>
        <p:nvPicPr>
          <p:cNvPr id="49156" name="Picture 4" descr="V]CS}%F{BL1V]XQB8GD4~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57616"/>
            <a:ext cx="5119688" cy="41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 descr="7M72$SD5XM]EN`HZ$0QAM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97969"/>
            <a:ext cx="5046662" cy="48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GY[K7_RET6T[X3IRF3[LAN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1418167"/>
            <a:ext cx="8856663" cy="318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K]~Y`Z}BBXCFHG(}EH}XS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8250"/>
            <a:ext cx="8007350" cy="360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37042"/>
            <a:ext cx="9094788" cy="574146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最小风险贝叶斯决策步骤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37948"/>
            <a:ext cx="8362950" cy="41671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根据贝叶斯公式计算出后验概率：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利用计算出的后验概率及决策表，计算出采取a1，i=1,..., a的条件风险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找出使条件风险最小的决策ak，即</a:t>
            </a:r>
          </a:p>
        </p:txBody>
      </p:sp>
      <p:pic>
        <p:nvPicPr>
          <p:cNvPr id="52228" name="Picture 4" descr="%33KTH8FR2~KMU2(TQZF$J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418167"/>
            <a:ext cx="5888038" cy="84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5" descr="TRW$W6)`U7YBW3Q%F0SD(3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829050"/>
            <a:ext cx="6705600" cy="60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6" descr="4NO@HK$ZY%33Q@6~{K(36V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5050631"/>
            <a:ext cx="367347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9094788" cy="611188"/>
          </a:xfrm>
        </p:spPr>
        <p:txBody>
          <a:bodyPr/>
          <a:lstStyle/>
          <a:p>
            <a:pPr eaLnBrk="1" hangingPunct="1"/>
            <a:r>
              <a:rPr lang="zh-CN" altLang="en-US" smtClean="0"/>
              <a:t>例2</a:t>
            </a:r>
          </a:p>
        </p:txBody>
      </p:sp>
      <p:pic>
        <p:nvPicPr>
          <p:cNvPr id="53251" name="Picture 3" descr="]XF}OCP~3%TP~B6%%Q2A~N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897063"/>
            <a:ext cx="89408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375708"/>
            <a:ext cx="9094788" cy="952500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条件风险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0" y="1075532"/>
            <a:ext cx="9207500" cy="407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3" y="0"/>
            <a:ext cx="9094787" cy="517261"/>
          </a:xfrm>
        </p:spPr>
        <p:txBody>
          <a:bodyPr/>
          <a:lstStyle/>
          <a:p>
            <a:pPr eaLnBrk="1" hangingPunct="1"/>
            <a:r>
              <a:rPr lang="zh-CN" altLang="en-US" smtClean="0"/>
              <a:t>两类决策方法之间的关系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6" y="1117865"/>
            <a:ext cx="8289925" cy="398727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/>
              <a:t>基于最小错误率的决策是基于最小风险决策的一个特例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/>
              <a:t>设损失函数为</a:t>
            </a:r>
          </a:p>
          <a:p>
            <a:pPr eaLnBrk="1" hangingPunct="1">
              <a:lnSpc>
                <a:spcPct val="80000"/>
              </a:lnSpc>
            </a:pPr>
            <a:endParaRPr lang="zh-CN" altLang="en-US" smtClean="0"/>
          </a:p>
          <a:p>
            <a:pPr eaLnBrk="1" hangingPunct="1">
              <a:lnSpc>
                <a:spcPct val="80000"/>
              </a:lnSpc>
            </a:pPr>
            <a:endParaRPr lang="zh-CN" altLang="en-US" smtClean="0"/>
          </a:p>
          <a:p>
            <a:pPr eaLnBrk="1" hangingPunct="1">
              <a:lnSpc>
                <a:spcPct val="80000"/>
              </a:lnSpc>
            </a:pPr>
            <a:r>
              <a:rPr lang="zh-CN" altLang="en-US" smtClean="0"/>
              <a:t>式中假定对c类只有c个决策，既不考虑“拒绝”等其他情况，(2-17)表明，当作出正确决策(即i=j)时没有损失，而对于任何错误决策，其损失均为1。这样定义的损失函数成为0—1损失函数。</a:t>
            </a:r>
          </a:p>
        </p:txBody>
      </p:sp>
      <p:pic>
        <p:nvPicPr>
          <p:cNvPr id="55300" name="Picture 4" descr="XNPPT)SBX`0U[T8Y%~IF2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811074"/>
            <a:ext cx="5116513" cy="90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两类决策方法之间的关系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根据(2-14)式条件风险为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最小错误率贝叶斯决策就是0--1损失函数条件下的最小风险贝叶斯决策</a:t>
            </a:r>
          </a:p>
        </p:txBody>
      </p:sp>
      <p:pic>
        <p:nvPicPr>
          <p:cNvPr id="56324" name="Picture 4" descr="K80MA2N58WVMSW9EJ~347W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37229"/>
            <a:ext cx="8364538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分类问题</a:t>
            </a:r>
          </a:p>
        </p:txBody>
      </p:sp>
      <p:graphicFrame>
        <p:nvGraphicFramePr>
          <p:cNvPr id="1638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55916427"/>
              </p:ext>
            </p:extLst>
          </p:nvPr>
        </p:nvGraphicFramePr>
        <p:xfrm>
          <a:off x="50801" y="713053"/>
          <a:ext cx="4278313" cy="4923932"/>
        </p:xfrm>
        <a:graphic>
          <a:graphicData uri="http://schemas.openxmlformats.org/drawingml/2006/table">
            <a:tbl>
              <a:tblPr/>
              <a:tblGrid>
                <a:gridCol w="827088"/>
                <a:gridCol w="754062"/>
                <a:gridCol w="722313"/>
                <a:gridCol w="765175"/>
                <a:gridCol w="1209675"/>
              </a:tblGrid>
              <a:tr h="3333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收入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学生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信用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买了电脑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中等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&lt;30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280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30-40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7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&gt;40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好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T="38099" marB="3809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3893" name="Text Box 249"/>
          <p:cNvSpPr txBox="1">
            <a:spLocks noChangeArrowheads="1"/>
          </p:cNvSpPr>
          <p:nvPr/>
        </p:nvSpPr>
        <p:spPr bwMode="auto">
          <a:xfrm>
            <a:off x="4411664" y="713053"/>
            <a:ext cx="4732337" cy="353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/>
              <a:t>类别属性</a:t>
            </a:r>
            <a:r>
              <a:rPr lang="en-US" altLang="zh-CN" sz="2800" b="1" dirty="0" smtClean="0"/>
              <a:t>y</a:t>
            </a:r>
            <a:r>
              <a:rPr lang="zh-CN" altLang="en-US" sz="2800" b="1" dirty="0" smtClean="0"/>
              <a:t>：是否买电脑</a:t>
            </a:r>
            <a:endParaRPr lang="en-US" altLang="zh-CN" sz="2800" b="1" dirty="0" smtClean="0"/>
          </a:p>
          <a:p>
            <a:pPr eaLnBrk="1" hangingPunct="1">
              <a:lnSpc>
                <a:spcPct val="130000"/>
              </a:lnSpc>
            </a:pPr>
            <a:endParaRPr lang="en-US" altLang="zh-CN" sz="2800" b="1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/>
              <a:t>特征属性</a:t>
            </a:r>
            <a:r>
              <a:rPr lang="en-US" altLang="zh-CN" sz="2800" b="1" dirty="0" smtClean="0"/>
              <a:t>X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收入、学生、年龄、信用</a:t>
            </a:r>
            <a:endParaRPr lang="zh-CN" altLang="en-US" sz="2800" b="1" dirty="0"/>
          </a:p>
          <a:p>
            <a:pPr eaLnBrk="1" hangingPunct="1">
              <a:lnSpc>
                <a:spcPct val="130000"/>
              </a:lnSpc>
            </a:pPr>
            <a:endParaRPr lang="zh-CN" altLang="en-US" sz="20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/>
              <a:t>待分类实例：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3366CC"/>
                </a:solidFill>
              </a:rPr>
              <a:t>(年龄&lt;30, 收入中等，是学生，信用一般)</a:t>
            </a:r>
          </a:p>
        </p:txBody>
      </p:sp>
      <p:sp>
        <p:nvSpPr>
          <p:cNvPr id="16634" name="AutoShape 250"/>
          <p:cNvSpPr>
            <a:spLocks noChangeArrowheads="1"/>
          </p:cNvSpPr>
          <p:nvPr/>
        </p:nvSpPr>
        <p:spPr bwMode="auto">
          <a:xfrm>
            <a:off x="5247022" y="4304807"/>
            <a:ext cx="2820987" cy="1332178"/>
          </a:xfrm>
          <a:prstGeom prst="cloudCallout">
            <a:avLst>
              <a:gd name="adj1" fmla="val -35542"/>
              <a:gd name="adj2" fmla="val -7536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/>
              <a:t>他会买电脑吗？</a:t>
            </a:r>
          </a:p>
        </p:txBody>
      </p:sp>
    </p:spTree>
    <p:extLst>
      <p:ext uri="{BB962C8B-B14F-4D97-AF65-F5344CB8AC3E}">
        <p14:creationId xmlns:p14="http://schemas.microsoft.com/office/powerpoint/2010/main" val="128356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3" grpId="0"/>
      <p:bldP spid="16634" grpId="0" bldLvl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16958"/>
            <a:ext cx="9094788" cy="952500"/>
          </a:xfrm>
        </p:spPr>
        <p:txBody>
          <a:bodyPr/>
          <a:lstStyle/>
          <a:p>
            <a:pPr eaLnBrk="1" hangingPunct="1"/>
            <a:r>
              <a:rPr lang="zh-CN" altLang="en-US" smtClean="0"/>
              <a:t>图2.4</a:t>
            </a:r>
          </a:p>
        </p:txBody>
      </p:sp>
      <p:pic>
        <p:nvPicPr>
          <p:cNvPr id="57347" name="Picture 3" descr="`K2E}$%4YL4%%N$}]RH0J5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1357313"/>
            <a:ext cx="7777163" cy="422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3" y="277813"/>
            <a:ext cx="9094787" cy="952500"/>
          </a:xfrm>
        </p:spPr>
        <p:txBody>
          <a:bodyPr/>
          <a:lstStyle/>
          <a:p>
            <a:pPr eaLnBrk="1" hangingPunct="1"/>
            <a:r>
              <a:rPr lang="zh-CN" altLang="en-US" smtClean="0"/>
              <a:t>图2.3 与图2.4</a:t>
            </a:r>
          </a:p>
        </p:txBody>
      </p:sp>
      <p:pic>
        <p:nvPicPr>
          <p:cNvPr id="58371" name="Picture 3" descr="WG{1Y)E[F]HJV3OQIIIZX8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77698"/>
            <a:ext cx="8721725" cy="33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条件概率</a:t>
            </a:r>
          </a:p>
          <a:p>
            <a:pPr eaLnBrk="1" hangingPunct="1"/>
            <a:r>
              <a:rPr lang="zh-CN" altLang="en-US" smtClean="0"/>
              <a:t>贝叶斯公式</a:t>
            </a:r>
          </a:p>
          <a:p>
            <a:pPr eaLnBrk="1" hangingPunct="1"/>
            <a:r>
              <a:rPr lang="zh-CN" altLang="en-US" smtClean="0"/>
              <a:t>朴素贝叶斯分类算法</a:t>
            </a:r>
          </a:p>
          <a:p>
            <a:pPr eaLnBrk="1" hangingPunct="1"/>
            <a:r>
              <a:rPr lang="zh-CN" altLang="en-US" smtClean="0"/>
              <a:t>防止零概率：拉普拉斯校准</a:t>
            </a:r>
          </a:p>
          <a:p>
            <a:pPr eaLnBrk="1" hangingPunct="1"/>
            <a:r>
              <a:rPr lang="zh-CN" altLang="en-US" smtClean="0"/>
              <a:t>浮点数溢出：对概率求对数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决策风险：</a:t>
            </a:r>
            <a:r>
              <a:rPr lang="zh-CN" altLang="en-US" b="1" smtClean="0"/>
              <a:t>最小风险贝叶斯分类器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1" descr="C:\Users\Shinelon\AppData\Roaming\Tencent\Users\466421382\QQ\WinTemp\RichOle\42D0LQTQX]E0$ST@}6%I~E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857"/>
            <a:ext cx="8920326" cy="364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39725" y="0"/>
            <a:ext cx="83708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Black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Black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Black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Black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Black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Black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Black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</a:pPr>
            <a:r>
              <a:rPr lang="zh-CN" altLang="en-US" kern="0" smtClean="0"/>
              <a:t>机器学习模型的分类</a:t>
            </a: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8430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机</a:t>
            </a:r>
            <a:r>
              <a:rPr lang="zh-CN" altLang="en-US" dirty="0" smtClean="0"/>
              <a:t>器学习模型的分类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39725" y="847241"/>
            <a:ext cx="8064046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</a:rPr>
              <a:t>产生式模型</a:t>
            </a:r>
            <a:r>
              <a:rPr lang="en-US" altLang="zh-CN" sz="2800" b="1" dirty="0"/>
              <a:t>(Generative Model)</a:t>
            </a:r>
            <a:endParaRPr lang="en-US" altLang="zh-CN" sz="2800" b="1" dirty="0" smtClean="0"/>
          </a:p>
          <a:p>
            <a:pPr eaLnBrk="1" hangingPunct="1"/>
            <a:r>
              <a:rPr lang="zh-CN" altLang="en-US" sz="2800" b="1" dirty="0"/>
              <a:t>朴</a:t>
            </a:r>
            <a:r>
              <a:rPr lang="zh-CN" altLang="en-US" sz="2800" b="1" dirty="0" smtClean="0"/>
              <a:t>素贝叶斯分类、隐马尔可夫模型</a:t>
            </a:r>
            <a:endParaRPr lang="en-US" altLang="zh-CN" sz="2800" b="1" dirty="0" smtClean="0"/>
          </a:p>
          <a:p>
            <a:pPr eaLnBrk="1" hangingPunct="1"/>
            <a:endParaRPr lang="en-US" altLang="zh-CN" sz="2800" b="1" dirty="0"/>
          </a:p>
          <a:p>
            <a:pPr eaLnBrk="1" hangingPunct="1"/>
            <a:endParaRPr lang="en-US" altLang="zh-CN" sz="2800" b="1" dirty="0" smtClean="0"/>
          </a:p>
          <a:p>
            <a:pPr eaLnBrk="1" hangingPunct="1"/>
            <a:endParaRPr lang="en-US" altLang="zh-CN" sz="2800" b="1" dirty="0"/>
          </a:p>
          <a:p>
            <a:pPr eaLnBrk="1" hangingPunct="1"/>
            <a:endParaRPr lang="en-US" altLang="zh-CN" sz="2800" b="1" dirty="0" smtClean="0"/>
          </a:p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</a:rPr>
              <a:t>判</a:t>
            </a:r>
            <a:r>
              <a:rPr lang="zh-CN" altLang="en-US" sz="4000" b="1" dirty="0">
                <a:solidFill>
                  <a:srgbClr val="FF0000"/>
                </a:solidFill>
              </a:rPr>
              <a:t>别式模型</a:t>
            </a:r>
            <a:r>
              <a:rPr lang="en-US" altLang="zh-CN" sz="2800" b="1" dirty="0"/>
              <a:t>(Discrimitive Model</a:t>
            </a:r>
            <a:r>
              <a:rPr lang="en-US" altLang="zh-CN" sz="2800" b="1" dirty="0" smtClean="0"/>
              <a:t>)</a:t>
            </a:r>
          </a:p>
          <a:p>
            <a:pPr eaLnBrk="1" hangingPunct="1"/>
            <a:r>
              <a:rPr lang="zh-CN" altLang="en-US" sz="2800" b="1" dirty="0"/>
              <a:t>典</a:t>
            </a:r>
            <a:r>
              <a:rPr lang="zh-CN" altLang="en-US" sz="2800" b="1" dirty="0" smtClean="0"/>
              <a:t>型模型：逻辑回归、支持向量机、人工神经网络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4030" y="1732098"/>
                <a:ext cx="55525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5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5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5400" b="0" i="1" baseline="-25000" smtClean="0">
                              <a:latin typeface="Cambria Math"/>
                            </a:rPr>
                            <m:t>𝑖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5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5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5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5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5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5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5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5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5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5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5400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5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5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5400" b="0" i="1" smtClean="0">
                                  <a:latin typeface="Cambria Math"/>
                                  <a:ea typeface="Cambria Math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29" y="2078518"/>
                <a:ext cx="5552599" cy="923330"/>
              </a:xfrm>
              <a:prstGeom prst="rect">
                <a:avLst/>
              </a:prstGeom>
              <a:blipFill rotWithShape="1">
                <a:blip r:embed="rId2"/>
                <a:stretch>
                  <a:fillRect r="-5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5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332163" y="2505604"/>
            <a:ext cx="249299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000">
                <a:solidFill>
                  <a:schemeClr val="accent1"/>
                </a:solidFill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</a:t>
            </a: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70479"/>
            <a:ext cx="2655888" cy="237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39725" y="870480"/>
            <a:ext cx="58293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贝叶斯(Thomas Bayes,1701—1761)，英国牧师、业余数学家。</a:t>
            </a:r>
          </a:p>
          <a:p>
            <a:pPr eaLnBrk="1" hangingPunct="1"/>
            <a:endParaRPr lang="zh-CN" altLang="en-US" sz="2800" b="1"/>
          </a:p>
          <a:p>
            <a:pPr eaLnBrk="1" hangingPunct="1"/>
            <a:r>
              <a:rPr lang="zh-CN" altLang="en-US" sz="2800" b="1"/>
              <a:t>生活在18世纪的贝叶斯生前是位受人尊敬英格兰长老会牧师。为了证明上帝的存在，他发明了</a:t>
            </a:r>
            <a:r>
              <a:rPr lang="zh-CN" altLang="en-US" sz="2800" b="1">
                <a:solidFill>
                  <a:srgbClr val="FF0000"/>
                </a:solidFill>
              </a:rPr>
              <a:t>概率统计学</a:t>
            </a:r>
            <a:r>
              <a:rPr lang="zh-CN" altLang="en-US" sz="2800" b="1"/>
              <a:t>原理，遗憾的是，他的这一美好愿望至死也未能实现。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朴素贝叶斯(Naive Bayes)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朴素贝叶斯假设</a:t>
            </a:r>
            <a:r>
              <a:rPr lang="zh-CN" altLang="en-US" b="1" dirty="0" smtClean="0">
                <a:solidFill>
                  <a:srgbClr val="FF0000"/>
                </a:solidFill>
              </a:rPr>
              <a:t>所有特征属性</a:t>
            </a:r>
            <a:r>
              <a:rPr lang="zh-CN" altLang="en-US" dirty="0" smtClean="0"/>
              <a:t>都是</a:t>
            </a:r>
            <a:r>
              <a:rPr lang="zh-CN" altLang="en-US" b="1" dirty="0" smtClean="0">
                <a:solidFill>
                  <a:srgbClr val="FF0000"/>
                </a:solidFill>
              </a:rPr>
              <a:t>互相独立的</a:t>
            </a:r>
            <a:r>
              <a:rPr lang="zh-CN" altLang="en-US" dirty="0" smtClean="0"/>
              <a:t>，这也正是算法名称中“朴素(naive)”一词的由来</a:t>
            </a:r>
          </a:p>
          <a:p>
            <a:pPr eaLnBrk="1" hangingPunct="1"/>
            <a:r>
              <a:rPr lang="zh-CN" altLang="en-US" dirty="0" smtClean="0"/>
              <a:t>但现实中</a:t>
            </a:r>
            <a:r>
              <a:rPr lang="zh-CN" altLang="en-US" b="1" dirty="0" smtClean="0">
                <a:solidFill>
                  <a:srgbClr val="FF0000"/>
                </a:solidFill>
              </a:rPr>
              <a:t>属性之间往往存在依赖</a:t>
            </a:r>
            <a:r>
              <a:rPr lang="zh-CN" altLang="en-US" dirty="0" smtClean="0"/>
              <a:t>，但有意思的是，即使是在朴素贝叶斯算法的独立性假设明显不成立的情况下，它也仍然能得到非常好的分类结果</a:t>
            </a:r>
          </a:p>
        </p:txBody>
      </p:sp>
      <p:sp>
        <p:nvSpPr>
          <p:cNvPr id="107524" name="TextBox 12"/>
          <p:cNvSpPr txBox="1">
            <a:spLocks noChangeArrowheads="1"/>
          </p:cNvSpPr>
          <p:nvPr/>
        </p:nvSpPr>
        <p:spPr bwMode="auto">
          <a:xfrm>
            <a:off x="1389064" y="3473979"/>
            <a:ext cx="663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C4.5</a:t>
            </a:r>
          </a:p>
        </p:txBody>
      </p:sp>
      <p:sp>
        <p:nvSpPr>
          <p:cNvPr id="107525" name="TextBox 13"/>
          <p:cNvSpPr txBox="1">
            <a:spLocks noChangeArrowheads="1"/>
          </p:cNvSpPr>
          <p:nvPr/>
        </p:nvSpPr>
        <p:spPr bwMode="auto">
          <a:xfrm>
            <a:off x="2711450" y="3399896"/>
            <a:ext cx="1507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k-Means</a:t>
            </a:r>
          </a:p>
        </p:txBody>
      </p:sp>
      <p:sp>
        <p:nvSpPr>
          <p:cNvPr id="107526" name="TextBox 14"/>
          <p:cNvSpPr txBox="1">
            <a:spLocks noChangeArrowheads="1"/>
          </p:cNvSpPr>
          <p:nvPr/>
        </p:nvSpPr>
        <p:spPr bwMode="auto">
          <a:xfrm>
            <a:off x="4678363" y="3511021"/>
            <a:ext cx="699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SVM</a:t>
            </a:r>
          </a:p>
        </p:txBody>
      </p:sp>
      <p:sp>
        <p:nvSpPr>
          <p:cNvPr id="107527" name="TextBox 15"/>
          <p:cNvSpPr txBox="1">
            <a:spLocks noChangeArrowheads="1"/>
          </p:cNvSpPr>
          <p:nvPr/>
        </p:nvSpPr>
        <p:spPr bwMode="auto">
          <a:xfrm>
            <a:off x="6145213" y="3473979"/>
            <a:ext cx="9396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Apriori</a:t>
            </a:r>
          </a:p>
        </p:txBody>
      </p:sp>
      <p:sp>
        <p:nvSpPr>
          <p:cNvPr id="107528" name="TextBox 16"/>
          <p:cNvSpPr txBox="1">
            <a:spLocks noChangeArrowheads="1"/>
          </p:cNvSpPr>
          <p:nvPr/>
        </p:nvSpPr>
        <p:spPr bwMode="auto">
          <a:xfrm>
            <a:off x="2174876" y="4127500"/>
            <a:ext cx="537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EM</a:t>
            </a:r>
          </a:p>
        </p:txBody>
      </p:sp>
      <p:sp>
        <p:nvSpPr>
          <p:cNvPr id="107529" name="TextBox 17"/>
          <p:cNvSpPr txBox="1">
            <a:spLocks noChangeArrowheads="1"/>
          </p:cNvSpPr>
          <p:nvPr/>
        </p:nvSpPr>
        <p:spPr bwMode="auto">
          <a:xfrm>
            <a:off x="3246439" y="4426479"/>
            <a:ext cx="1271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PageRank</a:t>
            </a:r>
          </a:p>
        </p:txBody>
      </p:sp>
      <p:sp>
        <p:nvSpPr>
          <p:cNvPr id="107530" name="TextBox 19"/>
          <p:cNvSpPr txBox="1">
            <a:spLocks noChangeArrowheads="1"/>
          </p:cNvSpPr>
          <p:nvPr/>
        </p:nvSpPr>
        <p:spPr bwMode="auto">
          <a:xfrm>
            <a:off x="5027613" y="4127500"/>
            <a:ext cx="125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AdaBoost</a:t>
            </a:r>
          </a:p>
        </p:txBody>
      </p:sp>
      <p:sp>
        <p:nvSpPr>
          <p:cNvPr id="107531" name="TextBox 20"/>
          <p:cNvSpPr txBox="1">
            <a:spLocks noChangeArrowheads="1"/>
          </p:cNvSpPr>
          <p:nvPr/>
        </p:nvSpPr>
        <p:spPr bwMode="auto">
          <a:xfrm>
            <a:off x="7175501" y="4426479"/>
            <a:ext cx="889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kNN</a:t>
            </a:r>
          </a:p>
        </p:txBody>
      </p:sp>
      <p:sp>
        <p:nvSpPr>
          <p:cNvPr id="107532" name="TextBox 21"/>
          <p:cNvSpPr txBox="1">
            <a:spLocks noChangeArrowheads="1"/>
          </p:cNvSpPr>
          <p:nvPr/>
        </p:nvSpPr>
        <p:spPr bwMode="auto">
          <a:xfrm>
            <a:off x="982663" y="4624917"/>
            <a:ext cx="23618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Naïve Bayes</a:t>
            </a:r>
          </a:p>
        </p:txBody>
      </p:sp>
      <p:sp>
        <p:nvSpPr>
          <p:cNvPr id="107533" name="TextBox 22"/>
          <p:cNvSpPr txBox="1">
            <a:spLocks noChangeArrowheads="1"/>
          </p:cNvSpPr>
          <p:nvPr/>
        </p:nvSpPr>
        <p:spPr bwMode="auto">
          <a:xfrm>
            <a:off x="4675189" y="4841875"/>
            <a:ext cx="7777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CART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7259" y="3073401"/>
            <a:ext cx="8361363" cy="255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just">
              <a:lnSpc>
                <a:spcPct val="110000"/>
              </a:lnSpc>
              <a:spcBef>
                <a:spcPts val="1800"/>
              </a:spcBef>
              <a:buClr>
                <a:srgbClr val="227577"/>
              </a:buClr>
              <a:buSzPct val="90000"/>
              <a:buFont typeface="Webdings" pitchFamily="18" charset="2"/>
              <a:buChar char=""/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+mn-lt"/>
                <a:ea typeface="+mn-ea"/>
              </a:rPr>
              <a:t>十大数据挖掘算法之一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贝叶斯公式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9725" y="1199886"/>
          <a:ext cx="4219575" cy="95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9" r:id="rId3" imgW="1536797" imgH="419357" progId="Equation.3">
                  <p:embed/>
                </p:oleObj>
              </mc:Choice>
              <mc:Fallback>
                <p:oleObj r:id="rId3" imgW="1536797" imgH="419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1199886"/>
                        <a:ext cx="4219575" cy="957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569913" y="4040188"/>
          <a:ext cx="4875212" cy="803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0" r:id="rId5" imgW="2121077" imgH="419357" progId="Equation.3">
                  <p:embed/>
                </p:oleObj>
              </mc:Choice>
              <mc:Fallback>
                <p:oleObj r:id="rId5" imgW="2121077" imgH="419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4040188"/>
                        <a:ext cx="4875212" cy="803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777875" y="3074459"/>
          <a:ext cx="2630488" cy="81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1" r:id="rId7" imgW="1130357" imgH="419357" progId="Equation.3">
                  <p:embed/>
                </p:oleObj>
              </mc:Choice>
              <mc:Fallback>
                <p:oleObj r:id="rId7" imgW="1130357" imgH="419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3074459"/>
                        <a:ext cx="2630488" cy="813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68325" y="269345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证：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5167314" y="1199886"/>
            <a:ext cx="3692525" cy="2135188"/>
          </a:xfrm>
          <a:prstGeom prst="wedgeRectCallout">
            <a:avLst>
              <a:gd name="adj1" fmla="val -67671"/>
              <a:gd name="adj2" fmla="val -30731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P(A)通常在试验之前已知，</a:t>
            </a:r>
          </a:p>
          <a:p>
            <a:pPr eaLnBrk="1" hangingPunct="1"/>
            <a:r>
              <a:rPr lang="zh-CN" altLang="en-US" sz="2400" b="1"/>
              <a:t>因此习惯上称为</a:t>
            </a:r>
            <a:r>
              <a:rPr lang="zh-CN" altLang="en-US" sz="2400" b="1">
                <a:solidFill>
                  <a:srgbClr val="FF5050"/>
                </a:solidFill>
              </a:rPr>
              <a:t>先验概率</a:t>
            </a:r>
            <a:r>
              <a:rPr lang="zh-CN" altLang="en-US" sz="2400" b="1"/>
              <a:t>。</a:t>
            </a:r>
          </a:p>
          <a:p>
            <a:pPr eaLnBrk="1" hangingPunct="1"/>
            <a:endParaRPr lang="zh-CN" altLang="en-US" sz="2400" b="1"/>
          </a:p>
          <a:p>
            <a:pPr eaLnBrk="1" hangingPunct="1"/>
            <a:r>
              <a:rPr lang="zh-CN" altLang="en-US" sz="2400" b="1"/>
              <a:t>P(A|B)反映了B发生之后，</a:t>
            </a:r>
          </a:p>
          <a:p>
            <a:pPr eaLnBrk="1" hangingPunct="1"/>
            <a:r>
              <a:rPr lang="zh-CN" altLang="en-US" sz="2400" b="1"/>
              <a:t>事件</a:t>
            </a:r>
            <a:r>
              <a:rPr lang="en-US" altLang="zh-CN" sz="2400" b="1"/>
              <a:t>A</a:t>
            </a:r>
            <a:r>
              <a:rPr lang="zh-CN" altLang="en-US" sz="2400" b="1"/>
              <a:t>发生的可能性大小，</a:t>
            </a:r>
          </a:p>
          <a:p>
            <a:pPr eaLnBrk="1" hangingPunct="1"/>
            <a:r>
              <a:rPr lang="zh-CN" altLang="en-US" sz="2400" b="1"/>
              <a:t>通常称之为</a:t>
            </a:r>
            <a:r>
              <a:rPr lang="zh-CN" altLang="en-US" sz="2400" b="1">
                <a:solidFill>
                  <a:srgbClr val="FF5050"/>
                </a:solidFill>
              </a:rPr>
              <a:t>后验概率</a:t>
            </a:r>
          </a:p>
        </p:txBody>
      </p:sp>
    </p:spTree>
    <p:extLst>
      <p:ext uri="{BB962C8B-B14F-4D97-AF65-F5344CB8AC3E}">
        <p14:creationId xmlns:p14="http://schemas.microsoft.com/office/powerpoint/2010/main" val="219051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ldLvl="0" autoUpdateAnimBg="0"/>
      <p:bldP spid="10247" grpId="0" bldLvl="0" animBg="1" autoUpdateAnimBg="0"/>
    </p:bldLst>
  </p:timing>
</p:sld>
</file>

<file path=ppt/theme/theme1.xml><?xml version="1.0" encoding="utf-8"?>
<a:theme xmlns:a="http://schemas.openxmlformats.org/drawingml/2006/main" name="53cd86432b3c8">
  <a:themeElements>
    <a:clrScheme name="53cd86432b3c8 1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FFFFFF"/>
      </a:accent3>
      <a:accent4>
        <a:srgbClr val="3B3D3F"/>
      </a:accent4>
      <a:accent5>
        <a:srgbClr val="ADCBCD"/>
      </a:accent5>
      <a:accent6>
        <a:srgbClr val="7A9C76"/>
      </a:accent6>
      <a:hlink>
        <a:srgbClr val="00B0F0"/>
      </a:hlink>
      <a:folHlink>
        <a:srgbClr val="AFB2B4"/>
      </a:folHlink>
    </a:clrScheme>
    <a:fontScheme name="53cd86432b3c8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3cd86432b3c8 1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2D9C9F"/>
        </a:accent1>
        <a:accent2>
          <a:srgbClr val="87AD83"/>
        </a:accent2>
        <a:accent3>
          <a:srgbClr val="FFFFFF"/>
        </a:accent3>
        <a:accent4>
          <a:srgbClr val="3B3D3F"/>
        </a:accent4>
        <a:accent5>
          <a:srgbClr val="ADCBCD"/>
        </a:accent5>
        <a:accent6>
          <a:srgbClr val="7A9C76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</TotalTime>
  <Pages>0</Pages>
  <Words>6635</Words>
  <Characters>0</Characters>
  <Application>Microsoft Office PowerPoint</Application>
  <DocSecurity>0</DocSecurity>
  <PresentationFormat>全屏显示(16:10)</PresentationFormat>
  <Lines>0</Lines>
  <Paragraphs>1465</Paragraphs>
  <Slides>65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65</vt:i4>
      </vt:variant>
    </vt:vector>
  </HeadingPairs>
  <TitlesOfParts>
    <vt:vector size="69" baseType="lpstr">
      <vt:lpstr>53cd86432b3c8</vt:lpstr>
      <vt:lpstr>Microsoft Equation 3.0</vt:lpstr>
      <vt:lpstr>MathType 6.0 Equation</vt:lpstr>
      <vt:lpstr>Equation</vt:lpstr>
      <vt:lpstr>5.3 朴素贝叶斯分类算法</vt:lpstr>
      <vt:lpstr>基本概念</vt:lpstr>
      <vt:lpstr>什么是训练集</vt:lpstr>
      <vt:lpstr>先验概率与后验概率</vt:lpstr>
      <vt:lpstr>PowerPoint 演示文稿</vt:lpstr>
      <vt:lpstr>分类问题</vt:lpstr>
      <vt:lpstr>贝叶斯</vt:lpstr>
      <vt:lpstr>朴素贝叶斯(Naive Bayes)</vt:lpstr>
      <vt:lpstr>贝叶斯公式</vt:lpstr>
      <vt:lpstr>贝叶斯分类</vt:lpstr>
      <vt:lpstr>贝叶斯分类公式</vt:lpstr>
      <vt:lpstr>PowerPoint 演示文稿</vt:lpstr>
      <vt:lpstr>PowerPoint 演示文稿</vt:lpstr>
      <vt:lpstr>例题1</vt:lpstr>
      <vt:lpstr>例题1解答</vt:lpstr>
      <vt:lpstr>贝叶斯公式有多个特征属性时</vt:lpstr>
      <vt:lpstr>朴素贝叶斯分类举例</vt:lpstr>
      <vt:lpstr>贝叶斯分类引例</vt:lpstr>
      <vt:lpstr>朴素贝叶斯分类举例</vt:lpstr>
      <vt:lpstr>朴素贝叶斯分类举例</vt:lpstr>
      <vt:lpstr>朴素贝叶斯分类举例</vt:lpstr>
      <vt:lpstr>朴素贝叶斯分类举例</vt:lpstr>
      <vt:lpstr>条件概率</vt:lpstr>
      <vt:lpstr>条件概率</vt:lpstr>
      <vt:lpstr>条件概率</vt:lpstr>
      <vt:lpstr>习题</vt:lpstr>
      <vt:lpstr>习题</vt:lpstr>
      <vt:lpstr>习题1</vt:lpstr>
      <vt:lpstr>贝叶斯分类算法过程</vt:lpstr>
      <vt:lpstr>朴素贝叶斯分类举例</vt:lpstr>
      <vt:lpstr>朴素贝叶斯分类举例</vt:lpstr>
      <vt:lpstr>朴素贝叶斯分类举例</vt:lpstr>
      <vt:lpstr>朴素贝叶斯分类举例</vt:lpstr>
      <vt:lpstr>贝叶斯分类问题1： 零概率问题</vt:lpstr>
      <vt:lpstr>问题1：零概率问题</vt:lpstr>
      <vt:lpstr>问题1：零概率问题的解决方案：拉普拉斯校准</vt:lpstr>
      <vt:lpstr>问题1：零概率问题的解决方案：拉普拉斯校准</vt:lpstr>
      <vt:lpstr>问题2：溢出问题</vt:lpstr>
      <vt:lpstr>问题2：溢出问题</vt:lpstr>
      <vt:lpstr>朴素贝叶斯算法的Sklearn实现</vt:lpstr>
      <vt:lpstr>问题3：决策风险问题</vt:lpstr>
      <vt:lpstr>问题3：决策风险问题：基于最小错误率的贝叶斯决策</vt:lpstr>
      <vt:lpstr>问题3：决策风险问题：基于最小错误率的贝叶斯决策</vt:lpstr>
      <vt:lpstr>问题3：决策风险问题：基于最小错误率的贝叶斯决策</vt:lpstr>
      <vt:lpstr>(4)似然比写成相应的负对数形式</vt:lpstr>
      <vt:lpstr>问题3：决策风险问题：基于最小错误率的贝叶斯决策的证明</vt:lpstr>
      <vt:lpstr>两类判别情况</vt:lpstr>
      <vt:lpstr>PowerPoint 演示文稿</vt:lpstr>
      <vt:lpstr>PowerPoint 演示文稿</vt:lpstr>
      <vt:lpstr>2.2基于最小风险的贝叶斯决策</vt:lpstr>
      <vt:lpstr>例：病理切片</vt:lpstr>
      <vt:lpstr>定义：</vt:lpstr>
      <vt:lpstr>PowerPoint 演示文稿</vt:lpstr>
      <vt:lpstr>PowerPoint 演示文稿</vt:lpstr>
      <vt:lpstr>最小风险贝叶斯决策步骤</vt:lpstr>
      <vt:lpstr>例2</vt:lpstr>
      <vt:lpstr>条件风险</vt:lpstr>
      <vt:lpstr>两类决策方法之间的关系</vt:lpstr>
      <vt:lpstr>两类决策方法之间的关系</vt:lpstr>
      <vt:lpstr>图2.4</vt:lpstr>
      <vt:lpstr>图2.3 与图2.4</vt:lpstr>
      <vt:lpstr>总结</vt:lpstr>
      <vt:lpstr>PowerPoint 演示文稿</vt:lpstr>
      <vt:lpstr>机器学习模型的分类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</dc:title>
  <dc:creator>Mouhong</dc:creator>
  <cp:lastModifiedBy>韩文</cp:lastModifiedBy>
  <cp:revision>80</cp:revision>
  <dcterms:created xsi:type="dcterms:W3CDTF">2014-09-11T14:34:12Z</dcterms:created>
  <dcterms:modified xsi:type="dcterms:W3CDTF">2021-11-15T07:54:18Z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2052-9.1.0.4855</vt:lpwstr>
  </property>
</Properties>
</file>