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56"/>
  </p:notesMasterIdLst>
  <p:handoutMasterIdLst>
    <p:handoutMasterId r:id="rId57"/>
  </p:handoutMasterIdLst>
  <p:sldIdLst>
    <p:sldId id="347" r:id="rId2"/>
    <p:sldId id="305" r:id="rId3"/>
    <p:sldId id="322" r:id="rId4"/>
    <p:sldId id="411" r:id="rId5"/>
    <p:sldId id="426" r:id="rId6"/>
    <p:sldId id="397" r:id="rId7"/>
    <p:sldId id="423" r:id="rId8"/>
    <p:sldId id="405" r:id="rId9"/>
    <p:sldId id="416" r:id="rId10"/>
    <p:sldId id="332" r:id="rId11"/>
    <p:sldId id="324" r:id="rId12"/>
    <p:sldId id="417" r:id="rId13"/>
    <p:sldId id="326" r:id="rId14"/>
    <p:sldId id="325" r:id="rId15"/>
    <p:sldId id="330" r:id="rId16"/>
    <p:sldId id="334" r:id="rId17"/>
    <p:sldId id="335" r:id="rId18"/>
    <p:sldId id="336" r:id="rId19"/>
    <p:sldId id="337" r:id="rId20"/>
    <p:sldId id="338" r:id="rId21"/>
    <p:sldId id="385" r:id="rId22"/>
    <p:sldId id="333" r:id="rId23"/>
    <p:sldId id="339" r:id="rId24"/>
    <p:sldId id="393" r:id="rId25"/>
    <p:sldId id="394" r:id="rId26"/>
    <p:sldId id="395" r:id="rId27"/>
    <p:sldId id="404" r:id="rId28"/>
    <p:sldId id="406" r:id="rId29"/>
    <p:sldId id="407" r:id="rId30"/>
    <p:sldId id="408" r:id="rId31"/>
    <p:sldId id="409" r:id="rId32"/>
    <p:sldId id="410" r:id="rId33"/>
    <p:sldId id="414" r:id="rId34"/>
    <p:sldId id="382" r:id="rId35"/>
    <p:sldId id="413" r:id="rId36"/>
    <p:sldId id="387" r:id="rId37"/>
    <p:sldId id="388" r:id="rId38"/>
    <p:sldId id="389" r:id="rId39"/>
    <p:sldId id="390" r:id="rId40"/>
    <p:sldId id="392" r:id="rId41"/>
    <p:sldId id="422" r:id="rId42"/>
    <p:sldId id="419" r:id="rId43"/>
    <p:sldId id="420" r:id="rId44"/>
    <p:sldId id="421" r:id="rId45"/>
    <p:sldId id="418" r:id="rId46"/>
    <p:sldId id="424" r:id="rId47"/>
    <p:sldId id="344" r:id="rId48"/>
    <p:sldId id="425" r:id="rId49"/>
    <p:sldId id="345" r:id="rId50"/>
    <p:sldId id="342" r:id="rId51"/>
    <p:sldId id="340" r:id="rId52"/>
    <p:sldId id="341" r:id="rId53"/>
    <p:sldId id="343" r:id="rId54"/>
    <p:sldId id="386" r:id="rId55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76034" autoAdjust="0"/>
  </p:normalViewPr>
  <p:slideViewPr>
    <p:cSldViewPr>
      <p:cViewPr varScale="1">
        <p:scale>
          <a:sx n="81" d="100"/>
          <a:sy n="81" d="100"/>
        </p:scale>
        <p:origin x="-972" y="-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jpe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6.jpe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6.jpe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6.jpe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4DBD2A-B9B0-48A9-9652-0B21CE322AD7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88F8E04-BCFC-4F22-9218-34FDFAD24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80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DDAC355-9E53-4504-ADE2-3C22E266112F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8B031F2-A2C4-433B-9167-9CEBC6A56C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20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77631"/>
            <a:ext cx="7772400" cy="122502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202652"/>
            <a:ext cx="6670366" cy="14605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3BF35F40-2E78-41BC-8EDE-49BE7CA7F7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048663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28866"/>
            <a:ext cx="1543032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61513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838D4-4962-44D2-9544-F231D088FA75}" type="datetimeFigureOut">
              <a:rPr lang="en-US"/>
              <a:pPr>
                <a:defRPr/>
              </a:pPr>
              <a:t>11/15/2021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9A1E177-4F6F-4972-8824-D7B81AA48C87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75921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9E80-E04C-4423-8544-0A759249C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552291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63B5B-9A14-4861-9B47-E2E252DD59D0}" type="datetimeFigureOut">
              <a:rPr lang="en-US"/>
              <a:pPr>
                <a:defRPr/>
              </a:pPr>
              <a:t>11/15/2021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DE91730-2A7B-464D-94E5-444E1884E1F3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1195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436818"/>
            <a:ext cx="7772400" cy="1135063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190623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5A2B2-1FF9-4A5E-B80F-684CC9CE3D5D}" type="datetimeFigureOut">
              <a:rPr lang="en-US"/>
              <a:pPr>
                <a:defRPr/>
              </a:pPr>
              <a:t>11/15/2021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1F7F4AB6-0910-4E98-BEDC-BD76D2BDA3A5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20177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9A799-8269-4448-A349-4552ACF2C2D0}" type="datetimeFigureOut">
              <a:rPr lang="en-US"/>
              <a:pPr>
                <a:defRPr/>
              </a:pPr>
              <a:t>11/15/2021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B9A2150-36CE-4D74-A566-D3F96C4E07F5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1690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6B3D-4663-4C4F-8C93-C0C96BBAEB26}" type="datetimeFigureOut">
              <a:rPr lang="en-US"/>
              <a:pPr>
                <a:defRPr/>
              </a:pPr>
              <a:t>11/15/2021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A0C4244-BE16-43A2-A138-AC3B7B3E9BB9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880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59E0-7450-4AAD-A81C-FC9DED5C43F2}" type="datetimeFigureOut">
              <a:rPr lang="en-US"/>
              <a:pPr>
                <a:defRPr/>
              </a:pPr>
              <a:t>11/15/2021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4877FCD-4F7F-4CD9-BA4A-C71985E4E942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5901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892955"/>
            <a:ext cx="5111750" cy="42081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4" y="892955"/>
            <a:ext cx="3008313" cy="28575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38107"/>
            <a:ext cx="8230993" cy="580522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F41B6-D816-4F98-8112-FC637F68A4FA}" type="datetimeFigureOut">
              <a:rPr lang="en-US"/>
              <a:pPr>
                <a:defRPr/>
              </a:pPr>
              <a:t>11/15/2021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7C6C9DC-C166-4FA0-96AC-373573A84394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6523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535765"/>
            <a:ext cx="785818" cy="3810027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451117"/>
            <a:ext cx="6415094" cy="4549523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833424"/>
            <a:ext cx="914368" cy="3512368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980BD-E170-4DDA-B66A-4371896FCA16}" type="datetimeFigureOut">
              <a:rPr lang="en-US"/>
              <a:pPr>
                <a:defRPr/>
              </a:pPr>
              <a:t>11/15/2021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9315311-0EE5-4609-BC17-EDEA9E860679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1537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44467-E6E6-44F4-867A-4C4B52C9D7EE}" type="datetimeFigureOut">
              <a:rPr lang="en-US"/>
              <a:pPr>
                <a:defRPr/>
              </a:pPr>
              <a:t>11/15/2021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2C9546A-59DE-42B1-A01A-85295E0CA87D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31555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095750"/>
            <a:ext cx="24765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95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4126"/>
            <a:ext cx="4572000" cy="595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9875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AC37B3-4672-4687-86DE-C0E1BAB5DDD4}" type="datetimeFigureOut">
              <a:rPr lang="en-US"/>
              <a:pPr>
                <a:defRPr/>
              </a:pPr>
              <a:t>11/15/2021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B7C674-4901-43C0-BF86-C0F6AEA7AB3B}" type="slidenum">
              <a:rPr 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jpeg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2.w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2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684213" y="1537229"/>
            <a:ext cx="7772400" cy="682625"/>
          </a:xfrm>
        </p:spPr>
        <p:txBody>
          <a:bodyPr lIns="82058" tIns="41029" rIns="82058" bIns="41029"/>
          <a:lstStyle/>
          <a:p>
            <a:pPr algn="ctr" eaLnBrk="1" hangingPunct="1"/>
            <a:r>
              <a:rPr lang="en-US" altLang="zh-CN" dirty="0" smtClean="0">
                <a:solidFill>
                  <a:srgbClr val="00B050"/>
                </a:solidFill>
                <a:latin typeface="华文琥珀"/>
                <a:ea typeface="华文琥珀"/>
                <a:cs typeface="华文琥珀"/>
              </a:rPr>
              <a:t>5.4 </a:t>
            </a:r>
            <a:r>
              <a:rPr lang="zh-CN" altLang="en-US" dirty="0" smtClean="0">
                <a:solidFill>
                  <a:srgbClr val="00B050"/>
                </a:solidFill>
                <a:latin typeface="华文琥珀"/>
                <a:ea typeface="华文琥珀"/>
                <a:cs typeface="华文琥珀"/>
              </a:rPr>
              <a:t>决策树分类算法</a:t>
            </a:r>
          </a:p>
        </p:txBody>
      </p:sp>
      <p:sp>
        <p:nvSpPr>
          <p:cNvPr id="13315" name="副标题 2"/>
          <p:cNvSpPr>
            <a:spLocks noGrp="1"/>
          </p:cNvSpPr>
          <p:nvPr>
            <p:ph type="subTitle" idx="1"/>
          </p:nvPr>
        </p:nvSpPr>
        <p:spPr>
          <a:xfrm>
            <a:off x="2124075" y="3217333"/>
            <a:ext cx="4851400" cy="784490"/>
          </a:xfrm>
        </p:spPr>
        <p:txBody>
          <a:bodyPr lIns="82058" tIns="41029" rIns="82058" bIns="41029"/>
          <a:lstStyle/>
          <a:p>
            <a:pPr algn="ctr" eaLnBrk="1" hangingPunct="1"/>
            <a:r>
              <a:rPr lang="zh-CN" altLang="en-US" sz="40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唐四薪</a:t>
            </a:r>
            <a:endParaRPr lang="zh-CN" altLang="en-US" sz="3900" dirty="0" smtClean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6471063" y="3433564"/>
            <a:ext cx="2672937" cy="2304256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是否活动</a:t>
            </a:r>
            <a:r>
              <a:rPr lang="zh-CN" altLang="zh-CN" smtClean="0"/>
              <a:t>的熵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214687"/>
            <a:ext cx="9144000" cy="1012032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 smtClean="0"/>
              <a:t>活动</a:t>
            </a:r>
            <a:r>
              <a:rPr lang="zh-CN" altLang="zh-CN" dirty="0" smtClean="0">
                <a:solidFill>
                  <a:srgbClr val="FF0000"/>
                </a:solidFill>
              </a:rPr>
              <a:t>有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zh-CN" dirty="0" smtClean="0">
                <a:solidFill>
                  <a:srgbClr val="FF0000"/>
                </a:solidFill>
              </a:rPr>
              <a:t>个属性值</a:t>
            </a:r>
            <a:r>
              <a:rPr lang="zh-CN" altLang="zh-CN" dirty="0" smtClean="0">
                <a:solidFill>
                  <a:srgbClr val="00B050"/>
                </a:solidFill>
              </a:rPr>
              <a:t>，</a:t>
            </a:r>
            <a:r>
              <a:rPr lang="zh-CN" altLang="en-US" dirty="0" smtClean="0"/>
              <a:t>进行</a:t>
            </a:r>
            <a:r>
              <a:rPr lang="zh-CN" altLang="zh-CN" dirty="0" smtClean="0">
                <a:solidFill>
                  <a:srgbClr val="00B050"/>
                </a:solidFill>
              </a:rPr>
              <a:t>，</a:t>
            </a:r>
            <a:r>
              <a:rPr lang="zh-CN" altLang="en-US" dirty="0" smtClean="0"/>
              <a:t>取消</a:t>
            </a:r>
            <a:r>
              <a:rPr lang="zh-CN" altLang="zh-CN" dirty="0" smtClean="0">
                <a:solidFill>
                  <a:srgbClr val="00B050"/>
                </a:solidFill>
              </a:rPr>
              <a:t>。</a:t>
            </a:r>
            <a:r>
              <a:rPr lang="zh-CN" altLang="zh-CN" dirty="0" smtClean="0">
                <a:solidFill>
                  <a:srgbClr val="FF0000"/>
                </a:solidFill>
              </a:rPr>
              <a:t>其熵为</a:t>
            </a:r>
            <a:r>
              <a:rPr lang="zh-CN" altLang="zh-CN" dirty="0" smtClean="0">
                <a:solidFill>
                  <a:srgbClr val="00B050"/>
                </a:solidFill>
              </a:rPr>
              <a:t>：</a:t>
            </a: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i="1" dirty="0" smtClean="0"/>
              <a:t>H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活动</a:t>
            </a:r>
            <a:r>
              <a:rPr lang="en-US" altLang="zh-CN" sz="2400" dirty="0" smtClean="0"/>
              <a:t>) = - (9/14)*log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(9/14) - (5/14)*log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(5/14) = </a:t>
            </a:r>
            <a:r>
              <a:rPr lang="en-US" altLang="zh-CN" sz="2400" b="1" dirty="0" smtClean="0"/>
              <a:t>0.94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131082"/>
            <a:ext cx="2571768" cy="1131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活　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109" y="1758400"/>
            <a:ext cx="80021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进行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956" y="1758400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取消</a:t>
            </a:r>
          </a:p>
        </p:txBody>
      </p:sp>
      <p:pic>
        <p:nvPicPr>
          <p:cNvPr id="2151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440782"/>
            <a:ext cx="2143125" cy="66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567519" y="2198699"/>
            <a:ext cx="2571768" cy="1131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活　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0131" y="3448864"/>
            <a:ext cx="1857388" cy="2143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anchor="b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　天　气</a:t>
            </a:r>
          </a:p>
        </p:txBody>
      </p:sp>
      <p:sp>
        <p:nvSpPr>
          <p:cNvPr id="22532" name="标题 1"/>
          <p:cNvSpPr>
            <a:spLocks noGrp="1"/>
          </p:cNvSpPr>
          <p:nvPr>
            <p:ph type="title"/>
          </p:nvPr>
        </p:nvSpPr>
        <p:spPr>
          <a:xfrm>
            <a:off x="457200" y="119063"/>
            <a:ext cx="8229600" cy="952500"/>
          </a:xfrm>
        </p:spPr>
        <p:txBody>
          <a:bodyPr/>
          <a:lstStyle/>
          <a:p>
            <a:pPr eaLnBrk="1" hangingPunct="1"/>
            <a:r>
              <a:rPr lang="zh-CN" altLang="zh-CN" smtClean="0"/>
              <a:t>是否</a:t>
            </a:r>
            <a:r>
              <a:rPr lang="zh-CN" altLang="en-US" smtClean="0"/>
              <a:t>进行</a:t>
            </a:r>
            <a:r>
              <a:rPr lang="zh-CN" altLang="zh-CN" smtClean="0"/>
              <a:t>垒球</a:t>
            </a:r>
            <a:r>
              <a:rPr lang="zh-CN" altLang="en-US" smtClean="0"/>
              <a:t>活动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22537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6" y="3389313"/>
            <a:ext cx="2505075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24470" y="2826017"/>
            <a:ext cx="80021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进行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53317" y="2826017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取消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5511" y="3627460"/>
            <a:ext cx="492443" cy="46166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25511" y="4357840"/>
            <a:ext cx="49244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5511" y="5088220"/>
            <a:ext cx="492443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雨</a:t>
            </a:r>
          </a:p>
        </p:txBody>
      </p:sp>
      <p:sp>
        <p:nvSpPr>
          <p:cNvPr id="22553" name="Rectangle 10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22554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0"/>
            <a:ext cx="47434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9099" y="3885540"/>
            <a:ext cx="492443" cy="46166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82173" y="3885540"/>
            <a:ext cx="49244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5247" y="3885540"/>
            <a:ext cx="492443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158" y="1131082"/>
            <a:ext cx="2571768" cy="1131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活　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4109" y="1758400"/>
            <a:ext cx="80021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进行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42956" y="1758400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取消</a:t>
            </a:r>
          </a:p>
        </p:txBody>
      </p:sp>
      <p:sp>
        <p:nvSpPr>
          <p:cNvPr id="22571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2257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440782"/>
            <a:ext cx="2143125" cy="66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119063"/>
            <a:ext cx="8229600" cy="654844"/>
          </a:xfrm>
        </p:spPr>
        <p:txBody>
          <a:bodyPr/>
          <a:lstStyle/>
          <a:p>
            <a:pPr eaLnBrk="1" hangingPunct="1"/>
            <a:r>
              <a:rPr lang="zh-CN" altLang="en-US" smtClean="0"/>
              <a:t>已知</a:t>
            </a:r>
            <a:r>
              <a:rPr lang="zh-CN" altLang="zh-CN" smtClean="0"/>
              <a:t>天气</a:t>
            </a:r>
            <a:r>
              <a:rPr lang="zh-CN" altLang="en-US" smtClean="0"/>
              <a:t>时</a:t>
            </a:r>
            <a:r>
              <a:rPr lang="zh-CN" altLang="zh-CN" smtClean="0"/>
              <a:t>活动</a:t>
            </a:r>
            <a:r>
              <a:rPr lang="zh-CN" altLang="en-US" smtClean="0"/>
              <a:t>的条件熵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0" y="4881563"/>
            <a:ext cx="9144000" cy="676011"/>
          </a:xfrm>
          <a:solidFill>
            <a:srgbClr val="FFFF00"/>
          </a:solidFill>
        </p:spPr>
        <p:txBody>
          <a:bodyPr/>
          <a:lstStyle/>
          <a:p>
            <a:pPr marL="5208588" indent="-5208588" eaLnBrk="1" hangingPunct="1">
              <a:buFont typeface="Wingdings 2" pitchFamily="18" charset="2"/>
              <a:buNone/>
            </a:pPr>
            <a:r>
              <a:rPr lang="en-US" altLang="zh-CN" sz="2200" i="1" dirty="0" smtClean="0"/>
              <a:t>H</a:t>
            </a:r>
            <a:r>
              <a:rPr lang="en-US" altLang="zh-CN" sz="2200" dirty="0" smtClean="0"/>
              <a:t>(</a:t>
            </a:r>
            <a:r>
              <a:rPr lang="zh-CN" altLang="zh-CN" sz="2200" dirty="0" smtClean="0"/>
              <a:t>活动</a:t>
            </a:r>
            <a:r>
              <a:rPr lang="en-US" altLang="zh-CN" sz="2200" dirty="0" smtClean="0"/>
              <a:t>|</a:t>
            </a:r>
            <a:r>
              <a:rPr lang="zh-CN" altLang="zh-CN" sz="2200" b="1" dirty="0" smtClean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天气</a:t>
            </a:r>
            <a:r>
              <a:rPr lang="en-US" altLang="zh-CN" sz="2200" dirty="0" smtClean="0"/>
              <a:t>)=5/14*</a:t>
            </a:r>
            <a:r>
              <a:rPr lang="en-US" altLang="zh-CN" sz="2200" i="1" dirty="0" smtClean="0"/>
              <a:t>H</a:t>
            </a:r>
            <a:r>
              <a:rPr lang="en-US" altLang="zh-CN" sz="2200" dirty="0" smtClean="0"/>
              <a:t>(</a:t>
            </a:r>
            <a:r>
              <a:rPr lang="zh-CN" altLang="zh-CN" sz="2200" dirty="0" smtClean="0"/>
              <a:t>活动</a:t>
            </a:r>
            <a:r>
              <a:rPr lang="en-US" altLang="zh-CN" sz="2200" dirty="0" smtClean="0"/>
              <a:t>|</a:t>
            </a:r>
            <a:r>
              <a:rPr lang="zh-CN" altLang="zh-CN" sz="2200" b="1" dirty="0" smtClean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天气</a:t>
            </a:r>
            <a:r>
              <a:rPr lang="en-US" altLang="zh-CN" sz="2200" dirty="0" smtClean="0"/>
              <a:t>=</a:t>
            </a:r>
            <a:r>
              <a:rPr lang="zh-CN" altLang="zh-CN" sz="2200" dirty="0" smtClean="0"/>
              <a:t>晴</a:t>
            </a:r>
            <a:r>
              <a:rPr lang="en-US" altLang="zh-CN" sz="2200" dirty="0" smtClean="0"/>
              <a:t>)+4/14*</a:t>
            </a:r>
            <a:r>
              <a:rPr lang="en-US" altLang="zh-CN" sz="2200" i="1" dirty="0" smtClean="0"/>
              <a:t>H</a:t>
            </a:r>
            <a:r>
              <a:rPr lang="en-US" altLang="zh-CN" sz="2200" dirty="0" smtClean="0"/>
              <a:t>(</a:t>
            </a:r>
            <a:r>
              <a:rPr lang="zh-CN" altLang="zh-CN" sz="2200" dirty="0" smtClean="0"/>
              <a:t>活动</a:t>
            </a:r>
            <a:r>
              <a:rPr lang="en-US" altLang="zh-CN" sz="2200" dirty="0" smtClean="0"/>
              <a:t>|</a:t>
            </a:r>
            <a:r>
              <a:rPr lang="zh-CN" altLang="zh-CN" sz="2200" b="1" dirty="0" smtClean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天气</a:t>
            </a:r>
            <a:r>
              <a:rPr lang="en-US" altLang="zh-CN" sz="2200" dirty="0" smtClean="0"/>
              <a:t>=</a:t>
            </a:r>
            <a:r>
              <a:rPr lang="zh-CN" altLang="zh-CN" sz="2200" dirty="0" smtClean="0"/>
              <a:t>阴</a:t>
            </a:r>
            <a:r>
              <a:rPr lang="en-US" altLang="zh-CN" sz="2200" dirty="0" smtClean="0"/>
              <a:t>) +</a:t>
            </a:r>
          </a:p>
          <a:p>
            <a:pPr marL="5208588" indent="-5208588" eaLnBrk="1" hangingPunct="1">
              <a:buFont typeface="Wingdings 2" pitchFamily="18" charset="2"/>
              <a:buNone/>
            </a:pPr>
            <a:r>
              <a:rPr lang="en-US" altLang="zh-CN" sz="2200" dirty="0" smtClean="0"/>
              <a:t>5/14* </a:t>
            </a:r>
            <a:r>
              <a:rPr lang="en-US" altLang="zh-CN" sz="2200" i="1" dirty="0" smtClean="0"/>
              <a:t>H</a:t>
            </a:r>
            <a:r>
              <a:rPr lang="en-US" altLang="zh-CN" sz="2200" dirty="0" smtClean="0"/>
              <a:t>(</a:t>
            </a:r>
            <a:r>
              <a:rPr lang="zh-CN" altLang="zh-CN" sz="2200" dirty="0" smtClean="0"/>
              <a:t>活动</a:t>
            </a:r>
            <a:r>
              <a:rPr lang="en-US" altLang="zh-CN" sz="2200" dirty="0" smtClean="0"/>
              <a:t>|</a:t>
            </a:r>
            <a:r>
              <a:rPr lang="zh-CN" altLang="zh-CN" sz="2200" b="1" dirty="0" smtClean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天气</a:t>
            </a:r>
            <a:r>
              <a:rPr lang="en-US" altLang="zh-CN" sz="2200" dirty="0" smtClean="0"/>
              <a:t>=</a:t>
            </a:r>
            <a:r>
              <a:rPr lang="zh-CN" altLang="zh-CN" sz="2200" dirty="0" smtClean="0"/>
              <a:t>雨</a:t>
            </a:r>
            <a:r>
              <a:rPr lang="en-US" altLang="zh-CN" sz="2200" dirty="0" smtClean="0"/>
              <a:t>)= (5/14)*0.971 + (4/14)*0 +(5/14)*0.971= 0.693</a:t>
            </a:r>
            <a:endParaRPr lang="zh-CN" altLang="en-US" sz="22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71750" y="833438"/>
          <a:ext cx="4319590" cy="3982965"/>
        </p:xfrm>
        <a:graphic>
          <a:graphicData uri="http://schemas.openxmlformats.org/drawingml/2006/table">
            <a:tbl>
              <a:tblPr/>
              <a:tblGrid>
                <a:gridCol w="863918"/>
                <a:gridCol w="863918"/>
                <a:gridCol w="863918"/>
                <a:gridCol w="863918"/>
                <a:gridCol w="863918"/>
              </a:tblGrid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温度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7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湿度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7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风速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7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天气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7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活动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7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0" marR="7740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143500" y="1071563"/>
            <a:ext cx="1500188" cy="13096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3500" y="2381250"/>
            <a:ext cx="1500188" cy="1071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43500" y="3452813"/>
            <a:ext cx="1500188" cy="13096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29314" y="1071563"/>
            <a:ext cx="642937" cy="4762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29314" y="2440781"/>
            <a:ext cx="642937" cy="10120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29314" y="3452813"/>
            <a:ext cx="642937" cy="7739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29314" y="1607344"/>
            <a:ext cx="642937" cy="773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29314" y="4226719"/>
            <a:ext cx="642937" cy="535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" y="119063"/>
            <a:ext cx="4500563" cy="1190625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7030A0"/>
                </a:solidFill>
                <a:latin typeface="华文琥珀"/>
                <a:ea typeface="华文琥珀"/>
                <a:cs typeface="华文琥珀"/>
              </a:rPr>
              <a:t>已知</a:t>
            </a:r>
            <a:r>
              <a:rPr lang="zh-CN" altLang="en-US" sz="3600" b="1" smtClean="0">
                <a:solidFill>
                  <a:srgbClr val="FF0000"/>
                </a:solidFill>
                <a:latin typeface="华文琥珀"/>
                <a:ea typeface="华文琥珀"/>
                <a:cs typeface="华文琥珀"/>
              </a:rPr>
              <a:t>天气</a:t>
            </a:r>
            <a:r>
              <a:rPr lang="zh-CN" altLang="en-US" sz="3600" smtClean="0">
                <a:solidFill>
                  <a:srgbClr val="7030A0"/>
                </a:solidFill>
                <a:latin typeface="华文琥珀"/>
                <a:ea typeface="华文琥珀"/>
                <a:cs typeface="华文琥珀"/>
              </a:rPr>
              <a:t>情况下活动</a:t>
            </a:r>
            <a:r>
              <a:rPr lang="zh-CN" altLang="zh-CN" sz="3600" smtClean="0">
                <a:solidFill>
                  <a:srgbClr val="7030A0"/>
                </a:solidFill>
                <a:latin typeface="华文琥珀"/>
                <a:ea typeface="华文琥珀"/>
                <a:cs typeface="华文琥珀"/>
              </a:rPr>
              <a:t>的</a:t>
            </a:r>
            <a:r>
              <a:rPr lang="zh-CN" altLang="en-US" sz="3600" smtClean="0">
                <a:solidFill>
                  <a:srgbClr val="7030A0"/>
                </a:solidFill>
                <a:latin typeface="华文琥珀"/>
                <a:ea typeface="华文琥珀"/>
                <a:cs typeface="华文琥珀"/>
              </a:rPr>
              <a:t>条件</a:t>
            </a:r>
            <a:r>
              <a:rPr lang="zh-CN" altLang="zh-CN" sz="3600" smtClean="0">
                <a:solidFill>
                  <a:srgbClr val="7030A0"/>
                </a:solidFill>
                <a:latin typeface="华文琥珀"/>
                <a:ea typeface="华文琥珀"/>
                <a:cs typeface="华文琥珀"/>
              </a:rPr>
              <a:t>熵</a:t>
            </a:r>
            <a:endParaRPr lang="zh-CN" altLang="en-US" sz="3600" smtClean="0">
              <a:solidFill>
                <a:srgbClr val="7030A0"/>
              </a:solidFill>
              <a:latin typeface="华文琥珀"/>
              <a:ea typeface="华文琥珀"/>
              <a:cs typeface="华文琥珀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96838" y="3516313"/>
            <a:ext cx="9613901" cy="2083594"/>
          </a:xfrm>
        </p:spPr>
        <p:txBody>
          <a:bodyPr rtlCol="0">
            <a:normAutofit/>
          </a:bodyPr>
          <a:lstStyle/>
          <a:p>
            <a:pPr marL="0" indent="8016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b="1" dirty="0" smtClean="0">
                <a:solidFill>
                  <a:srgbClr val="00B050"/>
                </a:solidFill>
              </a:rPr>
              <a:t>天气</a:t>
            </a:r>
            <a:r>
              <a:rPr lang="zh-CN" altLang="zh-CN" b="1" dirty="0" smtClean="0">
                <a:solidFill>
                  <a:srgbClr val="00B050"/>
                </a:solidFill>
              </a:rPr>
              <a:t>有三个属性值，晴，阴和雨。</a:t>
            </a:r>
            <a:r>
              <a:rPr lang="zh-CN" altLang="en-US" b="1" dirty="0" smtClean="0">
                <a:solidFill>
                  <a:srgbClr val="00B050"/>
                </a:solidFill>
              </a:rPr>
              <a:t>其</a:t>
            </a:r>
            <a:r>
              <a:rPr lang="zh-CN" altLang="zh-CN" b="1" dirty="0" smtClean="0">
                <a:solidFill>
                  <a:srgbClr val="FF0000"/>
                </a:solidFill>
              </a:rPr>
              <a:t>熵</a:t>
            </a:r>
            <a:r>
              <a:rPr lang="zh-CN" altLang="en-US" b="1" dirty="0" smtClean="0">
                <a:solidFill>
                  <a:srgbClr val="00B050"/>
                </a:solidFill>
              </a:rPr>
              <a:t>分别</a:t>
            </a:r>
            <a:r>
              <a:rPr lang="zh-CN" altLang="zh-CN" b="1" dirty="0" smtClean="0">
                <a:solidFill>
                  <a:srgbClr val="00B050"/>
                </a:solidFill>
              </a:rPr>
              <a:t>为</a:t>
            </a:r>
            <a:r>
              <a:rPr lang="zh-CN" altLang="zh-CN" dirty="0" smtClean="0">
                <a:solidFill>
                  <a:srgbClr val="00B050"/>
                </a:solidFill>
              </a:rPr>
              <a:t>：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sz="2600" i="1" dirty="0" smtClean="0"/>
              <a:t>H</a:t>
            </a:r>
            <a:r>
              <a:rPr lang="en-US" altLang="zh-CN" sz="2600" dirty="0" smtClean="0"/>
              <a:t>(</a:t>
            </a:r>
            <a:r>
              <a:rPr lang="zh-CN" altLang="zh-CN" sz="2600" dirty="0" smtClean="0"/>
              <a:t>活动</a:t>
            </a:r>
            <a:r>
              <a:rPr lang="en-US" altLang="zh-CN" sz="2600" dirty="0" smtClean="0"/>
              <a:t>|</a:t>
            </a:r>
            <a:r>
              <a:rPr lang="zh-CN" altLang="zh-CN" sz="2600" dirty="0" smtClean="0"/>
              <a:t>户外</a:t>
            </a:r>
            <a:r>
              <a:rPr lang="en-US" altLang="zh-CN" sz="2600" dirty="0" smtClean="0"/>
              <a:t>=</a:t>
            </a:r>
            <a:r>
              <a:rPr lang="zh-CN" altLang="zh-CN" sz="2600" dirty="0" smtClean="0"/>
              <a:t>晴</a:t>
            </a:r>
            <a:r>
              <a:rPr lang="en-US" altLang="zh-CN" sz="2600" dirty="0" smtClean="0"/>
              <a:t>) = - (2/5)*log</a:t>
            </a:r>
            <a:r>
              <a:rPr lang="en-US" altLang="zh-CN" sz="2600" baseline="-25000" dirty="0" smtClean="0"/>
              <a:t>2</a:t>
            </a:r>
            <a:r>
              <a:rPr lang="en-US" altLang="zh-CN" sz="2600" dirty="0" smtClean="0"/>
              <a:t>(2/5) - (3/5)*log</a:t>
            </a:r>
            <a:r>
              <a:rPr lang="en-US" altLang="zh-CN" sz="2600" baseline="-25000" dirty="0" smtClean="0"/>
              <a:t>2</a:t>
            </a:r>
            <a:r>
              <a:rPr lang="en-US" altLang="zh-CN" sz="2600" dirty="0" smtClean="0"/>
              <a:t>(3/5) = 0.971</a:t>
            </a:r>
            <a:endParaRPr lang="zh-CN" altLang="zh-CN" sz="2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sz="2600" i="1" dirty="0" smtClean="0"/>
              <a:t>H</a:t>
            </a:r>
            <a:r>
              <a:rPr lang="en-US" altLang="zh-CN" sz="2600" dirty="0" smtClean="0"/>
              <a:t>(</a:t>
            </a:r>
            <a:r>
              <a:rPr lang="zh-CN" altLang="zh-CN" sz="2600" dirty="0" smtClean="0"/>
              <a:t>活动</a:t>
            </a:r>
            <a:r>
              <a:rPr lang="en-US" altLang="zh-CN" sz="2600" dirty="0" smtClean="0"/>
              <a:t>|</a:t>
            </a:r>
            <a:r>
              <a:rPr lang="zh-CN" altLang="zh-CN" sz="2600" dirty="0" smtClean="0"/>
              <a:t>户外</a:t>
            </a:r>
            <a:r>
              <a:rPr lang="en-US" altLang="zh-CN" sz="2600" dirty="0" smtClean="0"/>
              <a:t>=</a:t>
            </a:r>
            <a:r>
              <a:rPr lang="zh-CN" altLang="zh-CN" sz="2600" dirty="0" smtClean="0"/>
              <a:t>阴</a:t>
            </a:r>
            <a:r>
              <a:rPr lang="en-US" altLang="zh-CN" sz="2600" dirty="0" smtClean="0"/>
              <a:t>) = - (4/4)*log</a:t>
            </a:r>
            <a:r>
              <a:rPr lang="en-US" altLang="zh-CN" sz="2600" baseline="-25000" dirty="0" smtClean="0"/>
              <a:t>2</a:t>
            </a:r>
            <a:r>
              <a:rPr lang="en-US" altLang="zh-CN" sz="2600" dirty="0" smtClean="0"/>
              <a:t>(4/4) = 0</a:t>
            </a:r>
            <a:endParaRPr lang="zh-CN" altLang="zh-CN" sz="2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sz="2600" i="1" dirty="0" smtClean="0"/>
              <a:t>H</a:t>
            </a:r>
            <a:r>
              <a:rPr lang="en-US" altLang="zh-CN" sz="2600" dirty="0" smtClean="0"/>
              <a:t>(</a:t>
            </a:r>
            <a:r>
              <a:rPr lang="zh-CN" altLang="zh-CN" sz="2600" dirty="0" smtClean="0"/>
              <a:t>活动</a:t>
            </a:r>
            <a:r>
              <a:rPr lang="en-US" altLang="zh-CN" sz="2600" dirty="0" smtClean="0"/>
              <a:t>|</a:t>
            </a:r>
            <a:r>
              <a:rPr lang="zh-CN" altLang="zh-CN" sz="2600" dirty="0" smtClean="0"/>
              <a:t>户外</a:t>
            </a:r>
            <a:r>
              <a:rPr lang="en-US" altLang="zh-CN" sz="2600" dirty="0" smtClean="0"/>
              <a:t>=</a:t>
            </a:r>
            <a:r>
              <a:rPr lang="zh-CN" altLang="zh-CN" sz="2600" dirty="0" smtClean="0"/>
              <a:t>雨</a:t>
            </a:r>
            <a:r>
              <a:rPr lang="en-US" altLang="zh-CN" sz="2600" dirty="0" smtClean="0"/>
              <a:t>) = - (3/5)*log</a:t>
            </a:r>
            <a:r>
              <a:rPr lang="en-US" altLang="zh-CN" sz="2600" baseline="-25000" dirty="0" smtClean="0"/>
              <a:t>2</a:t>
            </a:r>
            <a:r>
              <a:rPr lang="en-US" altLang="zh-CN" sz="2600" dirty="0" smtClean="0"/>
              <a:t>(3/5)- (2/5)*log</a:t>
            </a:r>
            <a:r>
              <a:rPr lang="en-US" altLang="zh-CN" sz="2600" baseline="-25000" dirty="0" smtClean="0"/>
              <a:t>2</a:t>
            </a:r>
            <a:r>
              <a:rPr lang="en-US" altLang="zh-CN" sz="2600" dirty="0" smtClean="0"/>
              <a:t>(2/5) = 0.971</a:t>
            </a:r>
            <a:endParaRPr lang="zh-CN" alt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6567519" y="-20"/>
            <a:ext cx="2571768" cy="1131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活　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0131" y="1250145"/>
            <a:ext cx="1857388" cy="2143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anchor="b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　天　气</a:t>
            </a:r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6" y="1190625"/>
            <a:ext cx="2505075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24470" y="627298"/>
            <a:ext cx="80021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进行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3317" y="627298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取消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07384" y="1428740"/>
            <a:ext cx="492443" cy="46166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7384" y="2159120"/>
            <a:ext cx="49244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7384" y="2889501"/>
            <a:ext cx="492443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雨</a:t>
            </a:r>
          </a:p>
        </p:txBody>
      </p:sp>
      <p:graphicFrame>
        <p:nvGraphicFramePr>
          <p:cNvPr id="6" name="对象 5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14274"/>
              </p:ext>
            </p:extLst>
          </p:nvPr>
        </p:nvGraphicFramePr>
        <p:xfrm>
          <a:off x="107504" y="1780997"/>
          <a:ext cx="44116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4" imgW="1828800" imgH="355320" progId="Equation.DSMT4">
                  <p:embed/>
                </p:oleObj>
              </mc:Choice>
              <mc:Fallback>
                <p:oleObj name="Equation" r:id="rId4" imgW="1828800" imgH="355320" progId="Equation.DSMT4">
                  <p:embed/>
                  <p:pic>
                    <p:nvPicPr>
                      <p:cNvPr id="0" name="对象 5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780997"/>
                        <a:ext cx="4411663" cy="839788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19050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3059113" y="2375958"/>
            <a:ext cx="12255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030A0"/>
                </a:solidFill>
                <a:latin typeface="华文琥珀"/>
                <a:ea typeface="华文琥珀"/>
                <a:cs typeface="华文琥珀"/>
              </a:rPr>
              <a:t>已知天气</a:t>
            </a:r>
            <a:r>
              <a:rPr lang="zh-CN" altLang="en-US" b="1" smtClean="0">
                <a:solidFill>
                  <a:srgbClr val="7030A0"/>
                </a:solidFill>
                <a:latin typeface="华文琥珀"/>
                <a:ea typeface="华文琥珀"/>
                <a:cs typeface="华文琥珀"/>
              </a:rPr>
              <a:t>时</a:t>
            </a:r>
            <a:r>
              <a:rPr lang="zh-CN" altLang="en-US" smtClean="0">
                <a:solidFill>
                  <a:srgbClr val="7030A0"/>
                </a:solidFill>
                <a:latin typeface="华文琥珀"/>
                <a:ea typeface="华文琥珀"/>
                <a:cs typeface="华文琥珀"/>
              </a:rPr>
              <a:t>活动</a:t>
            </a:r>
            <a:r>
              <a:rPr lang="zh-CN" altLang="zh-CN" smtClean="0">
                <a:solidFill>
                  <a:srgbClr val="7030A0"/>
                </a:solidFill>
                <a:latin typeface="华文琥珀"/>
                <a:ea typeface="华文琥珀"/>
                <a:cs typeface="华文琥珀"/>
              </a:rPr>
              <a:t>的</a:t>
            </a:r>
            <a:r>
              <a:rPr lang="zh-CN" altLang="en-US" smtClean="0">
                <a:solidFill>
                  <a:srgbClr val="7030A0"/>
                </a:solidFill>
                <a:latin typeface="华文琥珀"/>
                <a:ea typeface="华文琥珀"/>
                <a:cs typeface="华文琥珀"/>
              </a:rPr>
              <a:t>条件</a:t>
            </a:r>
            <a:r>
              <a:rPr lang="zh-CN" altLang="zh-CN" smtClean="0">
                <a:solidFill>
                  <a:srgbClr val="7030A0"/>
                </a:solidFill>
                <a:latin typeface="华文琥珀"/>
                <a:ea typeface="华文琥珀"/>
                <a:cs typeface="华文琥珀"/>
              </a:rPr>
              <a:t>熵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938" y="2500313"/>
            <a:ext cx="8866188" cy="1428750"/>
          </a:xfrm>
        </p:spPr>
        <p:txBody>
          <a:bodyPr rtlCol="0">
            <a:noAutofit/>
          </a:bodyPr>
          <a:lstStyle/>
          <a:p>
            <a:pPr marL="4929188" indent="-49291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i="1" dirty="0" smtClean="0"/>
              <a:t>H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活动</a:t>
            </a:r>
            <a:r>
              <a:rPr lang="en-US" altLang="zh-CN" sz="2800" dirty="0" smtClean="0"/>
              <a:t>|</a:t>
            </a:r>
            <a:r>
              <a:rPr lang="zh-CN" altLang="zh-CN" sz="2800" dirty="0" smtClean="0"/>
              <a:t>户外</a:t>
            </a:r>
            <a:r>
              <a:rPr lang="en-US" altLang="zh-CN" sz="2800" dirty="0" smtClean="0"/>
              <a:t>)= 5/14*</a:t>
            </a:r>
            <a:r>
              <a:rPr lang="en-US" altLang="zh-CN" sz="2800" i="1" dirty="0" smtClean="0"/>
              <a:t>H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活动</a:t>
            </a:r>
            <a:r>
              <a:rPr lang="en-US" altLang="zh-CN" sz="2800" dirty="0" smtClean="0"/>
              <a:t>|</a:t>
            </a:r>
            <a:r>
              <a:rPr lang="zh-CN" altLang="zh-CN" sz="2800" dirty="0" smtClean="0"/>
              <a:t>户外</a:t>
            </a:r>
            <a:r>
              <a:rPr lang="en-US" altLang="zh-CN" sz="2800" dirty="0" smtClean="0"/>
              <a:t>=</a:t>
            </a:r>
            <a:r>
              <a:rPr lang="zh-CN" altLang="zh-CN" sz="2800" dirty="0" smtClean="0"/>
              <a:t>晴</a:t>
            </a:r>
            <a:r>
              <a:rPr lang="en-US" altLang="zh-CN" sz="2800" dirty="0" smtClean="0"/>
              <a:t>)+</a:t>
            </a:r>
          </a:p>
          <a:p>
            <a:pPr marL="4929188" indent="-49291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          4/14*</a:t>
            </a:r>
            <a:r>
              <a:rPr lang="en-US" altLang="zh-CN" sz="2800" i="1" dirty="0" smtClean="0"/>
              <a:t>H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活动</a:t>
            </a:r>
            <a:r>
              <a:rPr lang="en-US" altLang="zh-CN" sz="2800" dirty="0" smtClean="0"/>
              <a:t>|</a:t>
            </a:r>
            <a:r>
              <a:rPr lang="zh-CN" altLang="zh-CN" sz="2800" dirty="0" smtClean="0"/>
              <a:t>户外</a:t>
            </a:r>
            <a:r>
              <a:rPr lang="en-US" altLang="zh-CN" sz="2800" dirty="0" smtClean="0"/>
              <a:t>=</a:t>
            </a:r>
            <a:r>
              <a:rPr lang="zh-CN" altLang="zh-CN" sz="2800" dirty="0" smtClean="0"/>
              <a:t>阴</a:t>
            </a:r>
            <a:r>
              <a:rPr lang="en-US" altLang="zh-CN" sz="2800" dirty="0" smtClean="0"/>
              <a:t>) +5/14* </a:t>
            </a:r>
            <a:r>
              <a:rPr lang="en-US" altLang="zh-CN" sz="2800" i="1" dirty="0" smtClean="0"/>
              <a:t>H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活动</a:t>
            </a:r>
            <a:r>
              <a:rPr lang="en-US" altLang="zh-CN" sz="2800" dirty="0" smtClean="0"/>
              <a:t>|</a:t>
            </a:r>
            <a:r>
              <a:rPr lang="zh-CN" altLang="zh-CN" sz="2800" dirty="0" smtClean="0"/>
              <a:t>户外</a:t>
            </a:r>
            <a:r>
              <a:rPr lang="en-US" altLang="zh-CN" sz="2800" dirty="0" smtClean="0"/>
              <a:t>=</a:t>
            </a:r>
            <a:r>
              <a:rPr lang="zh-CN" altLang="zh-CN" sz="2800" dirty="0" smtClean="0"/>
              <a:t>雨</a:t>
            </a:r>
            <a:r>
              <a:rPr lang="en-US" altLang="zh-CN" sz="2800" dirty="0" smtClean="0"/>
              <a:t>)</a:t>
            </a:r>
          </a:p>
          <a:p>
            <a:pPr indent="1446213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= (5/14)*0.971 + (4/14)*0 +(5/14)*0.971</a:t>
            </a:r>
            <a:endParaRPr lang="zh-CN" altLang="zh-CN" sz="2800" dirty="0" smtClean="0"/>
          </a:p>
          <a:p>
            <a:pPr indent="135255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= 0.693</a:t>
            </a:r>
            <a:endParaRPr lang="zh-CN" altLang="en-US" sz="2800" dirty="0"/>
          </a:p>
        </p:txBody>
      </p:sp>
      <p:pic>
        <p:nvPicPr>
          <p:cNvPr id="25604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547812"/>
            <a:ext cx="47434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2227" y="1131082"/>
            <a:ext cx="492443" cy="46166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5301" y="1131082"/>
            <a:ext cx="49244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68375" y="1131082"/>
            <a:ext cx="492443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雨</a:t>
            </a:r>
          </a:p>
        </p:txBody>
      </p:sp>
      <p:graphicFrame>
        <p:nvGraphicFramePr>
          <p:cNvPr id="2" name="对象 1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530253"/>
              </p:ext>
            </p:extLst>
          </p:nvPr>
        </p:nvGraphicFramePr>
        <p:xfrm>
          <a:off x="2339752" y="4585692"/>
          <a:ext cx="44116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4" imgW="1828800" imgH="355320" progId="Equation.DSMT4">
                  <p:embed/>
                </p:oleObj>
              </mc:Choice>
              <mc:Fallback>
                <p:oleObj name="Equation" r:id="rId4" imgW="1828800" imgH="355320" progId="Equation.DSMT4">
                  <p:embed/>
                  <p:pic>
                    <p:nvPicPr>
                      <p:cNvPr id="0" name="对象 5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585692"/>
                        <a:ext cx="4411663" cy="839788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19050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信息增益</a:t>
            </a:r>
            <a:r>
              <a:rPr lang="en-US" altLang="zh-CN" smtClean="0"/>
              <a:t>(</a:t>
            </a:r>
            <a:r>
              <a:rPr lang="zh-CN" altLang="en-US" smtClean="0"/>
              <a:t>平均互信息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i="1" dirty="0" smtClean="0"/>
              <a:t>Gain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活动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天气</a:t>
            </a:r>
            <a:r>
              <a:rPr lang="en-US" altLang="zh-CN" b="1" dirty="0" smtClean="0"/>
              <a:t>)=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i="1" dirty="0" smtClean="0"/>
              <a:t>I</a:t>
            </a:r>
            <a:r>
              <a:rPr lang="en-US" altLang="zh-CN" b="1" dirty="0" smtClean="0"/>
              <a:t>(</a:t>
            </a:r>
            <a:r>
              <a:rPr lang="zh-CN" altLang="zh-CN" dirty="0" smtClean="0"/>
              <a:t>活动</a:t>
            </a:r>
            <a:r>
              <a:rPr lang="en-US" altLang="zh-CN" dirty="0" smtClean="0"/>
              <a:t>;</a:t>
            </a:r>
            <a:r>
              <a:rPr lang="zh-CN" altLang="en-US" dirty="0" smtClean="0"/>
              <a:t>天气</a:t>
            </a:r>
            <a:r>
              <a:rPr lang="en-US" altLang="zh-CN" b="1" dirty="0" smtClean="0"/>
              <a:t>) =</a:t>
            </a:r>
            <a:r>
              <a:rPr lang="en-US" altLang="zh-CN" i="1" dirty="0" smtClean="0"/>
              <a:t> H</a:t>
            </a:r>
            <a:r>
              <a:rPr lang="en-US" altLang="zh-CN" dirty="0" smtClean="0"/>
              <a:t>(</a:t>
            </a:r>
            <a:r>
              <a:rPr lang="zh-CN" altLang="zh-CN" dirty="0" smtClean="0"/>
              <a:t>活动</a:t>
            </a:r>
            <a:r>
              <a:rPr lang="en-US" altLang="zh-CN" dirty="0" smtClean="0"/>
              <a:t>)</a:t>
            </a:r>
            <a:r>
              <a:rPr lang="en-US" altLang="zh-CN" b="1" dirty="0" smtClean="0"/>
              <a:t> - 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(</a:t>
            </a:r>
            <a:r>
              <a:rPr lang="zh-CN" altLang="zh-CN" dirty="0" smtClean="0"/>
              <a:t>活动</a:t>
            </a:r>
            <a:r>
              <a:rPr lang="en-US" altLang="zh-CN" dirty="0" smtClean="0"/>
              <a:t>|</a:t>
            </a:r>
            <a:r>
              <a:rPr lang="zh-CN" altLang="en-US" dirty="0" smtClean="0"/>
              <a:t>天气</a:t>
            </a:r>
            <a:r>
              <a:rPr lang="en-US" altLang="zh-CN" dirty="0" smtClean="0"/>
              <a:t>)</a:t>
            </a:r>
          </a:p>
          <a:p>
            <a:pPr marL="2239963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/>
              <a:t> = 0.94- 0.693 </a:t>
            </a:r>
          </a:p>
          <a:p>
            <a:pPr marL="2239963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/>
              <a:t>= 0.246</a:t>
            </a:r>
          </a:p>
          <a:p>
            <a:pPr marL="2239963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/>
          </a:p>
          <a:p>
            <a:pPr marL="2239963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zh-CN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endParaRPr lang="zh-CN" altLang="en-US" dirty="0"/>
          </a:p>
        </p:txBody>
      </p:sp>
      <p:graphicFrame>
        <p:nvGraphicFramePr>
          <p:cNvPr id="2" name="对象 1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442661"/>
              </p:ext>
            </p:extLst>
          </p:nvPr>
        </p:nvGraphicFramePr>
        <p:xfrm>
          <a:off x="1657350" y="4549775"/>
          <a:ext cx="4625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3" imgW="1917360" imgH="203040" progId="Equation.DSMT4">
                  <p:embed/>
                </p:oleObj>
              </mc:Choice>
              <mc:Fallback>
                <p:oleObj name="Equation" r:id="rId3" imgW="1917360" imgH="203040" progId="Equation.DSMT4">
                  <p:embed/>
                  <p:pic>
                    <p:nvPicPr>
                      <p:cNvPr id="0" name="对象 1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549775"/>
                        <a:ext cx="4625975" cy="47942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19050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411414" y="937949"/>
          <a:ext cx="4321175" cy="4005270"/>
        </p:xfrm>
        <a:graphic>
          <a:graphicData uri="http://schemas.openxmlformats.org/drawingml/2006/table">
            <a:tbl>
              <a:tblPr/>
              <a:tblGrid>
                <a:gridCol w="864235"/>
                <a:gridCol w="864235"/>
                <a:gridCol w="864235"/>
                <a:gridCol w="864235"/>
                <a:gridCol w="864235"/>
              </a:tblGrid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天气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7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湿度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7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风速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7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温度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7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活动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7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8" marR="952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748" name="标题 1"/>
          <p:cNvSpPr>
            <a:spLocks noGrp="1"/>
          </p:cNvSpPr>
          <p:nvPr>
            <p:ph type="title"/>
          </p:nvPr>
        </p:nvSpPr>
        <p:spPr>
          <a:xfrm>
            <a:off x="457200" y="178595"/>
            <a:ext cx="8229600" cy="759354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已知温度时</a:t>
            </a:r>
            <a:r>
              <a:rPr lang="zh-CN" altLang="zh-CN" sz="4000" smtClean="0">
                <a:latin typeface="黑体" pitchFamily="49" charset="-122"/>
                <a:ea typeface="黑体" pitchFamily="49" charset="-122"/>
              </a:rPr>
              <a:t>活动</a:t>
            </a:r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的条件熵</a:t>
            </a:r>
          </a:p>
        </p:txBody>
      </p:sp>
      <p:sp>
        <p:nvSpPr>
          <p:cNvPr id="9" name="矩形 8"/>
          <p:cNvSpPr/>
          <p:nvPr/>
        </p:nvSpPr>
        <p:spPr>
          <a:xfrm>
            <a:off x="5884863" y="1225021"/>
            <a:ext cx="785812" cy="4868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4863" y="1744928"/>
            <a:ext cx="785812" cy="486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00625" y="1176074"/>
            <a:ext cx="1785938" cy="1071563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00625" y="2247636"/>
            <a:ext cx="1785938" cy="1607343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625" y="3854979"/>
            <a:ext cx="1785938" cy="1071563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70575" y="2247636"/>
            <a:ext cx="785813" cy="10715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857876" y="3854979"/>
            <a:ext cx="785813" cy="7678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57876" y="3319199"/>
            <a:ext cx="785813" cy="486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57876" y="4622813"/>
            <a:ext cx="785813" cy="29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758" name="Rectangle 1"/>
          <p:cNvSpPr>
            <a:spLocks noChangeArrowheads="1"/>
          </p:cNvSpPr>
          <p:nvPr/>
        </p:nvSpPr>
        <p:spPr bwMode="auto">
          <a:xfrm>
            <a:off x="395289" y="4846483"/>
            <a:ext cx="4047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ahoma" pitchFamily="34" charset="0"/>
                <a:ea typeface="宋体" pitchFamily="2" charset="-122"/>
              </a:rPr>
              <a:t>H 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(</a:t>
            </a:r>
            <a:r>
              <a:rPr lang="zh-CN" altLang="zh-CN">
                <a:latin typeface="Tahoma" pitchFamily="34" charset="0"/>
                <a:ea typeface="宋体" pitchFamily="2" charset="-122"/>
              </a:rPr>
              <a:t>活动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|</a:t>
            </a:r>
            <a:r>
              <a:rPr kumimoji="0" lang="zh-CN" altLang="en-US">
                <a:latin typeface="Times New Roman" pitchFamily="18" charset="0"/>
                <a:ea typeface="宋体" pitchFamily="2" charset="-122"/>
              </a:rPr>
              <a:t>温度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)</a:t>
            </a:r>
            <a:r>
              <a:rPr kumimoji="0" lang="en-US" altLang="zh-CN">
                <a:latin typeface="Times New Roman" pitchFamily="18" charset="0"/>
                <a:ea typeface="宋体" pitchFamily="2" charset="-122"/>
              </a:rPr>
              <a:t> = 0.911</a:t>
            </a:r>
            <a:endParaRPr kumimoji="0" lang="en-US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43125" y="997479"/>
          <a:ext cx="4929190" cy="3548070"/>
        </p:xfrm>
        <a:graphic>
          <a:graphicData uri="http://schemas.openxmlformats.org/drawingml/2006/table">
            <a:tbl>
              <a:tblPr/>
              <a:tblGrid>
                <a:gridCol w="985838"/>
                <a:gridCol w="985838"/>
                <a:gridCol w="985838"/>
                <a:gridCol w="985838"/>
                <a:gridCol w="985838"/>
              </a:tblGrid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天气</a:t>
                      </a:r>
                      <a:r>
                        <a:rPr lang="zh-CN" altLang="en-US" sz="15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5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温度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5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风速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5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湿度</a:t>
                      </a:r>
                      <a:r>
                        <a:rPr lang="zh-CN" altLang="en-US" sz="15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5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活动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5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00625" y="1235604"/>
            <a:ext cx="2000250" cy="1666875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00625" y="2902479"/>
            <a:ext cx="2000250" cy="1666875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00751" y="1235604"/>
            <a:ext cx="785813" cy="71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00751" y="2902480"/>
            <a:ext cx="785813" cy="13692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00751" y="1976438"/>
            <a:ext cx="785813" cy="892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00751" y="4331229"/>
            <a:ext cx="785813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778" name="Rectangle 1"/>
          <p:cNvSpPr>
            <a:spLocks noChangeArrowheads="1"/>
          </p:cNvSpPr>
          <p:nvPr/>
        </p:nvSpPr>
        <p:spPr bwMode="auto">
          <a:xfrm>
            <a:off x="266701" y="4586841"/>
            <a:ext cx="45448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i="1">
                <a:latin typeface="Tahoma" pitchFamily="34" charset="0"/>
                <a:ea typeface="宋体" pitchFamily="2" charset="-122"/>
              </a:rPr>
              <a:t>H </a:t>
            </a:r>
            <a:r>
              <a:rPr lang="en-US" altLang="zh-CN" sz="3600">
                <a:latin typeface="Tahoma" pitchFamily="34" charset="0"/>
                <a:ea typeface="宋体" pitchFamily="2" charset="-122"/>
              </a:rPr>
              <a:t>(</a:t>
            </a:r>
            <a:r>
              <a:rPr lang="zh-CN" altLang="zh-CN" sz="3600">
                <a:latin typeface="Tahoma" pitchFamily="34" charset="0"/>
                <a:ea typeface="宋体" pitchFamily="2" charset="-122"/>
              </a:rPr>
              <a:t>活动</a:t>
            </a:r>
            <a:r>
              <a:rPr lang="en-US" altLang="zh-CN" sz="3600">
                <a:latin typeface="Tahoma" pitchFamily="34" charset="0"/>
                <a:ea typeface="宋体" pitchFamily="2" charset="-122"/>
              </a:rPr>
              <a:t>|</a:t>
            </a:r>
            <a:r>
              <a:rPr kumimoji="0" lang="zh-CN" altLang="en-US" sz="3600">
                <a:latin typeface="Times New Roman" pitchFamily="18" charset="0"/>
                <a:ea typeface="宋体" pitchFamily="2" charset="-122"/>
              </a:rPr>
              <a:t>湿度</a:t>
            </a:r>
            <a:r>
              <a:rPr lang="en-US" altLang="zh-CN" sz="3600">
                <a:latin typeface="Tahoma" pitchFamily="34" charset="0"/>
                <a:ea typeface="宋体" pitchFamily="2" charset="-122"/>
              </a:rPr>
              <a:t>)</a:t>
            </a:r>
            <a:r>
              <a:rPr kumimoji="0" lang="zh-CN" altLang="en-US" sz="3600"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3600">
                <a:latin typeface="Times New Roman" pitchFamily="18" charset="0"/>
                <a:ea typeface="宋体" pitchFamily="2" charset="-122"/>
              </a:rPr>
              <a:t>= 0.789</a:t>
            </a:r>
            <a:endParaRPr kumimoji="0" lang="en-US" altLang="zh-CN" sz="36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779" name="标题 1"/>
          <p:cNvSpPr>
            <a:spLocks noGrp="1"/>
          </p:cNvSpPr>
          <p:nvPr>
            <p:ph type="title"/>
          </p:nvPr>
        </p:nvSpPr>
        <p:spPr>
          <a:xfrm>
            <a:off x="457200" y="178594"/>
            <a:ext cx="8229600" cy="698500"/>
          </a:xfrm>
        </p:spPr>
        <p:txBody>
          <a:bodyPr/>
          <a:lstStyle/>
          <a:p>
            <a:pPr eaLnBrk="1" hangingPunct="1"/>
            <a:r>
              <a:rPr lang="zh-CN" altLang="en-US" smtClean="0"/>
              <a:t>已知</a:t>
            </a: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湿度</a:t>
            </a:r>
            <a:r>
              <a:rPr lang="zh-CN" altLang="en-US" smtClean="0"/>
              <a:t>时</a:t>
            </a:r>
            <a:r>
              <a:rPr lang="zh-CN" altLang="zh-CN" smtClean="0"/>
              <a:t>活动</a:t>
            </a:r>
            <a:r>
              <a:rPr lang="zh-CN" altLang="en-US" smtClean="0"/>
              <a:t>的条件熵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071689" y="997479"/>
          <a:ext cx="5000625" cy="3548070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  <a:gridCol w="1000125"/>
                <a:gridCol w="1000125"/>
                <a:gridCol w="1000125"/>
              </a:tblGrid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天气</a:t>
                      </a:r>
                      <a:r>
                        <a:rPr lang="zh-CN" altLang="en-US" sz="15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5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温度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5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湿度</a:t>
                      </a:r>
                      <a:r>
                        <a:rPr lang="zh-CN" altLang="en-US" sz="15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5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风速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5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活动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5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00625" y="1235604"/>
            <a:ext cx="2000250" cy="142875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0625" y="2664354"/>
            <a:ext cx="2000250" cy="190500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00751" y="1235604"/>
            <a:ext cx="785813" cy="71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00751" y="2664355"/>
            <a:ext cx="785813" cy="13692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00751" y="1976438"/>
            <a:ext cx="785813" cy="628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00751" y="4093104"/>
            <a:ext cx="785813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802" name="Rectangle 1"/>
          <p:cNvSpPr>
            <a:spLocks noChangeArrowheads="1"/>
          </p:cNvSpPr>
          <p:nvPr/>
        </p:nvSpPr>
        <p:spPr bwMode="auto">
          <a:xfrm>
            <a:off x="288926" y="4666566"/>
            <a:ext cx="40623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ahoma" pitchFamily="34" charset="0"/>
                <a:ea typeface="宋体" pitchFamily="2" charset="-122"/>
              </a:rPr>
              <a:t>H 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(</a:t>
            </a:r>
            <a:r>
              <a:rPr lang="zh-CN" altLang="zh-CN">
                <a:latin typeface="Tahoma" pitchFamily="34" charset="0"/>
                <a:ea typeface="宋体" pitchFamily="2" charset="-122"/>
              </a:rPr>
              <a:t>活动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|</a:t>
            </a:r>
            <a:r>
              <a:rPr kumimoji="0" lang="zh-CN" altLang="en-US">
                <a:latin typeface="Times New Roman" pitchFamily="18" charset="0"/>
                <a:ea typeface="宋体" pitchFamily="2" charset="-122"/>
              </a:rPr>
              <a:t>风速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)</a:t>
            </a:r>
            <a:r>
              <a:rPr kumimoji="0" lang="en-US" altLang="zh-CN">
                <a:latin typeface="Times New Roman" pitchFamily="18" charset="0"/>
                <a:ea typeface="宋体" pitchFamily="2" charset="-122"/>
              </a:rPr>
              <a:t> = 0.892</a:t>
            </a:r>
            <a:endParaRPr kumimoji="0" lang="en-US" alt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803" name="标题 1"/>
          <p:cNvSpPr>
            <a:spLocks noGrp="1"/>
          </p:cNvSpPr>
          <p:nvPr>
            <p:ph type="title"/>
          </p:nvPr>
        </p:nvSpPr>
        <p:spPr>
          <a:xfrm>
            <a:off x="457200" y="178594"/>
            <a:ext cx="8229600" cy="952500"/>
          </a:xfrm>
        </p:spPr>
        <p:txBody>
          <a:bodyPr/>
          <a:lstStyle/>
          <a:p>
            <a:pPr eaLnBrk="1" hangingPunct="1"/>
            <a:r>
              <a:rPr lang="zh-CN" altLang="en-US" smtClean="0"/>
              <a:t>已知</a:t>
            </a: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风速</a:t>
            </a:r>
            <a:r>
              <a:rPr lang="zh-CN" altLang="en-US" smtClean="0"/>
              <a:t>时</a:t>
            </a:r>
            <a:r>
              <a:rPr lang="zh-CN" altLang="zh-CN" smtClean="0"/>
              <a:t>活动</a:t>
            </a:r>
            <a:r>
              <a:rPr lang="zh-CN" altLang="en-US" smtClean="0"/>
              <a:t>的条件熵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各个特征属性的信息增益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686800" cy="377163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sz="2400" b="1" i="1" dirty="0" smtClean="0">
                <a:solidFill>
                  <a:srgbClr val="FF0000"/>
                </a:solidFill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活动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  <a:r>
              <a:rPr lang="zh-CN" altLang="zh-CN" sz="2400" b="1" kern="0" dirty="0" smtClean="0">
                <a:solidFill>
                  <a:srgbClr val="FF0000"/>
                </a:solidFill>
                <a:latin typeface="Calibri"/>
                <a:ea typeface="宋体"/>
                <a:cs typeface="宋体"/>
              </a:rPr>
              <a:t>天气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 =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活动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 -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活动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|</a:t>
            </a:r>
            <a:r>
              <a:rPr lang="zh-CN" altLang="zh-CN" sz="2400" b="1" kern="0" dirty="0" smtClean="0">
                <a:solidFill>
                  <a:srgbClr val="FF0000"/>
                </a:solidFill>
                <a:latin typeface="Calibri"/>
                <a:ea typeface="宋体"/>
                <a:cs typeface="宋体"/>
              </a:rPr>
              <a:t>天气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 = 0.94- 0.693 = 0.246</a:t>
            </a:r>
            <a:endParaRPr lang="zh-CN" altLang="zh-CN" sz="2400" b="1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sz="2400" b="1" i="1" dirty="0" smtClean="0"/>
              <a:t>I</a:t>
            </a:r>
            <a:r>
              <a:rPr lang="en-US" altLang="zh-CN" sz="2400" b="1" dirty="0" smtClean="0"/>
              <a:t>(</a:t>
            </a:r>
            <a:r>
              <a:rPr lang="zh-CN" altLang="zh-CN" sz="2400" b="1" dirty="0" smtClean="0"/>
              <a:t>活动</a:t>
            </a:r>
            <a:r>
              <a:rPr lang="en-US" altLang="zh-CN" sz="2400" b="1" dirty="0" smtClean="0"/>
              <a:t>;</a:t>
            </a:r>
            <a:r>
              <a:rPr lang="zh-CN" altLang="zh-CN" sz="2400" dirty="0" smtClean="0"/>
              <a:t>温度</a:t>
            </a:r>
            <a:r>
              <a:rPr lang="en-US" altLang="zh-CN" sz="2400" b="1" dirty="0" smtClean="0"/>
              <a:t>) =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/>
              <a:t>H</a:t>
            </a:r>
            <a:r>
              <a:rPr lang="en-US" altLang="zh-CN" sz="2400" b="1" dirty="0" smtClean="0"/>
              <a:t>(</a:t>
            </a:r>
            <a:r>
              <a:rPr lang="zh-CN" altLang="zh-CN" sz="2400" b="1" dirty="0" smtClean="0"/>
              <a:t>活动</a:t>
            </a:r>
            <a:r>
              <a:rPr lang="en-US" altLang="zh-CN" sz="2400" b="1" dirty="0" smtClean="0"/>
              <a:t>) - </a:t>
            </a:r>
            <a:r>
              <a:rPr lang="en-US" altLang="zh-CN" sz="2400" i="1" dirty="0" smtClean="0"/>
              <a:t>H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活动</a:t>
            </a:r>
            <a:r>
              <a:rPr lang="en-US" altLang="zh-CN" sz="2400" dirty="0" smtClean="0"/>
              <a:t>|</a:t>
            </a:r>
            <a:r>
              <a:rPr lang="zh-CN" altLang="zh-CN" sz="2400" dirty="0" smtClean="0"/>
              <a:t>温度</a:t>
            </a:r>
            <a:r>
              <a:rPr lang="en-US" altLang="zh-CN" sz="2400" dirty="0" smtClean="0"/>
              <a:t>) = 0.94- 0.911 = 0.029</a:t>
            </a:r>
            <a:endParaRPr lang="zh-CN" altLang="zh-CN" sz="2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sz="2400" b="1" i="1" dirty="0" smtClean="0"/>
              <a:t>I</a:t>
            </a:r>
            <a:r>
              <a:rPr lang="en-US" altLang="zh-CN" sz="2400" b="1" dirty="0" smtClean="0"/>
              <a:t>(</a:t>
            </a:r>
            <a:r>
              <a:rPr lang="zh-CN" altLang="zh-CN" sz="2400" b="1" dirty="0" smtClean="0"/>
              <a:t>活动</a:t>
            </a:r>
            <a:r>
              <a:rPr lang="en-US" altLang="zh-CN" sz="2400" b="1" dirty="0" smtClean="0"/>
              <a:t>;</a:t>
            </a:r>
            <a:r>
              <a:rPr lang="zh-CN" altLang="zh-CN" sz="2400" dirty="0" smtClean="0"/>
              <a:t>湿度</a:t>
            </a:r>
            <a:r>
              <a:rPr lang="en-US" altLang="zh-CN" sz="2400" b="1" dirty="0" smtClean="0"/>
              <a:t>) =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/>
              <a:t>H</a:t>
            </a:r>
            <a:r>
              <a:rPr lang="en-US" altLang="zh-CN" sz="2400" b="1" dirty="0" smtClean="0"/>
              <a:t>(</a:t>
            </a:r>
            <a:r>
              <a:rPr lang="zh-CN" altLang="zh-CN" sz="2400" b="1" dirty="0" smtClean="0"/>
              <a:t>活动</a:t>
            </a:r>
            <a:r>
              <a:rPr lang="en-US" altLang="zh-CN" sz="2400" b="1" dirty="0" smtClean="0"/>
              <a:t>) - </a:t>
            </a:r>
            <a:r>
              <a:rPr lang="en-US" altLang="zh-CN" sz="2400" i="1" dirty="0" smtClean="0"/>
              <a:t>H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活动</a:t>
            </a:r>
            <a:r>
              <a:rPr lang="en-US" altLang="zh-CN" sz="2400" dirty="0" smtClean="0"/>
              <a:t>|</a:t>
            </a:r>
            <a:r>
              <a:rPr lang="zh-CN" altLang="zh-CN" sz="2400" dirty="0" smtClean="0"/>
              <a:t>湿度</a:t>
            </a:r>
            <a:r>
              <a:rPr lang="en-US" altLang="zh-CN" sz="2400" dirty="0" smtClean="0"/>
              <a:t>) = 0.94- 0.789 = 0.151</a:t>
            </a:r>
            <a:endParaRPr lang="zh-CN" altLang="zh-CN" sz="2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sz="2400" b="1" i="1" dirty="0" smtClean="0"/>
              <a:t>I</a:t>
            </a:r>
            <a:r>
              <a:rPr lang="en-US" altLang="zh-CN" sz="2400" b="1" dirty="0" smtClean="0"/>
              <a:t>(</a:t>
            </a:r>
            <a:r>
              <a:rPr lang="zh-CN" altLang="zh-CN" sz="2400" b="1" dirty="0" smtClean="0"/>
              <a:t>活动</a:t>
            </a:r>
            <a:r>
              <a:rPr lang="en-US" altLang="zh-CN" sz="2400" b="1" dirty="0" smtClean="0"/>
              <a:t>;</a:t>
            </a:r>
            <a:r>
              <a:rPr lang="zh-CN" altLang="zh-CN" sz="2400" dirty="0" smtClean="0"/>
              <a:t>风速</a:t>
            </a:r>
            <a:r>
              <a:rPr lang="en-US" altLang="zh-CN" sz="2400" b="1" dirty="0" smtClean="0"/>
              <a:t>) =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/>
              <a:t>H</a:t>
            </a:r>
            <a:r>
              <a:rPr lang="en-US" altLang="zh-CN" sz="2400" b="1" dirty="0" smtClean="0"/>
              <a:t>(</a:t>
            </a:r>
            <a:r>
              <a:rPr lang="zh-CN" altLang="zh-CN" sz="2400" b="1" dirty="0" smtClean="0"/>
              <a:t>活动</a:t>
            </a:r>
            <a:r>
              <a:rPr lang="en-US" altLang="zh-CN" sz="2400" b="1" dirty="0" smtClean="0"/>
              <a:t>) - </a:t>
            </a:r>
            <a:r>
              <a:rPr lang="en-US" altLang="zh-CN" sz="2400" i="1" dirty="0" smtClean="0"/>
              <a:t>H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活动</a:t>
            </a:r>
            <a:r>
              <a:rPr lang="en-US" altLang="zh-CN" sz="2400" dirty="0" smtClean="0"/>
              <a:t>|</a:t>
            </a:r>
            <a:r>
              <a:rPr lang="zh-CN" altLang="zh-CN" sz="2400" dirty="0" smtClean="0"/>
              <a:t>风速</a:t>
            </a:r>
            <a:r>
              <a:rPr lang="en-US" altLang="zh-CN" sz="2400" dirty="0" smtClean="0"/>
              <a:t>) = 0.94- 0.892 = 0.048</a:t>
            </a:r>
            <a:endParaRPr lang="zh-CN" altLang="en-US" dirty="0"/>
          </a:p>
        </p:txBody>
      </p:sp>
      <p:sp>
        <p:nvSpPr>
          <p:cNvPr id="30724" name="Rectangle 13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072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6" y="3037417"/>
            <a:ext cx="4608513" cy="230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16844"/>
            <a:ext cx="7943850" cy="1936750"/>
          </a:xfrm>
        </p:spPr>
        <p:txBody>
          <a:bodyPr rtlCol="0">
            <a:normAutofit/>
          </a:bodyPr>
          <a:lstStyle/>
          <a:p>
            <a:pPr marL="0" indent="715963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信源含有的平均信息量是信源发出的所有可能消息的平均不确定性，香农把信源所含有的平均信息量称为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熵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55650" y="2977886"/>
          <a:ext cx="7620000" cy="95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3" imgW="2629084" imgH="276394" progId="Equation.3">
                  <p:embed/>
                </p:oleObj>
              </mc:Choice>
              <mc:Fallback>
                <p:oleObj name="公式" r:id="rId3" imgW="2629084" imgH="27639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77886"/>
                        <a:ext cx="7620000" cy="959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/>
              <a:t>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/>
        </p:nvGraphicFramePr>
        <p:xfrm>
          <a:off x="82551" y="1785938"/>
          <a:ext cx="2143125" cy="2143125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</a:tblGrid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天气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温度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湿度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风速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活动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晴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炎热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晴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炎热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阴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炎热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雨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雨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寒冷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雨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寒冷</a:t>
                      </a:r>
                      <a:endParaRPr kumimoji="0" lang="zh-CN" altLang="zh-CN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阴</a:t>
                      </a:r>
                      <a:endParaRPr kumimoji="0" lang="zh-CN" altLang="zh-CN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寒冷</a:t>
                      </a:r>
                      <a:endParaRPr kumimoji="0" lang="zh-CN" altLang="zh-CN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晴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晴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寒冷</a:t>
                      </a:r>
                      <a:endParaRPr kumimoji="0" lang="zh-CN" altLang="zh-CN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雨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晴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阴</a:t>
                      </a:r>
                      <a:endParaRPr kumimoji="0" lang="zh-CN" altLang="zh-CN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阴</a:t>
                      </a:r>
                      <a:endParaRPr kumimoji="0" lang="zh-CN" altLang="zh-CN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炎热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雨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</a:t>
                      </a: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572250" y="178594"/>
          <a:ext cx="2571752" cy="1428750"/>
        </p:xfrm>
        <a:graphic>
          <a:graphicData uri="http://schemas.openxmlformats.org/drawingml/2006/table">
            <a:tbl>
              <a:tblPr/>
              <a:tblGrid>
                <a:gridCol w="642938"/>
                <a:gridCol w="642938"/>
                <a:gridCol w="642938"/>
                <a:gridCol w="642938"/>
              </a:tblGrid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温度</a:t>
                      </a:r>
                      <a:r>
                        <a:rPr lang="zh-CN" altLang="en-US" sz="13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3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湿度</a:t>
                      </a:r>
                      <a:r>
                        <a:rPr lang="zh-CN" altLang="en-US" sz="13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3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风速</a:t>
                      </a:r>
                      <a:r>
                        <a:rPr lang="zh-CN" altLang="en-US" sz="13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3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活动</a:t>
                      </a:r>
                      <a:r>
                        <a:rPr lang="zh-CN" altLang="en-US" sz="13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3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00813" y="3393282"/>
          <a:ext cx="2500312" cy="1666878"/>
        </p:xfrm>
        <a:graphic>
          <a:graphicData uri="http://schemas.openxmlformats.org/drawingml/2006/table">
            <a:tbl>
              <a:tblPr/>
              <a:tblGrid>
                <a:gridCol w="625078"/>
                <a:gridCol w="625078"/>
                <a:gridCol w="625078"/>
                <a:gridCol w="625078"/>
              </a:tblGrid>
              <a:tr h="2778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温度</a:t>
                      </a:r>
                      <a:r>
                        <a:rPr lang="zh-CN" altLang="en-US" sz="13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3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湿度</a:t>
                      </a:r>
                      <a:r>
                        <a:rPr lang="zh-CN" altLang="en-US" sz="13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3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风速</a:t>
                      </a:r>
                      <a:r>
                        <a:rPr lang="zh-CN" altLang="en-US" sz="13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3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活动</a:t>
                      </a:r>
                      <a:r>
                        <a:rPr lang="zh-CN" altLang="en-US" sz="13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13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2286000" y="2797969"/>
            <a:ext cx="357188" cy="119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7434046">
            <a:off x="5532173" y="1329532"/>
            <a:ext cx="1370542" cy="150812"/>
          </a:xfrm>
          <a:prstGeom prst="rightArrow">
            <a:avLst>
              <a:gd name="adj1" fmla="val 68019"/>
              <a:gd name="adj2" fmla="val 28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3424383">
            <a:off x="5756011" y="3735917"/>
            <a:ext cx="84666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615080" y="2024057"/>
          <a:ext cx="2528920" cy="105569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32230"/>
                <a:gridCol w="632230"/>
                <a:gridCol w="632230"/>
                <a:gridCol w="632230"/>
              </a:tblGrid>
              <a:tr h="2111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 dirty="0"/>
                        <a:t>温度 </a:t>
                      </a:r>
                      <a:endParaRPr lang="zh-CN" altLang="en-US" sz="13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湿度 </a:t>
                      </a:r>
                      <a:endParaRPr lang="zh-CN" altLang="en-US" sz="13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 dirty="0"/>
                        <a:t>风速 </a:t>
                      </a:r>
                      <a:endParaRPr lang="zh-CN" altLang="en-US" sz="13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 dirty="0"/>
                        <a:t>活动 </a:t>
                      </a:r>
                      <a:endParaRPr lang="zh-CN" altLang="en-US" sz="13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炎热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高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弱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 dirty="0"/>
                        <a:t>进行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寒冷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正常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强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 dirty="0"/>
                        <a:t>进行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适中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高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强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 dirty="0"/>
                        <a:t>进行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 dirty="0"/>
                        <a:t>炎热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正常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/>
                        <a:t>弱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300" u="none" strike="noStrike" dirty="0"/>
                        <a:t>进行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7938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5857875" y="2797969"/>
            <a:ext cx="642938" cy="119063"/>
          </a:xfrm>
          <a:prstGeom prst="rightArrow">
            <a:avLst>
              <a:gd name="adj1" fmla="val 68019"/>
              <a:gd name="adj2" fmla="val 28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动作按钮: 上一张 12">
            <a:hlinkClick r:id="rId2" action="ppaction://hlinksldjump" highlightClick="1"/>
          </p:cNvPr>
          <p:cNvSpPr/>
          <p:nvPr/>
        </p:nvSpPr>
        <p:spPr>
          <a:xfrm rot="5400000">
            <a:off x="4024313" y="4667251"/>
            <a:ext cx="595313" cy="78581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924" name="TextBox 13"/>
          <p:cNvSpPr txBox="1">
            <a:spLocks noChangeArrowheads="1"/>
          </p:cNvSpPr>
          <p:nvPr/>
        </p:nvSpPr>
        <p:spPr bwMode="auto">
          <a:xfrm>
            <a:off x="5929314" y="238125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ahoma" pitchFamily="34" charset="0"/>
                <a:ea typeface="宋体" pitchFamily="2" charset="-122"/>
              </a:rPr>
              <a:t>阴</a:t>
            </a:r>
          </a:p>
        </p:txBody>
      </p:sp>
      <p:sp>
        <p:nvSpPr>
          <p:cNvPr id="31925" name="TextBox 14"/>
          <p:cNvSpPr txBox="1">
            <a:spLocks noChangeArrowheads="1"/>
          </p:cNvSpPr>
          <p:nvPr/>
        </p:nvSpPr>
        <p:spPr bwMode="auto">
          <a:xfrm>
            <a:off x="5643564" y="1012032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itchFamily="34" charset="0"/>
                <a:ea typeface="宋体" pitchFamily="2" charset="-122"/>
              </a:rPr>
              <a:t>晴</a:t>
            </a:r>
          </a:p>
        </p:txBody>
      </p:sp>
      <p:sp>
        <p:nvSpPr>
          <p:cNvPr id="31926" name="TextBox 15"/>
          <p:cNvSpPr txBox="1">
            <a:spLocks noChangeArrowheads="1"/>
          </p:cNvSpPr>
          <p:nvPr/>
        </p:nvSpPr>
        <p:spPr bwMode="auto">
          <a:xfrm>
            <a:off x="5786439" y="398859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itchFamily="34" charset="0"/>
                <a:ea typeface="宋体" pitchFamily="2" charset="-122"/>
              </a:rPr>
              <a:t>雨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786064" y="1796521"/>
          <a:ext cx="2714625" cy="2192220"/>
        </p:xfrm>
        <a:graphic>
          <a:graphicData uri="http://schemas.openxmlformats.org/drawingml/2006/table">
            <a:tbl>
              <a:tblPr/>
              <a:tblGrid>
                <a:gridCol w="542925"/>
                <a:gridCol w="542925"/>
                <a:gridCol w="542925"/>
                <a:gridCol w="542925"/>
                <a:gridCol w="542925"/>
              </a:tblGrid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天气</a:t>
                      </a:r>
                      <a:r>
                        <a:rPr lang="zh-CN" altLang="en-US" sz="9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9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温度</a:t>
                      </a:r>
                      <a:r>
                        <a:rPr lang="zh-CN" altLang="en-US" sz="9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9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湿度</a:t>
                      </a:r>
                      <a:r>
                        <a:rPr lang="zh-CN" altLang="en-US" sz="9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9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风速</a:t>
                      </a:r>
                      <a:r>
                        <a:rPr lang="zh-CN" altLang="en-US" sz="9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9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活动</a:t>
                      </a:r>
                      <a:r>
                        <a:rPr lang="zh-CN" altLang="en-US" sz="9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9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39" marR="7739" marT="64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000626" y="1964532"/>
            <a:ext cx="428625" cy="2381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86064" y="2678907"/>
            <a:ext cx="428625" cy="53578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000626" y="3274219"/>
            <a:ext cx="428625" cy="4167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00626" y="3690937"/>
            <a:ext cx="428625" cy="29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00626" y="2262188"/>
            <a:ext cx="428625" cy="357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786064" y="1964532"/>
            <a:ext cx="428625" cy="6548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86064" y="3274219"/>
            <a:ext cx="428625" cy="7143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00626" y="2678907"/>
            <a:ext cx="428625" cy="5357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ID3</a:t>
            </a:r>
            <a:r>
              <a:rPr lang="zh-CN" altLang="en-US" smtClean="0"/>
              <a:t>算法生成的决策树</a:t>
            </a:r>
          </a:p>
        </p:txBody>
      </p:sp>
      <p:pic>
        <p:nvPicPr>
          <p:cNvPr id="32771" name="内容占位符 28" descr="捕获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564" y="1547813"/>
            <a:ext cx="7000875" cy="3095625"/>
          </a:xfrm>
        </p:spPr>
      </p:pic>
      <p:sp>
        <p:nvSpPr>
          <p:cNvPr id="32772" name="Rectangle 2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动作按钮: 上一张 4">
            <a:hlinkClick r:id="rId3" action="ppaction://hlinksldjump" highlightClick="1"/>
          </p:cNvPr>
          <p:cNvSpPr/>
          <p:nvPr/>
        </p:nvSpPr>
        <p:spPr>
          <a:xfrm rot="5400000">
            <a:off x="7953376" y="4786313"/>
            <a:ext cx="595313" cy="78581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决策规则（产生式规则）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5955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天气</a:t>
            </a:r>
            <a:r>
              <a:rPr lang="en-US" altLang="zh-CN" b="1" dirty="0" smtClean="0"/>
              <a:t>=</a:t>
            </a:r>
            <a:r>
              <a:rPr lang="zh-CN" altLang="en-US" b="1" dirty="0" smtClean="0">
                <a:latin typeface="华文琥珀"/>
                <a:ea typeface="华文琥珀"/>
                <a:cs typeface="华文琥珀"/>
              </a:rPr>
              <a:t>阴</a:t>
            </a:r>
            <a:r>
              <a:rPr lang="zh-CN" altLang="en-US" b="1" dirty="0" smtClean="0">
                <a:solidFill>
                  <a:srgbClr val="00B050"/>
                </a:solidFill>
                <a:latin typeface="Dotum" pitchFamily="34" charset="-127"/>
                <a:ea typeface="Dotum" pitchFamily="34" charset="-127"/>
              </a:rPr>
              <a:t>⇒</a:t>
            </a:r>
            <a:r>
              <a:rPr lang="zh-CN" altLang="en-US" b="1" dirty="0" smtClean="0">
                <a:solidFill>
                  <a:srgbClr val="00B050"/>
                </a:solidFill>
              </a:rPr>
              <a:t>进行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天气</a:t>
            </a:r>
            <a:r>
              <a:rPr lang="en-US" altLang="zh-CN" b="1" dirty="0" smtClean="0"/>
              <a:t>=</a:t>
            </a:r>
            <a:r>
              <a:rPr lang="zh-CN" altLang="en-US" b="1" dirty="0" smtClean="0">
                <a:latin typeface="华文琥珀"/>
                <a:ea typeface="华文琥珀"/>
                <a:cs typeface="华文琥珀"/>
              </a:rPr>
              <a:t>晴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∧湿度</a:t>
            </a:r>
            <a:r>
              <a:rPr lang="en-US" altLang="zh-CN" b="1" dirty="0" smtClean="0"/>
              <a:t>=</a:t>
            </a:r>
            <a:r>
              <a:rPr lang="zh-CN" altLang="zh-CN" b="1" dirty="0" smtClean="0">
                <a:latin typeface="华文琥珀"/>
                <a:ea typeface="华文琥珀"/>
                <a:cs typeface="华文琥珀"/>
              </a:rPr>
              <a:t>正常</a:t>
            </a:r>
            <a:r>
              <a:rPr lang="zh-CN" altLang="en-US" b="1" dirty="0" smtClean="0">
                <a:solidFill>
                  <a:srgbClr val="00B050"/>
                </a:solidFill>
                <a:latin typeface="Dotum" pitchFamily="34" charset="-127"/>
                <a:ea typeface="Dotum" pitchFamily="34" charset="-127"/>
              </a:rPr>
              <a:t>⇒</a:t>
            </a:r>
            <a:r>
              <a:rPr lang="zh-CN" altLang="en-US" b="1" dirty="0" smtClean="0">
                <a:solidFill>
                  <a:srgbClr val="00B050"/>
                </a:solidFill>
              </a:rPr>
              <a:t>进行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天气</a:t>
            </a:r>
            <a:r>
              <a:rPr lang="en-US" altLang="zh-CN" b="1" dirty="0" smtClean="0"/>
              <a:t>=</a:t>
            </a:r>
            <a:r>
              <a:rPr lang="zh-CN" altLang="en-US" b="1" dirty="0" smtClean="0">
                <a:latin typeface="华文琥珀"/>
                <a:ea typeface="华文琥珀"/>
                <a:cs typeface="华文琥珀"/>
              </a:rPr>
              <a:t>晴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∧湿度</a:t>
            </a:r>
            <a:r>
              <a:rPr lang="en-US" altLang="zh-CN" b="1" dirty="0" smtClean="0"/>
              <a:t>=</a:t>
            </a:r>
            <a:r>
              <a:rPr lang="zh-CN" altLang="zh-CN" b="1" dirty="0" smtClean="0">
                <a:latin typeface="华文琥珀"/>
                <a:ea typeface="华文琥珀"/>
                <a:cs typeface="华文琥珀"/>
              </a:rPr>
              <a:t>高</a:t>
            </a:r>
            <a:r>
              <a:rPr lang="zh-CN" altLang="en-US" b="1" dirty="0" smtClean="0">
                <a:solidFill>
                  <a:srgbClr val="00B050"/>
                </a:solidFill>
                <a:latin typeface="Dotum" pitchFamily="34" charset="-127"/>
                <a:ea typeface="Dotum" pitchFamily="34" charset="-127"/>
              </a:rPr>
              <a:t>⇒</a:t>
            </a:r>
            <a:r>
              <a:rPr lang="zh-CN" altLang="en-US" b="1" dirty="0" smtClean="0">
                <a:solidFill>
                  <a:srgbClr val="FF0000"/>
                </a:solidFill>
                <a:latin typeface="Dotum" pitchFamily="34" charset="-127"/>
                <a:ea typeface="Dotum" pitchFamily="34" charset="-127"/>
              </a:rPr>
              <a:t>取消</a:t>
            </a:r>
            <a:endParaRPr lang="en-US" altLang="zh-CN" b="1" dirty="0" smtClean="0">
              <a:solidFill>
                <a:srgbClr val="FF0000"/>
              </a:solidFill>
              <a:latin typeface="Dotum" pitchFamily="34" charset="-127"/>
              <a:ea typeface="Dotum" pitchFamily="34" charset="-127"/>
            </a:endParaRPr>
          </a:p>
          <a:p>
            <a:pPr eaLnBrk="1" hangingPunct="1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天气</a:t>
            </a:r>
            <a:r>
              <a:rPr lang="en-US" altLang="zh-CN" b="1" dirty="0" smtClean="0"/>
              <a:t>=</a:t>
            </a:r>
            <a:r>
              <a:rPr lang="zh-CN" altLang="en-US" b="1" dirty="0" smtClean="0">
                <a:latin typeface="华文琥珀"/>
                <a:ea typeface="华文琥珀"/>
                <a:cs typeface="华文琥珀"/>
              </a:rPr>
              <a:t>雨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∧风速</a:t>
            </a:r>
            <a:r>
              <a:rPr lang="en-US" altLang="zh-CN" b="1" dirty="0" smtClean="0"/>
              <a:t>=</a:t>
            </a:r>
            <a:r>
              <a:rPr lang="zh-CN" altLang="en-US" b="1" dirty="0" smtClean="0">
                <a:latin typeface="华文琥珀"/>
                <a:ea typeface="华文琥珀"/>
                <a:cs typeface="华文琥珀"/>
              </a:rPr>
              <a:t>强</a:t>
            </a:r>
            <a:r>
              <a:rPr lang="zh-CN" altLang="en-US" b="1" dirty="0" smtClean="0">
                <a:solidFill>
                  <a:srgbClr val="00B050"/>
                </a:solidFill>
                <a:latin typeface="Dotum" pitchFamily="34" charset="-127"/>
                <a:ea typeface="Dotum" pitchFamily="34" charset="-127"/>
              </a:rPr>
              <a:t>⇒</a:t>
            </a:r>
            <a:r>
              <a:rPr lang="zh-CN" altLang="en-US" b="1" dirty="0" smtClean="0">
                <a:solidFill>
                  <a:srgbClr val="FF0000"/>
                </a:solidFill>
                <a:latin typeface="Dotum" pitchFamily="34" charset="-127"/>
                <a:ea typeface="Dotum" pitchFamily="34" charset="-127"/>
              </a:rPr>
              <a:t>取消</a:t>
            </a:r>
            <a:endParaRPr lang="en-US" altLang="zh-CN" b="1" dirty="0" smtClean="0">
              <a:solidFill>
                <a:srgbClr val="FF0000"/>
              </a:solidFill>
              <a:latin typeface="Dotum" pitchFamily="34" charset="-127"/>
              <a:ea typeface="Dotum" pitchFamily="34" charset="-127"/>
            </a:endParaRPr>
          </a:p>
          <a:p>
            <a:pPr eaLnBrk="1" hangingPunct="1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天气</a:t>
            </a:r>
            <a:r>
              <a:rPr lang="en-US" altLang="zh-CN" b="1" dirty="0" smtClean="0"/>
              <a:t>=</a:t>
            </a:r>
            <a:r>
              <a:rPr lang="zh-CN" altLang="en-US" b="1" dirty="0" smtClean="0">
                <a:latin typeface="华文琥珀"/>
                <a:ea typeface="华文琥珀"/>
                <a:cs typeface="华文琥珀"/>
              </a:rPr>
              <a:t>雨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∧风速</a:t>
            </a:r>
            <a:r>
              <a:rPr lang="en-US" altLang="zh-CN" b="1" dirty="0" smtClean="0"/>
              <a:t>=</a:t>
            </a:r>
            <a:r>
              <a:rPr lang="zh-CN" altLang="en-US" b="1" dirty="0" smtClean="0">
                <a:latin typeface="华文琥珀"/>
                <a:ea typeface="华文琥珀"/>
                <a:cs typeface="华文琥珀"/>
              </a:rPr>
              <a:t>弱</a:t>
            </a:r>
            <a:r>
              <a:rPr lang="zh-CN" altLang="en-US" b="1" dirty="0" smtClean="0">
                <a:solidFill>
                  <a:srgbClr val="00B050"/>
                </a:solidFill>
                <a:latin typeface="Dotum" pitchFamily="34" charset="-127"/>
                <a:ea typeface="Dotum" pitchFamily="34" charset="-127"/>
              </a:rPr>
              <a:t>⇒</a:t>
            </a:r>
            <a:r>
              <a:rPr lang="zh-CN" altLang="en-US" b="1" dirty="0" smtClean="0">
                <a:solidFill>
                  <a:srgbClr val="00B050"/>
                </a:solidFill>
              </a:rPr>
              <a:t>进行</a:t>
            </a:r>
            <a:endParaRPr lang="zh-CN" altLang="en-US" b="1" dirty="0" smtClean="0"/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7358064" y="4167187"/>
            <a:ext cx="1042987" cy="86915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67544" y="193204"/>
            <a:ext cx="8229600" cy="79208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5292"/>
            <a:ext cx="9144000" cy="4548336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ID3(</a:t>
            </a:r>
            <a:r>
              <a:rPr lang="en-US" altLang="zh-CN" i="1" dirty="0"/>
              <a:t> </a:t>
            </a:r>
            <a:r>
              <a:rPr lang="en-US" altLang="zh-CN" i="1" dirty="0" smtClean="0"/>
              <a:t>A</a:t>
            </a:r>
            <a:r>
              <a:rPr lang="en-US" altLang="zh-CN" dirty="0"/>
              <a:t>:</a:t>
            </a:r>
            <a:r>
              <a:rPr lang="zh-CN" altLang="zh-CN" dirty="0"/>
              <a:t>特征属性集合，</a:t>
            </a:r>
            <a:r>
              <a:rPr lang="en-US" altLang="zh-CN" i="1" dirty="0"/>
              <a:t>d</a:t>
            </a:r>
            <a:r>
              <a:rPr lang="en-US" altLang="zh-CN" dirty="0"/>
              <a:t>:</a:t>
            </a:r>
            <a:r>
              <a:rPr lang="zh-CN" altLang="zh-CN" dirty="0"/>
              <a:t>类别属性，</a:t>
            </a:r>
            <a:r>
              <a:rPr lang="en-US" altLang="zh-CN" i="1" dirty="0"/>
              <a:t>U</a:t>
            </a:r>
            <a:r>
              <a:rPr lang="en-US" altLang="zh-CN" dirty="0"/>
              <a:t>:</a:t>
            </a:r>
            <a:r>
              <a:rPr lang="zh-CN" altLang="zh-CN" dirty="0"/>
              <a:t>训练</a:t>
            </a:r>
            <a:r>
              <a:rPr lang="zh-CN" altLang="zh-CN" dirty="0" smtClean="0"/>
              <a:t>集</a:t>
            </a:r>
            <a:r>
              <a:rPr lang="en-US" altLang="zh-CN" dirty="0" smtClean="0"/>
              <a:t> ) </a:t>
            </a:r>
            <a:r>
              <a:rPr lang="zh-CN" altLang="en-US" dirty="0" smtClean="0"/>
              <a:t>返回一棵决策树</a:t>
            </a:r>
            <a:endParaRPr lang="en-US" altLang="zh-CN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{</a:t>
            </a:r>
          </a:p>
          <a:p>
            <a:pPr marL="715963" indent="-45085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if 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为空，返回一个值为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的单结点；</a:t>
            </a:r>
            <a:r>
              <a:rPr lang="en-US" altLang="zh-CN" dirty="0" smtClean="0"/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一般不会出现这种情况，为了程序的健壮性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715963" indent="-45085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if 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是由其值均为相同决策属性值的记录组成，返回一个带有该值的单结点；</a:t>
            </a:r>
            <a:r>
              <a:rPr lang="en-US" altLang="zh-CN" dirty="0" smtClean="0"/>
              <a:t>//</a:t>
            </a:r>
            <a:r>
              <a:rPr lang="zh-CN" altLang="en-US" dirty="0" smtClean="0">
                <a:solidFill>
                  <a:srgbClr val="00B0F0"/>
                </a:solidFill>
                <a:hlinkClick r:id="rId2" action="ppaction://hlinksldjump"/>
              </a:rPr>
              <a:t>此分支至此结束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715963" indent="-45085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if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为空，则返回一个单结点，其值为在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的记录中找出的频率最高的决策属性值；</a:t>
            </a:r>
            <a:r>
              <a:rPr lang="en-US" altLang="zh-CN" dirty="0" smtClean="0"/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这时对记录将出现误分类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indent="-777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/>
              <a:t>将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中属性之间具有最大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d</a:t>
            </a:r>
            <a:r>
              <a:rPr lang="en-US" altLang="zh-CN" dirty="0" err="1" smtClean="0"/>
              <a:t>;</a:t>
            </a:r>
            <a:r>
              <a:rPr lang="en-US" altLang="zh-CN" i="1" dirty="0" err="1" smtClean="0"/>
              <a:t>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的属性赋给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indent="-777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/>
              <a:t>将属性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的值赋给</a:t>
            </a:r>
            <a:r>
              <a:rPr lang="en-US" altLang="zh-CN" dirty="0" smtClean="0"/>
              <a:t>{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j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j</a:t>
            </a:r>
            <a:r>
              <a:rPr lang="en-US" altLang="zh-CN" dirty="0" smtClean="0"/>
              <a:t>=1,2,…,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indent="-777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/>
              <a:t>将分别由对应于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的值的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j</a:t>
            </a:r>
            <a:r>
              <a:rPr lang="zh-CN" altLang="en-US" dirty="0" smtClean="0"/>
              <a:t>的记录组成的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的子集赋值给</a:t>
            </a:r>
            <a:r>
              <a:rPr lang="en-US" altLang="zh-CN" dirty="0" smtClean="0"/>
              <a:t>{</a:t>
            </a:r>
            <a:r>
              <a:rPr lang="en-US" altLang="zh-CN" i="1" dirty="0" err="1" smtClean="0"/>
              <a:t>u</a:t>
            </a:r>
            <a:r>
              <a:rPr lang="en-US" altLang="zh-CN" i="1" baseline="-25000" dirty="0" err="1" smtClean="0"/>
              <a:t>j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j</a:t>
            </a:r>
            <a:r>
              <a:rPr lang="en-US" altLang="zh-CN" dirty="0" smtClean="0"/>
              <a:t>=1,2,…,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indent="-777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/>
              <a:t>返回一棵树，其根标记为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，树枝标记为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i="1" dirty="0" smtClean="0"/>
              <a:t> a</a:t>
            </a:r>
            <a:r>
              <a:rPr lang="en-US" altLang="zh-CN" i="1" baseline="-25000" dirty="0" smtClean="0"/>
              <a:t>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15963" indent="-45085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/>
              <a:t>再分别构造以下树：</a:t>
            </a:r>
            <a:r>
              <a:rPr lang="en-US" altLang="zh-CN" dirty="0" smtClean="0"/>
              <a:t>ID3(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-{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},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ID3(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-{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},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ID3(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-{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},</a:t>
            </a:r>
            <a:r>
              <a:rPr lang="en-US" altLang="zh-CN" i="1" dirty="0" err="1" smtClean="0"/>
              <a:t>d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u</a:t>
            </a:r>
            <a:r>
              <a:rPr lang="en-US" altLang="zh-CN" i="1" baseline="-25000" dirty="0" err="1" smtClean="0"/>
              <a:t>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递归算法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900114" y="157428"/>
            <a:ext cx="5278437" cy="508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66"/>
                </a:solidFill>
              </a:rPr>
              <a:t>例</a:t>
            </a:r>
            <a:r>
              <a:rPr lang="en-US" altLang="zh-CN" smtClean="0">
                <a:solidFill>
                  <a:srgbClr val="FF0066"/>
                </a:solidFill>
              </a:rPr>
              <a:t>10.2</a:t>
            </a:r>
            <a:r>
              <a:rPr lang="zh-CN" altLang="en-US" smtClean="0">
                <a:solidFill>
                  <a:srgbClr val="FF0066"/>
                </a:solidFill>
              </a:rPr>
              <a:t>训练集</a:t>
            </a:r>
            <a:endParaRPr lang="en-US" altLang="zh-CN" smtClean="0">
              <a:solidFill>
                <a:srgbClr val="FF0066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724525" y="216959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kumimoji="0" lang="en-US" altLang="zh-CN" sz="2800">
                <a:latin typeface="Tahoma" pitchFamily="34" charset="0"/>
                <a:ea typeface="宋体" pitchFamily="2" charset="-122"/>
              </a:rPr>
              <a:t>ID3</a:t>
            </a:r>
            <a:r>
              <a:rPr kumimoji="0" lang="zh-CN" altLang="en-US" sz="2800">
                <a:latin typeface="Tahoma" pitchFamily="34" charset="0"/>
                <a:ea typeface="宋体" pitchFamily="2" charset="-122"/>
              </a:rPr>
              <a:t>算法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81000" y="718345"/>
          <a:ext cx="8153400" cy="499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Worksheet" r:id="rId3" imgW="5258105" imgH="3867607" progId="Excel.Sheet.8">
                  <p:embed/>
                </p:oleObj>
              </mc:Choice>
              <mc:Fallback>
                <p:oleObj name="Worksheet" r:id="rId3" imgW="5258105" imgH="386760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18345"/>
                        <a:ext cx="8153400" cy="4996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066800" y="190500"/>
            <a:ext cx="7772400" cy="952500"/>
          </a:xfrm>
        </p:spPr>
        <p:txBody>
          <a:bodyPr/>
          <a:lstStyle/>
          <a:p>
            <a:pPr eaLnBrk="1" hangingPunct="1"/>
            <a:r>
              <a:rPr lang="zh-CN" altLang="en-US" smtClean="0"/>
              <a:t>使用信息增益进行属性选择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39750" y="1206500"/>
            <a:ext cx="4267200" cy="3429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zh-CN" altLang="en-US" sz="2800" smtClean="0">
                <a:solidFill>
                  <a:srgbClr val="121328"/>
                </a:solidFill>
              </a:rPr>
              <a:t>分类</a:t>
            </a:r>
            <a:r>
              <a:rPr lang="en-US" altLang="zh-CN" sz="2800" smtClean="0">
                <a:solidFill>
                  <a:srgbClr val="121328"/>
                </a:solidFill>
              </a:rPr>
              <a:t>C1: </a:t>
            </a:r>
            <a:r>
              <a:rPr lang="zh-CN" altLang="en-US" sz="2800" smtClean="0">
                <a:solidFill>
                  <a:srgbClr val="121328"/>
                </a:solidFill>
              </a:rPr>
              <a:t>买电脑 </a:t>
            </a:r>
            <a:r>
              <a:rPr lang="en-US" altLang="zh-CN" sz="2800" smtClean="0">
                <a:solidFill>
                  <a:srgbClr val="121328"/>
                </a:solidFill>
              </a:rPr>
              <a:t>= </a:t>
            </a:r>
            <a:r>
              <a:rPr lang="en-US" altLang="zh-CN" sz="2800" smtClean="0">
                <a:solidFill>
                  <a:srgbClr val="121328"/>
                </a:solidFill>
                <a:latin typeface="Tahoma" pitchFamily="34" charset="0"/>
              </a:rPr>
              <a:t>“</a:t>
            </a:r>
            <a:r>
              <a:rPr lang="zh-CN" altLang="en-US" sz="2800" smtClean="0">
                <a:solidFill>
                  <a:srgbClr val="121328"/>
                </a:solidFill>
              </a:rPr>
              <a:t>是</a:t>
            </a:r>
            <a:r>
              <a:rPr lang="zh-CN" altLang="en-US" sz="2800" smtClean="0">
                <a:solidFill>
                  <a:srgbClr val="121328"/>
                </a:solidFill>
                <a:latin typeface="Tahoma" pitchFamily="34" charset="0"/>
              </a:rPr>
              <a:t>”</a:t>
            </a:r>
            <a:endParaRPr lang="zh-CN" altLang="en-US" sz="2800" smtClean="0">
              <a:solidFill>
                <a:srgbClr val="121328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zh-CN" altLang="en-US" sz="2800" smtClean="0">
                <a:solidFill>
                  <a:srgbClr val="121328"/>
                </a:solidFill>
              </a:rPr>
              <a:t>分类</a:t>
            </a:r>
            <a:r>
              <a:rPr lang="en-US" altLang="zh-CN" sz="2800" smtClean="0">
                <a:solidFill>
                  <a:srgbClr val="121328"/>
                </a:solidFill>
              </a:rPr>
              <a:t>C2:</a:t>
            </a:r>
            <a:r>
              <a:rPr lang="zh-CN" altLang="en-US" sz="2800" smtClean="0">
                <a:solidFill>
                  <a:srgbClr val="121328"/>
                </a:solidFill>
              </a:rPr>
              <a:t>买电脑 </a:t>
            </a:r>
            <a:r>
              <a:rPr lang="en-US" altLang="zh-CN" sz="2800" smtClean="0">
                <a:solidFill>
                  <a:srgbClr val="121328"/>
                </a:solidFill>
              </a:rPr>
              <a:t>= </a:t>
            </a:r>
            <a:r>
              <a:rPr lang="en-US" altLang="zh-CN" sz="2800" smtClean="0">
                <a:solidFill>
                  <a:srgbClr val="121328"/>
                </a:solidFill>
                <a:latin typeface="Tahoma" pitchFamily="34" charset="0"/>
              </a:rPr>
              <a:t>“</a:t>
            </a:r>
            <a:r>
              <a:rPr lang="zh-CN" altLang="en-US" sz="2800" smtClean="0">
                <a:solidFill>
                  <a:srgbClr val="121328"/>
                </a:solidFill>
              </a:rPr>
              <a:t>否</a:t>
            </a:r>
            <a:r>
              <a:rPr lang="zh-CN" altLang="en-US" sz="2800" smtClean="0">
                <a:solidFill>
                  <a:srgbClr val="121328"/>
                </a:solidFill>
                <a:latin typeface="Tahoma" pitchFamily="34" charset="0"/>
              </a:rPr>
              <a:t>”</a:t>
            </a:r>
            <a:endParaRPr lang="zh-CN" altLang="en-US" sz="2800" smtClean="0">
              <a:solidFill>
                <a:srgbClr val="121328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800" smtClean="0">
                <a:solidFill>
                  <a:srgbClr val="121328"/>
                </a:solidFill>
              </a:rPr>
              <a:t>I(C1, C2) = I(9, 5) =0.940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zh-CN" altLang="en-US" sz="2800" smtClean="0">
                <a:solidFill>
                  <a:srgbClr val="121328"/>
                </a:solidFill>
              </a:rPr>
              <a:t>计算年龄的增益</a:t>
            </a:r>
            <a:r>
              <a:rPr lang="en-US" altLang="zh-CN" sz="2800" smtClean="0">
                <a:solidFill>
                  <a:srgbClr val="121328"/>
                </a:solidFill>
              </a:rPr>
              <a:t>: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Marlett" pitchFamily="2" charset="2"/>
              <a:buChar char="g"/>
            </a:pPr>
            <a:endParaRPr lang="en-US" altLang="zh-CN" sz="2400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6868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788024" y="1129308"/>
            <a:ext cx="3965575" cy="4064000"/>
          </a:xfrm>
        </p:spPr>
        <p:txBody>
          <a:bodyPr/>
          <a:lstStyle/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121328"/>
                </a:solidFill>
              </a:rPr>
              <a:t>因此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121328"/>
                </a:solidFill>
              </a:rPr>
              <a:t>相似地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044133"/>
              </p:ext>
            </p:extLst>
          </p:nvPr>
        </p:nvGraphicFramePr>
        <p:xfrm>
          <a:off x="755576" y="4153644"/>
          <a:ext cx="3354388" cy="11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Worksheet" r:id="rId3" imgW="3353105" imgH="1391107" progId="Excel.Sheet.8">
                  <p:embed/>
                </p:oleObj>
              </mc:Choice>
              <mc:Fallback>
                <p:oleObj name="Worksheet" r:id="rId3" imgW="3353105" imgH="139110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153644"/>
                        <a:ext cx="3354388" cy="1199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716464" y="1303074"/>
          <a:ext cx="4198937" cy="126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5" imgW="1943100" imgH="812800" progId="Equation.3">
                  <p:embed/>
                </p:oleObj>
              </mc:Choice>
              <mc:Fallback>
                <p:oleObj name="Equation" r:id="rId5" imgW="19431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4" y="1303074"/>
                        <a:ext cx="4198937" cy="126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5181600" y="4318000"/>
          <a:ext cx="3048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7" imgW="1397000" imgH="698500" progId="Equation.3">
                  <p:embed/>
                </p:oleObj>
              </mc:Choice>
              <mc:Fallback>
                <p:oleObj name="Equation" r:id="rId7" imgW="1397000" imgH="698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18000"/>
                        <a:ext cx="3048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067175" y="3278188"/>
          <a:ext cx="4826000" cy="40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9" imgW="2540000" imgH="215900" progId="Equation.3">
                  <p:embed/>
                </p:oleObj>
              </mc:Choice>
              <mc:Fallback>
                <p:oleObj name="Equation" r:id="rId9" imgW="25400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78188"/>
                        <a:ext cx="4826000" cy="403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143000" y="317500"/>
            <a:ext cx="7793038" cy="508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3600" b="1" smtClean="0">
                <a:solidFill>
                  <a:srgbClr val="170981"/>
                </a:solidFill>
              </a:rPr>
              <a:t>Decision Tree (</a:t>
            </a:r>
            <a:r>
              <a:rPr lang="zh-CN" altLang="en-US" sz="3600" b="1" smtClean="0">
                <a:solidFill>
                  <a:srgbClr val="170981"/>
                </a:solidFill>
              </a:rPr>
              <a:t>结果输出</a:t>
            </a:r>
            <a:r>
              <a:rPr lang="en-US" altLang="zh-CN" sz="3600" b="1" smtClean="0">
                <a:solidFill>
                  <a:srgbClr val="170981"/>
                </a:solidFill>
              </a:rPr>
              <a:t>)</a:t>
            </a:r>
            <a:endParaRPr lang="en-US" altLang="zh-CN" sz="3600" b="1" i="1" smtClean="0">
              <a:solidFill>
                <a:srgbClr val="170981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775179" y="1584854"/>
            <a:ext cx="937756" cy="462307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年龄</a:t>
            </a:r>
            <a:r>
              <a:rPr kumimoji="0" lang="en-US" altLang="zh-CN" sz="2400">
                <a:latin typeface="Times New Roman" pitchFamily="18" charset="0"/>
                <a:ea typeface="宋体" pitchFamily="2" charset="-122"/>
              </a:rPr>
              <a:t>?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635749" y="2397125"/>
            <a:ext cx="121026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itchFamily="18" charset="0"/>
                <a:ea typeface="宋体" pitchFamily="2" charset="-122"/>
              </a:rPr>
              <a:t>overcast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165454" y="3159125"/>
            <a:ext cx="937756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学生</a:t>
            </a:r>
            <a:r>
              <a:rPr kumimoji="0" lang="en-US" altLang="zh-CN" sz="2400">
                <a:latin typeface="Times New Roman" pitchFamily="18" charset="0"/>
                <a:ea typeface="宋体" pitchFamily="2" charset="-122"/>
              </a:rPr>
              <a:t>?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961165" y="3159125"/>
            <a:ext cx="937757" cy="462307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信用</a:t>
            </a:r>
            <a:r>
              <a:rPr kumimoji="0" lang="en-US" altLang="zh-CN" sz="2400">
                <a:latin typeface="Times New Roman" pitchFamily="18" charset="0"/>
                <a:ea typeface="宋体" pitchFamily="2" charset="-122"/>
              </a:rPr>
              <a:t>?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24663" y="3964782"/>
            <a:ext cx="4937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是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139151" y="3964782"/>
            <a:ext cx="4937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否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755575" y="3976688"/>
            <a:ext cx="80150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正常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612476" y="3988594"/>
            <a:ext cx="4937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好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H="1">
            <a:off x="1647825" y="1994959"/>
            <a:ext cx="992188" cy="1103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3240089" y="2033324"/>
            <a:ext cx="1587" cy="45508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905251" y="2058458"/>
            <a:ext cx="1489075" cy="10914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481823" y="2349500"/>
            <a:ext cx="843180" cy="4623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Times New Roman" pitchFamily="18" charset="0"/>
                <a:ea typeface="宋体" pitchFamily="2" charset="-122"/>
              </a:rPr>
              <a:t>&lt;=30</a:t>
            </a:r>
            <a:endParaRPr kumimoji="0"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414781" y="2447396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Times New Roman" pitchFamily="18" charset="0"/>
                <a:ea typeface="宋体" pitchFamily="2" charset="-122"/>
              </a:rPr>
              <a:t>&gt;40</a:t>
            </a:r>
            <a:endParaRPr kumimoji="0"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819151" y="3620824"/>
            <a:ext cx="493713" cy="42994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1947864" y="3659188"/>
            <a:ext cx="420687" cy="35321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H="1">
            <a:off x="4794250" y="3659188"/>
            <a:ext cx="344488" cy="3796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5773738" y="3671095"/>
            <a:ext cx="328612" cy="32940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769938" y="4357688"/>
            <a:ext cx="0" cy="36644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6154738" y="4319324"/>
            <a:ext cx="0" cy="36644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4856163" y="4332553"/>
            <a:ext cx="0" cy="36644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2384425" y="4332553"/>
            <a:ext cx="0" cy="36644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3241675" y="2745053"/>
            <a:ext cx="0" cy="36644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23076" y="4695032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否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4607713" y="4695032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否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2135976" y="4695032"/>
            <a:ext cx="493725" cy="46230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是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907876" y="4695032"/>
            <a:ext cx="493725" cy="46230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是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2994813" y="3161771"/>
            <a:ext cx="493725" cy="46230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itchFamily="18" charset="0"/>
                <a:ea typeface="宋体" pitchFamily="2" charset="-122"/>
              </a:rPr>
              <a:t>是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2692400" y="2476500"/>
            <a:ext cx="1066800" cy="254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itchFamily="18" charset="0"/>
                <a:ea typeface="宋体" pitchFamily="2" charset="-122"/>
              </a:rPr>
              <a:t>30..40</a:t>
            </a:r>
            <a:endParaRPr kumimoji="0" lang="en-US" altLang="zh-CN" sz="18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7919" name="Object 31"/>
          <p:cNvGraphicFramePr>
            <a:graphicFrameLocks noChangeAspect="1"/>
          </p:cNvGraphicFramePr>
          <p:nvPr/>
        </p:nvGraphicFramePr>
        <p:xfrm>
          <a:off x="5918200" y="846667"/>
          <a:ext cx="2794000" cy="1566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quation" r:id="rId3" imgW="1397000" imgH="939800" progId="Equation.3">
                  <p:embed/>
                </p:oleObj>
              </mc:Choice>
              <mc:Fallback>
                <p:oleObj name="Equation" r:id="rId3" imgW="1397000" imgH="939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846667"/>
                        <a:ext cx="2794000" cy="1566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363663" y="132292"/>
            <a:ext cx="6337300" cy="769441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bg1"/>
              </a:buClr>
              <a:buSzTx/>
              <a:buFont typeface="Wingdings" pitchFamily="2" charset="2"/>
              <a:buChar char="&amp;"/>
            </a:pPr>
            <a:r>
              <a:rPr lang="zh-CN" altLang="en-US" sz="4400" b="1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楷体_GB2312" pitchFamily="49" charset="-122"/>
              </a:rPr>
              <a:t>例题</a:t>
            </a:r>
            <a:endParaRPr lang="zh-CN" altLang="en-US" sz="4400" b="1">
              <a:solidFill>
                <a:srgbClr val="C00000"/>
              </a:solidFill>
              <a:latin typeface="黑体" pitchFamily="49" charset="-122"/>
              <a:ea typeface="宋体" pitchFamily="2" charset="-122"/>
              <a:cs typeface="楷体_GB2312" pitchFamily="49" charset="-122"/>
            </a:endParaRPr>
          </a:p>
        </p:txBody>
      </p:sp>
      <p:pic>
        <p:nvPicPr>
          <p:cNvPr id="45059" name="Picture 6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457729"/>
            <a:ext cx="1041400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/>
            </a:extLst>
          </p:cNvPr>
          <p:cNvSpPr txBox="1"/>
          <p:nvPr/>
        </p:nvSpPr>
        <p:spPr>
          <a:xfrm>
            <a:off x="852488" y="773907"/>
            <a:ext cx="777716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dirty="0"/>
              <a:t>得到</a:t>
            </a:r>
            <a:r>
              <a:rPr lang="zh-CN" altLang="zh-CN" dirty="0">
                <a:solidFill>
                  <a:schemeClr val="accent6"/>
                </a:solidFill>
              </a:rPr>
              <a:t>完整决策树</a:t>
            </a:r>
            <a:r>
              <a:rPr lang="zh-CN" altLang="en-US" dirty="0"/>
              <a:t>：</a:t>
            </a:r>
          </a:p>
        </p:txBody>
      </p:sp>
      <p:pic>
        <p:nvPicPr>
          <p:cNvPr id="45061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58875"/>
            <a:ext cx="8147050" cy="433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16959"/>
            <a:ext cx="8229600" cy="1067594"/>
          </a:xfrm>
        </p:spPr>
        <p:txBody>
          <a:bodyPr/>
          <a:lstStyle/>
          <a:p>
            <a:r>
              <a:rPr lang="zh-CN" altLang="en-US" sz="3600" b="1" smtClean="0">
                <a:solidFill>
                  <a:srgbClr val="FF3300"/>
                </a:solidFill>
              </a:rPr>
              <a:t>对</a:t>
            </a:r>
            <a:r>
              <a:rPr lang="en-US" altLang="zh-CN" sz="3600" b="1" smtClean="0">
                <a:solidFill>
                  <a:srgbClr val="FF3300"/>
                </a:solidFill>
              </a:rPr>
              <a:t>ID3</a:t>
            </a:r>
            <a:r>
              <a:rPr lang="zh-CN" altLang="en-US" sz="3600" b="1" smtClean="0">
                <a:solidFill>
                  <a:srgbClr val="FF3300"/>
                </a:solidFill>
              </a:rPr>
              <a:t>的讨论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7011"/>
            <a:ext cx="8229600" cy="4320646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⒈ </a:t>
            </a:r>
            <a:r>
              <a:rPr lang="zh-CN" altLang="en-US" sz="2400" b="1" smtClean="0">
                <a:solidFill>
                  <a:srgbClr val="FF3300"/>
                </a:solidFill>
              </a:rPr>
              <a:t>优点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ID3</a:t>
            </a:r>
            <a:r>
              <a:rPr lang="zh-CN" altLang="en-US" sz="2400" smtClean="0"/>
              <a:t>在选择重要特征时利用了</a:t>
            </a:r>
            <a:r>
              <a:rPr lang="zh-CN" altLang="en-US" sz="2400" smtClean="0">
                <a:solidFill>
                  <a:srgbClr val="C00000"/>
                </a:solidFill>
              </a:rPr>
              <a:t>平均互信息</a:t>
            </a:r>
            <a:r>
              <a:rPr lang="zh-CN" altLang="en-US" sz="2400" smtClean="0"/>
              <a:t>的概念，算法的基础理论清晰，使得算法较简单。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smtClean="0"/>
              <a:t>       该算法的时间复杂度</a:t>
            </a:r>
            <a:r>
              <a:rPr lang="en-US" altLang="zh-CN" sz="2400" smtClean="0"/>
              <a:t>O(n)</a:t>
            </a:r>
            <a:r>
              <a:rPr lang="zh-CN" altLang="en-US" sz="2400" smtClean="0"/>
              <a:t>是例子个数、特征个数、结点个数之积的线性函数。我们曾用</a:t>
            </a:r>
            <a:r>
              <a:rPr lang="en-US" altLang="zh-CN" sz="2400" smtClean="0"/>
              <a:t>4761</a:t>
            </a:r>
            <a:r>
              <a:rPr lang="zh-CN" altLang="en-US" sz="2400" smtClean="0"/>
              <a:t>个关于苯的质谱例子作了试验。其中正例</a:t>
            </a:r>
            <a:r>
              <a:rPr lang="en-US" altLang="zh-CN" sz="2400" smtClean="0"/>
              <a:t>2361</a:t>
            </a:r>
            <a:r>
              <a:rPr lang="zh-CN" altLang="en-US" sz="2400" smtClean="0"/>
              <a:t>个，反例</a:t>
            </a:r>
            <a:r>
              <a:rPr lang="en-US" altLang="zh-CN" sz="2400" smtClean="0"/>
              <a:t>2400</a:t>
            </a:r>
            <a:r>
              <a:rPr lang="zh-CN" altLang="en-US" sz="2400" smtClean="0"/>
              <a:t>个，每个例子由</a:t>
            </a:r>
            <a:r>
              <a:rPr lang="en-US" altLang="zh-CN" sz="2400" smtClean="0"/>
              <a:t>500</a:t>
            </a:r>
            <a:r>
              <a:rPr lang="zh-CN" altLang="en-US" sz="2400" smtClean="0"/>
              <a:t>个特征描述，每个特征取值数目为</a:t>
            </a:r>
            <a:r>
              <a:rPr lang="en-US" altLang="zh-CN" sz="2400" smtClean="0"/>
              <a:t>6</a:t>
            </a:r>
            <a:r>
              <a:rPr lang="zh-CN" altLang="en-US" sz="2400" smtClean="0"/>
              <a:t>，得到一棵</a:t>
            </a:r>
            <a:r>
              <a:rPr lang="en-US" altLang="zh-CN" sz="2400" smtClean="0"/>
              <a:t>1514</a:t>
            </a:r>
            <a:r>
              <a:rPr lang="zh-CN" altLang="en-US" sz="2400" smtClean="0"/>
              <a:t>个结点的决策树。对正、反例各</a:t>
            </a:r>
            <a:r>
              <a:rPr lang="en-US" altLang="zh-CN" sz="2400" smtClean="0"/>
              <a:t>100</a:t>
            </a:r>
            <a:r>
              <a:rPr lang="zh-CN" altLang="en-US" sz="2400" smtClean="0"/>
              <a:t>个测试例作了测试，正例判对</a:t>
            </a:r>
            <a:r>
              <a:rPr lang="en-US" altLang="zh-CN" sz="2400" smtClean="0"/>
              <a:t>82</a:t>
            </a:r>
            <a:r>
              <a:rPr lang="zh-CN" altLang="en-US" sz="2400" smtClean="0"/>
              <a:t>个，反例判对</a:t>
            </a:r>
            <a:r>
              <a:rPr lang="en-US" altLang="zh-CN" sz="2400" smtClean="0"/>
              <a:t>80</a:t>
            </a:r>
            <a:r>
              <a:rPr lang="zh-CN" altLang="en-US" sz="2400" smtClean="0"/>
              <a:t>个，总预测正确率</a:t>
            </a:r>
            <a:r>
              <a:rPr lang="en-US" altLang="zh-CN" sz="2400" smtClean="0"/>
              <a:t>81%</a:t>
            </a:r>
            <a:r>
              <a:rPr lang="zh-CN" altLang="en-US" sz="2400" smtClean="0"/>
              <a:t>，效果是满意的。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52500"/>
            <a:ext cx="8229600" cy="3790157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3300"/>
                </a:solidFill>
              </a:rPr>
              <a:t>⒉ 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缺点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3300"/>
                </a:solidFill>
              </a:rPr>
              <a:t>    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）信息增益</a:t>
            </a:r>
            <a:r>
              <a:rPr lang="zh-CN" altLang="en-US" sz="2800" dirty="0" smtClean="0"/>
              <a:t>的计算偏向于特征取值的数目较多的特征，这样不太合理。一种简单的办法是对特征进行分解，如上节例中，特征取值数目不一样，可以把它们统统化为二值特征，如天气取值晴，多云，雨，可以分解为三个特征；天气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晴，天气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多云，天气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雨。取值都为“是”或“否”，对气温也可做类似的工作。这样就不存在偏向问题了。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00321-16CA-4C0D-86BB-E19884668022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121196"/>
            <a:ext cx="8229600" cy="952500"/>
          </a:xfrm>
        </p:spPr>
        <p:txBody>
          <a:bodyPr/>
          <a:lstStyle/>
          <a:p>
            <a:pPr eaLnBrk="1" hangingPunct="1"/>
            <a:r>
              <a:rPr kumimoji="1" lang="zh-CN" altLang="en-US" b="1" dirty="0" smtClean="0"/>
              <a:t>条件熵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5292"/>
            <a:ext cx="7989887" cy="1320271"/>
          </a:xfrm>
        </p:spPr>
        <p:txBody>
          <a:bodyPr/>
          <a:lstStyle/>
          <a:p>
            <a:pPr lvl="1" eaLnBrk="1" hangingPunct="1"/>
            <a:r>
              <a:rPr lang="zh-CN" altLang="en-US" dirty="0" smtClean="0"/>
              <a:t>在给定</a:t>
            </a:r>
            <a:r>
              <a:rPr lang="en-US" altLang="zh-CN" i="1" dirty="0" smtClean="0">
                <a:solidFill>
                  <a:schemeClr val="accent1"/>
                </a:solidFill>
              </a:rPr>
              <a:t>x</a:t>
            </a:r>
            <a:r>
              <a:rPr lang="en-US" altLang="zh-CN" i="1" baseline="-25000" dirty="0" smtClean="0">
                <a:solidFill>
                  <a:schemeClr val="accent1"/>
                </a:solidFill>
              </a:rPr>
              <a:t>j</a:t>
            </a:r>
            <a:r>
              <a:rPr lang="zh-CN" altLang="en-US" dirty="0" smtClean="0"/>
              <a:t>条件下，</a:t>
            </a:r>
            <a:r>
              <a:rPr lang="en-US" altLang="zh-CN" i="1" dirty="0" smtClean="0"/>
              <a:t>y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的条件自信息量为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y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 x</a:t>
            </a:r>
            <a:r>
              <a:rPr lang="en-US" altLang="zh-CN" i="1" baseline="-25000" dirty="0" smtClean="0"/>
              <a:t>j</a:t>
            </a:r>
            <a:r>
              <a:rPr lang="en-US" altLang="zh-CN" dirty="0" smtClean="0"/>
              <a:t>), 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集合的条件熵</a:t>
            </a:r>
            <a:r>
              <a:rPr lang="en-US" altLang="zh-CN" dirty="0" smtClean="0"/>
              <a:t>H(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j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endParaRPr kumimoji="1" lang="zh-CN" alt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503808" name="Object 2" descr="羊皮纸"/>
          <p:cNvGraphicFramePr>
            <a:graphicFrameLocks noChangeAspect="1"/>
          </p:cNvGraphicFramePr>
          <p:nvPr/>
        </p:nvGraphicFramePr>
        <p:xfrm>
          <a:off x="1806575" y="1980407"/>
          <a:ext cx="5429250" cy="86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3" imgW="2006280" imgH="342720" progId="Equation.DSMT4">
                  <p:embed/>
                </p:oleObj>
              </mc:Choice>
              <mc:Fallback>
                <p:oleObj name="Equation" r:id="rId3" imgW="2006280" imgH="342720" progId="Equation.DSMT4">
                  <p:embed/>
                  <p:pic>
                    <p:nvPicPr>
                      <p:cNvPr id="0" name="Object 2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1980407"/>
                        <a:ext cx="5429250" cy="86651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19050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438150" y="2876021"/>
            <a:ext cx="8388350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lvl="1" eaLnBrk="1" hangingPunct="1">
              <a:buClrTx/>
              <a:buSzTx/>
              <a:buFontTx/>
              <a:buChar char="–"/>
            </a:pPr>
            <a:r>
              <a:rPr lang="zh-CN" altLang="en-US">
                <a:latin typeface="Times New Roman" pitchFamily="18" charset="0"/>
                <a:ea typeface="华文行楷" pitchFamily="2" charset="-122"/>
              </a:rPr>
              <a:t>在给定</a:t>
            </a:r>
            <a:r>
              <a:rPr lang="en-US" altLang="zh-CN" i="1">
                <a:solidFill>
                  <a:schemeClr val="accent1"/>
                </a:solidFill>
                <a:latin typeface="Times New Roman" pitchFamily="18" charset="0"/>
                <a:ea typeface="华文行楷" pitchFamily="2" charset="-122"/>
              </a:rPr>
              <a:t>X</a:t>
            </a:r>
            <a:r>
              <a:rPr lang="en-US" altLang="zh-CN">
                <a:latin typeface="Times New Roman" pitchFamily="18" charset="0"/>
                <a:ea typeface="华文行楷" pitchFamily="2" charset="-122"/>
              </a:rPr>
              <a:t>(</a:t>
            </a:r>
            <a:r>
              <a:rPr lang="zh-CN" altLang="en-US">
                <a:latin typeface="Times New Roman" pitchFamily="18" charset="0"/>
                <a:ea typeface="华文行楷" pitchFamily="2" charset="-122"/>
              </a:rPr>
              <a:t>即各个</a:t>
            </a:r>
            <a:r>
              <a:rPr lang="en-US" altLang="zh-CN" i="1">
                <a:latin typeface="Times New Roman" pitchFamily="18" charset="0"/>
                <a:ea typeface="华文行楷" pitchFamily="2" charset="-122"/>
              </a:rPr>
              <a:t>x</a:t>
            </a:r>
            <a:r>
              <a:rPr lang="en-US" altLang="zh-CN" i="1" baseline="-25000">
                <a:latin typeface="Times New Roman" pitchFamily="18" charset="0"/>
                <a:ea typeface="华文行楷" pitchFamily="2" charset="-122"/>
              </a:rPr>
              <a:t>j</a:t>
            </a:r>
            <a:r>
              <a:rPr lang="en-US" altLang="zh-CN" baseline="-25000">
                <a:latin typeface="Times New Roman" pitchFamily="18" charset="0"/>
                <a:ea typeface="华文行楷" pitchFamily="2" charset="-122"/>
              </a:rPr>
              <a:t> </a:t>
            </a:r>
            <a:r>
              <a:rPr lang="en-US" altLang="zh-CN">
                <a:latin typeface="Times New Roman" pitchFamily="18" charset="0"/>
                <a:ea typeface="华文行楷" pitchFamily="2" charset="-122"/>
              </a:rPr>
              <a:t>)</a:t>
            </a:r>
            <a:r>
              <a:rPr lang="zh-CN" altLang="en-US">
                <a:latin typeface="Times New Roman" pitchFamily="18" charset="0"/>
                <a:ea typeface="华文行楷" pitchFamily="2" charset="-122"/>
              </a:rPr>
              <a:t>条件下</a:t>
            </a:r>
            <a:r>
              <a:rPr lang="en-US" altLang="zh-CN">
                <a:latin typeface="Times New Roman" pitchFamily="18" charset="0"/>
                <a:ea typeface="华文行楷" pitchFamily="2" charset="-122"/>
              </a:rPr>
              <a:t>,Y</a:t>
            </a:r>
            <a:r>
              <a:rPr lang="zh-CN" altLang="en-US">
                <a:latin typeface="Times New Roman" pitchFamily="18" charset="0"/>
                <a:ea typeface="华文行楷" pitchFamily="2" charset="-122"/>
              </a:rPr>
              <a:t>集合的</a:t>
            </a:r>
            <a:r>
              <a:rPr lang="zh-CN" altLang="en-US">
                <a:solidFill>
                  <a:schemeClr val="accent1"/>
                </a:solidFill>
                <a:latin typeface="Times New Roman" pitchFamily="18" charset="0"/>
                <a:ea typeface="华文行楷" pitchFamily="2" charset="-122"/>
              </a:rPr>
              <a:t>条件熵</a:t>
            </a:r>
            <a:r>
              <a:rPr lang="en-US" altLang="zh-CN" i="1">
                <a:latin typeface="Times New Roman" pitchFamily="18" charset="0"/>
                <a:ea typeface="华文行楷" pitchFamily="2" charset="-122"/>
              </a:rPr>
              <a:t>H</a:t>
            </a:r>
            <a:r>
              <a:rPr lang="en-US" altLang="zh-CN">
                <a:latin typeface="Times New Roman" pitchFamily="18" charset="0"/>
                <a:ea typeface="华文行楷" pitchFamily="2" charset="-122"/>
              </a:rPr>
              <a:t>(</a:t>
            </a:r>
            <a:r>
              <a:rPr lang="en-US" altLang="zh-CN" i="1">
                <a:latin typeface="Times New Roman" pitchFamily="18" charset="0"/>
                <a:ea typeface="华文行楷" pitchFamily="2" charset="-122"/>
              </a:rPr>
              <a:t>Y</a:t>
            </a:r>
            <a:r>
              <a:rPr lang="en-US" altLang="zh-CN">
                <a:latin typeface="Times New Roman" pitchFamily="18" charset="0"/>
                <a:ea typeface="华文行楷" pitchFamily="2" charset="-122"/>
              </a:rPr>
              <a:t>|</a:t>
            </a:r>
            <a:r>
              <a:rPr lang="en-US" altLang="zh-CN" i="1">
                <a:latin typeface="Times New Roman" pitchFamily="18" charset="0"/>
                <a:ea typeface="华文行楷" pitchFamily="2" charset="-122"/>
              </a:rPr>
              <a:t>X</a:t>
            </a:r>
            <a:r>
              <a:rPr lang="en-US" altLang="zh-CN">
                <a:latin typeface="Times New Roman" pitchFamily="18" charset="0"/>
                <a:ea typeface="华文行楷" pitchFamily="2" charset="-122"/>
              </a:rPr>
              <a:t>)</a:t>
            </a:r>
          </a:p>
        </p:txBody>
      </p:sp>
      <p:graphicFrame>
        <p:nvGraphicFramePr>
          <p:cNvPr id="503809" name="Object 3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30861"/>
              </p:ext>
            </p:extLst>
          </p:nvPr>
        </p:nvGraphicFramePr>
        <p:xfrm>
          <a:off x="1115616" y="3437731"/>
          <a:ext cx="596741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6" imgW="1828800" imgH="355320" progId="Equation.DSMT4">
                  <p:embed/>
                </p:oleObj>
              </mc:Choice>
              <mc:Fallback>
                <p:oleObj name="Equation" r:id="rId6" imgW="1828800" imgH="355320" progId="Equation.DSMT4">
                  <p:embed/>
                  <p:pic>
                    <p:nvPicPr>
                      <p:cNvPr id="0" name="Object 3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37731"/>
                        <a:ext cx="5967412" cy="1103313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19050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55651" y="4837907"/>
            <a:ext cx="648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Tahoma" pitchFamily="34" charset="0"/>
                <a:ea typeface="宋体" pitchFamily="2" charset="-122"/>
              </a:rPr>
              <a:t>条件熵</a:t>
            </a:r>
            <a:r>
              <a:rPr lang="en-US" altLang="zh-CN" sz="2400" i="1" dirty="0">
                <a:latin typeface="Tahoma" pitchFamily="34" charset="0"/>
                <a:ea typeface="宋体" pitchFamily="2" charset="-122"/>
              </a:rPr>
              <a:t>H </a:t>
            </a:r>
            <a:r>
              <a:rPr lang="en-US" altLang="zh-CN" sz="2400" dirty="0">
                <a:latin typeface="Tahoma" pitchFamily="34" charset="0"/>
                <a:ea typeface="宋体" pitchFamily="2" charset="-122"/>
              </a:rPr>
              <a:t>(</a:t>
            </a:r>
            <a:r>
              <a:rPr lang="en-US" altLang="zh-CN" sz="2400" i="1" dirty="0">
                <a:latin typeface="Tahoma" pitchFamily="34" charset="0"/>
                <a:ea typeface="宋体" pitchFamily="2" charset="-122"/>
              </a:rPr>
              <a:t>Y </a:t>
            </a:r>
            <a:r>
              <a:rPr lang="en-US" altLang="zh-CN" sz="2400" dirty="0">
                <a:latin typeface="Tahoma" pitchFamily="34" charset="0"/>
                <a:ea typeface="宋体" pitchFamily="2" charset="-122"/>
              </a:rPr>
              <a:t>|</a:t>
            </a:r>
            <a:r>
              <a:rPr lang="en-US" altLang="zh-CN" sz="2400" i="1" dirty="0">
                <a:latin typeface="Tahoma" pitchFamily="34" charset="0"/>
                <a:ea typeface="宋体" pitchFamily="2" charset="-122"/>
              </a:rPr>
              <a:t>X </a:t>
            </a:r>
            <a:r>
              <a:rPr lang="en-US" altLang="zh-CN" sz="2400" dirty="0">
                <a:latin typeface="Tahoma" pitchFamily="34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Tahoma" pitchFamily="34" charset="0"/>
                <a:ea typeface="宋体" pitchFamily="2" charset="-122"/>
              </a:rPr>
              <a:t>表示已知</a:t>
            </a:r>
            <a:r>
              <a:rPr lang="en-US" altLang="zh-CN" sz="2400" i="1" dirty="0">
                <a:latin typeface="Tahoma" pitchFamily="34" charset="0"/>
                <a:ea typeface="宋体" pitchFamily="2" charset="-122"/>
              </a:rPr>
              <a:t>X </a:t>
            </a:r>
            <a:r>
              <a:rPr lang="zh-CN" altLang="en-US" sz="2400" dirty="0">
                <a:latin typeface="Tahoma" pitchFamily="34" charset="0"/>
                <a:ea typeface="宋体" pitchFamily="2" charset="-122"/>
              </a:rPr>
              <a:t>后，</a:t>
            </a:r>
            <a:r>
              <a:rPr lang="en-US" altLang="zh-CN" sz="2400" i="1" dirty="0">
                <a:latin typeface="Tahoma" pitchFamily="34" charset="0"/>
                <a:ea typeface="宋体" pitchFamily="2" charset="-122"/>
              </a:rPr>
              <a:t>Y </a:t>
            </a:r>
            <a:r>
              <a:rPr lang="zh-CN" altLang="en-US" sz="2400" dirty="0">
                <a:latin typeface="Tahoma" pitchFamily="34" charset="0"/>
                <a:ea typeface="宋体" pitchFamily="2" charset="-122"/>
              </a:rPr>
              <a:t>的不确定度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3924301" y="4360334"/>
            <a:ext cx="2087563" cy="480219"/>
          </a:xfrm>
          <a:prstGeom prst="wedgeRoundRectCallout">
            <a:avLst>
              <a:gd name="adj1" fmla="val -8518"/>
              <a:gd name="adj2" fmla="val -1307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/>
              <a:t>类别属性值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156325" y="4357688"/>
            <a:ext cx="2160588" cy="480219"/>
          </a:xfrm>
          <a:prstGeom prst="wedgeRoundRectCallout">
            <a:avLst>
              <a:gd name="adj1" fmla="val -30611"/>
              <a:gd name="adj2" fmla="val -1354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/>
              <a:t>特征属性值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  <p:bldP spid="404487" grpId="0" autoUpdateAnimBg="0"/>
      <p:bldP spid="9" grpId="0"/>
      <p:bldP spid="2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685800" y="902229"/>
            <a:ext cx="7848600" cy="406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 </a:t>
            </a:r>
            <a:r>
              <a:rPr lang="zh-CN" altLang="en-US" sz="2800" dirty="0">
                <a:solidFill>
                  <a:srgbClr val="FBF50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（</a:t>
            </a:r>
            <a:r>
              <a:rPr lang="en-US" altLang="zh-CN" sz="2800" dirty="0">
                <a:solidFill>
                  <a:srgbClr val="FBF50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</a:t>
            </a:r>
            <a:r>
              <a:rPr lang="zh-CN" altLang="en-US" sz="2800" dirty="0">
                <a:solidFill>
                  <a:srgbClr val="FBF50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）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用互信息作为特征选择量存在一个假设，即训练例子集中的正，反例的比例应与实际问题领域里正、反例比例相同。一般情况不能保证相同，这样计算训练集的互信息就有偏差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。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    </a:t>
            </a:r>
            <a:r>
              <a:rPr lang="zh-CN" altLang="en-US" sz="2800" dirty="0">
                <a:solidFill>
                  <a:srgbClr val="FBF50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（</a:t>
            </a:r>
            <a:r>
              <a:rPr lang="en-US" altLang="zh-CN" sz="2800" dirty="0">
                <a:solidFill>
                  <a:srgbClr val="FBF50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3</a:t>
            </a:r>
            <a:r>
              <a:rPr lang="zh-CN" altLang="en-US" sz="2800" dirty="0">
                <a:solidFill>
                  <a:srgbClr val="FBF50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）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ID3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在建树时，每个节点仅含一个特征，是一种单变元的算法，特征间的相关性强调不够。虽然它将多个特征用一棵树连在一起，但联系还是松散的。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730"/>
            <a:ext cx="8229600" cy="4304771"/>
          </a:xfrm>
        </p:spPr>
        <p:txBody>
          <a:bodyPr/>
          <a:lstStyle/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     </a:t>
            </a:r>
            <a:r>
              <a:rPr lang="zh-CN" altLang="en-US" sz="2800" smtClean="0">
                <a:solidFill>
                  <a:srgbClr val="FBF50F"/>
                </a:solidFill>
              </a:rPr>
              <a:t>（</a:t>
            </a:r>
            <a:r>
              <a:rPr lang="en-US" altLang="zh-CN" sz="2800" smtClean="0">
                <a:solidFill>
                  <a:srgbClr val="FBF50F"/>
                </a:solidFill>
              </a:rPr>
              <a:t>4</a:t>
            </a:r>
            <a:r>
              <a:rPr lang="zh-CN" altLang="en-US" sz="2800" smtClean="0">
                <a:solidFill>
                  <a:srgbClr val="FBF50F"/>
                </a:solidFill>
              </a:rPr>
              <a:t>）</a:t>
            </a:r>
            <a:r>
              <a:rPr lang="en-US" altLang="zh-CN" sz="2800" smtClean="0"/>
              <a:t>ID3</a:t>
            </a:r>
            <a:r>
              <a:rPr lang="zh-CN" altLang="en-US" sz="2800" smtClean="0"/>
              <a:t>对噪声较为敏感。关于什么是噪声，</a:t>
            </a:r>
            <a:r>
              <a:rPr lang="en-US" altLang="zh-CN" sz="2800" smtClean="0"/>
              <a:t>Quinlan</a:t>
            </a:r>
            <a:r>
              <a:rPr lang="zh-CN" altLang="en-US" sz="2800" smtClean="0"/>
              <a:t>的定义是训练例子中的错误就是噪声。它包含两方面，一是特征值取错，二是类别给错。</a:t>
            </a: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    </a:t>
            </a:r>
            <a:r>
              <a:rPr lang="zh-CN" altLang="en-US" sz="2800" smtClean="0">
                <a:solidFill>
                  <a:srgbClr val="FBF50F"/>
                </a:solidFill>
              </a:rPr>
              <a:t>（</a:t>
            </a:r>
            <a:r>
              <a:rPr lang="en-US" altLang="zh-CN" sz="2800" smtClean="0">
                <a:solidFill>
                  <a:srgbClr val="FBF50F"/>
                </a:solidFill>
              </a:rPr>
              <a:t>5</a:t>
            </a:r>
            <a:r>
              <a:rPr lang="zh-CN" altLang="en-US" sz="2800" smtClean="0">
                <a:solidFill>
                  <a:srgbClr val="FBF50F"/>
                </a:solidFill>
              </a:rPr>
              <a:t>）</a:t>
            </a:r>
            <a:r>
              <a:rPr lang="zh-CN" altLang="en-US" sz="2800" smtClean="0"/>
              <a:t>当训练集增加时，</a:t>
            </a:r>
            <a:r>
              <a:rPr lang="en-US" altLang="zh-CN" sz="2800" smtClean="0"/>
              <a:t>ID3</a:t>
            </a:r>
            <a:r>
              <a:rPr lang="zh-CN" altLang="en-US" sz="2800" smtClean="0"/>
              <a:t>的决策树会随之变化。在建树过程中，各特征的互信息会随例子的增加而改变，从而使决策树也变化。这对渐近学习（即训练例子不断增加）是不方便的。</a:t>
            </a: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      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ID3</a:t>
            </a:r>
            <a:r>
              <a:rPr lang="zh-CN" altLang="en-US" smtClean="0"/>
              <a:t>算法的问题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467544" y="1201316"/>
            <a:ext cx="8229600" cy="3771636"/>
          </a:xfrm>
        </p:spPr>
        <p:txBody>
          <a:bodyPr/>
          <a:lstStyle/>
          <a:p>
            <a:r>
              <a:rPr lang="zh-CN" altLang="en-US" dirty="0" smtClean="0"/>
              <a:t>信息增益偏向于选择取值较多的特征，根据熵的公式可知，特征越多，熵越大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解决方法：用</a:t>
            </a:r>
            <a:r>
              <a:rPr lang="zh-CN" altLang="en-US" b="1" dirty="0" smtClean="0">
                <a:solidFill>
                  <a:srgbClr val="C00000"/>
                </a:solidFill>
              </a:rPr>
              <a:t>信息增益率</a:t>
            </a:r>
            <a:r>
              <a:rPr lang="zh-CN" altLang="en-US" dirty="0" smtClean="0"/>
              <a:t>代替信息增益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8888" y="2317750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</a:rPr>
                        <a:t>信用级别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</a:rPr>
                        <a:t>工资级别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</a:rPr>
                        <a:t>是否逾期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</a:rPr>
                        <a:t>是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</a:rPr>
                        <a:t>是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395536" y="1129308"/>
            <a:ext cx="8229600" cy="3771636"/>
          </a:xfrm>
        </p:spPr>
        <p:txBody>
          <a:bodyPr/>
          <a:lstStyle/>
          <a:p>
            <a:r>
              <a:rPr lang="en-US" altLang="zh-CN" dirty="0" smtClean="0"/>
              <a:t>H(</a:t>
            </a:r>
            <a:r>
              <a:rPr lang="zh-CN" altLang="en-US" dirty="0" smtClean="0"/>
              <a:t>逾期</a:t>
            </a:r>
            <a:r>
              <a:rPr lang="en-US" altLang="zh-CN" dirty="0" smtClean="0"/>
              <a:t>|</a:t>
            </a:r>
            <a:r>
              <a:rPr lang="zh-CN" altLang="en-US" dirty="0" smtClean="0"/>
              <a:t>信用级别</a:t>
            </a:r>
            <a:r>
              <a:rPr lang="en-US" altLang="zh-CN" dirty="0" smtClean="0"/>
              <a:t>)=-1/4log1/1-1/4log1/1-1/4log1/1-1/4log1/1=0</a:t>
            </a:r>
          </a:p>
          <a:p>
            <a:r>
              <a:rPr lang="en-US" altLang="zh-CN" dirty="0" smtClean="0"/>
              <a:t>H (</a:t>
            </a:r>
            <a:r>
              <a:rPr lang="zh-CN" altLang="en-US" dirty="0" smtClean="0"/>
              <a:t>逾期</a:t>
            </a:r>
            <a:r>
              <a:rPr lang="en-US" altLang="zh-CN" dirty="0" smtClean="0"/>
              <a:t>|</a:t>
            </a:r>
            <a:r>
              <a:rPr lang="zh-CN" altLang="en-US" dirty="0" smtClean="0"/>
              <a:t>工资级别</a:t>
            </a:r>
            <a:r>
              <a:rPr lang="en-US" altLang="zh-CN" dirty="0" smtClean="0"/>
              <a:t>)=-2/4(1/2log1/2+ 1/2log1/2)-2/4(1/2log1/2+1/2log1/2)=1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H(</a:t>
            </a:r>
            <a:r>
              <a:rPr lang="zh-CN" altLang="en-US" dirty="0" smtClean="0"/>
              <a:t>逾期</a:t>
            </a:r>
            <a:r>
              <a:rPr lang="en-US" altLang="zh-CN" dirty="0" smtClean="0"/>
              <a:t>)=1</a:t>
            </a:r>
          </a:p>
          <a:p>
            <a:r>
              <a:rPr lang="en-US" altLang="zh-CN" dirty="0" smtClean="0"/>
              <a:t>Split(</a:t>
            </a:r>
            <a:r>
              <a:rPr lang="zh-CN" altLang="en-US" dirty="0" smtClean="0"/>
              <a:t>工资级别</a:t>
            </a:r>
            <a:r>
              <a:rPr lang="en-US" altLang="zh-CN" dirty="0" smtClean="0"/>
              <a:t>)=1</a:t>
            </a:r>
          </a:p>
          <a:p>
            <a:r>
              <a:rPr lang="en-US" altLang="zh-CN" dirty="0" smtClean="0"/>
              <a:t>Split(</a:t>
            </a:r>
            <a:r>
              <a:rPr lang="zh-CN" altLang="en-US" dirty="0" smtClean="0"/>
              <a:t>信用级别</a:t>
            </a:r>
            <a:r>
              <a:rPr lang="en-US" altLang="zh-CN" dirty="0" smtClean="0"/>
              <a:t>)=2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宋体" pitchFamily="2" charset="-122"/>
              </a:rPr>
              <a:t>用</a:t>
            </a:r>
            <a:r>
              <a:rPr lang="zh-CN" altLang="en-US" b="1" smtClean="0">
                <a:solidFill>
                  <a:schemeClr val="folHlink"/>
                </a:solidFill>
                <a:ea typeface="宋体" pitchFamily="2" charset="-122"/>
              </a:rPr>
              <a:t>信息增益率</a:t>
            </a:r>
            <a:r>
              <a:rPr lang="zh-CN" altLang="en-US" b="1" smtClean="0">
                <a:ea typeface="宋体" pitchFamily="2" charset="-122"/>
              </a:rPr>
              <a:t>取代信息增益作为衡量一个属性重要性的指标</a:t>
            </a:r>
            <a:endParaRPr lang="en-US" altLang="zh-CN" b="1" smtClean="0">
              <a:ea typeface="宋体" pitchFamily="2" charset="-122"/>
            </a:endParaRPr>
          </a:p>
          <a:p>
            <a:pPr eaLnBrk="1" hangingPunct="1"/>
            <a:endParaRPr lang="en-US" altLang="zh-CN" b="1" smtClean="0">
              <a:ea typeface="宋体" pitchFamily="2" charset="-122"/>
            </a:endParaRPr>
          </a:p>
          <a:p>
            <a:pPr eaLnBrk="1" hangingPunct="1"/>
            <a:r>
              <a:rPr lang="zh-CN" altLang="en-US" b="1" smtClean="0">
                <a:ea typeface="宋体" pitchFamily="2" charset="-122"/>
              </a:rPr>
              <a:t>缺失值的处理</a:t>
            </a:r>
          </a:p>
          <a:p>
            <a:pPr eaLnBrk="1" hangingPunct="1"/>
            <a:r>
              <a:rPr lang="zh-CN" altLang="en-US" b="1" smtClean="0">
                <a:ea typeface="宋体" pitchFamily="2" charset="-122"/>
              </a:rPr>
              <a:t>连续值的离散化</a:t>
            </a:r>
          </a:p>
          <a:p>
            <a:pPr eaLnBrk="1" hangingPunct="1"/>
            <a:r>
              <a:rPr lang="zh-CN" altLang="en-US" b="1" smtClean="0">
                <a:ea typeface="宋体" pitchFamily="2" charset="-122"/>
              </a:rPr>
              <a:t>剪枝</a:t>
            </a:r>
          </a:p>
          <a:p>
            <a:pPr eaLnBrk="1" hangingPunct="1"/>
            <a:r>
              <a:rPr lang="zh-CN" altLang="en-US" b="1" smtClean="0">
                <a:ea typeface="宋体" pitchFamily="2" charset="-122"/>
              </a:rPr>
              <a:t>生成决策规则</a:t>
            </a:r>
            <a:endParaRPr lang="zh-TW" altLang="en-US" smtClean="0">
              <a:ea typeface="宋体" pitchFamily="2" charset="-122"/>
            </a:endParaRPr>
          </a:p>
        </p:txBody>
      </p:sp>
      <p:sp>
        <p:nvSpPr>
          <p:cNvPr id="5222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C4.5</a:t>
            </a:r>
            <a:r>
              <a:rPr lang="zh-CN" altLang="en-US" smtClean="0">
                <a:solidFill>
                  <a:schemeClr val="tx1"/>
                </a:solidFill>
              </a:rPr>
              <a:t>算法</a:t>
            </a:r>
            <a:r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t>增加的功能</a:t>
            </a:r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信息增益率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信息增益率</a:t>
            </a:r>
          </a:p>
        </p:txBody>
      </p:sp>
      <p:graphicFrame>
        <p:nvGraphicFramePr>
          <p:cNvPr id="53252" name="Object 5"/>
          <p:cNvGraphicFramePr>
            <a:graphicFrameLocks noChangeAspect="1"/>
          </p:cNvGraphicFramePr>
          <p:nvPr/>
        </p:nvGraphicFramePr>
        <p:xfrm>
          <a:off x="565150" y="1907646"/>
          <a:ext cx="4699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Equation" r:id="rId3" imgW="4699000" imgH="723900" progId="Equation.3">
                  <p:embed/>
                </p:oleObj>
              </mc:Choice>
              <mc:Fallback>
                <p:oleObj name="Equation" r:id="rId3" imgW="4699000" imgH="72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907646"/>
                        <a:ext cx="4699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184150" y="2542646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在高尔夫的例子里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SplitInfo(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天气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,S)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为：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53254" name="Object 7"/>
          <p:cNvGraphicFramePr>
            <a:graphicFrameLocks noChangeAspect="1"/>
          </p:cNvGraphicFramePr>
          <p:nvPr/>
        </p:nvGraphicFramePr>
        <p:xfrm>
          <a:off x="717550" y="3050646"/>
          <a:ext cx="4749800" cy="560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Equation" r:id="rId5" imgW="4749800" imgH="673100" progId="Equation.3">
                  <p:embed/>
                </p:oleObj>
              </mc:Choice>
              <mc:Fallback>
                <p:oleObj name="Equation" r:id="rId5" imgW="4749800" imgH="673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050646"/>
                        <a:ext cx="4749800" cy="560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7950" y="374914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天气的收益率为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0.246/1.577 = 0.156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同理风况的收益率为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0.049</a:t>
            </a:r>
            <a:r>
              <a:rPr lang="en-US" altLang="zh-CN" sz="1100" dirty="0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588224" y="2975240"/>
            <a:ext cx="2376264" cy="925835"/>
          </a:xfrm>
          <a:prstGeom prst="wedgeRoundRectCallout">
            <a:avLst>
              <a:gd name="adj1" fmla="val -83081"/>
              <a:gd name="adj2" fmla="val -1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SplitInfo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即特征的无条件熵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866"/>
            <a:ext cx="8229600" cy="768614"/>
          </a:xfrm>
        </p:spPr>
        <p:txBody>
          <a:bodyPr/>
          <a:lstStyle/>
          <a:p>
            <a:pPr eaLnBrk="1" hangingPunct="1"/>
            <a:r>
              <a:rPr lang="zh-CN" altLang="en-US" smtClean="0"/>
              <a:t>某证券公司顾客数据库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>
          <a:xfrm>
            <a:off x="5364164" y="1333500"/>
            <a:ext cx="3635375" cy="3771636"/>
          </a:xfrm>
        </p:spPr>
        <p:txBody>
          <a:bodyPr/>
          <a:lstStyle/>
          <a:p>
            <a:pPr eaLnBrk="1" hangingPunct="1"/>
            <a:r>
              <a:rPr lang="en-US" altLang="zh-CN" smtClean="0"/>
              <a:t>H(X)=H(5,9)=</a:t>
            </a:r>
            <a:br>
              <a:rPr lang="en-US" altLang="zh-CN" smtClean="0"/>
            </a:br>
            <a:r>
              <a:rPr lang="en-US" altLang="zh-CN" smtClean="0"/>
              <a:t>0.94</a:t>
            </a:r>
          </a:p>
          <a:p>
            <a:pPr eaLnBrk="1" hangingPunct="1"/>
            <a:r>
              <a:rPr lang="en-US" altLang="zh-CN" smtClean="0"/>
              <a:t>H(X|age)=0.694</a:t>
            </a:r>
          </a:p>
          <a:p>
            <a:pPr eaLnBrk="1" hangingPunct="1"/>
            <a:r>
              <a:rPr lang="en-US" altLang="zh-CN" smtClean="0"/>
              <a:t>Gain(age)=0.246</a:t>
            </a:r>
          </a:p>
          <a:p>
            <a:pPr eaLnBrk="1" hangingPunct="1"/>
            <a:r>
              <a:rPr lang="en-US" altLang="zh-CN" smtClean="0"/>
              <a:t>Split(age)=1.58</a:t>
            </a:r>
          </a:p>
          <a:p>
            <a:pPr eaLnBrk="1" hangingPunct="1"/>
            <a:r>
              <a:rPr lang="en-US" altLang="zh-CN" smtClean="0"/>
              <a:t>Gain-ratio= Gain/Split=0.156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97479"/>
            <a:ext cx="5029200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"/>
          <p:cNvSpPr txBox="1">
            <a:spLocks noChangeArrowheads="1"/>
          </p:cNvSpPr>
          <p:nvPr/>
        </p:nvSpPr>
        <p:spPr bwMode="auto">
          <a:xfrm>
            <a:off x="1" y="216958"/>
            <a:ext cx="8893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zh-CN" altLang="en-US" sz="1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kumimoji="0" lang="en-US" altLang="zh-CN" sz="1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10-4</a:t>
            </a:r>
            <a:r>
              <a:rPr kumimoji="0" lang="zh-CN" altLang="en-US" sz="1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毕业生就业信息表</a:t>
            </a:r>
            <a:endParaRPr kumimoji="0" lang="en-US" altLang="zh-CN" sz="180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529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75" y="756709"/>
            <a:ext cx="9721850" cy="474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1"/>
          <p:cNvSpPr txBox="1">
            <a:spLocks noChangeArrowheads="1"/>
          </p:cNvSpPr>
          <p:nvPr/>
        </p:nvSpPr>
        <p:spPr bwMode="auto">
          <a:xfrm>
            <a:off x="395288" y="457730"/>
            <a:ext cx="864076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kumimoji="0" lang="en-US" altLang="zh-CN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10-4</a:t>
            </a:r>
            <a:r>
              <a:rPr kumimoji="0" lang="zh-CN" altLang="en-US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的数据有</a:t>
            </a:r>
            <a:r>
              <a:rPr kumimoji="0" lang="en-US" altLang="zh-CN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个不同的类。其中对应于类值“已”有</a:t>
            </a:r>
            <a:r>
              <a:rPr kumimoji="0" lang="en-US" altLang="zh-CN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14</a:t>
            </a:r>
            <a:r>
              <a:rPr kumimoji="0" lang="zh-CN" altLang="en-US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个样本，类值“未”有</a:t>
            </a:r>
            <a:r>
              <a:rPr kumimoji="0" lang="en-US" altLang="zh-CN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kumimoji="0" lang="zh-CN" altLang="en-US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个样本。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我们先计算训练集的全部信息量：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entropy(</a:t>
            </a:r>
            <a:r>
              <a:rPr kumimoji="0" lang="zh-CN" altLang="en-US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就业情况</a:t>
            </a:r>
            <a:r>
              <a:rPr kumimoji="0" lang="en-US" altLang="zh-CN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= entropy(14, 8) = -14/22log2(14/22)-8/22log2(8/22) = </a:t>
            </a:r>
            <a:r>
              <a:rPr kumimoji="0" lang="en-US" altLang="zh-CN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0.</a:t>
            </a:r>
            <a:r>
              <a:rPr kumimoji="0"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kumimoji="0" lang="en-US" altLang="zh-CN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4566030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kumimoji="0" lang="en-US" altLang="zh-CN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接着，需要计算每个属性的信息增益比。如以属性“性别”为例：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entropy(</a:t>
            </a:r>
            <a:r>
              <a:rPr kumimoji="0" lang="zh-CN" altLang="en-US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男</a:t>
            </a:r>
            <a:r>
              <a:rPr kumimoji="0" lang="en-US" altLang="zh-CN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= entropy(10, 7) = -10/17log2(10/17)-7/17log2(7/17)=0.977417</a:t>
            </a:r>
            <a:r>
              <a:rPr kumimoji="0"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entropy(</a:t>
            </a:r>
            <a:r>
              <a:rPr kumimoji="0" lang="zh-CN" altLang="en-US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女</a:t>
            </a:r>
            <a:r>
              <a:rPr kumimoji="0" lang="en-US" altLang="zh-CN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= entropy(4, 1) = -4/5log2(1/5)-1/5log2(1/5)=0.72192809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23813" y="193204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由公式有：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entropy(</a:t>
            </a: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性别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= 17/22*entropy(</a:t>
            </a: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男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+ 5/22*entropy(</a:t>
            </a: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女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)=0.91935197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求出这种划分的信息增益：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gain(</a:t>
            </a: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性别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= entropy(</a:t>
            </a: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就业情况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–entropy (</a:t>
            </a: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性别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= 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0.02630833</a:t>
            </a:r>
            <a:endParaRPr kumimoji="0"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再根据公式求出在该属性上的分裂信息：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split_Info(</a:t>
            </a: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性别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= </a:t>
            </a:r>
            <a:r>
              <a:rPr kumimoji="0"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-17/22log2(17/22)-5/22log2(5/22)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=0.77322667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最后求出在该属性上的增益比：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gain_ratio(</a:t>
            </a:r>
            <a:r>
              <a:rPr kumimoji="0"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性别</a:t>
            </a:r>
            <a:r>
              <a:rPr kumimoji="0"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 = 0.0263/0.7732=0.034,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其他属性的信息增益比为</a:t>
            </a:r>
            <a:endParaRPr kumimoji="0"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gain_ratio(</a:t>
            </a: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学生干部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= 0.41171446, gain_ratio (</a:t>
            </a: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综合成绩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= 0.08839108, gain_ratio (</a:t>
            </a:r>
            <a:r>
              <a:rPr kumimoji="0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毕业成绩</a:t>
            </a:r>
            <a:r>
              <a:rPr kumimoji="0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 = 0.10167158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3300"/>
                </a:solidFill>
              </a:rPr>
              <a:t>决策树概念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7865"/>
            <a:ext cx="8229600" cy="3987271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zh-CN" sz="2800" b="1" smtClean="0"/>
          </a:p>
          <a:p>
            <a:pPr>
              <a:lnSpc>
                <a:spcPct val="110000"/>
              </a:lnSpc>
            </a:pPr>
            <a:r>
              <a:rPr lang="zh-CN" altLang="en-US" sz="2800" b="1" smtClean="0"/>
              <a:t>决策树是用样本的</a:t>
            </a:r>
            <a:r>
              <a:rPr lang="zh-CN" altLang="en-US" sz="2800" b="1" smtClean="0">
                <a:solidFill>
                  <a:srgbClr val="FF3300"/>
                </a:solidFill>
              </a:rPr>
              <a:t>属性</a:t>
            </a:r>
            <a:r>
              <a:rPr lang="zh-CN" altLang="en-US" sz="2800" b="1" smtClean="0"/>
              <a:t>作为结点，用属性的</a:t>
            </a:r>
            <a:r>
              <a:rPr lang="zh-CN" altLang="en-US" sz="2800" b="1" smtClean="0">
                <a:solidFill>
                  <a:srgbClr val="FF3300"/>
                </a:solidFill>
              </a:rPr>
              <a:t>取值</a:t>
            </a:r>
            <a:r>
              <a:rPr lang="zh-CN" altLang="en-US" sz="2800" b="1" smtClean="0"/>
              <a:t>作为分支的树结构。 </a:t>
            </a:r>
          </a:p>
          <a:p>
            <a:pPr>
              <a:lnSpc>
                <a:spcPct val="110000"/>
              </a:lnSpc>
            </a:pPr>
            <a:r>
              <a:rPr lang="zh-CN" altLang="en-US" sz="2800" b="1" smtClean="0"/>
              <a:t>决策树的根结点是所有样本中</a:t>
            </a:r>
            <a:r>
              <a:rPr lang="zh-CN" altLang="en-US" sz="2800" b="1" smtClean="0">
                <a:solidFill>
                  <a:srgbClr val="FF3300"/>
                </a:solidFill>
              </a:rPr>
              <a:t>信息增益最大</a:t>
            </a:r>
            <a:r>
              <a:rPr lang="zh-CN" altLang="en-US" sz="2800" b="1" smtClean="0"/>
              <a:t>的属性。树的中间结点是该结点为根的子树所包含的样本子集中</a:t>
            </a:r>
            <a:r>
              <a:rPr lang="zh-CN" altLang="en-US" sz="2800" b="1" smtClean="0">
                <a:solidFill>
                  <a:srgbClr val="FF3300"/>
                </a:solidFill>
              </a:rPr>
              <a:t>信息增益最大</a:t>
            </a:r>
            <a:r>
              <a:rPr lang="zh-CN" altLang="en-US" sz="2800" b="1" smtClean="0"/>
              <a:t>的属性。决策树的叶结点是样本的类别值。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4" y="1857375"/>
            <a:ext cx="9304337" cy="352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矩形 1"/>
          <p:cNvSpPr>
            <a:spLocks noChangeArrowheads="1"/>
          </p:cNvSpPr>
          <p:nvPr/>
        </p:nvSpPr>
        <p:spPr bwMode="auto">
          <a:xfrm>
            <a:off x="468313" y="447146"/>
            <a:ext cx="82105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可见“学生干部”在属性中具有最大的信息增益比，将其作为根属性，引出一个分枝，样本按此划分。对引出的每一个分枝再用此分类法进行分类，再引出分枝</a:t>
            </a:r>
            <a:endParaRPr lang="zh-CN" altLang="en-US" sz="2600"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C4.5</a:t>
            </a:r>
            <a:r>
              <a:rPr lang="zh-CN" altLang="en-US" smtClean="0"/>
              <a:t>算法处理连续属性值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95288" y="4777053"/>
            <a:ext cx="8229600" cy="387614"/>
          </a:xfrm>
        </p:spPr>
        <p:txBody>
          <a:bodyPr/>
          <a:lstStyle/>
          <a:p>
            <a:r>
              <a:rPr lang="en-US" altLang="zh-CN" sz="2400" smtClean="0"/>
              <a:t>https://www.cnblogs.com/wf-ml/p/10685499.html</a:t>
            </a:r>
            <a:endParaRPr lang="zh-CN" altLang="en-US" sz="24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288" y="1236928"/>
          <a:ext cx="8229600" cy="3474720"/>
        </p:xfrm>
        <a:graphic>
          <a:graphicData uri="http://schemas.openxmlformats.org/drawingml/2006/table">
            <a:tbl>
              <a:tblPr/>
              <a:tblGrid>
                <a:gridCol w="864096"/>
                <a:gridCol w="1440160"/>
                <a:gridCol w="1810544"/>
                <a:gridCol w="1371600"/>
                <a:gridCol w="1371600"/>
                <a:gridCol w="1371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Day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Outlook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Temperature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Humidity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Windy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Play Golf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1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Sunny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85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85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F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2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Sunny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80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90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T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3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Overcast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83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78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F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4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Rainy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70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96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F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5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Rainy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68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80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F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6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Rainy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65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70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T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7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Overcast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64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65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T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8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Sunny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72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95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F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N</a:t>
                      </a:r>
                    </a:p>
                  </a:txBody>
                  <a:tcPr marL="133350" marR="133350" marT="63500" marB="635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258888" y="337344"/>
            <a:ext cx="6337300" cy="830997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FFFF"/>
              </a:buClr>
              <a:buSzTx/>
              <a:buFontTx/>
              <a:buNone/>
            </a:pPr>
            <a:r>
              <a:rPr lang="zh-CN" altLang="en-US" sz="4800" b="1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楷体_GB2312" pitchFamily="49" charset="-122"/>
              </a:rPr>
              <a:t>决策树分类算法</a:t>
            </a:r>
            <a:endParaRPr lang="zh-CN" altLang="en-US" sz="4800" b="1">
              <a:solidFill>
                <a:srgbClr val="000000"/>
              </a:solidFill>
              <a:latin typeface="黑体" pitchFamily="49" charset="-122"/>
              <a:ea typeface="宋体" pitchFamily="2" charset="-122"/>
              <a:cs typeface="楷体_GB2312" pitchFamily="49" charset="-122"/>
            </a:endParaRPr>
          </a:p>
        </p:txBody>
      </p:sp>
      <p:pic>
        <p:nvPicPr>
          <p:cNvPr id="60419" name="Picture 6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457729"/>
            <a:ext cx="1041400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文本框 2"/>
          <p:cNvSpPr txBox="1">
            <a:spLocks noChangeArrowheads="1"/>
          </p:cNvSpPr>
          <p:nvPr/>
        </p:nvSpPr>
        <p:spPr bwMode="auto">
          <a:xfrm>
            <a:off x="971551" y="1297782"/>
            <a:ext cx="7561263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zh-CN" sz="2800">
                <a:solidFill>
                  <a:srgbClr val="E89A53"/>
                </a:solidFill>
                <a:latin typeface="Tahoma" pitchFamily="34" charset="0"/>
                <a:ea typeface="宋体" pitchFamily="2" charset="-122"/>
              </a:rPr>
              <a:t>三种经典的决策树生成算法</a:t>
            </a:r>
            <a:r>
              <a:rPr lang="zh-CN" altLang="en-US" sz="2800">
                <a:solidFill>
                  <a:srgbClr val="E89A53"/>
                </a:solidFill>
                <a:latin typeface="Tahoma" pitchFamily="34" charset="0"/>
                <a:ea typeface="宋体" pitchFamily="2" charset="-122"/>
              </a:rPr>
              <a:t>：</a:t>
            </a:r>
            <a:endParaRPr lang="en-US" altLang="zh-CN" sz="2800">
              <a:solidFill>
                <a:srgbClr val="E89A53"/>
              </a:solidFill>
              <a:latin typeface="Tahoma" pitchFamily="34" charset="0"/>
              <a:ea typeface="宋体" pitchFamily="2" charset="-122"/>
            </a:endParaRPr>
          </a:p>
          <a:p>
            <a:pPr lvl="3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基于</a:t>
            </a:r>
            <a:r>
              <a:rPr lang="zh-CN" altLang="zh-CN" sz="2800">
                <a:solidFill>
                  <a:srgbClr val="E89A53"/>
                </a:solidFill>
                <a:latin typeface="Tahoma" pitchFamily="34" charset="0"/>
                <a:ea typeface="宋体" pitchFamily="2" charset="-122"/>
              </a:rPr>
              <a:t>信息增益</a:t>
            </a:r>
            <a:r>
              <a:rPr lang="zh-CN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ID3</a:t>
            </a:r>
            <a:r>
              <a:rPr lang="zh-CN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算法</a:t>
            </a:r>
            <a:r>
              <a:rPr lang="zh-CN" altLang="en-US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；</a:t>
            </a:r>
            <a:endParaRPr lang="en-US" altLang="zh-CN" sz="28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  <a:p>
            <a:pPr lvl="3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基于</a:t>
            </a:r>
            <a:r>
              <a:rPr lang="zh-CN" altLang="zh-CN" sz="2800">
                <a:solidFill>
                  <a:srgbClr val="E89A53"/>
                </a:solidFill>
                <a:latin typeface="Tahoma" pitchFamily="34" charset="0"/>
                <a:ea typeface="宋体" pitchFamily="2" charset="-122"/>
              </a:rPr>
              <a:t>信息增益率</a:t>
            </a:r>
            <a:r>
              <a:rPr lang="zh-CN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C4.5</a:t>
            </a:r>
            <a:r>
              <a:rPr lang="zh-CN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算法</a:t>
            </a:r>
            <a:r>
              <a:rPr lang="zh-CN" altLang="en-US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；</a:t>
            </a:r>
            <a:endParaRPr lang="en-US" altLang="zh-CN" sz="28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  <a:p>
            <a:pPr lvl="3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基于</a:t>
            </a:r>
            <a:r>
              <a:rPr lang="zh-CN" altLang="zh-CN" sz="2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基尼指数</a:t>
            </a:r>
            <a:r>
              <a:rPr lang="zh-CN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CART</a:t>
            </a:r>
            <a:r>
              <a:rPr lang="zh-CN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算法</a:t>
            </a:r>
            <a:endParaRPr lang="en-US" altLang="zh-CN" sz="28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  <a:p>
            <a:pPr lvl="3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endParaRPr lang="en-US" altLang="zh-CN" sz="28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CART</a:t>
            </a:r>
            <a:r>
              <a:rPr lang="zh-CN" altLang="zh-CN" sz="2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算法</a:t>
            </a:r>
            <a:r>
              <a:rPr lang="zh-CN" altLang="en-US" sz="2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：基尼指数可用来度量数据集的纯度，值越小，数据集样本的纯度越高，应该选基尼指数最小的属性作为决策树的根节点</a:t>
            </a:r>
            <a:r>
              <a:rPr lang="zh-CN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990600" y="-10719"/>
            <a:ext cx="6858000" cy="73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基尼指数</a:t>
            </a:r>
            <a:endParaRPr lang="en-US" altLang="zh-CN" sz="4400" dirty="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635000"/>
            <a:ext cx="8705850" cy="383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数据集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包含来自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个类的样本，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Gini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指数定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义为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1" dirty="0">
                <a:latin typeface="Times New Roman" pitchFamily="18" charset="0"/>
                <a:ea typeface="宋体" pitchFamily="2" charset="-122"/>
              </a:rPr>
              <a:t>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1" dirty="0">
                <a:latin typeface="Times New Roman" pitchFamily="18" charset="0"/>
                <a:ea typeface="宋体" pitchFamily="2" charset="-122"/>
              </a:rPr>
              <a:t>                                                        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i="1" baseline="-25000" dirty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类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出现的频率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i="1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如果一个划分将数据集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分成两个子集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2800" i="1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2800" i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。则分割后的的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Gini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split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提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供最小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Gini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split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就被选择作为分割的标准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连续属性：可能的分割点是每两个值的中点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离散属性：可能的分割是属性值的所有子集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dirty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6144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381068"/>
              </p:ext>
            </p:extLst>
          </p:nvPr>
        </p:nvGraphicFramePr>
        <p:xfrm>
          <a:off x="1619672" y="1417340"/>
          <a:ext cx="304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Equation" r:id="rId3" imgW="1739900" imgH="762000" progId="Equation.3">
                  <p:embed/>
                </p:oleObj>
              </mc:Choice>
              <mc:Fallback>
                <p:oleObj name="Equation" r:id="rId3" imgW="1739900" imgH="762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17340"/>
                        <a:ext cx="3048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035859"/>
              </p:ext>
            </p:extLst>
          </p:nvPr>
        </p:nvGraphicFramePr>
        <p:xfrm>
          <a:off x="1403648" y="3289548"/>
          <a:ext cx="63230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Equation" r:id="rId5" imgW="3340100" imgH="558800" progId="Equation.3">
                  <p:embed/>
                </p:oleObj>
              </mc:Choice>
              <mc:Fallback>
                <p:oleObj name="Equation" r:id="rId5" imgW="33401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89548"/>
                        <a:ext cx="63230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/>
          </p:cNvSpPr>
          <p:nvPr/>
        </p:nvSpPr>
        <p:spPr bwMode="auto">
          <a:xfrm>
            <a:off x="285750" y="209021"/>
            <a:ext cx="85407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使用基尼指数进行属性选择</a:t>
            </a:r>
          </a:p>
        </p:txBody>
      </p:sp>
      <p:sp>
        <p:nvSpPr>
          <p:cNvPr id="62467" name="Rectangle 3"/>
          <p:cNvSpPr>
            <a:spLocks noRot="1" noChangeArrowheads="1"/>
          </p:cNvSpPr>
          <p:nvPr/>
        </p:nvSpPr>
        <p:spPr bwMode="auto">
          <a:xfrm>
            <a:off x="22910" y="1113878"/>
            <a:ext cx="7753350" cy="366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如计算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gini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split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(27.5)</a:t>
            </a:r>
          </a:p>
          <a:p>
            <a:pPr lvl="1" eaLnBrk="1" hangingPunct="1">
              <a:buClrTx/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lvl="1" eaLnBrk="1" hangingPunct="1">
              <a:buClrTx/>
              <a:buSzTx/>
              <a:buFontTx/>
              <a:buNone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buClrTx/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S2:</a:t>
            </a:r>
          </a:p>
          <a:p>
            <a:pPr lvl="1" eaLnBrk="1" hangingPunct="1">
              <a:buClrTx/>
              <a:buSzPct val="80000"/>
              <a:buFont typeface="Wingdings" pitchFamily="2" charset="2"/>
              <a:buChar char="l"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buClrTx/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Gini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</a:rPr>
              <a:t>split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(27.5):</a:t>
            </a:r>
          </a:p>
          <a:p>
            <a:pPr lvl="1" eaLnBrk="1" hangingPunct="1">
              <a:buClrTx/>
              <a:buSzPct val="80000"/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buClrTx/>
              <a:buSzPct val="80000"/>
              <a:buFontTx/>
              <a:buChar char="•"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同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理：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Gini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</a:rPr>
              <a:t>split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(18.5)=0.4       Gini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</a:rPr>
              <a:t>split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(37.5)=0.417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790950" y="2714625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98679"/>
              </p:ext>
            </p:extLst>
          </p:nvPr>
        </p:nvGraphicFramePr>
        <p:xfrm>
          <a:off x="995629" y="1971682"/>
          <a:ext cx="4368459" cy="66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r:id="rId3" imgW="1562100" imgH="342900" progId="Equation.3">
                  <p:embed/>
                </p:oleObj>
              </mc:Choice>
              <mc:Fallback>
                <p:oleObj r:id="rId3" imgW="15621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629" y="1971682"/>
                        <a:ext cx="4368459" cy="66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725257"/>
              </p:ext>
            </p:extLst>
          </p:nvPr>
        </p:nvGraphicFramePr>
        <p:xfrm>
          <a:off x="302910" y="2849741"/>
          <a:ext cx="5870426" cy="65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name="Equation" r:id="rId5" imgW="2463480" imgH="393480" progId="Equation.DSMT4">
                  <p:embed/>
                </p:oleObj>
              </mc:Choice>
              <mc:Fallback>
                <p:oleObj name="Equation" r:id="rId5" imgW="24634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10" y="2849741"/>
                        <a:ext cx="5870426" cy="653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3557588" y="2714625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85784"/>
              </p:ext>
            </p:extLst>
          </p:nvPr>
        </p:nvGraphicFramePr>
        <p:xfrm>
          <a:off x="1763688" y="3793604"/>
          <a:ext cx="4876800" cy="68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r:id="rId7" imgW="2032000" imgH="342900" progId="Equation.3">
                  <p:embed/>
                </p:oleObj>
              </mc:Choice>
              <mc:Fallback>
                <p:oleObj r:id="rId7" imgW="20320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793604"/>
                        <a:ext cx="4876800" cy="686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20352"/>
              </p:ext>
            </p:extLst>
          </p:nvPr>
        </p:nvGraphicFramePr>
        <p:xfrm>
          <a:off x="6199714" y="985292"/>
          <a:ext cx="26267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008112"/>
                <a:gridCol w="682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866"/>
            <a:ext cx="8229600" cy="768614"/>
          </a:xfrm>
        </p:spPr>
        <p:txBody>
          <a:bodyPr/>
          <a:lstStyle/>
          <a:p>
            <a:pPr eaLnBrk="1" hangingPunct="1"/>
            <a:r>
              <a:rPr lang="zh-CN" altLang="en-US" smtClean="0"/>
              <a:t>某证券公司顾客数据库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>
          <a:xfrm>
            <a:off x="5167314" y="997480"/>
            <a:ext cx="3995737" cy="3771636"/>
          </a:xfrm>
        </p:spPr>
        <p:txBody>
          <a:bodyPr/>
          <a:lstStyle/>
          <a:p>
            <a:pPr eaLnBrk="1" hangingPunct="1"/>
            <a:r>
              <a:rPr lang="zh-CN" altLang="en-US" smtClean="0"/>
              <a:t>基尼指数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Gini(D,</a:t>
            </a:r>
            <a:r>
              <a:rPr lang="zh-CN" altLang="en-US" smtClean="0"/>
              <a:t>年龄</a:t>
            </a:r>
            <a:r>
              <a:rPr lang="en-US" altLang="zh-CN" smtClean="0"/>
              <a:t>)= 5/14*0.48+ 5/14*0.48=0.3429</a:t>
            </a:r>
          </a:p>
          <a:p>
            <a:pPr eaLnBrk="1" hangingPunct="1"/>
            <a:r>
              <a:rPr lang="en-US" altLang="zh-CN" smtClean="0"/>
              <a:t>Gini(D</a:t>
            </a:r>
            <a:r>
              <a:rPr lang="en-US" altLang="zh-CN" baseline="-25000" smtClean="0"/>
              <a:t>1</a:t>
            </a:r>
            <a:r>
              <a:rPr lang="en-US" altLang="zh-CN" smtClean="0"/>
              <a:t>)=1-(3/5)</a:t>
            </a:r>
            <a:r>
              <a:rPr lang="en-US" altLang="zh-CN" baseline="30000" smtClean="0"/>
              <a:t>2</a:t>
            </a:r>
            <a:r>
              <a:rPr lang="en-US" altLang="zh-CN" smtClean="0"/>
              <a:t>-(2/5)</a:t>
            </a:r>
            <a:r>
              <a:rPr lang="en-US" altLang="zh-CN" baseline="30000" smtClean="0"/>
              <a:t>2</a:t>
            </a:r>
            <a:r>
              <a:rPr lang="en-US" altLang="zh-CN" smtClean="0"/>
              <a:t>=0.48</a:t>
            </a:r>
          </a:p>
          <a:p>
            <a:pPr eaLnBrk="1" hangingPunct="1"/>
            <a:r>
              <a:rPr lang="en-US" altLang="zh-CN" smtClean="0"/>
              <a:t>Gini(D</a:t>
            </a:r>
            <a:r>
              <a:rPr lang="en-US" altLang="zh-CN" baseline="-25000" smtClean="0"/>
              <a:t>2</a:t>
            </a:r>
            <a:r>
              <a:rPr lang="en-US" altLang="zh-CN" smtClean="0"/>
              <a:t>)=0</a:t>
            </a:r>
          </a:p>
          <a:p>
            <a:pPr eaLnBrk="1" hangingPunct="1"/>
            <a:r>
              <a:rPr lang="en-US" altLang="zh-CN" smtClean="0"/>
              <a:t>Gini(D</a:t>
            </a:r>
            <a:r>
              <a:rPr lang="en-US" altLang="zh-CN" baseline="-25000" smtClean="0"/>
              <a:t>3</a:t>
            </a:r>
            <a:r>
              <a:rPr lang="en-US" altLang="zh-CN" smtClean="0"/>
              <a:t>)=0.48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97479"/>
            <a:ext cx="5029200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决策树分</a:t>
            </a:r>
            <a:r>
              <a:rPr lang="zh-CN" altLang="zh-CN" dirty="0" smtClean="0"/>
              <a:t>类的</a:t>
            </a:r>
            <a:r>
              <a:rPr lang="en-US" altLang="zh-CN" dirty="0" smtClean="0"/>
              <a:t>Sklearn</a:t>
            </a:r>
            <a:r>
              <a:rPr lang="zh-CN" altLang="zh-CN" dirty="0" smtClean="0"/>
              <a:t>实</a:t>
            </a:r>
            <a:r>
              <a:rPr lang="zh-CN" altLang="zh-CN" dirty="0"/>
              <a:t>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9308"/>
            <a:ext cx="8229600" cy="3771636"/>
          </a:xfrm>
        </p:spPr>
        <p:txBody>
          <a:bodyPr/>
          <a:lstStyle/>
          <a:p>
            <a:r>
              <a:rPr lang="en-US" altLang="zh-CN" sz="2800" dirty="0"/>
              <a:t>DecisionTreeClassifier</a:t>
            </a:r>
            <a:r>
              <a:rPr lang="zh-CN" altLang="zh-CN" sz="2800" dirty="0"/>
              <a:t>类的主要参</a:t>
            </a:r>
            <a:r>
              <a:rPr lang="zh-CN" altLang="zh-CN" sz="2800" dirty="0" smtClean="0"/>
              <a:t>数：</a:t>
            </a:r>
            <a:endParaRPr lang="zh-CN" altLang="zh-CN" sz="2800" dirty="0"/>
          </a:p>
          <a:p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/>
              <a:t>criterion</a:t>
            </a:r>
            <a:r>
              <a:rPr lang="zh-CN" altLang="zh-CN" sz="2800" dirty="0" smtClean="0"/>
              <a:t>： “</a:t>
            </a:r>
            <a:r>
              <a:rPr lang="en-US" altLang="zh-CN" sz="2800" dirty="0"/>
              <a:t>gini</a:t>
            </a:r>
            <a:r>
              <a:rPr lang="zh-CN" altLang="zh-CN" sz="2800" dirty="0" smtClean="0"/>
              <a:t>”或</a:t>
            </a:r>
            <a:r>
              <a:rPr lang="zh-CN" altLang="zh-CN" sz="2800" dirty="0"/>
              <a:t>“</a:t>
            </a:r>
            <a:r>
              <a:rPr lang="en-US" altLang="zh-CN" sz="2800" dirty="0"/>
              <a:t>entropy</a:t>
            </a:r>
            <a:r>
              <a:rPr lang="zh-CN" altLang="zh-CN" sz="2800" dirty="0" smtClean="0"/>
              <a:t>”</a:t>
            </a:r>
            <a:endParaRPr lang="zh-CN" altLang="zh-CN" sz="2800" dirty="0"/>
          </a:p>
          <a:p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r>
              <a:rPr lang="en-US" altLang="zh-CN" sz="2800" dirty="0"/>
              <a:t>splitter</a:t>
            </a:r>
            <a:r>
              <a:rPr lang="zh-CN" altLang="zh-CN" sz="2800" dirty="0"/>
              <a:t>：取值为“</a:t>
            </a:r>
            <a:r>
              <a:rPr lang="en-US" altLang="zh-CN" sz="2800" dirty="0"/>
              <a:t>best</a:t>
            </a:r>
            <a:r>
              <a:rPr lang="zh-CN" altLang="zh-CN" sz="2800" dirty="0"/>
              <a:t>”或“</a:t>
            </a:r>
            <a:r>
              <a:rPr lang="en-US" altLang="zh-CN" sz="2800" dirty="0" smtClean="0"/>
              <a:t>random</a:t>
            </a:r>
          </a:p>
          <a:p>
            <a:r>
              <a:rPr lang="en-US" altLang="zh-CN" sz="2800" dirty="0" smtClean="0"/>
              <a:t>3</a:t>
            </a:r>
            <a:r>
              <a:rPr lang="zh-CN" altLang="zh-CN" sz="2800" dirty="0"/>
              <a:t>）</a:t>
            </a:r>
            <a:r>
              <a:rPr lang="en-US" altLang="zh-CN" sz="2800" dirty="0"/>
              <a:t>max_features</a:t>
            </a:r>
            <a:r>
              <a:rPr lang="zh-CN" altLang="zh-CN" sz="2800" dirty="0"/>
              <a:t>：划分时考虑的最大特征</a:t>
            </a:r>
            <a:r>
              <a:rPr lang="zh-CN" altLang="zh-CN" sz="2800" dirty="0" smtClean="0"/>
              <a:t>数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默认是</a:t>
            </a:r>
            <a:r>
              <a:rPr lang="en-US" altLang="zh-CN" sz="2800" dirty="0"/>
              <a:t>None</a:t>
            </a:r>
            <a:r>
              <a:rPr lang="zh-CN" altLang="zh-CN" sz="2800" dirty="0"/>
              <a:t>，表</a:t>
            </a:r>
            <a:r>
              <a:rPr lang="zh-CN" altLang="zh-CN" sz="2800" dirty="0" smtClean="0"/>
              <a:t>示考</a:t>
            </a:r>
            <a:r>
              <a:rPr lang="zh-CN" altLang="zh-CN" sz="2800" dirty="0"/>
              <a:t>虑所有特征，</a:t>
            </a:r>
            <a:r>
              <a:rPr lang="en-US" altLang="zh-CN" sz="2800" dirty="0"/>
              <a:t>log2</a:t>
            </a:r>
            <a:r>
              <a:rPr lang="zh-CN" altLang="zh-CN" sz="2800" dirty="0"/>
              <a:t>表示划分时最多考虑</a:t>
            </a:r>
            <a:r>
              <a:rPr lang="en-US" altLang="zh-CN" sz="2800" dirty="0"/>
              <a:t>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N</a:t>
            </a:r>
            <a:r>
              <a:rPr lang="zh-CN" altLang="zh-CN" sz="2800" dirty="0"/>
              <a:t>个特征；如果是</a:t>
            </a:r>
            <a:r>
              <a:rPr lang="en-US" altLang="zh-CN" sz="2800" dirty="0"/>
              <a:t>sqrt</a:t>
            </a:r>
            <a:r>
              <a:rPr lang="zh-CN" altLang="zh-CN" sz="2800" dirty="0"/>
              <a:t>或</a:t>
            </a:r>
            <a:r>
              <a:rPr lang="en-US" altLang="zh-CN" sz="2800" dirty="0"/>
              <a:t>auto</a:t>
            </a:r>
            <a:r>
              <a:rPr lang="zh-CN" altLang="zh-CN" sz="2800" dirty="0"/>
              <a:t>表</a:t>
            </a:r>
            <a:r>
              <a:rPr lang="zh-CN" altLang="zh-CN" sz="2800" dirty="0" smtClean="0"/>
              <a:t>示最</a:t>
            </a:r>
            <a:r>
              <a:rPr lang="zh-CN" altLang="zh-CN" sz="2800" dirty="0"/>
              <a:t>多考</a:t>
            </a:r>
            <a:r>
              <a:rPr lang="zh-CN" altLang="zh-CN" sz="2800" dirty="0" smtClean="0"/>
              <a:t>虑</a:t>
            </a:r>
            <a:r>
              <a:rPr lang="en-US" altLang="zh-CN" sz="2800" dirty="0" smtClean="0"/>
              <a:t>     </a:t>
            </a:r>
            <a:r>
              <a:rPr lang="zh-CN" altLang="zh-CN" sz="2800" dirty="0" smtClean="0"/>
              <a:t>个</a:t>
            </a:r>
            <a:r>
              <a:rPr lang="zh-CN" altLang="zh-CN" sz="2800" dirty="0"/>
              <a:t>特征</a:t>
            </a:r>
            <a:endParaRPr lang="en-US" altLang="zh-CN" sz="2800" dirty="0" smtClean="0"/>
          </a:p>
          <a:p>
            <a:r>
              <a:rPr lang="en-US" altLang="zh-CN" sz="2800" dirty="0"/>
              <a:t>4</a:t>
            </a:r>
            <a:r>
              <a:rPr lang="zh-CN" altLang="zh-CN" sz="2800" dirty="0"/>
              <a:t>）</a:t>
            </a:r>
            <a:r>
              <a:rPr lang="en-US" altLang="zh-CN" sz="2800" dirty="0"/>
              <a:t>max_depth</a:t>
            </a:r>
            <a:r>
              <a:rPr lang="zh-CN" altLang="zh-CN" sz="2800" dirty="0"/>
              <a:t>：决策树的最大深</a:t>
            </a:r>
            <a:r>
              <a:rPr lang="zh-CN" altLang="zh-CN" sz="2800" dirty="0" smtClean="0"/>
              <a:t>度。</a:t>
            </a:r>
            <a:endParaRPr lang="zh-CN" altLang="zh-CN" sz="2800" dirty="0"/>
          </a:p>
          <a:p>
            <a:r>
              <a:rPr lang="en-US" altLang="zh-CN" sz="2800" dirty="0"/>
              <a:t>5</a:t>
            </a:r>
            <a:r>
              <a:rPr lang="zh-CN" altLang="zh-CN" sz="2800" dirty="0"/>
              <a:t>）</a:t>
            </a:r>
            <a:r>
              <a:rPr lang="en-US" altLang="zh-CN" sz="2800" dirty="0"/>
              <a:t>min_samples_split</a:t>
            </a:r>
            <a:r>
              <a:rPr lang="zh-CN" altLang="zh-CN" sz="2800" dirty="0"/>
              <a:t>：设置结点的最小样本数量，当样本数量小于此值时，结点将不会在划分。</a:t>
            </a:r>
            <a:endParaRPr lang="zh-CN" altLang="en-US" sz="28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58023"/>
            <a:ext cx="576064" cy="48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409754"/>
      </p:ext>
    </p:extLst>
  </p:cSld>
  <p:clrMapOvr>
    <a:masterClrMapping/>
  </p:clrMapOvr>
  <p:transition spd="slow">
    <p:randomBa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构造分类器的主要步骤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5757863" cy="3771636"/>
          </a:xfrm>
        </p:spPr>
        <p:txBody>
          <a:bodyPr rtlCol="0">
            <a:normAutofit fontScale="775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zh-CN" dirty="0" smtClean="0"/>
              <a:t>将现有的已知类别的数据划分为训练</a:t>
            </a:r>
            <a:r>
              <a:rPr lang="zh-CN" altLang="en-US" dirty="0" smtClean="0"/>
              <a:t>集</a:t>
            </a:r>
            <a:r>
              <a:rPr lang="zh-CN" altLang="zh-CN" dirty="0" smtClean="0"/>
              <a:t>和测试</a:t>
            </a:r>
            <a:r>
              <a:rPr lang="zh-CN" altLang="en-US" dirty="0" smtClean="0"/>
              <a:t>集</a:t>
            </a:r>
            <a:r>
              <a:rPr lang="zh-CN" altLang="zh-CN" dirty="0" smtClean="0"/>
              <a:t>两部分。</a:t>
            </a:r>
          </a:p>
          <a:p>
            <a:pPr marL="514350" indent="-514350" eaLnBrk="1" fontAlgn="auto" hangingPunct="1"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zh-CN" dirty="0" smtClean="0">
                <a:solidFill>
                  <a:srgbClr val="FF0000"/>
                </a:solidFill>
              </a:rPr>
              <a:t>构造分类算法对训练</a:t>
            </a:r>
            <a:r>
              <a:rPr lang="zh-CN" altLang="en-US" dirty="0" smtClean="0">
                <a:solidFill>
                  <a:srgbClr val="FF0000"/>
                </a:solidFill>
              </a:rPr>
              <a:t>集</a:t>
            </a:r>
            <a:r>
              <a:rPr lang="zh-CN" altLang="zh-CN" dirty="0" smtClean="0">
                <a:solidFill>
                  <a:srgbClr val="FF0000"/>
                </a:solidFill>
              </a:rPr>
              <a:t>进行学习，得到一个分类模型，它可以以分类规则、决策树或数学公式等形式给出。</a:t>
            </a:r>
          </a:p>
          <a:p>
            <a:pPr marL="514350" indent="-514350" eaLnBrk="1" fontAlgn="auto" hangingPunct="1"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zh-CN" dirty="0" smtClean="0"/>
              <a:t>使用分类模型对测试</a:t>
            </a:r>
            <a:r>
              <a:rPr lang="zh-CN" altLang="en-US" dirty="0" smtClean="0"/>
              <a:t>集</a:t>
            </a:r>
            <a:r>
              <a:rPr lang="zh-CN" altLang="zh-CN" dirty="0" smtClean="0"/>
              <a:t>进行检测，如果符合测试要求（如分类精度），则进行</a:t>
            </a:r>
            <a:r>
              <a:rPr lang="zh-CN" altLang="en-US" dirty="0" smtClean="0"/>
              <a:t>④</a:t>
            </a:r>
            <a:r>
              <a:rPr lang="zh-CN" altLang="zh-CN" dirty="0" smtClean="0"/>
              <a:t>；否则，返回</a:t>
            </a:r>
            <a:r>
              <a:rPr lang="zh-CN" altLang="en-US" dirty="0" smtClean="0"/>
              <a:t>②</a:t>
            </a:r>
            <a:r>
              <a:rPr lang="zh-CN" altLang="zh-CN" dirty="0" smtClean="0"/>
              <a:t>。</a:t>
            </a:r>
          </a:p>
          <a:p>
            <a:pPr marL="514350" indent="-514350" eaLnBrk="1" fontAlgn="auto" hangingPunct="1"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zh-CN" dirty="0" smtClean="0"/>
              <a:t>应用得到的分类模型对未知类别的数据进行分类。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endParaRPr lang="zh-CN" altLang="en-US" dirty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25151"/>
            <a:ext cx="2790825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828435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训练</a:t>
            </a:r>
            <a:r>
              <a:rPr lang="zh-CN" altLang="en-US" dirty="0" smtClean="0"/>
              <a:t>集</a:t>
            </a:r>
            <a:r>
              <a:rPr lang="zh-CN" altLang="zh-CN" dirty="0" smtClean="0"/>
              <a:t>和测试</a:t>
            </a:r>
            <a:r>
              <a:rPr lang="zh-CN" altLang="en-US" dirty="0" smtClean="0"/>
              <a:t>集</a:t>
            </a:r>
            <a:r>
              <a:rPr lang="zh-CN" altLang="zh-CN" dirty="0" smtClean="0"/>
              <a:t>的划分方法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7300"/>
            <a:ext cx="8229600" cy="4536504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 smtClean="0"/>
              <a:t>其中，对于步骤</a:t>
            </a:r>
            <a:r>
              <a:rPr lang="en-US" altLang="zh-CN" dirty="0" smtClean="0"/>
              <a:t>(1)</a:t>
            </a:r>
            <a:r>
              <a:rPr lang="zh-CN" altLang="zh-CN" dirty="0" smtClean="0"/>
              <a:t>，目前主要有两种划分方法：</a:t>
            </a:r>
            <a:endParaRPr lang="en-US" altLang="zh-CN" dirty="0" smtClean="0"/>
          </a:p>
          <a:p>
            <a:pPr marL="514350" indent="-514350" eaLnBrk="1" fontAlgn="auto" hangingPunct="1"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zh-CN" altLang="zh-CN" dirty="0" smtClean="0"/>
              <a:t>保持（</a:t>
            </a:r>
            <a:r>
              <a:rPr lang="en-US" altLang="zh-CN" dirty="0" smtClean="0"/>
              <a:t>holdout</a:t>
            </a:r>
            <a:r>
              <a:rPr lang="zh-CN" altLang="zh-CN" dirty="0" smtClean="0"/>
              <a:t>）方法。保持方法将已知数据随机划分为训练数据和测试数据两部分，一般是三分之二作为训练数据，另外三分之一作为测试数据。使用训练数据导出分类模型，它在测试数据上的分类精度作为最终的分类精度。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SzPct val="100000"/>
              <a:buNone/>
              <a:defRPr/>
            </a:pPr>
            <a:r>
              <a:rPr lang="en-US" altLang="zh-CN" b="1" dirty="0" smtClean="0"/>
              <a:t>train_test_split</a:t>
            </a:r>
            <a:r>
              <a:rPr lang="en-US" altLang="zh-CN" b="1" dirty="0"/>
              <a:t>()</a:t>
            </a:r>
            <a:r>
              <a:rPr lang="zh-CN" altLang="zh-CN" b="1" dirty="0"/>
              <a:t>函</a:t>
            </a:r>
            <a:r>
              <a:rPr lang="zh-CN" altLang="zh-CN" b="1" dirty="0" smtClean="0"/>
              <a:t>数</a:t>
            </a:r>
            <a:endParaRPr lang="en-US" altLang="zh-CN" b="1" dirty="0" smtClean="0"/>
          </a:p>
          <a:p>
            <a:pPr marL="0" indent="0" eaLnBrk="1" fontAlgn="auto" hangingPunct="1">
              <a:spcAft>
                <a:spcPts val="0"/>
              </a:spcAft>
              <a:buSzPct val="100000"/>
              <a:buNone/>
              <a:defRPr/>
            </a:pPr>
            <a:r>
              <a:rPr lang="en-US" altLang="zh-CN" dirty="0"/>
              <a:t>from sklearn.model_selection import train_test_split 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SzPct val="100000"/>
              <a:buNone/>
              <a:defRPr/>
            </a:pPr>
            <a:r>
              <a:rPr lang="en-US" altLang="zh-CN" dirty="0"/>
              <a:t>Xtrain, Xtest, Ytrain, Ytest = train_test_split(X,y</a:t>
            </a:r>
            <a:r>
              <a:rPr lang="en-US" altLang="zh-CN" dirty="0" smtClean="0"/>
              <a:t>, test_size=0.3,random_state=420</a:t>
            </a:r>
            <a:r>
              <a:rPr lang="en-US" altLang="zh-CN" dirty="0"/>
              <a:t>)</a:t>
            </a:r>
            <a:endParaRPr lang="zh-CN" altLang="zh-CN" dirty="0"/>
          </a:p>
          <a:p>
            <a:pPr marL="514350" indent="-514350" eaLnBrk="1" fontAlgn="auto" hangingPunct="1"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zh-CN" altLang="zh-CN" b="1" dirty="0"/>
          </a:p>
          <a:p>
            <a:pPr marL="514350" indent="-514350" eaLnBrk="1" fontAlgn="auto" hangingPunct="1"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10909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828435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训练</a:t>
            </a:r>
            <a:r>
              <a:rPr lang="zh-CN" altLang="en-US" dirty="0" smtClean="0"/>
              <a:t>集</a:t>
            </a:r>
            <a:r>
              <a:rPr lang="zh-CN" altLang="zh-CN" dirty="0" smtClean="0"/>
              <a:t>和测试</a:t>
            </a:r>
            <a:r>
              <a:rPr lang="zh-CN" altLang="en-US" dirty="0" smtClean="0"/>
              <a:t>集</a:t>
            </a:r>
            <a:r>
              <a:rPr lang="zh-CN" altLang="zh-CN" dirty="0" smtClean="0"/>
              <a:t>的划分方法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7300"/>
            <a:ext cx="8229600" cy="208823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 smtClean="0"/>
              <a:t>其中，对于步骤</a:t>
            </a:r>
            <a:r>
              <a:rPr lang="en-US" altLang="zh-CN" dirty="0" smtClean="0"/>
              <a:t>(1)</a:t>
            </a:r>
            <a:r>
              <a:rPr lang="zh-CN" altLang="zh-CN" dirty="0" smtClean="0"/>
              <a:t>，目前主要有两种划分方法：</a:t>
            </a:r>
            <a:endParaRPr lang="en-US" altLang="zh-CN" dirty="0" smtClean="0"/>
          </a:p>
          <a:p>
            <a:pPr marL="514350" indent="-514350" eaLnBrk="1" fontAlgn="auto" hangingPunct="1"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altLang="zh-CN" dirty="0" smtClean="0"/>
              <a:t>k</a:t>
            </a:r>
            <a:r>
              <a:rPr lang="zh-CN" altLang="en-US" dirty="0" smtClean="0"/>
              <a:t>折</a:t>
            </a:r>
            <a:r>
              <a:rPr lang="zh-CN" altLang="zh-CN" dirty="0" smtClean="0"/>
              <a:t>交叉验证（</a:t>
            </a:r>
            <a:r>
              <a:rPr lang="en-US" altLang="zh-CN" dirty="0" smtClean="0"/>
              <a:t>k-fold cross validation</a:t>
            </a:r>
            <a:r>
              <a:rPr lang="zh-CN" altLang="zh-CN" dirty="0" smtClean="0"/>
              <a:t>）方法</a:t>
            </a:r>
            <a:r>
              <a:rPr lang="zh-CN" altLang="en-US" dirty="0" smtClean="0"/>
              <a:t>。</a:t>
            </a:r>
            <a:r>
              <a:rPr lang="en-US" altLang="zh-CN" dirty="0" smtClean="0"/>
              <a:t>k</a:t>
            </a:r>
            <a:r>
              <a:rPr lang="zh-CN" altLang="en-US" dirty="0" smtClean="0"/>
              <a:t>折</a:t>
            </a:r>
            <a:r>
              <a:rPr lang="zh-CN" altLang="zh-CN" dirty="0" smtClean="0"/>
              <a:t>交叉验证则将已知数据随机划分为</a:t>
            </a:r>
            <a:r>
              <a:rPr lang="en-US" altLang="zh-CN" i="1" dirty="0" smtClean="0"/>
              <a:t>k</a:t>
            </a:r>
            <a:r>
              <a:rPr lang="zh-CN" altLang="zh-CN" dirty="0" smtClean="0"/>
              <a:t>个大致相等的数据子集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1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2</a:t>
            </a:r>
            <a:r>
              <a:rPr lang="zh-CN" altLang="zh-CN" dirty="0" smtClean="0"/>
              <a:t>，…，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k</a:t>
            </a:r>
            <a:r>
              <a:rPr lang="zh-CN" altLang="zh-CN" dirty="0" smtClean="0"/>
              <a:t>，训练和测试重复进行</a:t>
            </a:r>
            <a:r>
              <a:rPr lang="en-US" altLang="zh-CN" i="1" dirty="0" smtClean="0"/>
              <a:t>k</a:t>
            </a:r>
            <a:r>
              <a:rPr lang="zh-CN" altLang="zh-CN" dirty="0" smtClean="0"/>
              <a:t>次。在第</a:t>
            </a:r>
            <a:r>
              <a:rPr lang="en-US" altLang="zh-CN" i="1" dirty="0" err="1" smtClean="0"/>
              <a:t>i</a:t>
            </a:r>
            <a:r>
              <a:rPr lang="zh-CN" altLang="zh-CN" dirty="0" smtClean="0"/>
              <a:t>次过程中，</a:t>
            </a:r>
            <a:r>
              <a:rPr lang="en-US" altLang="zh-CN" i="1" dirty="0" smtClean="0"/>
              <a:t>S</a:t>
            </a:r>
            <a:r>
              <a:rPr lang="en-US" altLang="zh-CN" i="1" baseline="-25000" dirty="0" smtClean="0"/>
              <a:t>i</a:t>
            </a:r>
            <a:r>
              <a:rPr lang="zh-CN" altLang="zh-CN" dirty="0" smtClean="0"/>
              <a:t>作为测试数据，其余的子集则作为训练数据。最终分类器的分类精度取</a:t>
            </a:r>
            <a:r>
              <a:rPr lang="en-US" altLang="zh-CN" i="1" dirty="0" smtClean="0"/>
              <a:t>k</a:t>
            </a:r>
            <a:r>
              <a:rPr lang="zh-CN" altLang="zh-CN" dirty="0" smtClean="0"/>
              <a:t>次测试分类精度的平均值。这种方法适用于原始数据量较小的情况，这时不适合直接应用保持方法。</a:t>
            </a:r>
            <a:endParaRPr lang="zh-CN" altLang="en-US" dirty="0"/>
          </a:p>
        </p:txBody>
      </p:sp>
      <p:sp>
        <p:nvSpPr>
          <p:cNvPr id="2" name="Rectangle 6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1036320" y="3073524"/>
            <a:ext cx="5168265" cy="2238375"/>
            <a:chOff x="2638" y="5963"/>
            <a:chExt cx="8139" cy="3526"/>
          </a:xfrm>
        </p:grpSpPr>
        <p:sp>
          <p:nvSpPr>
            <p:cNvPr id="5" name="AutoShape 66"/>
            <p:cNvSpPr>
              <a:spLocks noChangeAspect="1" noChangeArrowheads="1" noTextEdit="1"/>
            </p:cNvSpPr>
            <p:nvPr/>
          </p:nvSpPr>
          <p:spPr bwMode="auto">
            <a:xfrm>
              <a:off x="2808" y="5963"/>
              <a:ext cx="6860" cy="3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" name="Rectangle 65"/>
            <p:cNvSpPr>
              <a:spLocks noChangeArrowheads="1"/>
            </p:cNvSpPr>
            <p:nvPr/>
          </p:nvSpPr>
          <p:spPr bwMode="auto">
            <a:xfrm>
              <a:off x="3860" y="5963"/>
              <a:ext cx="3403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样本集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3860" y="6889"/>
              <a:ext cx="3403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Rectangle 63"/>
            <p:cNvSpPr>
              <a:spLocks noChangeArrowheads="1"/>
            </p:cNvSpPr>
            <p:nvPr/>
          </p:nvSpPr>
          <p:spPr bwMode="auto">
            <a:xfrm>
              <a:off x="3860" y="688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9" name="Rectangle 62"/>
            <p:cNvSpPr>
              <a:spLocks noChangeArrowheads="1"/>
            </p:cNvSpPr>
            <p:nvPr/>
          </p:nvSpPr>
          <p:spPr bwMode="auto">
            <a:xfrm>
              <a:off x="4200" y="688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0" name="Rectangle 61"/>
            <p:cNvSpPr>
              <a:spLocks noChangeArrowheads="1"/>
            </p:cNvSpPr>
            <p:nvPr/>
          </p:nvSpPr>
          <p:spPr bwMode="auto">
            <a:xfrm>
              <a:off x="4540" y="688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1" name="Rectangle 60"/>
            <p:cNvSpPr>
              <a:spLocks noChangeArrowheads="1"/>
            </p:cNvSpPr>
            <p:nvPr/>
          </p:nvSpPr>
          <p:spPr bwMode="auto">
            <a:xfrm>
              <a:off x="4880" y="688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2" name="Rectangle 59"/>
            <p:cNvSpPr>
              <a:spLocks noChangeArrowheads="1"/>
            </p:cNvSpPr>
            <p:nvPr/>
          </p:nvSpPr>
          <p:spPr bwMode="auto">
            <a:xfrm>
              <a:off x="5220" y="688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5560" y="6889"/>
              <a:ext cx="341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4" name="Rectangle 57"/>
            <p:cNvSpPr>
              <a:spLocks noChangeArrowheads="1"/>
            </p:cNvSpPr>
            <p:nvPr/>
          </p:nvSpPr>
          <p:spPr bwMode="auto">
            <a:xfrm>
              <a:off x="5901" y="688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5" name="Rectangle 56"/>
            <p:cNvSpPr>
              <a:spLocks noChangeArrowheads="1"/>
            </p:cNvSpPr>
            <p:nvPr/>
          </p:nvSpPr>
          <p:spPr bwMode="auto">
            <a:xfrm>
              <a:off x="6241" y="6889"/>
              <a:ext cx="341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6" name="Rectangle 55"/>
            <p:cNvSpPr>
              <a:spLocks noChangeArrowheads="1"/>
            </p:cNvSpPr>
            <p:nvPr/>
          </p:nvSpPr>
          <p:spPr bwMode="auto">
            <a:xfrm>
              <a:off x="6582" y="688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6922" y="6889"/>
              <a:ext cx="341" cy="347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3860" y="7573"/>
              <a:ext cx="3403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52"/>
            <p:cNvSpPr>
              <a:spLocks noChangeArrowheads="1"/>
            </p:cNvSpPr>
            <p:nvPr/>
          </p:nvSpPr>
          <p:spPr bwMode="auto">
            <a:xfrm>
              <a:off x="3860" y="7573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4200" y="7573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1" name="Rectangle 50"/>
            <p:cNvSpPr>
              <a:spLocks noChangeArrowheads="1"/>
            </p:cNvSpPr>
            <p:nvPr/>
          </p:nvSpPr>
          <p:spPr bwMode="auto">
            <a:xfrm>
              <a:off x="4540" y="7573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auto">
            <a:xfrm>
              <a:off x="4880" y="7573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3" name="Rectangle 48"/>
            <p:cNvSpPr>
              <a:spLocks noChangeArrowheads="1"/>
            </p:cNvSpPr>
            <p:nvPr/>
          </p:nvSpPr>
          <p:spPr bwMode="auto">
            <a:xfrm>
              <a:off x="5220" y="7573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5560" y="7573"/>
              <a:ext cx="341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5901" y="7573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6241" y="7573"/>
              <a:ext cx="341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6582" y="7573"/>
              <a:ext cx="340" cy="347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6922" y="7573"/>
              <a:ext cx="341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3860" y="8257"/>
              <a:ext cx="3403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3860" y="8257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1" name="Rectangle 40"/>
            <p:cNvSpPr>
              <a:spLocks noChangeArrowheads="1"/>
            </p:cNvSpPr>
            <p:nvPr/>
          </p:nvSpPr>
          <p:spPr bwMode="auto">
            <a:xfrm>
              <a:off x="4200" y="8257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32" name="Rectangle 39"/>
            <p:cNvSpPr>
              <a:spLocks noChangeArrowheads="1"/>
            </p:cNvSpPr>
            <p:nvPr/>
          </p:nvSpPr>
          <p:spPr bwMode="auto">
            <a:xfrm>
              <a:off x="4540" y="8257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33" name="Rectangle 38"/>
            <p:cNvSpPr>
              <a:spLocks noChangeArrowheads="1"/>
            </p:cNvSpPr>
            <p:nvPr/>
          </p:nvSpPr>
          <p:spPr bwMode="auto">
            <a:xfrm>
              <a:off x="4880" y="8257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35" name="Rectangle 37"/>
            <p:cNvSpPr>
              <a:spLocks noChangeArrowheads="1"/>
            </p:cNvSpPr>
            <p:nvPr/>
          </p:nvSpPr>
          <p:spPr bwMode="auto">
            <a:xfrm>
              <a:off x="5220" y="8257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36" name="Rectangle 36"/>
            <p:cNvSpPr>
              <a:spLocks noChangeArrowheads="1"/>
            </p:cNvSpPr>
            <p:nvPr/>
          </p:nvSpPr>
          <p:spPr bwMode="auto">
            <a:xfrm>
              <a:off x="5560" y="8257"/>
              <a:ext cx="341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37" name="Rectangle 35"/>
            <p:cNvSpPr>
              <a:spLocks noChangeArrowheads="1"/>
            </p:cNvSpPr>
            <p:nvPr/>
          </p:nvSpPr>
          <p:spPr bwMode="auto">
            <a:xfrm>
              <a:off x="5901" y="8257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38" name="Rectangle 34"/>
            <p:cNvSpPr>
              <a:spLocks noChangeArrowheads="1"/>
            </p:cNvSpPr>
            <p:nvPr/>
          </p:nvSpPr>
          <p:spPr bwMode="auto">
            <a:xfrm>
              <a:off x="6241" y="8257"/>
              <a:ext cx="341" cy="347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39" name="Rectangle 33"/>
            <p:cNvSpPr>
              <a:spLocks noChangeArrowheads="1"/>
            </p:cNvSpPr>
            <p:nvPr/>
          </p:nvSpPr>
          <p:spPr bwMode="auto">
            <a:xfrm>
              <a:off x="6582" y="8257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40" name="Rectangle 32"/>
            <p:cNvSpPr>
              <a:spLocks noChangeArrowheads="1"/>
            </p:cNvSpPr>
            <p:nvPr/>
          </p:nvSpPr>
          <p:spPr bwMode="auto">
            <a:xfrm>
              <a:off x="6922" y="8257"/>
              <a:ext cx="341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41" name="Rectangle 31"/>
            <p:cNvSpPr>
              <a:spLocks noChangeArrowheads="1"/>
            </p:cNvSpPr>
            <p:nvPr/>
          </p:nvSpPr>
          <p:spPr bwMode="auto">
            <a:xfrm>
              <a:off x="3860" y="9049"/>
              <a:ext cx="3403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42" name="Rectangle 30"/>
            <p:cNvSpPr>
              <a:spLocks noChangeArrowheads="1"/>
            </p:cNvSpPr>
            <p:nvPr/>
          </p:nvSpPr>
          <p:spPr bwMode="auto">
            <a:xfrm>
              <a:off x="3860" y="9049"/>
              <a:ext cx="340" cy="347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43" name="Rectangle 29"/>
            <p:cNvSpPr>
              <a:spLocks noChangeArrowheads="1"/>
            </p:cNvSpPr>
            <p:nvPr/>
          </p:nvSpPr>
          <p:spPr bwMode="auto">
            <a:xfrm>
              <a:off x="4200" y="904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44" name="Rectangle 28"/>
            <p:cNvSpPr>
              <a:spLocks noChangeArrowheads="1"/>
            </p:cNvSpPr>
            <p:nvPr/>
          </p:nvSpPr>
          <p:spPr bwMode="auto">
            <a:xfrm>
              <a:off x="4540" y="904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45" name="Rectangle 27"/>
            <p:cNvSpPr>
              <a:spLocks noChangeArrowheads="1"/>
            </p:cNvSpPr>
            <p:nvPr/>
          </p:nvSpPr>
          <p:spPr bwMode="auto">
            <a:xfrm>
              <a:off x="4880" y="904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46" name="Rectangle 26"/>
            <p:cNvSpPr>
              <a:spLocks noChangeArrowheads="1"/>
            </p:cNvSpPr>
            <p:nvPr/>
          </p:nvSpPr>
          <p:spPr bwMode="auto">
            <a:xfrm>
              <a:off x="5220" y="904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47" name="Rectangle 25"/>
            <p:cNvSpPr>
              <a:spLocks noChangeArrowheads="1"/>
            </p:cNvSpPr>
            <p:nvPr/>
          </p:nvSpPr>
          <p:spPr bwMode="auto">
            <a:xfrm>
              <a:off x="5560" y="9049"/>
              <a:ext cx="341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48" name="Rectangle 24"/>
            <p:cNvSpPr>
              <a:spLocks noChangeArrowheads="1"/>
            </p:cNvSpPr>
            <p:nvPr/>
          </p:nvSpPr>
          <p:spPr bwMode="auto">
            <a:xfrm>
              <a:off x="5901" y="904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49" name="Rectangle 23"/>
            <p:cNvSpPr>
              <a:spLocks noChangeArrowheads="1"/>
            </p:cNvSpPr>
            <p:nvPr/>
          </p:nvSpPr>
          <p:spPr bwMode="auto">
            <a:xfrm>
              <a:off x="6241" y="9049"/>
              <a:ext cx="341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50" name="Rectangle 22"/>
            <p:cNvSpPr>
              <a:spLocks noChangeArrowheads="1"/>
            </p:cNvSpPr>
            <p:nvPr/>
          </p:nvSpPr>
          <p:spPr bwMode="auto">
            <a:xfrm>
              <a:off x="6582" y="9049"/>
              <a:ext cx="340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51" name="Rectangle 21"/>
            <p:cNvSpPr>
              <a:spLocks noChangeArrowheads="1"/>
            </p:cNvSpPr>
            <p:nvPr/>
          </p:nvSpPr>
          <p:spPr bwMode="auto">
            <a:xfrm>
              <a:off x="6922" y="9049"/>
              <a:ext cx="341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52" name="AutoShape 20"/>
            <p:cNvSpPr>
              <a:spLocks/>
            </p:cNvSpPr>
            <p:nvPr/>
          </p:nvSpPr>
          <p:spPr bwMode="auto">
            <a:xfrm rot="5400000">
              <a:off x="5288" y="5255"/>
              <a:ext cx="206" cy="3062"/>
            </a:xfrm>
            <a:prstGeom prst="leftBrace">
              <a:avLst>
                <a:gd name="adj1" fmla="val 123867"/>
                <a:gd name="adj2" fmla="val 49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53" name="Text Box 19"/>
            <p:cNvSpPr txBox="1">
              <a:spLocks noChangeArrowheads="1"/>
            </p:cNvSpPr>
            <p:nvPr/>
          </p:nvSpPr>
          <p:spPr bwMode="auto">
            <a:xfrm>
              <a:off x="4682" y="6449"/>
              <a:ext cx="17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Training folds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54" name="Text Box 18"/>
            <p:cNvSpPr txBox="1">
              <a:spLocks noChangeArrowheads="1"/>
            </p:cNvSpPr>
            <p:nvPr/>
          </p:nvSpPr>
          <p:spPr bwMode="auto">
            <a:xfrm>
              <a:off x="6769" y="6311"/>
              <a:ext cx="131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Test folds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55" name="AutoShape 17"/>
            <p:cNvSpPr>
              <a:spLocks noChangeShapeType="1"/>
            </p:cNvSpPr>
            <p:nvPr/>
          </p:nvSpPr>
          <p:spPr bwMode="auto">
            <a:xfrm flipH="1">
              <a:off x="7093" y="6587"/>
              <a:ext cx="187" cy="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56" name="Text Box 16"/>
            <p:cNvSpPr txBox="1">
              <a:spLocks noChangeArrowheads="1"/>
            </p:cNvSpPr>
            <p:nvPr/>
          </p:nvSpPr>
          <p:spPr bwMode="auto">
            <a:xfrm>
              <a:off x="4981" y="8712"/>
              <a:ext cx="51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…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57" name="AutoShape 15"/>
            <p:cNvSpPr>
              <a:spLocks noChangeArrowheads="1"/>
            </p:cNvSpPr>
            <p:nvPr/>
          </p:nvSpPr>
          <p:spPr bwMode="auto">
            <a:xfrm>
              <a:off x="7280" y="7020"/>
              <a:ext cx="316" cy="143"/>
            </a:xfrm>
            <a:prstGeom prst="rightArrow">
              <a:avLst>
                <a:gd name="adj1" fmla="val 50000"/>
                <a:gd name="adj2" fmla="val 552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58" name="Text Box 14"/>
            <p:cNvSpPr txBox="1">
              <a:spLocks noChangeArrowheads="1"/>
            </p:cNvSpPr>
            <p:nvPr/>
          </p:nvSpPr>
          <p:spPr bwMode="auto">
            <a:xfrm>
              <a:off x="7500" y="6924"/>
              <a:ext cx="57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59" name="AutoShape 13"/>
            <p:cNvSpPr>
              <a:spLocks noChangeArrowheads="1"/>
            </p:cNvSpPr>
            <p:nvPr/>
          </p:nvSpPr>
          <p:spPr bwMode="auto">
            <a:xfrm>
              <a:off x="7280" y="7680"/>
              <a:ext cx="316" cy="143"/>
            </a:xfrm>
            <a:prstGeom prst="rightArrow">
              <a:avLst>
                <a:gd name="adj1" fmla="val 50000"/>
                <a:gd name="adj2" fmla="val 552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60" name="Text Box 12"/>
            <p:cNvSpPr txBox="1">
              <a:spLocks noChangeArrowheads="1"/>
            </p:cNvSpPr>
            <p:nvPr/>
          </p:nvSpPr>
          <p:spPr bwMode="auto">
            <a:xfrm>
              <a:off x="7500" y="7584"/>
              <a:ext cx="57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61" name="AutoShape 11"/>
            <p:cNvSpPr>
              <a:spLocks noChangeArrowheads="1"/>
            </p:cNvSpPr>
            <p:nvPr/>
          </p:nvSpPr>
          <p:spPr bwMode="auto">
            <a:xfrm>
              <a:off x="7287" y="8353"/>
              <a:ext cx="316" cy="143"/>
            </a:xfrm>
            <a:prstGeom prst="rightArrow">
              <a:avLst>
                <a:gd name="adj1" fmla="val 50000"/>
                <a:gd name="adj2" fmla="val 552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62" name="Text Box 10"/>
            <p:cNvSpPr txBox="1">
              <a:spLocks noChangeArrowheads="1"/>
            </p:cNvSpPr>
            <p:nvPr/>
          </p:nvSpPr>
          <p:spPr bwMode="auto">
            <a:xfrm>
              <a:off x="7507" y="8257"/>
              <a:ext cx="57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63" name="AutoShape 9"/>
            <p:cNvSpPr>
              <a:spLocks noChangeArrowheads="1"/>
            </p:cNvSpPr>
            <p:nvPr/>
          </p:nvSpPr>
          <p:spPr bwMode="auto">
            <a:xfrm>
              <a:off x="7292" y="9156"/>
              <a:ext cx="316" cy="143"/>
            </a:xfrm>
            <a:prstGeom prst="rightArrow">
              <a:avLst>
                <a:gd name="adj1" fmla="val 50000"/>
                <a:gd name="adj2" fmla="val 552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664" name="Text Box 8"/>
            <p:cNvSpPr txBox="1">
              <a:spLocks noChangeArrowheads="1"/>
            </p:cNvSpPr>
            <p:nvPr/>
          </p:nvSpPr>
          <p:spPr bwMode="auto">
            <a:xfrm>
              <a:off x="7512" y="9060"/>
              <a:ext cx="57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10</a:t>
              </a:r>
              <a:endPara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65" name="Text Box 7"/>
            <p:cNvSpPr txBox="1">
              <a:spLocks noChangeArrowheads="1"/>
            </p:cNvSpPr>
            <p:nvPr/>
          </p:nvSpPr>
          <p:spPr bwMode="auto">
            <a:xfrm>
              <a:off x="2868" y="6960"/>
              <a:ext cx="116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次迭代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66" name="Text Box 6"/>
            <p:cNvSpPr txBox="1">
              <a:spLocks noChangeArrowheads="1"/>
            </p:cNvSpPr>
            <p:nvPr/>
          </p:nvSpPr>
          <p:spPr bwMode="auto">
            <a:xfrm>
              <a:off x="2868" y="7573"/>
              <a:ext cx="11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次迭代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67" name="Text Box 5"/>
            <p:cNvSpPr txBox="1">
              <a:spLocks noChangeArrowheads="1"/>
            </p:cNvSpPr>
            <p:nvPr/>
          </p:nvSpPr>
          <p:spPr bwMode="auto">
            <a:xfrm>
              <a:off x="2868" y="8328"/>
              <a:ext cx="116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次迭代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68" name="Text Box 4"/>
            <p:cNvSpPr txBox="1">
              <a:spLocks noChangeArrowheads="1"/>
            </p:cNvSpPr>
            <p:nvPr/>
          </p:nvSpPr>
          <p:spPr bwMode="auto">
            <a:xfrm>
              <a:off x="2638" y="9060"/>
              <a:ext cx="156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10</a:t>
              </a: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次迭代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669" name="AutoShape 3"/>
            <p:cNvSpPr>
              <a:spLocks/>
            </p:cNvSpPr>
            <p:nvPr/>
          </p:nvSpPr>
          <p:spPr bwMode="auto">
            <a:xfrm>
              <a:off x="7991" y="6683"/>
              <a:ext cx="397" cy="2713"/>
            </a:xfrm>
            <a:prstGeom prst="rightBrace">
              <a:avLst>
                <a:gd name="adj1" fmla="val 5694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graphicFrame>
          <p:nvGraphicFramePr>
            <p:cNvPr id="69670" name="对象 696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1261219"/>
                </p:ext>
              </p:extLst>
            </p:nvPr>
          </p:nvGraphicFramePr>
          <p:xfrm>
            <a:off x="8411" y="7455"/>
            <a:ext cx="2366" cy="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4" name="Equation" r:id="rId3" imgW="812447" imgH="431613" progId="Equation.DSMT4">
                    <p:embed/>
                  </p:oleObj>
                </mc:Choice>
                <mc:Fallback>
                  <p:oleObj name="Equation" r:id="rId3" imgW="812447" imgH="431613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1" y="7455"/>
                          <a:ext cx="2366" cy="12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3300"/>
                </a:solidFill>
              </a:rPr>
              <a:t>决策树概述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7600"/>
            <a:ext cx="8229600" cy="398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sz="2800" b="1" smtClean="0"/>
              <a:t>决策树（</a:t>
            </a:r>
            <a:r>
              <a:rPr lang="en-US" altLang="zh-CN" sz="2800" b="1" smtClean="0"/>
              <a:t>Decision Tree</a:t>
            </a:r>
            <a:r>
              <a:rPr lang="zh-CN" altLang="zh-CN" sz="2800" b="1" smtClean="0"/>
              <a:t>）是一种</a:t>
            </a:r>
            <a:r>
              <a:rPr lang="zh-CN" altLang="en-US" sz="2800" b="1" smtClean="0"/>
              <a:t>描述对实例进行分类的树形结构</a:t>
            </a:r>
            <a:r>
              <a:rPr lang="zh-CN" altLang="zh-CN" sz="2800" b="1" smtClean="0"/>
              <a:t>，常用于分类或回归</a:t>
            </a:r>
            <a:endParaRPr lang="en-US" altLang="zh-CN" sz="2800" b="1" smtClean="0"/>
          </a:p>
          <a:p>
            <a:pPr>
              <a:lnSpc>
                <a:spcPct val="110000"/>
              </a:lnSpc>
            </a:pPr>
            <a:endParaRPr lang="en-US" altLang="zh-CN" sz="2800" b="1" smtClean="0"/>
          </a:p>
        </p:txBody>
      </p:sp>
      <p:grpSp>
        <p:nvGrpSpPr>
          <p:cNvPr id="7172" name="组合 1"/>
          <p:cNvGrpSpPr>
            <a:grpSpLocks/>
          </p:cNvGrpSpPr>
          <p:nvPr/>
        </p:nvGrpSpPr>
        <p:grpSpPr bwMode="auto">
          <a:xfrm>
            <a:off x="957263" y="2222500"/>
            <a:ext cx="4133850" cy="2946400"/>
            <a:chOff x="1558925" y="2181165"/>
            <a:chExt cx="4133850" cy="2945996"/>
          </a:xfrm>
        </p:grpSpPr>
        <p:sp>
          <p:nvSpPr>
            <p:cNvPr id="7176" name="Text Box 10"/>
            <p:cNvSpPr txBox="1">
              <a:spLocks noChangeArrowheads="1"/>
            </p:cNvSpPr>
            <p:nvPr/>
          </p:nvSpPr>
          <p:spPr bwMode="auto">
            <a:xfrm>
              <a:off x="3052763" y="2181165"/>
              <a:ext cx="857250" cy="40011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年龄？</a:t>
              </a:r>
            </a:p>
          </p:txBody>
        </p:sp>
        <p:sp>
          <p:nvSpPr>
            <p:cNvPr id="7177" name="Text Box 11"/>
            <p:cNvSpPr txBox="1">
              <a:spLocks noChangeArrowheads="1"/>
            </p:cNvSpPr>
            <p:nvPr/>
          </p:nvSpPr>
          <p:spPr bwMode="auto">
            <a:xfrm>
              <a:off x="1939925" y="3495676"/>
              <a:ext cx="914400" cy="40011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学生？</a:t>
              </a:r>
            </a:p>
          </p:txBody>
        </p:sp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4321175" y="3495676"/>
              <a:ext cx="838200" cy="40011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信誉？</a:t>
              </a:r>
            </a:p>
          </p:txBody>
        </p:sp>
        <p:grpSp>
          <p:nvGrpSpPr>
            <p:cNvPr id="7179" name="Group 13"/>
            <p:cNvGrpSpPr>
              <a:grpSpLocks/>
            </p:cNvGrpSpPr>
            <p:nvPr/>
          </p:nvGrpSpPr>
          <p:grpSpPr bwMode="auto">
            <a:xfrm>
              <a:off x="3025775" y="3475043"/>
              <a:ext cx="914400" cy="420688"/>
              <a:chOff x="4080" y="2435"/>
              <a:chExt cx="576" cy="265"/>
            </a:xfrm>
          </p:grpSpPr>
          <p:sp>
            <p:nvSpPr>
              <p:cNvPr id="7204" name="Oval 14"/>
              <p:cNvSpPr>
                <a:spLocks noChangeArrowheads="1"/>
              </p:cNvSpPr>
              <p:nvPr/>
            </p:nvSpPr>
            <p:spPr bwMode="auto">
              <a:xfrm>
                <a:off x="4080" y="2435"/>
                <a:ext cx="576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7205" name="Text Box 15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/>
                  <a:t>买</a:t>
                </a:r>
              </a:p>
            </p:txBody>
          </p:sp>
        </p:grpSp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 flipH="1">
              <a:off x="2397125" y="2581275"/>
              <a:ext cx="106680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1" name="Line 17"/>
            <p:cNvSpPr>
              <a:spLocks noChangeShapeType="1"/>
            </p:cNvSpPr>
            <p:nvPr/>
          </p:nvSpPr>
          <p:spPr bwMode="auto">
            <a:xfrm>
              <a:off x="3463925" y="2581275"/>
              <a:ext cx="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2" name="Line 18"/>
            <p:cNvSpPr>
              <a:spLocks noChangeShapeType="1"/>
            </p:cNvSpPr>
            <p:nvPr/>
          </p:nvSpPr>
          <p:spPr bwMode="auto">
            <a:xfrm>
              <a:off x="3482975" y="2581275"/>
              <a:ext cx="112395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3" name="Line 19"/>
            <p:cNvSpPr>
              <a:spLocks noChangeShapeType="1"/>
            </p:cNvSpPr>
            <p:nvPr/>
          </p:nvSpPr>
          <p:spPr bwMode="auto">
            <a:xfrm flipH="1">
              <a:off x="2016125" y="3876675"/>
              <a:ext cx="3048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4" name="Line 20"/>
            <p:cNvSpPr>
              <a:spLocks noChangeShapeType="1"/>
            </p:cNvSpPr>
            <p:nvPr/>
          </p:nvSpPr>
          <p:spPr bwMode="auto">
            <a:xfrm>
              <a:off x="2473325" y="3876675"/>
              <a:ext cx="4572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5" name="Line 21"/>
            <p:cNvSpPr>
              <a:spLocks noChangeShapeType="1"/>
            </p:cNvSpPr>
            <p:nvPr/>
          </p:nvSpPr>
          <p:spPr bwMode="auto">
            <a:xfrm flipH="1">
              <a:off x="4225925" y="3876675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6" name="Line 22"/>
            <p:cNvSpPr>
              <a:spLocks noChangeShapeType="1"/>
            </p:cNvSpPr>
            <p:nvPr/>
          </p:nvSpPr>
          <p:spPr bwMode="auto">
            <a:xfrm>
              <a:off x="4759325" y="3876675"/>
              <a:ext cx="4572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Rectangle 23"/>
            <p:cNvSpPr>
              <a:spLocks noChangeArrowheads="1"/>
            </p:cNvSpPr>
            <p:nvPr/>
          </p:nvSpPr>
          <p:spPr bwMode="auto">
            <a:xfrm>
              <a:off x="2397125" y="27828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/>
                <a:t>青</a:t>
              </a:r>
            </a:p>
          </p:txBody>
        </p:sp>
        <p:sp>
          <p:nvSpPr>
            <p:cNvPr id="7188" name="Rectangle 24"/>
            <p:cNvSpPr>
              <a:spLocks noChangeArrowheads="1"/>
            </p:cNvSpPr>
            <p:nvPr/>
          </p:nvSpPr>
          <p:spPr bwMode="auto">
            <a:xfrm>
              <a:off x="3080222" y="29352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/>
                <a:t>中</a:t>
              </a:r>
            </a:p>
          </p:txBody>
        </p:sp>
        <p:sp>
          <p:nvSpPr>
            <p:cNvPr id="7189" name="Rectangle 25"/>
            <p:cNvSpPr>
              <a:spLocks noChangeArrowheads="1"/>
            </p:cNvSpPr>
            <p:nvPr/>
          </p:nvSpPr>
          <p:spPr bwMode="auto">
            <a:xfrm>
              <a:off x="4137376" y="28590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/>
                <a:t>老</a:t>
              </a:r>
            </a:p>
          </p:txBody>
        </p:sp>
        <p:sp>
          <p:nvSpPr>
            <p:cNvPr id="7190" name="Rectangle 26"/>
            <p:cNvSpPr>
              <a:spLocks noChangeArrowheads="1"/>
            </p:cNvSpPr>
            <p:nvPr/>
          </p:nvSpPr>
          <p:spPr bwMode="auto">
            <a:xfrm>
              <a:off x="1752007" y="404641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/>
                <a:t>否</a:t>
              </a:r>
            </a:p>
          </p:txBody>
        </p:sp>
        <p:sp>
          <p:nvSpPr>
            <p:cNvPr id="7191" name="Rectangle 27"/>
            <p:cNvSpPr>
              <a:spLocks noChangeArrowheads="1"/>
            </p:cNvSpPr>
            <p:nvPr/>
          </p:nvSpPr>
          <p:spPr bwMode="auto">
            <a:xfrm>
              <a:off x="2659242" y="4049713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/>
                <a:t>是</a:t>
              </a:r>
            </a:p>
          </p:txBody>
        </p:sp>
        <p:sp>
          <p:nvSpPr>
            <p:cNvPr id="7192" name="Rectangle 28"/>
            <p:cNvSpPr>
              <a:spLocks noChangeArrowheads="1"/>
            </p:cNvSpPr>
            <p:nvPr/>
          </p:nvSpPr>
          <p:spPr bwMode="auto">
            <a:xfrm>
              <a:off x="4016375" y="40782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/>
                <a:t>优</a:t>
              </a:r>
            </a:p>
          </p:txBody>
        </p:sp>
        <p:sp>
          <p:nvSpPr>
            <p:cNvPr id="7193" name="Rectangle 29"/>
            <p:cNvSpPr>
              <a:spLocks noChangeArrowheads="1"/>
            </p:cNvSpPr>
            <p:nvPr/>
          </p:nvSpPr>
          <p:spPr bwMode="auto">
            <a:xfrm>
              <a:off x="4930775" y="40782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/>
                <a:t>良</a:t>
              </a:r>
            </a:p>
          </p:txBody>
        </p:sp>
        <p:grpSp>
          <p:nvGrpSpPr>
            <p:cNvPr id="7194" name="Group 30"/>
            <p:cNvGrpSpPr>
              <a:grpSpLocks/>
            </p:cNvGrpSpPr>
            <p:nvPr/>
          </p:nvGrpSpPr>
          <p:grpSpPr bwMode="auto">
            <a:xfrm>
              <a:off x="1558925" y="4618043"/>
              <a:ext cx="914400" cy="430213"/>
              <a:chOff x="3156" y="3155"/>
              <a:chExt cx="576" cy="271"/>
            </a:xfrm>
          </p:grpSpPr>
          <p:sp>
            <p:nvSpPr>
              <p:cNvPr id="7202" name="Oval 31"/>
              <p:cNvSpPr>
                <a:spLocks noChangeArrowheads="1"/>
              </p:cNvSpPr>
              <p:nvPr/>
            </p:nvSpPr>
            <p:spPr bwMode="auto">
              <a:xfrm>
                <a:off x="3156" y="3155"/>
                <a:ext cx="576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7203" name="Text Box 32"/>
              <p:cNvSpPr txBox="1">
                <a:spLocks noChangeArrowheads="1"/>
              </p:cNvSpPr>
              <p:nvPr/>
            </p:nvSpPr>
            <p:spPr bwMode="auto">
              <a:xfrm>
                <a:off x="3252" y="3174"/>
                <a:ext cx="48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/>
                  <a:t>不买</a:t>
                </a:r>
              </a:p>
            </p:txBody>
          </p:sp>
        </p:grpSp>
        <p:grpSp>
          <p:nvGrpSpPr>
            <p:cNvPr id="7195" name="Group 33"/>
            <p:cNvGrpSpPr>
              <a:grpSpLocks/>
            </p:cNvGrpSpPr>
            <p:nvPr/>
          </p:nvGrpSpPr>
          <p:grpSpPr bwMode="auto">
            <a:xfrm>
              <a:off x="4778375" y="4619633"/>
              <a:ext cx="914400" cy="482601"/>
              <a:chOff x="4080" y="2435"/>
              <a:chExt cx="576" cy="304"/>
            </a:xfrm>
          </p:grpSpPr>
          <p:sp>
            <p:nvSpPr>
              <p:cNvPr id="7200" name="Oval 34"/>
              <p:cNvSpPr>
                <a:spLocks noChangeArrowheads="1"/>
              </p:cNvSpPr>
              <p:nvPr/>
            </p:nvSpPr>
            <p:spPr bwMode="auto">
              <a:xfrm>
                <a:off x="4080" y="2435"/>
                <a:ext cx="576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7201" name="Text Box 35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/>
                  <a:t>买</a:t>
                </a:r>
              </a:p>
            </p:txBody>
          </p:sp>
        </p:grpSp>
        <p:grpSp>
          <p:nvGrpSpPr>
            <p:cNvPr id="7196" name="Group 36"/>
            <p:cNvGrpSpPr>
              <a:grpSpLocks/>
            </p:cNvGrpSpPr>
            <p:nvPr/>
          </p:nvGrpSpPr>
          <p:grpSpPr bwMode="auto">
            <a:xfrm>
              <a:off x="2566988" y="4618046"/>
              <a:ext cx="914400" cy="482601"/>
              <a:chOff x="4080" y="2435"/>
              <a:chExt cx="576" cy="304"/>
            </a:xfrm>
          </p:grpSpPr>
          <p:sp>
            <p:nvSpPr>
              <p:cNvPr id="7198" name="Oval 37"/>
              <p:cNvSpPr>
                <a:spLocks noChangeArrowheads="1"/>
              </p:cNvSpPr>
              <p:nvPr/>
            </p:nvSpPr>
            <p:spPr bwMode="auto">
              <a:xfrm>
                <a:off x="4080" y="2435"/>
                <a:ext cx="576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7199" name="Text Box 38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/>
                  <a:t>买</a:t>
                </a:r>
              </a:p>
            </p:txBody>
          </p:sp>
        </p:grpSp>
        <p:sp>
          <p:nvSpPr>
            <p:cNvPr id="7197" name="Oval 40"/>
            <p:cNvSpPr>
              <a:spLocks noChangeArrowheads="1"/>
            </p:cNvSpPr>
            <p:nvPr/>
          </p:nvSpPr>
          <p:spPr bwMode="auto">
            <a:xfrm>
              <a:off x="3711575" y="4638685"/>
              <a:ext cx="1028700" cy="488476"/>
            </a:xfrm>
            <a:prstGeom prst="ellipse">
              <a:avLst/>
            </a:prstGeom>
            <a:solidFill>
              <a:srgbClr val="B4B6B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/>
                <a:t>不买</a:t>
              </a:r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514975" y="4530725"/>
            <a:ext cx="3219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/>
              <a:t>叶子结点表示类别值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999038" y="2362200"/>
            <a:ext cx="3876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/>
              <a:t>根结点和内部结点表示特征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384800" y="3306763"/>
            <a:ext cx="347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/>
              <a:t>有向边对应特征的取值</a:t>
            </a:r>
          </a:p>
        </p:txBody>
      </p:sp>
    </p:spTree>
    <p:extLst>
      <p:ext uri="{BB962C8B-B14F-4D97-AF65-F5344CB8AC3E}">
        <p14:creationId xmlns:p14="http://schemas.microsoft.com/office/powerpoint/2010/main" val="2670254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3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分类器评价标准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预测准确度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mtClean="0"/>
              <a:t>计算复杂度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模型描述的简洁度：产生式规则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准确度分析</a:t>
            </a:r>
            <a:endParaRPr lang="zh-CN" altLang="en-US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0" y="1333501"/>
            <a:ext cx="9144000" cy="2178844"/>
          </a:xfrm>
        </p:spPr>
        <p:txBody>
          <a:bodyPr/>
          <a:lstStyle/>
          <a:p>
            <a:pPr marL="0" indent="808038" eaLnBrk="1" hangingPunct="1">
              <a:buFont typeface="Wingdings 2" pitchFamily="18" charset="2"/>
              <a:buNone/>
            </a:pPr>
            <a:r>
              <a:rPr lang="zh-CN" altLang="zh-CN" smtClean="0"/>
              <a:t>一般采用</a:t>
            </a:r>
            <a:r>
              <a:rPr lang="zh-CN" altLang="en-US" smtClean="0"/>
              <a:t>召回</a:t>
            </a:r>
            <a:r>
              <a:rPr lang="zh-CN" altLang="zh-CN" smtClean="0"/>
              <a:t>率</a:t>
            </a:r>
            <a:r>
              <a:rPr lang="en-US" altLang="zh-CN" i="1" smtClean="0"/>
              <a:t>r</a:t>
            </a:r>
            <a:r>
              <a:rPr lang="en-US" altLang="zh-CN" smtClean="0"/>
              <a:t>(Recall)</a:t>
            </a:r>
            <a:r>
              <a:rPr lang="zh-CN" altLang="zh-CN" smtClean="0"/>
              <a:t>和</a:t>
            </a:r>
            <a:r>
              <a:rPr lang="zh-CN" altLang="en-US" smtClean="0"/>
              <a:t>精</a:t>
            </a:r>
            <a:r>
              <a:rPr lang="zh-CN" altLang="zh-CN" smtClean="0"/>
              <a:t>准率</a:t>
            </a:r>
            <a:r>
              <a:rPr lang="en-US" altLang="zh-CN" i="1" smtClean="0"/>
              <a:t>p</a:t>
            </a:r>
            <a:r>
              <a:rPr lang="en-US" altLang="zh-CN" smtClean="0"/>
              <a:t>(Precision)</a:t>
            </a:r>
            <a:r>
              <a:rPr lang="zh-CN" altLang="zh-CN" smtClean="0"/>
              <a:t>这两个指标衡量分类</a:t>
            </a:r>
            <a:r>
              <a:rPr lang="zh-CN" altLang="en-US" smtClean="0"/>
              <a:t>器</a:t>
            </a:r>
            <a:r>
              <a:rPr lang="zh-CN" altLang="zh-CN" smtClean="0"/>
              <a:t>的准确度。—个好的分类</a:t>
            </a:r>
            <a:r>
              <a:rPr lang="zh-CN" altLang="en-US" smtClean="0"/>
              <a:t>器</a:t>
            </a:r>
            <a:r>
              <a:rPr lang="zh-CN" altLang="zh-CN" smtClean="0"/>
              <a:t>应同时具有较高的</a:t>
            </a:r>
            <a:r>
              <a:rPr lang="zh-CN" altLang="en-US" smtClean="0"/>
              <a:t>召回</a:t>
            </a:r>
            <a:r>
              <a:rPr lang="zh-CN" altLang="zh-CN" smtClean="0"/>
              <a:t>率和</a:t>
            </a:r>
            <a:r>
              <a:rPr lang="zh-CN" altLang="en-US" smtClean="0"/>
              <a:t>精</a:t>
            </a:r>
            <a:r>
              <a:rPr lang="zh-CN" altLang="zh-CN" smtClean="0"/>
              <a:t>准率，当然这两个指标一般情况下是互斥的，有时要根据需要在这两个指标间作某种权衡和妥协。</a:t>
            </a:r>
            <a:endParaRPr lang="zh-CN" altLang="en-US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216958"/>
            <a:ext cx="9504363" cy="54504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召回</a:t>
            </a:r>
            <a:r>
              <a:rPr lang="zh-CN" altLang="zh-CN" dirty="0" smtClean="0"/>
              <a:t>率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(Recall)</a:t>
            </a:r>
            <a:r>
              <a:rPr lang="zh-CN" altLang="zh-CN" dirty="0" smtClean="0"/>
              <a:t>和</a:t>
            </a:r>
            <a:r>
              <a:rPr lang="zh-CN" altLang="en-US" dirty="0" smtClean="0"/>
              <a:t>精</a:t>
            </a:r>
            <a:r>
              <a:rPr lang="zh-CN" altLang="zh-CN" dirty="0" smtClean="0"/>
              <a:t>准率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(Precision)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2271"/>
            <a:ext cx="8229600" cy="3295386"/>
          </a:xfrm>
        </p:spPr>
        <p:txBody>
          <a:bodyPr rtlCol="0">
            <a:noAutofit/>
          </a:bodyPr>
          <a:lstStyle/>
          <a:p>
            <a:pPr marL="0" indent="3571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sz="1400" dirty="0" smtClean="0"/>
              <a:t>为了定义这两个指标，引入</a:t>
            </a:r>
            <a:r>
              <a:rPr lang="zh-CN" altLang="en-US" sz="1400" dirty="0" smtClean="0"/>
              <a:t>分类</a:t>
            </a:r>
            <a:r>
              <a:rPr lang="zh-CN" altLang="zh-CN" sz="1400" dirty="0" smtClean="0"/>
              <a:t>中常用的两个基本概念，</a:t>
            </a:r>
            <a:r>
              <a:rPr lang="en-US" altLang="zh-CN" sz="1400" dirty="0" smtClean="0"/>
              <a:t>Relevant</a:t>
            </a:r>
            <a:r>
              <a:rPr lang="zh-CN" altLang="zh-CN" sz="1400" dirty="0" smtClean="0"/>
              <a:t>和</a:t>
            </a:r>
            <a:r>
              <a:rPr lang="en-US" altLang="zh-CN" sz="1400" dirty="0" smtClean="0"/>
              <a:t>Retrieved</a:t>
            </a:r>
            <a:r>
              <a:rPr lang="zh-CN" altLang="zh-CN" sz="1400" dirty="0" smtClean="0"/>
              <a:t>。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sz="1400" dirty="0" smtClean="0"/>
              <a:t>Relevant</a:t>
            </a:r>
            <a:r>
              <a:rPr lang="zh-CN" altLang="zh-CN" sz="1400" dirty="0" smtClean="0"/>
              <a:t>：真正属于某类的集合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sz="1400" dirty="0" smtClean="0"/>
              <a:t>Retrieved</a:t>
            </a:r>
            <a:r>
              <a:rPr lang="zh-CN" altLang="zh-CN" sz="1400" dirty="0" smtClean="0"/>
              <a:t>：判断属于某类的集合</a:t>
            </a:r>
            <a:endParaRPr lang="en-US" altLang="zh-CN" sz="1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endParaRPr lang="en-US" altLang="zh-CN" sz="1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endParaRPr lang="en-US" altLang="zh-CN" sz="1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endParaRPr lang="en-US" altLang="zh-CN" sz="1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endParaRPr lang="en-US" altLang="zh-CN" sz="1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endParaRPr lang="en-US" altLang="zh-CN" sz="1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endParaRPr lang="zh-CN" altLang="zh-CN" sz="1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endParaRPr lang="en-US" altLang="zh-CN" sz="1400" dirty="0" smtClean="0"/>
          </a:p>
          <a:p>
            <a:pPr marL="0" indent="3571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1400" dirty="0" smtClean="0"/>
              <a:t>召回</a:t>
            </a:r>
            <a:r>
              <a:rPr lang="zh-CN" altLang="zh-CN" sz="1400" dirty="0" smtClean="0"/>
              <a:t>率反映了分类</a:t>
            </a:r>
            <a:r>
              <a:rPr lang="zh-CN" altLang="en-US" sz="1400" dirty="0" smtClean="0"/>
              <a:t>器</a:t>
            </a:r>
            <a:r>
              <a:rPr lang="zh-CN" altLang="zh-CN" sz="1400" dirty="0" smtClean="0"/>
              <a:t>正确分类的</a:t>
            </a:r>
            <a:r>
              <a:rPr lang="zh-CN" altLang="en-US" sz="1400" dirty="0" smtClean="0"/>
              <a:t>对象</a:t>
            </a:r>
            <a:r>
              <a:rPr lang="zh-CN" altLang="zh-CN" sz="1400" dirty="0" smtClean="0"/>
              <a:t>在真正归入该类的</a:t>
            </a:r>
            <a:r>
              <a:rPr lang="zh-CN" altLang="en-US" sz="1400" dirty="0" smtClean="0"/>
              <a:t>对象</a:t>
            </a:r>
            <a:r>
              <a:rPr lang="zh-CN" altLang="zh-CN" sz="1400" dirty="0" smtClean="0"/>
              <a:t>中所占的比率，而</a:t>
            </a:r>
            <a:r>
              <a:rPr lang="zh-CN" altLang="en-US" sz="1400" dirty="0" smtClean="0"/>
              <a:t>精</a:t>
            </a:r>
            <a:r>
              <a:rPr lang="zh-CN" altLang="zh-CN" sz="1400" dirty="0" smtClean="0"/>
              <a:t>准率反映了分类</a:t>
            </a:r>
            <a:r>
              <a:rPr lang="zh-CN" altLang="en-US" sz="1400" dirty="0" smtClean="0"/>
              <a:t>器</a:t>
            </a:r>
            <a:r>
              <a:rPr lang="zh-CN" altLang="zh-CN" sz="1400" dirty="0" smtClean="0"/>
              <a:t>正确分类的</a:t>
            </a:r>
            <a:r>
              <a:rPr lang="zh-CN" altLang="en-US" sz="1400" dirty="0" smtClean="0"/>
              <a:t>对象</a:t>
            </a:r>
            <a:r>
              <a:rPr lang="zh-CN" altLang="zh-CN" sz="1400" dirty="0" smtClean="0"/>
              <a:t>在系统归入该类的</a:t>
            </a:r>
            <a:r>
              <a:rPr lang="zh-CN" altLang="en-US" sz="1400" dirty="0" smtClean="0"/>
              <a:t>对象</a:t>
            </a:r>
            <a:r>
              <a:rPr lang="zh-CN" altLang="zh-CN" sz="1400" dirty="0" smtClean="0"/>
              <a:t>中所占的比率。</a:t>
            </a:r>
            <a:endParaRPr lang="zh-CN" altLang="en-US" sz="1400" dirty="0"/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89" y="1489348"/>
            <a:ext cx="35052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65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313258"/>
              </p:ext>
            </p:extLst>
          </p:nvPr>
        </p:nvGraphicFramePr>
        <p:xfrm>
          <a:off x="845280" y="1834629"/>
          <a:ext cx="15906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1" name="Equation" r:id="rId4" imgW="1587500" imgH="469900" progId="">
                  <p:embed/>
                </p:oleObj>
              </mc:Choice>
              <mc:Fallback>
                <p:oleObj name="Equation" r:id="rId4" imgW="1587500" imgH="4699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280" y="1834629"/>
                        <a:ext cx="15906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65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740287"/>
              </p:ext>
            </p:extLst>
          </p:nvPr>
        </p:nvGraphicFramePr>
        <p:xfrm>
          <a:off x="1029435" y="2550819"/>
          <a:ext cx="16097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2" name="Equation" r:id="rId6" imgW="1612900" imgH="469900" progId="">
                  <p:embed/>
                </p:oleObj>
              </mc:Choice>
              <mc:Fallback>
                <p:oleObj name="Equation" r:id="rId6" imgW="1612900" imgH="4699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435" y="2550819"/>
                        <a:ext cx="16097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Rectangle 17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66570" name="Group 9"/>
          <p:cNvGrpSpPr>
            <a:grpSpLocks noChangeAspect="1"/>
          </p:cNvGrpSpPr>
          <p:nvPr/>
        </p:nvGrpSpPr>
        <p:grpSpPr bwMode="auto">
          <a:xfrm>
            <a:off x="642939" y="4048125"/>
            <a:ext cx="3348037" cy="1595438"/>
            <a:chOff x="4689" y="9728"/>
            <a:chExt cx="5272" cy="3016"/>
          </a:xfrm>
        </p:grpSpPr>
        <p:sp>
          <p:nvSpPr>
            <p:cNvPr id="6658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4689" y="9728"/>
              <a:ext cx="5272" cy="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Rectangle 15"/>
            <p:cNvSpPr>
              <a:spLocks noChangeArrowheads="1"/>
            </p:cNvSpPr>
            <p:nvPr/>
          </p:nvSpPr>
          <p:spPr bwMode="auto">
            <a:xfrm>
              <a:off x="4697" y="9736"/>
              <a:ext cx="5256" cy="3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6582" name="Oval 14"/>
            <p:cNvSpPr>
              <a:spLocks noChangeArrowheads="1"/>
            </p:cNvSpPr>
            <p:nvPr/>
          </p:nvSpPr>
          <p:spPr bwMode="auto">
            <a:xfrm>
              <a:off x="4951" y="9931"/>
              <a:ext cx="4710" cy="2646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6583" name="Oval 13"/>
            <p:cNvSpPr>
              <a:spLocks noChangeArrowheads="1"/>
            </p:cNvSpPr>
            <p:nvPr/>
          </p:nvSpPr>
          <p:spPr bwMode="auto">
            <a:xfrm>
              <a:off x="5124" y="10326"/>
              <a:ext cx="3556" cy="1967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6584" name="Text Box 12"/>
            <p:cNvSpPr txBox="1">
              <a:spLocks noChangeArrowheads="1"/>
            </p:cNvSpPr>
            <p:nvPr/>
          </p:nvSpPr>
          <p:spPr bwMode="auto">
            <a:xfrm>
              <a:off x="5316" y="11108"/>
              <a:ext cx="750" cy="3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00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Relevant</a:t>
              </a:r>
              <a:endParaRPr kumimoji="0"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6585" name="Text Box 11"/>
            <p:cNvSpPr txBox="1">
              <a:spLocks noChangeArrowheads="1"/>
            </p:cNvSpPr>
            <p:nvPr/>
          </p:nvSpPr>
          <p:spPr bwMode="auto">
            <a:xfrm>
              <a:off x="8717" y="11109"/>
              <a:ext cx="825" cy="3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00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Retrieved</a:t>
              </a:r>
              <a:endParaRPr kumimoji="0"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6586" name="Text Box 10"/>
            <p:cNvSpPr txBox="1">
              <a:spLocks noChangeArrowheads="1"/>
            </p:cNvSpPr>
            <p:nvPr/>
          </p:nvSpPr>
          <p:spPr bwMode="auto">
            <a:xfrm>
              <a:off x="6260" y="11106"/>
              <a:ext cx="1785" cy="3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00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Relevant∩Retrieved</a:t>
              </a:r>
              <a:endParaRPr kumimoji="0"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66571" name="Rectangle 29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66572" name="Group 21"/>
          <p:cNvGrpSpPr>
            <a:grpSpLocks noChangeAspect="1"/>
          </p:cNvGrpSpPr>
          <p:nvPr/>
        </p:nvGrpSpPr>
        <p:grpSpPr bwMode="auto">
          <a:xfrm>
            <a:off x="5214939" y="4226719"/>
            <a:ext cx="2566987" cy="1273968"/>
            <a:chOff x="4854" y="9938"/>
            <a:chExt cx="4043" cy="2408"/>
          </a:xfrm>
        </p:grpSpPr>
        <p:sp>
          <p:nvSpPr>
            <p:cNvPr id="66573" name="AutoShape 28"/>
            <p:cNvSpPr>
              <a:spLocks noChangeAspect="1" noChangeArrowheads="1" noTextEdit="1"/>
            </p:cNvSpPr>
            <p:nvPr/>
          </p:nvSpPr>
          <p:spPr bwMode="auto">
            <a:xfrm>
              <a:off x="4854" y="9938"/>
              <a:ext cx="4043" cy="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Rectangle 27"/>
            <p:cNvSpPr>
              <a:spLocks noChangeArrowheads="1"/>
            </p:cNvSpPr>
            <p:nvPr/>
          </p:nvSpPr>
          <p:spPr bwMode="auto">
            <a:xfrm>
              <a:off x="4862" y="9946"/>
              <a:ext cx="4027" cy="2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6575" name="Oval 26"/>
            <p:cNvSpPr>
              <a:spLocks noChangeArrowheads="1"/>
            </p:cNvSpPr>
            <p:nvPr/>
          </p:nvSpPr>
          <p:spPr bwMode="auto">
            <a:xfrm>
              <a:off x="5049" y="10161"/>
              <a:ext cx="3556" cy="1967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6576" name="Oval 25"/>
            <p:cNvSpPr>
              <a:spLocks noChangeArrowheads="1"/>
            </p:cNvSpPr>
            <p:nvPr/>
          </p:nvSpPr>
          <p:spPr bwMode="auto">
            <a:xfrm>
              <a:off x="5971" y="10326"/>
              <a:ext cx="2511" cy="157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6577" name="Text Box 24"/>
            <p:cNvSpPr txBox="1">
              <a:spLocks noChangeArrowheads="1"/>
            </p:cNvSpPr>
            <p:nvPr/>
          </p:nvSpPr>
          <p:spPr bwMode="auto">
            <a:xfrm>
              <a:off x="5151" y="10943"/>
              <a:ext cx="750" cy="3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00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Relevant</a:t>
              </a:r>
              <a:endParaRPr kumimoji="0"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6578" name="Text Box 23"/>
            <p:cNvSpPr txBox="1">
              <a:spLocks noChangeArrowheads="1"/>
            </p:cNvSpPr>
            <p:nvPr/>
          </p:nvSpPr>
          <p:spPr bwMode="auto">
            <a:xfrm>
              <a:off x="6992" y="11337"/>
              <a:ext cx="825" cy="3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00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Retrieved</a:t>
              </a:r>
              <a:endParaRPr kumimoji="0"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6579" name="Text Box 22"/>
            <p:cNvSpPr txBox="1">
              <a:spLocks noChangeArrowheads="1"/>
            </p:cNvSpPr>
            <p:nvPr/>
          </p:nvSpPr>
          <p:spPr bwMode="auto">
            <a:xfrm>
              <a:off x="6065" y="10941"/>
              <a:ext cx="1894" cy="3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>
                  <a:solidFill>
                    <a:schemeClr val="tx1"/>
                  </a:solidFill>
                  <a:latin typeface="Cambria" pitchFamily="18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00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Relevant∩Retrieved</a:t>
              </a:r>
              <a:endParaRPr kumimoji="0"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smtClean="0"/>
              <a:t>F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召回</a:t>
            </a:r>
            <a:r>
              <a:rPr lang="zh-CN" altLang="zh-CN" dirty="0" smtClean="0"/>
              <a:t>率和</a:t>
            </a:r>
            <a:r>
              <a:rPr lang="zh-CN" altLang="en-US" dirty="0" smtClean="0"/>
              <a:t>精</a:t>
            </a:r>
            <a:r>
              <a:rPr lang="zh-CN" altLang="zh-CN" dirty="0" smtClean="0"/>
              <a:t>准率反映了分类质量的两个不同侧面，两者必须综合考虑，不可偏废，因此，可引入一种新的评价指标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，该指标综合了这两种因素，其公式如下：</a:t>
            </a:r>
            <a:endParaRPr lang="zh-CN" altLang="en-US" dirty="0" smtClean="0"/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75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452720"/>
              </p:ext>
            </p:extLst>
          </p:nvPr>
        </p:nvGraphicFramePr>
        <p:xfrm>
          <a:off x="2195736" y="4009628"/>
          <a:ext cx="40782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3" imgW="1498600" imgH="419100" progId="Equation.DSMT4">
                  <p:embed/>
                </p:oleObj>
              </mc:Choice>
              <mc:Fallback>
                <p:oleObj name="Equation" r:id="rId3" imgW="14986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009628"/>
                        <a:ext cx="40782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9880" y="2203475"/>
            <a:ext cx="6364243" cy="156966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9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谢谢大家！</a:t>
            </a:r>
            <a:endParaRPr lang="zh-CN" alt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258888" y="337344"/>
            <a:ext cx="6337300" cy="830997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zh-CN" altLang="en-US" sz="4800" b="1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楷体_GB2312" pitchFamily="49" charset="-122"/>
              </a:rPr>
              <a:t>决策树分类算法</a:t>
            </a:r>
            <a:endParaRPr lang="zh-CN" altLang="en-US" sz="4800" b="1">
              <a:latin typeface="黑体" pitchFamily="49" charset="-122"/>
              <a:ea typeface="宋体" pitchFamily="2" charset="-122"/>
              <a:cs typeface="楷体_GB2312" pitchFamily="49" charset="-122"/>
            </a:endParaRPr>
          </a:p>
        </p:txBody>
      </p:sp>
      <p:pic>
        <p:nvPicPr>
          <p:cNvPr id="18435" name="Picture 6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457729"/>
            <a:ext cx="1041400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/>
            </a:extLst>
          </p:cNvPr>
          <p:cNvSpPr txBox="1"/>
          <p:nvPr/>
        </p:nvSpPr>
        <p:spPr>
          <a:xfrm>
            <a:off x="971551" y="1297782"/>
            <a:ext cx="7561263" cy="43088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zh-CN" altLang="zh-CN" sz="2800" dirty="0">
                <a:solidFill>
                  <a:srgbClr val="FF0000"/>
                </a:solidFill>
              </a:rPr>
              <a:t>三种经典的决策树生成算法</a:t>
            </a:r>
            <a:r>
              <a:rPr lang="zh-CN" altLang="en-US" sz="2800" dirty="0">
                <a:solidFill>
                  <a:schemeClr val="accent6"/>
                </a:solidFill>
              </a:rPr>
              <a:t>：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lvl="3">
              <a:spcAft>
                <a:spcPts val="1200"/>
              </a:spcAft>
              <a:defRPr/>
            </a:pPr>
            <a:r>
              <a:rPr lang="zh-CN" altLang="zh-CN" sz="2800" dirty="0"/>
              <a:t>基于</a:t>
            </a:r>
            <a:r>
              <a:rPr lang="zh-CN" altLang="zh-CN" sz="2800" dirty="0">
                <a:solidFill>
                  <a:srgbClr val="FF0000"/>
                </a:solidFill>
              </a:rPr>
              <a:t>信息增益</a:t>
            </a:r>
            <a:r>
              <a:rPr lang="zh-CN" altLang="zh-CN" sz="2800" dirty="0"/>
              <a:t>的</a:t>
            </a:r>
            <a:r>
              <a:rPr lang="en-US" altLang="zh-CN" sz="2800" dirty="0"/>
              <a:t>ID3</a:t>
            </a:r>
            <a:r>
              <a:rPr lang="zh-CN" altLang="zh-CN" sz="2800" dirty="0"/>
              <a:t>算法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lvl="3">
              <a:spcAft>
                <a:spcPts val="1200"/>
              </a:spcAft>
              <a:defRPr/>
            </a:pPr>
            <a:r>
              <a:rPr lang="zh-CN" altLang="zh-CN" sz="2800" dirty="0"/>
              <a:t>基于</a:t>
            </a:r>
            <a:r>
              <a:rPr lang="zh-CN" altLang="zh-CN" sz="2800" dirty="0">
                <a:solidFill>
                  <a:srgbClr val="FF0000"/>
                </a:solidFill>
              </a:rPr>
              <a:t>信息增益率</a:t>
            </a:r>
            <a:r>
              <a:rPr lang="zh-CN" altLang="zh-CN" sz="2800" dirty="0"/>
              <a:t>的</a:t>
            </a:r>
            <a:r>
              <a:rPr lang="en-US" altLang="zh-CN" sz="2800" dirty="0"/>
              <a:t>C4.5</a:t>
            </a:r>
            <a:r>
              <a:rPr lang="zh-CN" altLang="zh-CN" sz="2800" dirty="0"/>
              <a:t>算法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lvl="3">
              <a:spcAft>
                <a:spcPts val="1200"/>
              </a:spcAft>
              <a:defRPr/>
            </a:pPr>
            <a:r>
              <a:rPr lang="zh-CN" altLang="zh-CN" sz="2800" dirty="0"/>
              <a:t>基于</a:t>
            </a:r>
            <a:r>
              <a:rPr lang="zh-CN" altLang="zh-CN" sz="2800" dirty="0">
                <a:solidFill>
                  <a:srgbClr val="FF0000"/>
                </a:solidFill>
              </a:rPr>
              <a:t>基尼指数</a:t>
            </a:r>
            <a:r>
              <a:rPr lang="zh-CN" altLang="zh-CN" sz="2800" dirty="0"/>
              <a:t>的</a:t>
            </a:r>
            <a:r>
              <a:rPr lang="en-US" altLang="zh-CN" sz="2800" dirty="0"/>
              <a:t>CART</a:t>
            </a:r>
            <a:r>
              <a:rPr lang="zh-CN" altLang="zh-CN" sz="2800" dirty="0"/>
              <a:t>算法</a:t>
            </a:r>
            <a:endParaRPr lang="en-US" altLang="zh-CN" sz="2800" dirty="0"/>
          </a:p>
          <a:p>
            <a:pPr lvl="3">
              <a:spcAft>
                <a:spcPts val="1200"/>
              </a:spcAft>
              <a:defRPr/>
            </a:pPr>
            <a:endParaRPr lang="en-US" altLang="zh-CN" sz="2800" dirty="0"/>
          </a:p>
          <a:p>
            <a:pPr>
              <a:spcAft>
                <a:spcPts val="1200"/>
              </a:spcAft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ID3</a:t>
            </a:r>
            <a:r>
              <a:rPr lang="zh-CN" altLang="zh-CN" sz="2800" dirty="0">
                <a:solidFill>
                  <a:srgbClr val="FF0000"/>
                </a:solidFill>
              </a:rPr>
              <a:t>算法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zh-CN" altLang="zh-CN" sz="2800" dirty="0"/>
              <a:t>以</a:t>
            </a:r>
            <a:r>
              <a:rPr lang="zh-CN" altLang="zh-CN" sz="2800" dirty="0">
                <a:solidFill>
                  <a:srgbClr val="FF0000"/>
                </a:solidFill>
              </a:rPr>
              <a:t>信息增益</a:t>
            </a:r>
            <a:r>
              <a:rPr lang="zh-CN" altLang="zh-CN" sz="2800" dirty="0"/>
              <a:t>最大的属性为分类特征，基于贪心策略自顶向下地搜索遍历决策树空间，通过递归方式构建决策树。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latin typeface="华文行楷" pitchFamily="2" charset="-122"/>
                <a:ea typeface="华文行楷" pitchFamily="2" charset="-122"/>
              </a:rPr>
              <a:t>ID3</a:t>
            </a:r>
            <a:r>
              <a:rPr lang="zh-CN" altLang="en-US" b="1" smtClean="0">
                <a:latin typeface="华文行楷" pitchFamily="2" charset="-122"/>
                <a:ea typeface="华文行楷" pitchFamily="2" charset="-122"/>
              </a:rPr>
              <a:t>的基本思想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60500"/>
            <a:ext cx="8686800" cy="3429000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构造决策树，决策树的每个节点对应一个特征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，每条边对应该属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性的一个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。以信息熵的下降速度作为选取测试属性的标准，即所选的测试属性是从根到当前节点的路径上尚未被考虑的具有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最高信息增益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的属性。</a:t>
            </a:r>
          </a:p>
        </p:txBody>
      </p:sp>
      <p:sp>
        <p:nvSpPr>
          <p:cNvPr id="166916" name="AutoShape 4"/>
          <p:cNvSpPr>
            <a:spLocks noChangeArrowheads="1"/>
          </p:cNvSpPr>
          <p:nvPr/>
        </p:nvSpPr>
        <p:spPr bwMode="auto">
          <a:xfrm>
            <a:off x="3486099" y="4177772"/>
            <a:ext cx="3313113" cy="600604"/>
          </a:xfrm>
          <a:prstGeom prst="wedgeRoundRectCallout">
            <a:avLst>
              <a:gd name="adj1" fmla="val -27528"/>
              <a:gd name="adj2" fmla="val -104847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Tahoma" pitchFamily="34" charset="0"/>
                <a:ea typeface="宋体" pitchFamily="2" charset="-122"/>
              </a:rPr>
              <a:t>最有判别力的属性</a:t>
            </a:r>
          </a:p>
        </p:txBody>
      </p:sp>
    </p:spTree>
    <p:extLst>
      <p:ext uri="{BB962C8B-B14F-4D97-AF65-F5344CB8AC3E}">
        <p14:creationId xmlns:p14="http://schemas.microsoft.com/office/powerpoint/2010/main" val="33608535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9525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</a:t>
            </a:r>
            <a:r>
              <a:rPr lang="zh-CN" altLang="zh-CN" smtClean="0"/>
              <a:t>是否适合打垒球</a:t>
            </a:r>
            <a:endParaRPr lang="zh-CN" altLang="en-US" smtClean="0"/>
          </a:p>
        </p:txBody>
      </p:sp>
      <p:graphicFrame>
        <p:nvGraphicFramePr>
          <p:cNvPr id="149605" name="Group 101"/>
          <p:cNvGraphicFramePr>
            <a:graphicFrameLocks noGrp="1"/>
          </p:cNvGraphicFramePr>
          <p:nvPr>
            <p:ph idx="1"/>
          </p:nvPr>
        </p:nvGraphicFramePr>
        <p:xfrm>
          <a:off x="1476376" y="877094"/>
          <a:ext cx="6551613" cy="4572000"/>
        </p:xfrm>
        <a:graphic>
          <a:graphicData uri="http://schemas.openxmlformats.org/drawingml/2006/table">
            <a:tbl>
              <a:tblPr/>
              <a:tblGrid>
                <a:gridCol w="1311275"/>
                <a:gridCol w="1309688"/>
                <a:gridCol w="1309687"/>
                <a:gridCol w="1309688"/>
                <a:gridCol w="1311275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天气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温度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湿度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风速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活动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炎热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炎热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阴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炎热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寒冷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寒冷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阴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寒冷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寒冷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阴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阴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炎热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适中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SzPct val="6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B7396"/>
                        </a:buClr>
                        <a:buSzPct val="4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9A5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ambria" pitchFamily="18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42925" y="96574"/>
            <a:ext cx="8229600" cy="709083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活动</a:t>
            </a:r>
            <a:r>
              <a:rPr lang="zh-CN" altLang="en-US" dirty="0" smtClean="0"/>
              <a:t>的熵</a:t>
            </a:r>
          </a:p>
        </p:txBody>
      </p:sp>
      <p:sp>
        <p:nvSpPr>
          <p:cNvPr id="150530" name="矩形 3"/>
          <p:cNvSpPr>
            <a:spLocks noChangeArrowheads="1"/>
          </p:cNvSpPr>
          <p:nvPr/>
        </p:nvSpPr>
        <p:spPr bwMode="auto">
          <a:xfrm>
            <a:off x="544514" y="5334000"/>
            <a:ext cx="8321675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ahoma" pitchFamily="34" charset="0"/>
                <a:ea typeface="宋体" pitchFamily="2" charset="-122"/>
              </a:rPr>
              <a:t>H</a:t>
            </a:r>
            <a:r>
              <a:rPr lang="en-US" altLang="zh-CN" sz="2400">
                <a:latin typeface="Tahoma" pitchFamily="34" charset="0"/>
                <a:ea typeface="宋体" pitchFamily="2" charset="-122"/>
              </a:rPr>
              <a:t>(</a:t>
            </a:r>
            <a:r>
              <a:rPr lang="zh-CN" altLang="zh-CN" sz="2400">
                <a:latin typeface="Tahoma" pitchFamily="34" charset="0"/>
                <a:ea typeface="宋体" pitchFamily="2" charset="-122"/>
              </a:rPr>
              <a:t>活动</a:t>
            </a:r>
            <a:r>
              <a:rPr lang="en-US" altLang="zh-CN" sz="2400">
                <a:latin typeface="Tahoma" pitchFamily="34" charset="0"/>
                <a:ea typeface="宋体" pitchFamily="2" charset="-122"/>
              </a:rPr>
              <a:t>) = - (9/14)*log</a:t>
            </a:r>
            <a:r>
              <a:rPr lang="en-US" altLang="zh-CN" sz="2400" baseline="-25000"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Tahoma" pitchFamily="34" charset="0"/>
                <a:ea typeface="宋体" pitchFamily="2" charset="-122"/>
              </a:rPr>
              <a:t>(9/14) - (5/14)*log</a:t>
            </a:r>
            <a:r>
              <a:rPr lang="en-US" altLang="zh-CN" sz="2400" baseline="-25000"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Tahoma" pitchFamily="34" charset="0"/>
                <a:ea typeface="宋体" pitchFamily="2" charset="-122"/>
              </a:rPr>
              <a:t>(5/14) = </a:t>
            </a:r>
            <a:r>
              <a:rPr lang="en-US" altLang="zh-CN" sz="2400" b="1">
                <a:latin typeface="Tahoma" pitchFamily="34" charset="0"/>
                <a:ea typeface="宋体" pitchFamily="2" charset="-122"/>
              </a:rPr>
              <a:t>0.94</a:t>
            </a: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11338" y="701146"/>
          <a:ext cx="4857750" cy="4668765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  <a:gridCol w="971550"/>
              </a:tblGrid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天气</a:t>
                      </a:r>
                      <a:r>
                        <a:rPr lang="zh-CN" altLang="en-US" sz="20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温度</a:t>
                      </a:r>
                      <a:r>
                        <a:rPr lang="zh-CN" altLang="en-US" sz="20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湿度</a:t>
                      </a:r>
                      <a:r>
                        <a:rPr lang="zh-CN" altLang="en-US" sz="20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1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风速</a:t>
                      </a:r>
                      <a:r>
                        <a:rPr lang="zh-CN" altLang="en-US" sz="20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2000" b="1" i="0" u="none" strike="noStrike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活动</a:t>
                      </a:r>
                      <a:r>
                        <a:rPr lang="zh-CN" altLang="en-US" sz="20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炎热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寒冷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弱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雨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适中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强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41" marR="7741" marT="64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684838" y="997479"/>
            <a:ext cx="958850" cy="28204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95951" y="3817938"/>
            <a:ext cx="963613" cy="1516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4584</TotalTime>
  <Words>5188</Words>
  <Application>Microsoft Office PowerPoint</Application>
  <PresentationFormat>全屏显示(16:10)</PresentationFormat>
  <Paragraphs>1083</Paragraphs>
  <Slides>54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59" baseType="lpstr">
      <vt:lpstr>龙腾四海</vt:lpstr>
      <vt:lpstr>公式</vt:lpstr>
      <vt:lpstr>Equation</vt:lpstr>
      <vt:lpstr>Worksheet</vt:lpstr>
      <vt:lpstr>Microsoft Equation 3.0</vt:lpstr>
      <vt:lpstr>5.4 决策树分类算法</vt:lpstr>
      <vt:lpstr>熵</vt:lpstr>
      <vt:lpstr>条件熵</vt:lpstr>
      <vt:lpstr>决策树概念</vt:lpstr>
      <vt:lpstr>决策树概述</vt:lpstr>
      <vt:lpstr>PowerPoint 演示文稿</vt:lpstr>
      <vt:lpstr>ID3的基本思想</vt:lpstr>
      <vt:lpstr>例：是否适合打垒球</vt:lpstr>
      <vt:lpstr>活动的熵</vt:lpstr>
      <vt:lpstr>是否活动的熵</vt:lpstr>
      <vt:lpstr>是否进行垒球活动</vt:lpstr>
      <vt:lpstr>已知天气时活动的条件熵</vt:lpstr>
      <vt:lpstr>已知天气情况下活动的条件熵</vt:lpstr>
      <vt:lpstr>已知天气时活动的条件熵</vt:lpstr>
      <vt:lpstr>信息增益(平均互信息)</vt:lpstr>
      <vt:lpstr>已知温度时活动的条件熵</vt:lpstr>
      <vt:lpstr>已知湿度时活动的条件熵</vt:lpstr>
      <vt:lpstr>已知风速时活动的条件熵</vt:lpstr>
      <vt:lpstr>各个特征属性的信息增益</vt:lpstr>
      <vt:lpstr>PowerPoint 演示文稿</vt:lpstr>
      <vt:lpstr>ID3算法生成的决策树</vt:lpstr>
      <vt:lpstr>决策规则（产生式规则）</vt:lpstr>
      <vt:lpstr>ID3算法</vt:lpstr>
      <vt:lpstr>例10.2训练集</vt:lpstr>
      <vt:lpstr>使用信息增益进行属性选择</vt:lpstr>
      <vt:lpstr>Decision Tree (结果输出)</vt:lpstr>
      <vt:lpstr>PowerPoint 演示文稿</vt:lpstr>
      <vt:lpstr>对ID3的讨论</vt:lpstr>
      <vt:lpstr>PowerPoint 演示文稿</vt:lpstr>
      <vt:lpstr>PowerPoint 演示文稿</vt:lpstr>
      <vt:lpstr>PowerPoint 演示文稿</vt:lpstr>
      <vt:lpstr>ID3算法的问题</vt:lpstr>
      <vt:lpstr>解答</vt:lpstr>
      <vt:lpstr>C4.5算法增加的功能</vt:lpstr>
      <vt:lpstr>信息增益率</vt:lpstr>
      <vt:lpstr>某证券公司顾客数据库</vt:lpstr>
      <vt:lpstr>PowerPoint 演示文稿</vt:lpstr>
      <vt:lpstr>PowerPoint 演示文稿</vt:lpstr>
      <vt:lpstr>PowerPoint 演示文稿</vt:lpstr>
      <vt:lpstr>PowerPoint 演示文稿</vt:lpstr>
      <vt:lpstr>C4.5算法处理连续属性值</vt:lpstr>
      <vt:lpstr>PowerPoint 演示文稿</vt:lpstr>
      <vt:lpstr>PowerPoint 演示文稿</vt:lpstr>
      <vt:lpstr>PowerPoint 演示文稿</vt:lpstr>
      <vt:lpstr>某证券公司顾客数据库</vt:lpstr>
      <vt:lpstr>决策树分类的Sklearn实现</vt:lpstr>
      <vt:lpstr>构造分类器的主要步骤</vt:lpstr>
      <vt:lpstr>训练集和测试集的划分方法</vt:lpstr>
      <vt:lpstr>训练集和测试集的划分方法</vt:lpstr>
      <vt:lpstr>分类器评价标准</vt:lpstr>
      <vt:lpstr>准确度分析</vt:lpstr>
      <vt:lpstr>召回率r(Recall)和精准率p(Precision)</vt:lpstr>
      <vt:lpstr>F1</vt:lpstr>
      <vt:lpstr>PowerPoint 演示文稿</vt:lpstr>
    </vt:vector>
  </TitlesOfParts>
  <Company>dzx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bqr</dc:creator>
  <cp:lastModifiedBy>韩文</cp:lastModifiedBy>
  <cp:revision>99</cp:revision>
  <dcterms:created xsi:type="dcterms:W3CDTF">2002-11-09T07:48:38Z</dcterms:created>
  <dcterms:modified xsi:type="dcterms:W3CDTF">2021-11-15T07:58:26Z</dcterms:modified>
</cp:coreProperties>
</file>